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86" r:id="rId3"/>
    <p:sldId id="276" r:id="rId4"/>
    <p:sldId id="277" r:id="rId5"/>
    <p:sldId id="279" r:id="rId6"/>
    <p:sldId id="280" r:id="rId7"/>
    <p:sldId id="282" r:id="rId8"/>
    <p:sldId id="283" r:id="rId9"/>
    <p:sldId id="285" r:id="rId10"/>
    <p:sldId id="292" r:id="rId11"/>
    <p:sldId id="275" r:id="rId12"/>
  </p:sldIdLst>
  <p:sldSz cx="9144000" cy="6858000" type="screen4x3"/>
  <p:notesSz cx="6858000" cy="9144000"/>
  <p:custDataLst>
    <p:tags r:id="rId1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32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DE60CCE-9560-42D2-9A88-618DCFB6DB21}" type="datetimeFigureOut">
              <a:rPr lang="en-US"/>
              <a:pPr>
                <a:defRPr/>
              </a:pPr>
              <a:t>11/2/2020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956270D-A4C7-48D4-A164-A384597417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50803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D8589F9-9214-43B8-A555-02BA90A75CD9}" type="datetimeFigureOut">
              <a:rPr lang="en-US"/>
              <a:pPr>
                <a:defRPr/>
              </a:pPr>
              <a:t>11/2/2020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F573D2A-884A-40C7-8B0B-94348F1A6F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776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9861151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598276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ED7696-7E3B-4885-B369-4B027EF86A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3DA1CD-19C8-4E38-9C61-E22BFDE1B8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C91B54-8D90-4A46-80D2-733D7920F1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30AC73-B9E4-473E-B02E-F7428BB98E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096061-AE66-4460-B6DC-ABC322AFF1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13682B-CB5B-474D-AE49-257043BD39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0C51E8-89A6-41E0-923A-D385DCD561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553831-B24C-4C4E-8D46-3AF4F491F8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58CBFB-EA72-444B-855B-EC9DC89D6F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46D0AB-A056-415C-8F73-9ECBA7917B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A7E0B8-35B9-414B-9226-36215D6A3C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F9B3E37-3171-4C34-BF50-46416ED0F0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1785926"/>
            <a:ext cx="8858280" cy="273921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Pertemuan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ke-4</a:t>
            </a: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Pancasila</a:t>
            </a:r>
            <a:r>
              <a:rPr lang="en-US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</a:t>
            </a:r>
            <a:r>
              <a:rPr lang="en-US" sz="54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sebagai</a:t>
            </a:r>
            <a:r>
              <a:rPr lang="en-US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Dasar</a:t>
            </a:r>
            <a:r>
              <a:rPr lang="en-US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Negara</a:t>
            </a:r>
            <a:endParaRPr lang="en-US" sz="5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FFC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  <a:reflection blurRad="6350" stA="50000" endA="300" endPos="50000" dist="29997" dir="5400000" sy="-100000" algn="bl" rotWithShape="0"/>
              </a:effectLst>
              <a:latin typeface="Cambria" pitchFamily="18" charset="0"/>
            </a:endParaRPr>
          </a:p>
        </p:txBody>
      </p:sp>
      <p:pic>
        <p:nvPicPr>
          <p:cNvPr id="205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50" y="142875"/>
            <a:ext cx="12446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58CBFB-EA72-444B-855B-EC9DC89D6FD2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58CBFB-EA72-444B-855B-EC9DC89D6FD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3" name="Picture 13" descr="pe01753_"/>
          <p:cNvPicPr>
            <a:picLocks noGrp="1"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50" y="3481345"/>
            <a:ext cx="2214548" cy="28750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Cloud Callout 13"/>
          <p:cNvSpPr/>
          <p:nvPr/>
        </p:nvSpPr>
        <p:spPr>
          <a:xfrm>
            <a:off x="1714480" y="0"/>
            <a:ext cx="7429520" cy="4500570"/>
          </a:xfrm>
          <a:prstGeom prst="cloudCallout">
            <a:avLst>
              <a:gd name="adj1" fmla="val -42876"/>
              <a:gd name="adj2" fmla="val 5120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Tugas</a:t>
            </a: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en-US" sz="32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32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Ambil</a:t>
            </a: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salah</a:t>
            </a: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satu</a:t>
            </a: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kebijakan</a:t>
            </a: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pemerintah</a:t>
            </a: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32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lalu</a:t>
            </a: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diskusikan</a:t>
            </a: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sejalan</a:t>
            </a: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atau</a:t>
            </a: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tidak</a:t>
            </a: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dengan</a:t>
            </a: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Pancasila</a:t>
            </a: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</a:t>
            </a: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algn="ctr"/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UUD NRI </a:t>
            </a:r>
            <a:r>
              <a:rPr lang="en-US" sz="32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</a:t>
            </a: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1945.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500430" y="2629327"/>
            <a:ext cx="2428892" cy="1362075"/>
          </a:xfrm>
        </p:spPr>
        <p:txBody>
          <a:bodyPr rtlCol="0">
            <a:normAutofit/>
          </a:bodyPr>
          <a:lstStyle>
            <a:extLst/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7200" b="0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end</a:t>
            </a:r>
            <a:endParaRPr lang="en-US" sz="7200" b="0" cap="non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60000" endA="900" endPos="58000" dir="5400000" sy="-100000" algn="bl" rotWithShape="0"/>
              </a:effectLst>
              <a:latin typeface="Arial Black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71472" y="2446091"/>
            <a:ext cx="807249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C00000"/>
                </a:solidFill>
              </a:rPr>
              <a:t>Pancasila</a:t>
            </a:r>
            <a:r>
              <a:rPr lang="en-US" sz="3200" b="1" dirty="0" smtClean="0">
                <a:solidFill>
                  <a:srgbClr val="C00000"/>
                </a:solidFill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</a:rPr>
              <a:t>menjadi</a:t>
            </a:r>
            <a:r>
              <a:rPr lang="en-US" sz="3200" b="1" dirty="0" smtClean="0">
                <a:solidFill>
                  <a:srgbClr val="C00000"/>
                </a:solidFill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</a:rPr>
              <a:t>sumber</a:t>
            </a:r>
            <a:r>
              <a:rPr lang="en-US" sz="3200" b="1" dirty="0" smtClean="0">
                <a:solidFill>
                  <a:srgbClr val="C00000"/>
                </a:solidFill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</a:rPr>
              <a:t>dari</a:t>
            </a:r>
            <a:r>
              <a:rPr lang="en-US" sz="3200" b="1" dirty="0" smtClean="0">
                <a:solidFill>
                  <a:srgbClr val="C00000"/>
                </a:solidFill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</a:rPr>
              <a:t>segala</a:t>
            </a:r>
            <a:r>
              <a:rPr lang="en-US" sz="3200" b="1" dirty="0" smtClean="0">
                <a:solidFill>
                  <a:srgbClr val="C00000"/>
                </a:solidFill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</a:rPr>
              <a:t>sumber</a:t>
            </a:r>
            <a:r>
              <a:rPr lang="en-US" sz="3200" b="1" dirty="0" smtClean="0">
                <a:solidFill>
                  <a:srgbClr val="C00000"/>
                </a:solidFill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</a:rPr>
              <a:t>hukum</a:t>
            </a:r>
            <a:r>
              <a:rPr lang="en-US" sz="3200" b="1" dirty="0" smtClean="0">
                <a:solidFill>
                  <a:srgbClr val="C00000"/>
                </a:solidFill>
              </a:rPr>
              <a:t>. </a:t>
            </a:r>
          </a:p>
          <a:p>
            <a:endParaRPr lang="en-US" sz="3200" b="1" dirty="0" smtClean="0">
              <a:solidFill>
                <a:srgbClr val="C00000"/>
              </a:solidFill>
            </a:endParaRPr>
          </a:p>
          <a:p>
            <a:r>
              <a:rPr lang="en-US" sz="32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Tercantum</a:t>
            </a:r>
            <a:r>
              <a:rPr lang="en-US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dalam</a:t>
            </a:r>
            <a:r>
              <a:rPr lang="en-US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Pembukaan</a:t>
            </a:r>
            <a:r>
              <a:rPr lang="en-US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UUD NRI </a:t>
            </a:r>
            <a:r>
              <a:rPr lang="en-US" sz="32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th</a:t>
            </a:r>
            <a:r>
              <a:rPr lang="en-US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1945</a:t>
            </a:r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71472" y="285728"/>
            <a:ext cx="821537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PACASILA</a:t>
            </a:r>
          </a:p>
          <a:p>
            <a:pPr algn="r"/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SEBAGAI DASAR NEGARA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642938" y="714375"/>
            <a:ext cx="8001000" cy="85725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r">
              <a:defRPr/>
            </a:pPr>
            <a:r>
              <a:rPr lang="en-US" sz="4000" dirty="0" smtClean="0">
                <a:solidFill>
                  <a:schemeClr val="tx1"/>
                </a:solidFill>
                <a:latin typeface="Cambria" pitchFamily="18" charset="0"/>
                <a:ea typeface="+mj-ea"/>
                <a:cs typeface="+mj-cs"/>
              </a:rPr>
              <a:t>UUD NRI Tahun1945</a:t>
            </a:r>
            <a:endParaRPr lang="en-GB" sz="4000" dirty="0">
              <a:solidFill>
                <a:schemeClr val="tx1"/>
              </a:solidFill>
              <a:latin typeface="Cambria" pitchFamily="18" charset="0"/>
              <a:ea typeface="+mj-ea"/>
              <a:cs typeface="+mj-cs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642910" y="1762132"/>
            <a:ext cx="7991508" cy="4167198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indent="-34290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sz="2400" b="1" dirty="0" err="1">
                <a:solidFill>
                  <a:schemeClr val="bg1"/>
                </a:solidFill>
                <a:latin typeface="Cambria" pitchFamily="18" charset="0"/>
              </a:rPr>
              <a:t>Naskah</a:t>
            </a:r>
            <a:r>
              <a:rPr lang="en-US" sz="2400" b="1" dirty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Cambria" pitchFamily="18" charset="0"/>
              </a:rPr>
              <a:t>awal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, yang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terdiri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dari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:</a:t>
            </a:r>
          </a:p>
          <a:p>
            <a:pPr indent="-342900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Pembukaan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UUD 1945</a:t>
            </a:r>
          </a:p>
          <a:p>
            <a:pPr indent="-342900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Batang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tubuh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UUD 1945</a:t>
            </a:r>
          </a:p>
          <a:p>
            <a:pPr indent="-34290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  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Terdiri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dari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: 16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bab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, 37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pasal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, 3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pasal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aturan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peralihan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dan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2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ayat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aturan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tambahan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. Dan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berisi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2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bagian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pokok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,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yaitu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:</a:t>
            </a:r>
          </a:p>
          <a:p>
            <a:pPr indent="-34290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   1.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Sistem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Pemerintahan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Negara</a:t>
            </a:r>
          </a:p>
          <a:p>
            <a:pPr indent="-34290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   2. Hub. Negara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dengan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warga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negara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dan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penduduk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   </a:t>
            </a:r>
          </a:p>
          <a:p>
            <a:pPr indent="-34290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       Indonesia.</a:t>
            </a:r>
          </a:p>
          <a:p>
            <a:pPr indent="-342900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en-US" sz="2400" dirty="0" err="1">
                <a:solidFill>
                  <a:schemeClr val="bg1"/>
                </a:solidFill>
                <a:latin typeface="Cambria" pitchFamily="18" charset="0"/>
              </a:rPr>
              <a:t>Penjelasan</a:t>
            </a:r>
            <a:r>
              <a:rPr lang="en-US" sz="2400" dirty="0">
                <a:solidFill>
                  <a:schemeClr val="bg1"/>
                </a:solidFill>
                <a:latin typeface="Cambria" pitchFamily="18" charset="0"/>
              </a:rPr>
              <a:t> UUD 1945</a:t>
            </a:r>
          </a:p>
          <a:p>
            <a:pPr indent="-34290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sz="2400" b="1" dirty="0" err="1">
                <a:solidFill>
                  <a:schemeClr val="bg1"/>
                </a:solidFill>
                <a:latin typeface="Cambria" pitchFamily="18" charset="0"/>
              </a:rPr>
              <a:t>Amandemen</a:t>
            </a:r>
            <a:r>
              <a:rPr lang="en-US" sz="2400" b="1" dirty="0">
                <a:solidFill>
                  <a:schemeClr val="bg1"/>
                </a:solidFill>
                <a:latin typeface="Cambria" pitchFamily="18" charset="0"/>
              </a:rPr>
              <a:t> UUD 1945 yang </a:t>
            </a:r>
            <a:r>
              <a:rPr lang="en-US" sz="2400" b="1" dirty="0" err="1">
                <a:solidFill>
                  <a:schemeClr val="bg1"/>
                </a:solidFill>
                <a:latin typeface="Cambria" pitchFamily="18" charset="0"/>
              </a:rPr>
              <a:t>ditetapkan</a:t>
            </a:r>
            <a:r>
              <a:rPr lang="en-US" sz="2400" b="1" dirty="0">
                <a:solidFill>
                  <a:schemeClr val="bg1"/>
                </a:solidFill>
                <a:latin typeface="Cambria" pitchFamily="18" charset="0"/>
              </a:rPr>
              <a:t> MPR-RI                        </a:t>
            </a:r>
            <a:endParaRPr lang="en-GB" sz="2400" b="1" dirty="0">
              <a:solidFill>
                <a:schemeClr val="bg1"/>
              </a:solidFill>
              <a:latin typeface="Cambria" pitchFamily="18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5/4/2010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Bahasa Indonesia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3CE292-4EB7-4E18-AB5E-FB89FD63AF52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714348" y="357166"/>
            <a:ext cx="8001000" cy="714375"/>
          </a:xfrm>
          <a:prstGeom prst="rect">
            <a:avLst/>
          </a:prstGeom>
        </p:spPr>
        <p:txBody>
          <a:bodyPr/>
          <a:lstStyle/>
          <a:p>
            <a:pPr algn="r">
              <a:defRPr/>
            </a:pPr>
            <a:r>
              <a:rPr lang="en-US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K</a:t>
            </a:r>
            <a:r>
              <a:rPr lang="id-ID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EDUDUKAN</a:t>
            </a:r>
            <a:r>
              <a:rPr lang="en-US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 UUD 1945</a:t>
            </a:r>
            <a:br>
              <a:rPr lang="en-US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</a:br>
            <a:endParaRPr lang="en-GB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  <a:ea typeface="+mj-ea"/>
              <a:cs typeface="+mj-cs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1714480" y="1428736"/>
            <a:ext cx="7043766" cy="1285884"/>
          </a:xfrm>
          <a:prstGeom prst="rect">
            <a:avLst/>
          </a:prstGeom>
          <a:noFill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marL="342900" indent="-342900" algn="r">
              <a:spcBef>
                <a:spcPct val="20000"/>
              </a:spcBef>
              <a:buFont typeface="Arial" charset="0"/>
              <a:buNone/>
              <a:defRPr/>
            </a:pP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Hukum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Dasar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tertulis</a:t>
            </a:r>
            <a:endParaRPr lang="en-US" sz="2800" b="1" dirty="0">
              <a:solidFill>
                <a:schemeClr val="tx1"/>
              </a:solidFill>
              <a:latin typeface="Cambria" pitchFamily="18" charset="0"/>
            </a:endParaRPr>
          </a:p>
          <a:p>
            <a:pPr marL="342900" indent="-342900" algn="r">
              <a:spcBef>
                <a:spcPct val="20000"/>
              </a:spcBef>
              <a:buFont typeface="Arial" charset="0"/>
              <a:buNone/>
              <a:defRPr/>
            </a:pPr>
            <a:r>
              <a:rPr lang="en-US" sz="2800" b="1" dirty="0" err="1" smtClean="0">
                <a:solidFill>
                  <a:schemeClr val="tx1"/>
                </a:solidFill>
                <a:latin typeface="Cambria" pitchFamily="18" charset="0"/>
              </a:rPr>
              <a:t>Hukum</a:t>
            </a:r>
            <a:r>
              <a:rPr lang="en-US" sz="28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Dasar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tidak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tertulis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: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Konvensi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    </a:t>
            </a:r>
            <a:endParaRPr lang="en-GB" sz="28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285720" y="3500438"/>
            <a:ext cx="4214786" cy="738174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algn="r">
              <a:defRPr/>
            </a:pPr>
            <a:r>
              <a:rPr lang="en-US" sz="4000" dirty="0">
                <a:solidFill>
                  <a:srgbClr val="FFFF00"/>
                </a:solidFill>
                <a:latin typeface="Cambria" pitchFamily="18" charset="0"/>
                <a:ea typeface="+mj-ea"/>
                <a:cs typeface="+mj-cs"/>
              </a:rPr>
              <a:t>S</a:t>
            </a:r>
            <a:r>
              <a:rPr lang="id-ID" sz="4000" dirty="0">
                <a:solidFill>
                  <a:srgbClr val="FFFF00"/>
                </a:solidFill>
                <a:latin typeface="Cambria" pitchFamily="18" charset="0"/>
                <a:ea typeface="+mj-ea"/>
                <a:cs typeface="+mj-cs"/>
              </a:rPr>
              <a:t>IFAT</a:t>
            </a:r>
            <a:r>
              <a:rPr lang="en-US" sz="4000" dirty="0">
                <a:solidFill>
                  <a:srgbClr val="FFFF00"/>
                </a:solidFill>
                <a:latin typeface="Cambria" pitchFamily="18" charset="0"/>
                <a:ea typeface="+mj-ea"/>
                <a:cs typeface="+mj-cs"/>
              </a:rPr>
              <a:t> UUD 1945</a:t>
            </a:r>
            <a:endParaRPr lang="en-GB" sz="4000" dirty="0">
              <a:solidFill>
                <a:srgbClr val="FFFF00"/>
              </a:solidFill>
              <a:latin typeface="Cambria" pitchFamily="18" charset="0"/>
              <a:ea typeface="+mj-ea"/>
              <a:cs typeface="+mj-cs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500034" y="4714884"/>
            <a:ext cx="7929618" cy="1214446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Singkat</a:t>
            </a:r>
            <a:endParaRPr lang="en-US" sz="2800" b="1" dirty="0">
              <a:solidFill>
                <a:schemeClr val="tx1"/>
              </a:solidFill>
              <a:latin typeface="Cambria" pitchFamily="18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800" b="1" dirty="0" err="1" smtClean="0">
                <a:solidFill>
                  <a:schemeClr val="tx1"/>
                </a:solidFill>
                <a:latin typeface="Cambria" pitchFamily="18" charset="0"/>
              </a:rPr>
              <a:t>Supel</a:t>
            </a:r>
            <a:r>
              <a:rPr lang="en-US" sz="28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(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elastis</a:t>
            </a:r>
            <a:r>
              <a:rPr lang="en-US" sz="2800" b="1" dirty="0" smtClean="0">
                <a:solidFill>
                  <a:schemeClr val="tx1"/>
                </a:solidFill>
                <a:latin typeface="Cambria" pitchFamily="18" charset="0"/>
              </a:rPr>
              <a:t>)</a:t>
            </a:r>
            <a:endParaRPr lang="en-US" sz="2800" b="1" dirty="0">
              <a:solidFill>
                <a:schemeClr val="tx1"/>
              </a:solidFill>
              <a:latin typeface="Cambria" pitchFamily="18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utoUpdateAnimBg="0"/>
      <p:bldP spid="6" grpId="0" build="p" autoUpdateAnimBg="0" advAuto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571472" y="642918"/>
            <a:ext cx="8001000" cy="80961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r">
              <a:defRPr/>
            </a:pPr>
            <a:r>
              <a:rPr lang="en-US" sz="4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F</a:t>
            </a:r>
            <a:r>
              <a:rPr lang="id-ID" sz="4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UNGSI</a:t>
            </a:r>
            <a:r>
              <a:rPr lang="en-US" sz="4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UUD 1945</a:t>
            </a:r>
            <a:endParaRPr lang="en-GB" sz="44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571472" y="2071679"/>
            <a:ext cx="8001056" cy="250033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Mengatur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susunan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dan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pelaksanaan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kekuasaan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negara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.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Menentukan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hak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dan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kewajiban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negara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, </a:t>
            </a: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aparat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negara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dan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warga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negara</a:t>
            </a: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.</a:t>
            </a:r>
            <a:endParaRPr lang="en-GB" sz="32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642938" y="500063"/>
            <a:ext cx="8001000" cy="738187"/>
          </a:xfrm>
          <a:prstGeom prst="rect">
            <a:avLst/>
          </a:prstGeom>
        </p:spPr>
        <p:txBody>
          <a:bodyPr/>
          <a:lstStyle/>
          <a:p>
            <a:pPr algn="r">
              <a:defRPr/>
            </a:pPr>
            <a:r>
              <a:rPr lang="en-US" sz="40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Makna</a:t>
            </a:r>
            <a:r>
              <a:rPr lang="en-US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pembukaan</a:t>
            </a:r>
            <a:r>
              <a:rPr lang="en-US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 UUD 1945</a:t>
            </a:r>
            <a:endParaRPr lang="en-GB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  <a:ea typeface="+mj-ea"/>
              <a:cs typeface="+mj-cs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571500" y="1428750"/>
            <a:ext cx="7929563" cy="421481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Merupakan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sumber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motivasi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dan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perjuangan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serta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tekad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bangsa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Indonesia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untuk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mencapai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tujuan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nasional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.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Merupakan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sumber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cita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hukum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dan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moral yang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ingin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ditegakkan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.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Mengandung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nilai-nilai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:</a:t>
            </a:r>
          </a:p>
          <a:p>
            <a:pPr marL="342900" indent="-342900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   - Universal</a:t>
            </a:r>
          </a:p>
          <a:p>
            <a:pPr marL="342900" indent="-342900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   - Lestari</a:t>
            </a:r>
            <a:endParaRPr lang="en-GB" sz="2800" b="1" dirty="0">
              <a:solidFill>
                <a:schemeClr val="tx1"/>
              </a:solidFill>
              <a:latin typeface="Cambria" pitchFamily="18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642938" y="428625"/>
            <a:ext cx="8001000" cy="1143000"/>
          </a:xfrm>
          <a:prstGeom prst="rect">
            <a:avLst/>
          </a:prstGeom>
        </p:spPr>
        <p:txBody>
          <a:bodyPr>
            <a:normAutofit fontScale="90000" lnSpcReduction="20000"/>
          </a:bodyPr>
          <a:lstStyle/>
          <a:p>
            <a:pPr algn="r">
              <a:defRPr/>
            </a:pPr>
            <a:r>
              <a:rPr lang="en-US" sz="44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Pokok-pokok</a:t>
            </a:r>
            <a:r>
              <a:rPr lang="en-US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Pikiran</a:t>
            </a:r>
            <a:r>
              <a:rPr lang="en-US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Dalam</a:t>
            </a:r>
            <a:r>
              <a:rPr lang="en-US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Pembukaan</a:t>
            </a:r>
            <a:r>
              <a:rPr lang="en-US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 UUD 1945</a:t>
            </a:r>
            <a:endParaRPr lang="en-GB" sz="4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  <a:ea typeface="+mj-ea"/>
              <a:cs typeface="+mj-cs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642910" y="1785926"/>
            <a:ext cx="7358114" cy="428628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Negara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melindungi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segenap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bangsa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dan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tumpah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darah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Indonesia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berdasarkan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Persatuan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(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Sila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III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Pancasila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).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Negara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mewujudkan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Keadilan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Sosial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(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Sila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V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Pancasila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).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Negara yang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Berkedaulatan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Rakyat (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Sila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IV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Pancasila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).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Ketuhanan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YME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dan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Kemanusiaan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yang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adil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dan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beradab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(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Sila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I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dan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 II </a:t>
            </a:r>
            <a:r>
              <a:rPr lang="en-US" sz="2800" b="1" dirty="0" err="1">
                <a:solidFill>
                  <a:sysClr val="windowText" lastClr="000000"/>
                </a:solidFill>
                <a:latin typeface="Cambria" pitchFamily="18" charset="0"/>
              </a:rPr>
              <a:t>Pancasila</a:t>
            </a:r>
            <a:r>
              <a:rPr lang="en-US" sz="2800" b="1" dirty="0">
                <a:solidFill>
                  <a:sysClr val="windowText" lastClr="000000"/>
                </a:solidFill>
                <a:latin typeface="Cambria" pitchFamily="18" charset="0"/>
              </a:rPr>
              <a:t>).</a:t>
            </a:r>
            <a:endParaRPr lang="en-GB" sz="2800" b="1" dirty="0">
              <a:solidFill>
                <a:sysClr val="windowText" lastClr="000000"/>
              </a:solidFill>
              <a:latin typeface="Cambria" pitchFamily="18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428625" y="500062"/>
            <a:ext cx="8215313" cy="150017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en-US" sz="2800" b="1" dirty="0" err="1">
                <a:solidFill>
                  <a:schemeClr val="bg1"/>
                </a:solidFill>
                <a:latin typeface="Cambria" pitchFamily="18" charset="0"/>
                <a:ea typeface="+mj-ea"/>
                <a:cs typeface="+mj-cs"/>
              </a:rPr>
              <a:t>Hubungan</a:t>
            </a:r>
            <a:r>
              <a:rPr lang="en-US" sz="2800" b="1" dirty="0">
                <a:solidFill>
                  <a:schemeClr val="bg1"/>
                </a:solidFill>
                <a:latin typeface="Cambria" pitchFamily="18" charset="0"/>
                <a:ea typeface="+mj-ea"/>
                <a:cs typeface="+mj-cs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Cambria" pitchFamily="18" charset="0"/>
                <a:ea typeface="+mj-ea"/>
                <a:cs typeface="+mj-cs"/>
              </a:rPr>
              <a:t>Pokok-pokok</a:t>
            </a:r>
            <a:r>
              <a:rPr lang="en-US" sz="2800" b="1" dirty="0">
                <a:solidFill>
                  <a:schemeClr val="bg1"/>
                </a:solidFill>
                <a:latin typeface="Cambria" pitchFamily="18" charset="0"/>
                <a:ea typeface="+mj-ea"/>
                <a:cs typeface="+mj-cs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Cambria" pitchFamily="18" charset="0"/>
                <a:ea typeface="+mj-ea"/>
                <a:cs typeface="+mj-cs"/>
              </a:rPr>
              <a:t>Pikiran</a:t>
            </a:r>
            <a:r>
              <a:rPr lang="en-US" sz="2800" b="1" dirty="0">
                <a:solidFill>
                  <a:schemeClr val="bg1"/>
                </a:solidFill>
                <a:latin typeface="Cambria" pitchFamily="18" charset="0"/>
                <a:ea typeface="+mj-ea"/>
                <a:cs typeface="+mj-cs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Cambria" pitchFamily="18" charset="0"/>
                <a:ea typeface="+mj-ea"/>
                <a:cs typeface="+mj-cs"/>
              </a:rPr>
              <a:t>Dalam</a:t>
            </a:r>
            <a:r>
              <a:rPr lang="en-US" sz="2800" b="1" dirty="0">
                <a:solidFill>
                  <a:schemeClr val="bg1"/>
                </a:solidFill>
                <a:latin typeface="Cambria" pitchFamily="18" charset="0"/>
                <a:ea typeface="+mj-ea"/>
                <a:cs typeface="+mj-cs"/>
              </a:rPr>
              <a:t>   </a:t>
            </a:r>
            <a:r>
              <a:rPr lang="en-US" sz="2800" b="1" dirty="0" err="1">
                <a:solidFill>
                  <a:schemeClr val="bg1"/>
                </a:solidFill>
                <a:latin typeface="Cambria" pitchFamily="18" charset="0"/>
                <a:ea typeface="+mj-ea"/>
                <a:cs typeface="+mj-cs"/>
              </a:rPr>
              <a:t>Pembukaan</a:t>
            </a:r>
            <a:r>
              <a:rPr lang="en-US" sz="2800" b="1" dirty="0">
                <a:solidFill>
                  <a:schemeClr val="bg1"/>
                </a:solidFill>
                <a:latin typeface="Cambria" pitchFamily="18" charset="0"/>
                <a:ea typeface="+mj-ea"/>
                <a:cs typeface="+mj-cs"/>
              </a:rPr>
              <a:t> UUD 1945 </a:t>
            </a:r>
            <a:r>
              <a:rPr lang="en-US" sz="2800" b="1" dirty="0" err="1">
                <a:solidFill>
                  <a:schemeClr val="bg1"/>
                </a:solidFill>
                <a:latin typeface="Cambria" pitchFamily="18" charset="0"/>
                <a:ea typeface="+mj-ea"/>
                <a:cs typeface="+mj-cs"/>
              </a:rPr>
              <a:t>dengan</a:t>
            </a:r>
            <a:r>
              <a:rPr lang="en-US" sz="2800" b="1" dirty="0">
                <a:solidFill>
                  <a:schemeClr val="bg1"/>
                </a:solidFill>
                <a:latin typeface="Cambria" pitchFamily="18" charset="0"/>
                <a:ea typeface="+mj-ea"/>
                <a:cs typeface="+mj-cs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Cambria" pitchFamily="18" charset="0"/>
                <a:ea typeface="+mj-ea"/>
                <a:cs typeface="+mj-cs"/>
              </a:rPr>
              <a:t>Batang</a:t>
            </a:r>
            <a:r>
              <a:rPr lang="en-US" sz="2800" b="1" dirty="0">
                <a:solidFill>
                  <a:schemeClr val="bg1"/>
                </a:solidFill>
                <a:latin typeface="Cambria" pitchFamily="18" charset="0"/>
                <a:ea typeface="+mj-ea"/>
                <a:cs typeface="+mj-cs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Cambria" pitchFamily="18" charset="0"/>
                <a:ea typeface="+mj-ea"/>
                <a:cs typeface="+mj-cs"/>
              </a:rPr>
              <a:t>Tubuh</a:t>
            </a:r>
            <a:r>
              <a:rPr lang="en-US" sz="2800" b="1" dirty="0">
                <a:solidFill>
                  <a:schemeClr val="bg1"/>
                </a:solidFill>
                <a:latin typeface="Cambria" pitchFamily="18" charset="0"/>
                <a:ea typeface="+mj-ea"/>
                <a:cs typeface="+mj-cs"/>
              </a:rPr>
              <a:t> UUD 1945</a:t>
            </a:r>
            <a:endParaRPr lang="en-GB" sz="2800" b="1" dirty="0">
              <a:solidFill>
                <a:schemeClr val="bg1"/>
              </a:solidFill>
              <a:latin typeface="Cambria" pitchFamily="18" charset="0"/>
              <a:ea typeface="+mj-ea"/>
              <a:cs typeface="+mj-cs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642910" y="2266968"/>
            <a:ext cx="7643866" cy="37338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Pokok-pokok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pikiran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dalam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Pembukaan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UUD 1945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dijelmakan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dalam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pasal-pasal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UUD 1945.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Suasana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kebatinan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UUD 1945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serta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Cita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Hukum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UUD 1945 </a:t>
            </a:r>
            <a:endParaRPr lang="en-US" sz="3200" b="1" dirty="0" smtClean="0">
              <a:solidFill>
                <a:schemeClr val="tx1"/>
              </a:solidFill>
              <a:latin typeface="Cambria" pitchFamily="18" charset="0"/>
            </a:endParaRP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3200" b="1" dirty="0" smtClean="0">
                <a:solidFill>
                  <a:schemeClr val="tx1"/>
                </a:solidFill>
                <a:latin typeface="Cambria" pitchFamily="18" charset="0"/>
              </a:rPr>
              <a:t>BERSUMBER </a:t>
            </a:r>
            <a:r>
              <a:rPr lang="en-US" sz="3200" b="1" dirty="0" err="1" smtClean="0">
                <a:solidFill>
                  <a:schemeClr val="tx1"/>
                </a:solidFill>
                <a:latin typeface="Cambria" pitchFamily="18" charset="0"/>
              </a:rPr>
              <a:t>atau</a:t>
            </a:r>
            <a:r>
              <a:rPr lang="en-US" sz="3200" b="1" dirty="0" smtClean="0">
                <a:solidFill>
                  <a:schemeClr val="tx1"/>
                </a:solidFill>
                <a:latin typeface="Cambria" pitchFamily="18" charset="0"/>
              </a:rPr>
              <a:t> DIJIWAI </a:t>
            </a:r>
            <a:r>
              <a:rPr lang="en-US" sz="3200" b="1" dirty="0" err="1" smtClean="0">
                <a:solidFill>
                  <a:schemeClr val="tx1"/>
                </a:solidFill>
                <a:latin typeface="Cambria" pitchFamily="18" charset="0"/>
              </a:rPr>
              <a:t>oleh</a:t>
            </a:r>
            <a:r>
              <a:rPr lang="en-US" sz="32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dasar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falsafah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Pancasila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.</a:t>
            </a:r>
            <a:endParaRPr lang="en-GB" sz="3200" b="1" dirty="0">
              <a:solidFill>
                <a:schemeClr val="tx1"/>
              </a:solidFill>
              <a:latin typeface="Cambria" pitchFamily="18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14375" y="500063"/>
            <a:ext cx="7929563" cy="1323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40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Hubungan</a:t>
            </a:r>
            <a:r>
              <a:rPr lang="en-US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Pancasila</a:t>
            </a:r>
            <a:r>
              <a:rPr lang="en-US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dengan</a:t>
            </a:r>
            <a:r>
              <a:rPr lang="en-US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UUD45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71472" y="2071678"/>
            <a:ext cx="8143932" cy="304698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Pancasila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merupakan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landasan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ideal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bagi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penyusunan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dan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pelaksanaan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UUD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dalam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kehidupan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berbangsa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,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bernegara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,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dan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bermasyarakat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.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Pancasila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merupakan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sumber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dari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segala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sumber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hukum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pokok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dan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utama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.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osisi dan Arti Penting Pembelajaran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672</TotalTime>
  <Words>339</Words>
  <Application>Microsoft Office PowerPoint</Application>
  <PresentationFormat>On-screen Show (4:3)</PresentationFormat>
  <Paragraphs>54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Arial Black</vt:lpstr>
      <vt:lpstr>Calibri</vt:lpstr>
      <vt:lpstr>Cambria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end</vt:lpstr>
    </vt:vector>
  </TitlesOfParts>
  <Company>IBI Darmajaya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Zulkarnain</cp:lastModifiedBy>
  <cp:revision>88</cp:revision>
  <dcterms:created xsi:type="dcterms:W3CDTF">2010-04-18T12:06:30Z</dcterms:created>
  <dcterms:modified xsi:type="dcterms:W3CDTF">2020-11-02T03:43:20Z</dcterms:modified>
</cp:coreProperties>
</file>