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1" r:id="rId6"/>
    <p:sldId id="259" r:id="rId7"/>
    <p:sldId id="262" r:id="rId8"/>
    <p:sldId id="263" r:id="rId9"/>
    <p:sldId id="260" r:id="rId10"/>
    <p:sldId id="264" r:id="rId11"/>
    <p:sldId id="265" r:id="rId12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067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214112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480053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79211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18526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80805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45608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73170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5329398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26418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972873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D905C9-B0E5-4563-8C54-5BC8859B66BD}" type="datetimeFigureOut">
              <a:rPr lang="id-ID" smtClean="0"/>
              <a:t>29/03/2021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179307-9718-4985-B785-3DA8418F7210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94997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jurnalmanajemenn.blogspot.com/2009/03/reward-motivation-and-pay.html" TargetMode="External"/><Relationship Id="rId2" Type="http://schemas.openxmlformats.org/officeDocument/2006/relationships/hyperlink" Target="http://jurnal-sdm.blogspot.com/2009/04/faktor-faktor-yang-mempengaruhi.html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1152127"/>
          </a:xfrm>
        </p:spPr>
        <p:txBody>
          <a:bodyPr/>
          <a:lstStyle/>
          <a:p>
            <a:r>
              <a:rPr lang="id-ID" dirty="0"/>
              <a:t>MANAJEMEN KO</a:t>
            </a:r>
            <a:r>
              <a:rPr lang="en-US" dirty="0"/>
              <a:t>M</a:t>
            </a:r>
            <a:r>
              <a:rPr lang="id-ID" dirty="0"/>
              <a:t>PENSASI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12976"/>
            <a:ext cx="6400800" cy="2425824"/>
          </a:xfrm>
        </p:spPr>
        <p:txBody>
          <a:bodyPr/>
          <a:lstStyle/>
          <a:p>
            <a:r>
              <a:rPr lang="id-ID" dirty="0">
                <a:solidFill>
                  <a:schemeClr val="tx1"/>
                </a:solidFill>
              </a:rPr>
              <a:t>KO</a:t>
            </a:r>
            <a:r>
              <a:rPr lang="en-US" dirty="0">
                <a:solidFill>
                  <a:schemeClr val="tx1"/>
                </a:solidFill>
              </a:rPr>
              <a:t>M</a:t>
            </a:r>
            <a:r>
              <a:rPr lang="id-ID" dirty="0">
                <a:solidFill>
                  <a:schemeClr val="tx1"/>
                </a:solidFill>
              </a:rPr>
              <a:t>PENSASI UPAH, KEAMANAN DAN KESEHATAN</a:t>
            </a:r>
          </a:p>
          <a:p>
            <a:endParaRPr lang="id-ID" dirty="0">
              <a:solidFill>
                <a:schemeClr val="tx1"/>
              </a:solidFill>
            </a:endParaRPr>
          </a:p>
          <a:p>
            <a:r>
              <a:rPr lang="id-ID" dirty="0">
                <a:solidFill>
                  <a:schemeClr val="tx1"/>
                </a:solidFill>
              </a:rPr>
              <a:t>PERTEMUAN KE-2</a:t>
            </a:r>
          </a:p>
        </p:txBody>
      </p:sp>
    </p:spTree>
    <p:extLst>
      <p:ext uri="{BB962C8B-B14F-4D97-AF65-F5344CB8AC3E}">
        <p14:creationId xmlns:p14="http://schemas.microsoft.com/office/powerpoint/2010/main" val="28796367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</a:t>
            </a:r>
            <a:r>
              <a:rPr lang="en-US" dirty="0"/>
              <a:t>m</a:t>
            </a:r>
            <a:r>
              <a:rPr lang="id-ID" dirty="0"/>
              <a:t>pensasi Kesehatan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/>
              <a:t>Samsudin (2005:203) : Kesehatan pada dasarnya mencakup kesehatan jasmani maupun rohani.</a:t>
            </a:r>
          </a:p>
          <a:p>
            <a:pPr marL="0" indent="0">
              <a:buNone/>
            </a:pPr>
            <a:r>
              <a:rPr lang="id-ID" dirty="0"/>
              <a:t>Penciptaan lingkungan kerja yang sehat dapat di lakukan Antara lain :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Menjaga kesehatan karyawan dari berbagai gangguan </a:t>
            </a:r>
          </a:p>
          <a:p>
            <a:pPr marL="514350" indent="-514350">
              <a:buFont typeface="+mj-lt"/>
              <a:buAutoNum type="arabicPeriod"/>
            </a:pPr>
            <a:r>
              <a:rPr lang="id-ID" dirty="0"/>
              <a:t>Penyediaan fasilitas-fasilitas pengobatan pemeriksaan kesehatan bagi karyawan dengan berbagai kemudahan sehingga terjangkau bagi setiap karyawan.</a:t>
            </a:r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0665770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05925"/>
            <a:ext cx="8229600" cy="4114512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id-ID" dirty="0"/>
              <a:t>Tanggung jawab pembinaan keamanan dan kesehatan karyawan terletak pada manager operasional perusahaan yang meliputi:</a:t>
            </a:r>
          </a:p>
          <a:p>
            <a:pPr marL="0" indent="0" algn="just">
              <a:buNone/>
            </a:pPr>
            <a:r>
              <a:rPr lang="id-ID" dirty="0"/>
              <a:t>1.Pemeliharaan peraturan-peraturan keamanan</a:t>
            </a:r>
          </a:p>
          <a:p>
            <a:pPr marL="0" indent="0" algn="just">
              <a:buNone/>
            </a:pPr>
            <a:r>
              <a:rPr lang="id-ID" dirty="0"/>
              <a:t>2. Standar kesehatan serta pencatatan dan pelaporan kecelakaan</a:t>
            </a:r>
          </a:p>
          <a:p>
            <a:pPr marL="0" indent="0" algn="just">
              <a:buNone/>
            </a:pPr>
            <a:r>
              <a:rPr lang="id-ID" dirty="0"/>
              <a:t>3. Pengaturan program-program keshatan dan keamanan</a:t>
            </a:r>
          </a:p>
          <a:p>
            <a:pPr marL="0" indent="0" algn="just">
              <a:buNone/>
            </a:pPr>
            <a:r>
              <a:rPr lang="id-ID" dirty="0"/>
              <a:t>4. Pengaturan suhu udara dlam ruang kerja, ventilasi dan kebersihan lingkungan</a:t>
            </a:r>
          </a:p>
          <a:p>
            <a:pPr marL="0" indent="0" algn="just">
              <a:buNone/>
            </a:pPr>
            <a:r>
              <a:rPr lang="id-ID" dirty="0"/>
              <a:t>5. Program-program latihan keamanan bagi karyawan</a:t>
            </a:r>
          </a:p>
          <a:p>
            <a:pPr marL="0" indent="0" algn="just">
              <a:buNone/>
            </a:pPr>
            <a:r>
              <a:rPr lang="id-ID" dirty="0"/>
              <a:t>6. Pengaturan-pengaturan pencegahan kecelakaan kerja </a:t>
            </a:r>
          </a:p>
        </p:txBody>
      </p:sp>
    </p:spTree>
    <p:extLst>
      <p:ext uri="{BB962C8B-B14F-4D97-AF65-F5344CB8AC3E}">
        <p14:creationId xmlns:p14="http://schemas.microsoft.com/office/powerpoint/2010/main" val="1441254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</a:t>
            </a:r>
            <a:r>
              <a:rPr lang="en-US" dirty="0"/>
              <a:t>M</a:t>
            </a:r>
            <a:r>
              <a:rPr lang="id-ID" dirty="0"/>
              <a:t>PENSASI UPAH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id-ID" dirty="0"/>
              <a:t>Upah adalah: Hak pekerjaan atau buruh yang di terima dan di nyatakan dalam bentuk uang sebagai ibalan kepada pekerja /buruh yang di tetapkan dan di bayarkan menurut suatu perjanjian kerja, kesempatan atau peraturan perundang-undangan.</a:t>
            </a:r>
          </a:p>
          <a:p>
            <a:pPr marL="0" indent="0">
              <a:buNone/>
            </a:pPr>
            <a:endParaRPr lang="id-ID" dirty="0"/>
          </a:p>
          <a:p>
            <a:pPr>
              <a:buFont typeface="Wingdings" panose="05000000000000000000" pitchFamily="2" charset="2"/>
              <a:buChar char="Ø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18232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TUJUAN UPAH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2400" dirty="0"/>
              <a:t>Menarik pekerja-pekerja berbakat agar masuk ke dalam perusahaan tersebut</a:t>
            </a:r>
          </a:p>
          <a:p>
            <a:r>
              <a:rPr lang="id-ID" sz="2400" dirty="0"/>
              <a:t>Mempertahankan karyawan terbaik agar tidak pindah ke perusahaan lain</a:t>
            </a:r>
          </a:p>
          <a:p>
            <a:r>
              <a:rPr lang="id-ID" sz="2400" dirty="0"/>
              <a:t>Memotivasi karyawan tersebut dalam bekerja</a:t>
            </a:r>
          </a:p>
          <a:p>
            <a:r>
              <a:rPr lang="id-ID" sz="2400" dirty="0"/>
              <a:t>Mampu memuaskan kebutuhan dasar pekerja</a:t>
            </a:r>
          </a:p>
          <a:p>
            <a:r>
              <a:rPr lang="id-ID" sz="2400" dirty="0"/>
              <a:t>Memiliki sifat adil dalam perusahaan</a:t>
            </a:r>
          </a:p>
          <a:p>
            <a:pPr marL="0" indent="0">
              <a:buNone/>
            </a:pPr>
            <a:endParaRPr lang="id-ID" sz="2400" dirty="0"/>
          </a:p>
          <a:p>
            <a:pPr marL="0" indent="0">
              <a:buNone/>
            </a:pPr>
            <a:r>
              <a:rPr lang="id-ID" sz="2400" dirty="0"/>
              <a:t>Jenis upah tenaga kerja :</a:t>
            </a:r>
          </a:p>
          <a:p>
            <a:pPr>
              <a:buFontTx/>
              <a:buChar char="-"/>
            </a:pPr>
            <a:r>
              <a:rPr lang="id-ID" sz="2400" dirty="0"/>
              <a:t>Upah nominal : Sejumlah uang yang di terima para pekerja secara rutin</a:t>
            </a:r>
          </a:p>
          <a:p>
            <a:pPr>
              <a:buFontTx/>
              <a:buChar char="-"/>
            </a:pPr>
            <a:r>
              <a:rPr lang="id-ID" sz="2400" dirty="0"/>
              <a:t>Upah Riil : Upah nominal yang di tukar dengan barang/jasa</a:t>
            </a:r>
          </a:p>
        </p:txBody>
      </p:sp>
    </p:spTree>
    <p:extLst>
      <p:ext uri="{BB962C8B-B14F-4D97-AF65-F5344CB8AC3E}">
        <p14:creationId xmlns:p14="http://schemas.microsoft.com/office/powerpoint/2010/main" val="36025368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JENIS UPAH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id-ID" dirty="0"/>
              <a:t>Upah minimum : terdiri atas upah minimum berdasarkan wilayah dan upah minimum berdasarkan sektor di wilayah kota /kabipaten atai propinsi. Upah minimum juga di tetapkan dengan memperhatikan produktifitas dan pertumbuhan ekonomi setempat.</a:t>
            </a:r>
          </a:p>
          <a:p>
            <a:pPr marL="514350" indent="-514350">
              <a:buAutoNum type="arabicPeriod"/>
            </a:pPr>
            <a:r>
              <a:rPr lang="id-ID" dirty="0"/>
              <a:t>Upah di luar pekerjaan : merupakan imbalan perusahaan atas pekerjaan yang di lakukan karyawan  </a:t>
            </a:r>
          </a:p>
        </p:txBody>
      </p:sp>
    </p:spTree>
    <p:extLst>
      <p:ext uri="{BB962C8B-B14F-4D97-AF65-F5344CB8AC3E}">
        <p14:creationId xmlns:p14="http://schemas.microsoft.com/office/powerpoint/2010/main" val="2648007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Komponen Upah Tenaga Kerja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v"/>
            </a:pPr>
            <a:r>
              <a:rPr lang="id-ID" dirty="0"/>
              <a:t>Upah pokok = suatu imbalan dasar yang telah di bayarkan kepada buruh menurut tingkat atau jenis pekerjaan yang besarnya di tetapkan berdasarkan perjanjian.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dirty="0"/>
              <a:t>Fasilitas = Kenikamatan dalam bentuk nyata karena hal yang bersifat khusus atau untuk meningkatkan kesejahteraan buruh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id-ID" dirty="0"/>
              <a:t>Bonus = Pembayaran yang di terima buruh dari hasil keuntungan perusahaan tau karena prestasi</a:t>
            </a:r>
          </a:p>
        </p:txBody>
      </p:sp>
    </p:spTree>
    <p:extLst>
      <p:ext uri="{BB962C8B-B14F-4D97-AF65-F5344CB8AC3E}">
        <p14:creationId xmlns:p14="http://schemas.microsoft.com/office/powerpoint/2010/main" val="80026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PROSES PENENTUAN UPAH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sz="2400" b="1" dirty="0"/>
              <a:t>Sistem Upah Yang Berlaku di IndonesiA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/>
              <a:t>Upah menurut hasil : cara pembayaran upah berdasarkan jumlah hasil produksi yang di lakukan oleh pekerja dalam waktu tertentu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/>
              <a:t>Upah borongan : Sistem pembayaran upah yang di lakukan dengan kesepakatan antara pekerjaan dan pekerja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/>
              <a:t>Upah dengan sistem mitra usaha: Upahnya pekerja berupa saham yang di berikan kepada organisasi pekerja di sebuah perusahaan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2400" dirty="0"/>
              <a:t>Upah dengan sistem bonus : Upah tambahan yang di terima pekerja selain upah tetap.</a:t>
            </a:r>
          </a:p>
          <a:p>
            <a:pPr marL="0" indent="0">
              <a:buNone/>
            </a:pPr>
            <a:endParaRPr lang="id-ID" sz="2400" dirty="0"/>
          </a:p>
          <a:p>
            <a:pPr marL="514350" indent="-514350">
              <a:buFont typeface="+mj-lt"/>
              <a:buAutoNum type="arabicPeriod"/>
            </a:pPr>
            <a:endParaRPr lang="id-ID" sz="2400" dirty="0"/>
          </a:p>
          <a:p>
            <a:pPr marL="514350" indent="-514350">
              <a:buFont typeface="+mj-lt"/>
              <a:buAutoNum type="arabicPeriod"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8127625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Faktor Besarnya Tingkat Upah Ko</a:t>
            </a:r>
            <a:r>
              <a:rPr lang="en-US" dirty="0"/>
              <a:t>m</a:t>
            </a:r>
            <a:r>
              <a:rPr lang="id-ID" dirty="0"/>
              <a:t>pensasi Karyawan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id-ID" sz="9600" dirty="0"/>
              <a:t>Upah / Gaji yang adil artinya yaitu bahwa gaji yang diberikan oleh suatu perusahaan kepada pegawai haruslah sesuai dengan posisi jabatan dan prestasi kerjanya, sehingga karyawan dapat merasa </a:t>
            </a:r>
            <a:r>
              <a:rPr lang="id-ID" sz="9600" u="sng" dirty="0">
                <a:hlinkClick r:id="rId2"/>
              </a:rPr>
              <a:t>puas dengan hasil kerjanya</a:t>
            </a:r>
            <a:r>
              <a:rPr lang="id-ID" sz="9600" dirty="0"/>
              <a:t> dan merasa senang untuk mengabdi di perusahaan tersebut.</a:t>
            </a:r>
            <a:br>
              <a:rPr lang="id-ID" sz="9600" dirty="0"/>
            </a:br>
            <a:endParaRPr lang="id-ID" sz="9600" dirty="0"/>
          </a:p>
          <a:p>
            <a:pPr marL="0" indent="0">
              <a:buNone/>
            </a:pPr>
            <a:r>
              <a:rPr lang="id-ID" sz="9600" dirty="0"/>
              <a:t>Menurut Manullang (1996), ada beberapa faktor penting dalam menetapkan besarnya upah</a:t>
            </a:r>
            <a:r>
              <a:rPr lang="id-ID" sz="9600" u="sng" dirty="0">
                <a:hlinkClick r:id="rId3"/>
              </a:rPr>
              <a:t>,</a:t>
            </a:r>
            <a:r>
              <a:rPr lang="id-ID" sz="9600" dirty="0"/>
              <a:t> yaitu: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9600" dirty="0"/>
              <a:t>Pendidikan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9600" dirty="0"/>
              <a:t>Pengalaman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9600" dirty="0"/>
              <a:t>Tanggungan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9600" dirty="0"/>
              <a:t>Kemampuan Perusahaan</a:t>
            </a:r>
          </a:p>
          <a:p>
            <a:pPr marL="514350" indent="-514350">
              <a:buFont typeface="+mj-lt"/>
              <a:buAutoNum type="arabicPeriod"/>
            </a:pPr>
            <a:r>
              <a:rPr lang="id-ID" sz="9600" dirty="0"/>
              <a:t>Kondisi-kondisi pekerja</a:t>
            </a:r>
          </a:p>
          <a:p>
            <a:pPr marL="0" indent="0">
              <a:buNone/>
            </a:pP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8071563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Ko</a:t>
            </a:r>
            <a:r>
              <a:rPr lang="en-US" dirty="0"/>
              <a:t>m</a:t>
            </a:r>
            <a:r>
              <a:rPr lang="id-ID" dirty="0"/>
              <a:t>pensasi Keamanan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d-ID" dirty="0"/>
              <a:t>Samsudin (2005:203): Keamanan adalah keadaan karyawan yang bebas dari rasa takut dan bebas dari segala kemungkinan kecelakaan kerja</a:t>
            </a:r>
          </a:p>
          <a:p>
            <a:pPr marL="0" indent="0">
              <a:buNone/>
            </a:pPr>
            <a:r>
              <a:rPr lang="id-ID" dirty="0"/>
              <a:t>Konpensasi keamanan meliputi program-program yang dapat di lakukan antara lain :</a:t>
            </a:r>
          </a:p>
          <a:p>
            <a:pPr marL="0" indent="0">
              <a:buNone/>
            </a:pPr>
            <a:r>
              <a:rPr lang="id-ID" dirty="0"/>
              <a:t>1.Menggunakan mesin-mesin yang di lengkapi alat pengamanan</a:t>
            </a:r>
          </a:p>
          <a:p>
            <a:pPr marL="0" indent="0">
              <a:buNone/>
            </a:pPr>
            <a:r>
              <a:rPr lang="id-ID" dirty="0"/>
              <a:t>2. Menggunakan peralatan yang lebih baik</a:t>
            </a:r>
          </a:p>
          <a:p>
            <a:pPr marL="0" indent="0">
              <a:buNone/>
            </a:pPr>
            <a:r>
              <a:rPr lang="id-ID" dirty="0"/>
              <a:t>3. Mangatur lay out sebaik mungkin</a:t>
            </a:r>
          </a:p>
          <a:p>
            <a:pPr marL="0" indent="0">
              <a:buNone/>
            </a:pPr>
            <a:r>
              <a:rPr lang="id-ID" dirty="0"/>
              <a:t>4. Melakukan pemelihraan fasilitas sebaik mungkin</a:t>
            </a:r>
          </a:p>
          <a:p>
            <a:pPr marL="0" indent="0">
              <a:buNone/>
            </a:pPr>
            <a:r>
              <a:rPr lang="id-ID" dirty="0"/>
              <a:t>5. Mendidik para  karyawan dalam hal pengamanan</a:t>
            </a:r>
          </a:p>
        </p:txBody>
      </p:sp>
    </p:spTree>
    <p:extLst>
      <p:ext uri="{BB962C8B-B14F-4D97-AF65-F5344CB8AC3E}">
        <p14:creationId xmlns:p14="http://schemas.microsoft.com/office/powerpoint/2010/main" val="3694530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/>
              <a:t>Kewajiban perusahan dalam meningkatkan keamanan atau keselamatan kerja:</a:t>
            </a:r>
          </a:p>
          <a:p>
            <a:pPr>
              <a:buFontTx/>
              <a:buChar char="-"/>
            </a:pPr>
            <a:r>
              <a:rPr lang="id-ID" dirty="0"/>
              <a:t>Memelihara tempat kerja yang aman dan sehat bagi karyawan</a:t>
            </a:r>
          </a:p>
          <a:p>
            <a:pPr>
              <a:buFontTx/>
              <a:buChar char="-"/>
            </a:pPr>
            <a:r>
              <a:rPr lang="id-ID" dirty="0"/>
              <a:t>Mematuhi standar dan syarat kerja</a:t>
            </a:r>
          </a:p>
          <a:p>
            <a:pPr>
              <a:buFontTx/>
              <a:buChar char="-"/>
            </a:pPr>
            <a:r>
              <a:rPr lang="id-ID" dirty="0"/>
              <a:t>Mencatat semua peristiwa kecelakaan yang terjadi berkaitan dengan keselamatan kerja</a:t>
            </a:r>
          </a:p>
        </p:txBody>
      </p:sp>
    </p:spTree>
    <p:extLst>
      <p:ext uri="{BB962C8B-B14F-4D97-AF65-F5344CB8AC3E}">
        <p14:creationId xmlns:p14="http://schemas.microsoft.com/office/powerpoint/2010/main" val="3919321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562</Words>
  <Application>Microsoft Office PowerPoint</Application>
  <PresentationFormat>On-screen Show (4:3)</PresentationFormat>
  <Paragraphs>63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Office Theme</vt:lpstr>
      <vt:lpstr>MANAJEMEN KOMPENSASI</vt:lpstr>
      <vt:lpstr>KOMPENSASI UPAH</vt:lpstr>
      <vt:lpstr>TUJUAN UPAH</vt:lpstr>
      <vt:lpstr>JENIS UPAH</vt:lpstr>
      <vt:lpstr>Komponen Upah Tenaga Kerja</vt:lpstr>
      <vt:lpstr>PROSES PENENTUAN UPAH</vt:lpstr>
      <vt:lpstr>Faktor Besarnya Tingkat Upah Kompensasi Karyawan</vt:lpstr>
      <vt:lpstr>Kompensasi Keamanan</vt:lpstr>
      <vt:lpstr>PowerPoint Presentation</vt:lpstr>
      <vt:lpstr>Kompensasi Kesehatan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KONPENSASI</dc:title>
  <dc:creator>HP</dc:creator>
  <cp:lastModifiedBy>USER</cp:lastModifiedBy>
  <cp:revision>12</cp:revision>
  <dcterms:created xsi:type="dcterms:W3CDTF">2020-04-01T08:21:16Z</dcterms:created>
  <dcterms:modified xsi:type="dcterms:W3CDTF">2021-03-29T04:12:29Z</dcterms:modified>
</cp:coreProperties>
</file>