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32" r:id="rId3"/>
    <p:sldId id="346" r:id="rId4"/>
    <p:sldId id="348" r:id="rId5"/>
    <p:sldId id="349" r:id="rId6"/>
    <p:sldId id="351" r:id="rId7"/>
    <p:sldId id="352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KENEGARAAN 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PEMISAHAN DAN PEMBAGIAN KEKUASAAN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4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r>
              <a:rPr lang="en-US" sz="11200" b="1" dirty="0" err="1"/>
              <a:t>Pemisahan</a:t>
            </a:r>
            <a:r>
              <a:rPr lang="en-US" sz="11200" b="1" dirty="0"/>
              <a:t> </a:t>
            </a:r>
            <a:r>
              <a:rPr lang="en-US" sz="11200" b="1" dirty="0" err="1" smtClean="0"/>
              <a:t>Kekuasaan</a:t>
            </a:r>
            <a:endParaRPr lang="en-US" sz="11200" b="1" dirty="0" smtClean="0"/>
          </a:p>
          <a:p>
            <a:pPr algn="l"/>
            <a:endParaRPr lang="en-US" sz="9600" dirty="0"/>
          </a:p>
          <a:p>
            <a:pPr marL="404813" indent="-404813" algn="l"/>
            <a:r>
              <a:rPr lang="en-US" sz="9600" dirty="0" err="1" smtClean="0">
                <a:solidFill>
                  <a:schemeClr val="tx1"/>
                </a:solidFill>
              </a:rPr>
              <a:t>Pemisahan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kekuasaan</a:t>
            </a:r>
            <a:r>
              <a:rPr lang="en-US" sz="9600" dirty="0">
                <a:solidFill>
                  <a:schemeClr val="tx1"/>
                </a:solidFill>
              </a:rPr>
              <a:t> (separation of power</a:t>
            </a:r>
            <a:r>
              <a:rPr lang="en-US" sz="9600" dirty="0" smtClean="0">
                <a:solidFill>
                  <a:schemeClr val="tx1"/>
                </a:solidFill>
              </a:rPr>
              <a:t>)</a:t>
            </a:r>
          </a:p>
          <a:p>
            <a:pPr marL="404813" indent="-404813" algn="l">
              <a:buFont typeface="Wingdings" panose="05000000000000000000" pitchFamily="2" charset="2"/>
              <a:buChar char="Ø"/>
            </a:pPr>
            <a:r>
              <a:rPr lang="nn-NO" sz="9600" dirty="0">
                <a:solidFill>
                  <a:schemeClr val="tx1"/>
                </a:solidFill>
              </a:rPr>
              <a:t>sebuah </a:t>
            </a:r>
            <a:r>
              <a:rPr lang="nn-NO" sz="9600" b="1" dirty="0">
                <a:solidFill>
                  <a:schemeClr val="tx1"/>
                </a:solidFill>
              </a:rPr>
              <a:t>konsep dalam ilmu hukum dan ketatanegaraan</a:t>
            </a:r>
            <a:r>
              <a:rPr lang="nn-NO" sz="9600" dirty="0">
                <a:solidFill>
                  <a:schemeClr val="tx1"/>
                </a:solidFill>
              </a:rPr>
              <a:t> </a:t>
            </a:r>
            <a:r>
              <a:rPr lang="nn-NO" sz="9600" dirty="0" smtClean="0">
                <a:solidFill>
                  <a:schemeClr val="tx1"/>
                </a:solidFill>
              </a:rPr>
              <a:t>yang </a:t>
            </a:r>
            <a:r>
              <a:rPr lang="en-US" sz="9600" dirty="0" err="1">
                <a:solidFill>
                  <a:schemeClr val="tx1"/>
                </a:solidFill>
              </a:rPr>
              <a:t>menyatakan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bahwa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kekuasaan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negara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harus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dipisahkan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menjadi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beberapa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bagian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b="1" dirty="0" err="1">
                <a:solidFill>
                  <a:schemeClr val="tx1"/>
                </a:solidFill>
              </a:rPr>
              <a:t>berdiri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sendiri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dan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tidak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saling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mencampuri</a:t>
            </a:r>
            <a:r>
              <a:rPr lang="en-US" sz="9600" dirty="0">
                <a:solidFill>
                  <a:schemeClr val="tx1"/>
                </a:solidFill>
              </a:rPr>
              <a:t>, agar </a:t>
            </a:r>
            <a:r>
              <a:rPr lang="en-US" sz="9600" b="1" dirty="0" err="1">
                <a:solidFill>
                  <a:schemeClr val="tx1"/>
                </a:solidFill>
              </a:rPr>
              <a:t>tidak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terjadi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penyalahgunaan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kekuasaan</a:t>
            </a:r>
            <a:r>
              <a:rPr lang="en-US" sz="9600" dirty="0">
                <a:solidFill>
                  <a:schemeClr val="tx1"/>
                </a:solidFill>
              </a:rPr>
              <a:t>. </a:t>
            </a:r>
            <a:endParaRPr lang="en-US" sz="9600" dirty="0" smtClean="0">
              <a:solidFill>
                <a:schemeClr val="tx1"/>
              </a:solidFill>
            </a:endParaRPr>
          </a:p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marL="404813" indent="-404813" algn="l"/>
            <a:r>
              <a:rPr lang="en-US" sz="9600" dirty="0" err="1">
                <a:solidFill>
                  <a:schemeClr val="tx1"/>
                </a:solidFill>
              </a:rPr>
              <a:t>Pemisahan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kekuasaan</a:t>
            </a:r>
            <a:r>
              <a:rPr lang="en-US" sz="9600" dirty="0">
                <a:solidFill>
                  <a:schemeClr val="tx1"/>
                </a:solidFill>
              </a:rPr>
              <a:t> (</a:t>
            </a:r>
            <a:r>
              <a:rPr lang="en-US" sz="9600" i="1" dirty="0">
                <a:solidFill>
                  <a:schemeClr val="tx1"/>
                </a:solidFill>
              </a:rPr>
              <a:t>separation of powers</a:t>
            </a:r>
            <a:r>
              <a:rPr lang="en-US" sz="9600" dirty="0">
                <a:solidFill>
                  <a:schemeClr val="tx1"/>
                </a:solidFill>
              </a:rPr>
              <a:t>) </a:t>
            </a:r>
            <a:r>
              <a:rPr lang="en-US" sz="9600" dirty="0" err="1">
                <a:solidFill>
                  <a:schemeClr val="tx1"/>
                </a:solidFill>
              </a:rPr>
              <a:t>bertujuan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smtClean="0">
                <a:solidFill>
                  <a:schemeClr val="tx1"/>
                </a:solidFill>
              </a:rPr>
              <a:t>:</a:t>
            </a:r>
          </a:p>
          <a:p>
            <a:pPr marL="404813" indent="-404813" algn="l">
              <a:buAutoNum type="arabicPeriod"/>
            </a:pPr>
            <a:r>
              <a:rPr lang="sv-SE" sz="9600" dirty="0" smtClean="0">
                <a:solidFill>
                  <a:schemeClr val="tx1"/>
                </a:solidFill>
              </a:rPr>
              <a:t>Mencegah </a:t>
            </a:r>
            <a:r>
              <a:rPr lang="sv-SE" sz="9600" dirty="0">
                <a:solidFill>
                  <a:schemeClr val="tx1"/>
                </a:solidFill>
              </a:rPr>
              <a:t>terjadinya kekuasaan yang absolut atau </a:t>
            </a:r>
            <a:r>
              <a:rPr lang="sv-SE" sz="9600" dirty="0" smtClean="0">
                <a:solidFill>
                  <a:schemeClr val="tx1"/>
                </a:solidFill>
              </a:rPr>
              <a:t>otoriter</a:t>
            </a:r>
          </a:p>
          <a:p>
            <a:pPr marL="404813" indent="-404813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Menjamin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adanya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sistem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kontrol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keseimbangan</a:t>
            </a:r>
            <a:r>
              <a:rPr lang="en-US" sz="9600" dirty="0">
                <a:solidFill>
                  <a:schemeClr val="tx1"/>
                </a:solidFill>
              </a:rPr>
              <a:t> (</a:t>
            </a:r>
            <a:r>
              <a:rPr lang="en-US" sz="9600" i="1" dirty="0">
                <a:solidFill>
                  <a:schemeClr val="tx1"/>
                </a:solidFill>
              </a:rPr>
              <a:t>checks and balances</a:t>
            </a:r>
            <a:r>
              <a:rPr lang="en-US" sz="9600" dirty="0" smtClean="0">
                <a:solidFill>
                  <a:schemeClr val="tx1"/>
                </a:solidFill>
              </a:rPr>
              <a:t>).</a:t>
            </a:r>
          </a:p>
          <a:p>
            <a:pPr marL="404813" indent="-404813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Memberikan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kejelasan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fungsi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tanggung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jawab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setiap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lembaga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negara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404813" indent="-404813" algn="l">
              <a:buFont typeface="Wingdings" panose="05000000000000000000" pitchFamily="2" charset="2"/>
              <a:buChar char="Ø"/>
            </a:pPr>
            <a:endParaRPr lang="en-US" sz="9600" dirty="0" smtClean="0"/>
          </a:p>
          <a:p>
            <a:pPr algn="l"/>
            <a:endParaRPr lang="en-US" sz="9600" dirty="0"/>
          </a:p>
          <a:p>
            <a:pPr marL="338138" indent="-338138" algn="l">
              <a:buAutoNum type="arabicPeriod"/>
            </a:pPr>
            <a:endParaRPr lang="en-US" sz="7200" dirty="0"/>
          </a:p>
          <a:p>
            <a:pPr algn="l"/>
            <a:endParaRPr lang="en-US" sz="9600" dirty="0"/>
          </a:p>
          <a:p>
            <a:pPr algn="l"/>
            <a:endParaRPr lang="en-US" sz="7400" b="1" dirty="0"/>
          </a:p>
          <a:p>
            <a:pPr algn="just"/>
            <a:endParaRPr lang="en-US" sz="9600" b="1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Pembagian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Kekuasaan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Pembagian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kekuasaan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konsep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ketatanegaraan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menyatakan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kekuasaan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negara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dibagi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kepada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beberapa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lembaga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berdasarkan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fungsinya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namun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tetap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saling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berhubungan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saling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mengawasi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Pembagian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didasarkan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ketatanegaraan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Kekuasaan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terpusat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saja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melainkan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dibagi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beberapa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sejajar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smtClean="0">
                <a:solidFill>
                  <a:schemeClr val="tx1"/>
                </a:solidFill>
              </a:rPr>
              <a:t>horizontal)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endParaRPr lang="en-US" dirty="0"/>
          </a:p>
          <a:p>
            <a:pPr algn="just"/>
            <a:endParaRPr lang="nn-NO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056784" cy="4514056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Berbeda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pemisahan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kekuasaan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tegas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kaku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pembagian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kekuasaan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lebih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fleksibel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Masing-masing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Namun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tetap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terkait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bekerja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menjalankan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Prinsip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checks and balances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tetap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dijalankan</a:t>
            </a:r>
            <a:r>
              <a:rPr lang="en-US" dirty="0"/>
              <a:t>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87123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596779"/>
            <a:ext cx="7344816" cy="5018112"/>
          </a:xfrm>
        </p:spPr>
        <p:txBody>
          <a:bodyPr/>
          <a:lstStyle/>
          <a:p>
            <a:r>
              <a:rPr lang="en-US" sz="2400" b="1" dirty="0" err="1">
                <a:solidFill>
                  <a:schemeClr val="tx1"/>
                </a:solidFill>
              </a:rPr>
              <a:t>Perbedaan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Pemisahan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&amp;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Pembagian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Kekuasaan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Pemisahan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Kekuasaan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sendiri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campur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tangan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Pembagian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Kekuasaan</a:t>
            </a:r>
            <a:r>
              <a:rPr lang="en-US" dirty="0">
                <a:solidFill>
                  <a:schemeClr val="tx1"/>
                </a:solidFill>
              </a:rPr>
              <a:t>: Ada </a:t>
            </a:r>
            <a:r>
              <a:rPr lang="en-US" dirty="0" err="1">
                <a:solidFill>
                  <a:schemeClr val="tx1"/>
                </a:solidFill>
              </a:rPr>
              <a:t>koordinasi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Pemisahan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kaku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pembagian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dinamis</a:t>
            </a:r>
            <a:r>
              <a:rPr lang="en-US" dirty="0"/>
              <a:t>.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2398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6944816" cy="5018112"/>
          </a:xfrm>
        </p:spPr>
        <p:txBody>
          <a:bodyPr/>
          <a:lstStyle/>
          <a:p>
            <a:r>
              <a:rPr lang="en-US" b="1" dirty="0" err="1"/>
              <a:t>Pembagian</a:t>
            </a:r>
            <a:r>
              <a:rPr lang="en-US" b="1" dirty="0"/>
              <a:t> </a:t>
            </a:r>
            <a:r>
              <a:rPr lang="en-US" b="1" dirty="0" err="1"/>
              <a:t>Kekuasaan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 smtClean="0"/>
              <a:t>Vertikal</a:t>
            </a:r>
            <a:r>
              <a:rPr lang="en-US" b="1" dirty="0" smtClean="0"/>
              <a:t> </a:t>
            </a:r>
          </a:p>
          <a:p>
            <a:endParaRPr lang="en-US" b="1" dirty="0" smtClean="0"/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Pembagian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pusat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daerah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  <a:p>
            <a:pPr marL="519113" indent="-519113" algn="just"/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Pusat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urusan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nasional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pertahanan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moneter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95288" indent="-395288" algn="just">
              <a:tabLst>
                <a:tab pos="395288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Daerah: </a:t>
            </a:r>
            <a:r>
              <a:rPr lang="en-US" dirty="0" err="1">
                <a:solidFill>
                  <a:schemeClr val="tx1"/>
                </a:solidFill>
              </a:rPr>
              <a:t>otonomi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daerah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pendidikan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dll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95288" indent="-395288" algn="just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18 UUD 1945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UU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Daerah.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16429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128792" cy="4586064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Pembagian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Kekuasaan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1. Menghindari </a:t>
            </a:r>
            <a:r>
              <a:rPr lang="sv-SE" dirty="0">
                <a:solidFill>
                  <a:schemeClr val="tx1"/>
                </a:solidFill>
              </a:rPr>
              <a:t>terpusatnya kekuasaan.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2. Menjamin </a:t>
            </a:r>
            <a:r>
              <a:rPr lang="sv-SE" dirty="0">
                <a:solidFill>
                  <a:schemeClr val="tx1"/>
                </a:solidFill>
              </a:rPr>
              <a:t>hak-hak warga negara.</a:t>
            </a:r>
          </a:p>
          <a:p>
            <a:pPr marL="341313" indent="-341313" algn="l"/>
            <a:r>
              <a:rPr lang="sv-SE" dirty="0" smtClean="0">
                <a:solidFill>
                  <a:schemeClr val="tx1"/>
                </a:solidFill>
              </a:rPr>
              <a:t>3.  </a:t>
            </a:r>
            <a:r>
              <a:rPr lang="sv-SE" dirty="0">
                <a:solidFill>
                  <a:schemeClr val="tx1"/>
                </a:solidFill>
              </a:rPr>
              <a:t>Meningkatkan efisiensi dan efektivitas pemerintahan.</a:t>
            </a:r>
          </a:p>
          <a:p>
            <a:pPr marL="341313" indent="-341313" algn="l"/>
            <a:r>
              <a:rPr lang="sv-SE" dirty="0" smtClean="0">
                <a:solidFill>
                  <a:schemeClr val="tx1"/>
                </a:solidFill>
              </a:rPr>
              <a:t>4. Menegakkan </a:t>
            </a:r>
            <a:r>
              <a:rPr lang="sv-SE" dirty="0">
                <a:solidFill>
                  <a:schemeClr val="tx1"/>
                </a:solidFill>
              </a:rPr>
              <a:t>prinsip negara hukum dan demokrasi.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05984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6348</TotalTime>
  <Words>310</Words>
  <Application>Microsoft Office PowerPoint</Application>
  <PresentationFormat>On-screen Show (4:3)</PresentationFormat>
  <Paragraphs>66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Cambria</vt:lpstr>
      <vt:lpstr>Instrument Sans Medium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594</cp:revision>
  <cp:lastPrinted>2017-08-29T02:54:51Z</cp:lastPrinted>
  <dcterms:created xsi:type="dcterms:W3CDTF">2010-04-18T12:06:30Z</dcterms:created>
  <dcterms:modified xsi:type="dcterms:W3CDTF">2025-04-13T16:42:14Z</dcterms:modified>
</cp:coreProperties>
</file>