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320" r:id="rId3"/>
    <p:sldId id="292" r:id="rId4"/>
    <p:sldId id="312" r:id="rId5"/>
    <p:sldId id="313" r:id="rId6"/>
    <p:sldId id="315" r:id="rId7"/>
    <p:sldId id="324" r:id="rId8"/>
    <p:sldId id="325" r:id="rId9"/>
    <p:sldId id="326" r:id="rId10"/>
    <p:sldId id="327" r:id="rId11"/>
    <p:sldId id="303" r:id="rId12"/>
  </p:sldIdLst>
  <p:sldSz cx="9144000" cy="6858000" type="screen4x3"/>
  <p:notesSz cx="6761163" cy="99425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 xmlns:p15="http://schemas.microsoft.com/office/powerpoint/2012/main"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19F3F3"/>
    <a:srgbClr val="08E823"/>
    <a:srgbClr val="33CC33"/>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4656" autoAdjust="0"/>
  </p:normalViewPr>
  <p:slideViewPr>
    <p:cSldViewPr>
      <p:cViewPr>
        <p:scale>
          <a:sx n="55" d="100"/>
          <a:sy n="55" d="100"/>
        </p:scale>
        <p:origin x="-1728" y="-4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473376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473376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1" y="816429"/>
            <a:ext cx="8839199" cy="587828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12" descr="http://www.a-star.edu.sg/Portals/69/Skins/SIMTech/images/bannerPattern.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46667" b="13979"/>
          <a:stretch/>
        </p:blipFill>
        <p:spPr bwMode="auto">
          <a:xfrm flipH="1">
            <a:off x="4267200" y="4408714"/>
            <a:ext cx="4876800" cy="244928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userDrawn="1"/>
        </p:nvSpPr>
        <p:spPr bwMode="blackWhite">
          <a:xfrm>
            <a:off x="0" y="1"/>
            <a:ext cx="9144000" cy="571500"/>
          </a:xfrm>
          <a:prstGeom prst="rect">
            <a:avLst/>
          </a:prstGeom>
          <a:solidFill>
            <a:srgbClr val="CC6600"/>
          </a:solidFill>
          <a:ln w="3175">
            <a:noFill/>
            <a:miter lim="800000"/>
            <a:headEnd/>
            <a:tailEnd/>
          </a:ln>
          <a:effectLst>
            <a:outerShdw blurRad="50800" dist="38100" dir="5400000" algn="t" rotWithShape="0">
              <a:prstClr val="black">
                <a:alpha val="40000"/>
              </a:prstClr>
            </a:outerShdw>
          </a:effectLst>
        </p:spPr>
        <p:txBody>
          <a:bodyPr lIns="182880"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pPr algn="ctr"/>
            <a:endParaRPr lang="en-US" altLang="en-US" sz="3200" dirty="0">
              <a:solidFill>
                <a:schemeClr val="bg1"/>
              </a:solidFill>
              <a:latin typeface="Arial" panose="020B0604020202020204" pitchFamily="34" charset="0"/>
              <a:cs typeface="Arial" panose="020B0604020202020204" pitchFamily="34" charset="0"/>
            </a:endParaRPr>
          </a:p>
        </p:txBody>
      </p:sp>
      <p:sp>
        <p:nvSpPr>
          <p:cNvPr id="6" name="Title 1"/>
          <p:cNvSpPr>
            <a:spLocks noGrp="1"/>
          </p:cNvSpPr>
          <p:nvPr>
            <p:ph type="title"/>
          </p:nvPr>
        </p:nvSpPr>
        <p:spPr>
          <a:xfrm>
            <a:off x="0" y="2675"/>
            <a:ext cx="9144000" cy="568827"/>
          </a:xfrm>
        </p:spPr>
        <p:txBody>
          <a:bodyPr/>
          <a:lstStyle>
            <a:lvl1pPr>
              <a:defRPr sz="3200">
                <a:solidFill>
                  <a:schemeClr val="bg1"/>
                </a:solidFill>
                <a:latin typeface="Arial" panose="020B0604020202020204" pitchFamily="34" charset="0"/>
                <a:cs typeface="Arial" panose="020B0604020202020204"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116990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id-ID" smtClean="0"/>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dirty="0" err="1" smtClean="0"/>
              <a:t>Kode</a:t>
            </a:r>
            <a:r>
              <a:rPr lang="en-US" dirty="0" smtClean="0"/>
              <a:t> MK :</a:t>
            </a:r>
            <a:endParaRPr lang="id-ID" dirty="0" smtClean="0"/>
          </a:p>
          <a:p>
            <a:r>
              <a:rPr lang="en-US" dirty="0" smtClean="0"/>
              <a:t>MK :</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id-ID" smtClean="0"/>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dirty="0" err="1" smtClean="0"/>
              <a:t>Kode</a:t>
            </a:r>
            <a:r>
              <a:rPr lang="en-US" dirty="0" smtClean="0"/>
              <a:t> MK :</a:t>
            </a:r>
            <a:endParaRPr lang="id-ID" dirty="0" smtClean="0"/>
          </a:p>
          <a:p>
            <a:r>
              <a:rPr lang="en-US" dirty="0" smtClean="0"/>
              <a:t>MK :</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p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4.gif"/><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id-ID"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LINGKUNGAN ALAMI (Natural)</a:t>
            </a:r>
          </a:p>
          <a:p>
            <a:pPr algn="ctr"/>
            <a:r>
              <a:rPr lang="id-ID"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a:t>
            </a:r>
            <a:r>
              <a:rPr lang="id-ID" sz="3600" b="1"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KE </a:t>
            </a:r>
            <a:r>
              <a:rPr lang="id-ID" sz="3600" b="1"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8</a:t>
            </a:r>
            <a:endPar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11" name="Picture 2" descr="D:\Picture\logo ibi small.gif"/>
          <p:cNvPicPr>
            <a:picLocks noChangeAspect="1" noChangeArrowheads="1"/>
          </p:cNvPicPr>
          <p:nvPr/>
        </p:nvPicPr>
        <p:blipFill>
          <a:blip r:embed="rId5"/>
          <a:srcRect/>
          <a:stretch>
            <a:fillRect/>
          </a:stretch>
        </p:blipFill>
        <p:spPr bwMode="auto">
          <a:xfrm>
            <a:off x="7715272" y="142852"/>
            <a:ext cx="1244319" cy="1244320"/>
          </a:xfrm>
          <a:prstGeom prst="rect">
            <a:avLst/>
          </a:prstGeom>
          <a:noFill/>
        </p:spPr>
      </p:pic>
      <p:sp>
        <p:nvSpPr>
          <p:cNvPr id="2"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4294967295"/>
          </p:nvPr>
        </p:nvSpPr>
        <p:spPr>
          <a:xfrm>
            <a:off x="3124200" y="6356350"/>
            <a:ext cx="3103984" cy="365125"/>
          </a:xfrm>
          <a:prstGeom prst="rect">
            <a:avLst/>
          </a:prstGeom>
        </p:spPr>
        <p:txBody>
          <a:bodyPr/>
          <a:lstStyle/>
          <a:p>
            <a:pPr algn="ctr"/>
            <a:r>
              <a:rPr lang="en-US" sz="1200" dirty="0" err="1" smtClean="0">
                <a:latin typeface="Arial" panose="020B0604020202020204" pitchFamily="34" charset="0"/>
                <a:cs typeface="Arial" panose="020B0604020202020204" pitchFamily="34" charset="0"/>
              </a:rPr>
              <a:t>Kode</a:t>
            </a:r>
            <a:r>
              <a:rPr lang="en-US" sz="1200" dirty="0" smtClean="0">
                <a:latin typeface="Arial" panose="020B0604020202020204" pitchFamily="34" charset="0"/>
                <a:cs typeface="Arial" panose="020B0604020202020204" pitchFamily="34" charset="0"/>
              </a:rPr>
              <a:t> MK :</a:t>
            </a:r>
            <a:r>
              <a:rPr lang="id-ID" sz="1200" dirty="0" smtClean="0">
                <a:latin typeface="Arial" panose="020B0604020202020204" pitchFamily="34" charset="0"/>
                <a:cs typeface="Arial" panose="020B0604020202020204" pitchFamily="34" charset="0"/>
              </a:rPr>
              <a:t> General Business Env.</a:t>
            </a:r>
          </a:p>
          <a:p>
            <a:pPr algn="ctr"/>
            <a:r>
              <a:rPr lang="id-ID" sz="1200" dirty="0" smtClean="0">
                <a:latin typeface="Arial" panose="020B0604020202020204" pitchFamily="34" charset="0"/>
                <a:cs typeface="Arial" panose="020B0604020202020204" pitchFamily="34" charset="0"/>
              </a:rPr>
              <a:t>MMT223001</a:t>
            </a:r>
            <a:endParaRPr lang="en-US" sz="1200" dirty="0" smtClean="0">
              <a:latin typeface="Arial" panose="020B0604020202020204" pitchFamily="34" charset="0"/>
              <a:cs typeface="Arial" panose="020B0604020202020204" pitchFamily="34" charset="0"/>
            </a:endParaRPr>
          </a:p>
          <a:p>
            <a:pPr algn="ctr"/>
            <a:r>
              <a:rPr lang="en-US" sz="1200" dirty="0" smtClean="0">
                <a:latin typeface="Arial" panose="020B0604020202020204" pitchFamily="34" charset="0"/>
                <a:cs typeface="Arial" panose="020B0604020202020204" pitchFamily="34" charset="0"/>
              </a:rPr>
              <a:t>  </a:t>
            </a:r>
            <a:endParaRPr lang="en-US" sz="1200" dirty="0">
              <a:latin typeface="Arial" panose="020B0604020202020204" pitchFamily="34" charset="0"/>
              <a:cs typeface="Arial" panose="020B0604020202020204" pitchFamily="34" charset="0"/>
            </a:endParaRP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id-ID" dirty="0" smtClean="0"/>
              <a:t>(3)</a:t>
            </a:r>
            <a:r>
              <a:rPr lang="id-ID" dirty="0"/>
              <a:t> Ilmu konsumen yang meriset faktor ekonomi, psikologi, dan sosiologi untuk membentuk kebijakan tepat guna. Melalui keilmuan ini, pola konsumsi individu tercetak dalam konteks benda, budaya, dan sosial</a:t>
            </a:r>
            <a:r>
              <a:rPr lang="id-ID" dirty="0" smtClean="0"/>
              <a:t>.;</a:t>
            </a:r>
          </a:p>
          <a:p>
            <a:pPr marL="0" indent="0">
              <a:buNone/>
            </a:pPr>
            <a:r>
              <a:rPr lang="id-ID" dirty="0" smtClean="0"/>
              <a:t>(4) </a:t>
            </a:r>
            <a:r>
              <a:rPr lang="id-ID" dirty="0"/>
              <a:t>Teknologi yang menggunakan infrastruktur teknologi modern untuk menyediakan sumber daya yang menjadi basis perubahan sistem politik dan sosial </a:t>
            </a:r>
            <a:r>
              <a:rPr lang="id-ID" dirty="0" smtClean="0"/>
              <a:t>ekono mi </a:t>
            </a:r>
            <a:r>
              <a:rPr lang="id-ID" dirty="0"/>
              <a:t>secara drastis</a:t>
            </a:r>
            <a:r>
              <a:rPr lang="id-ID" dirty="0" smtClean="0"/>
              <a:t>.</a:t>
            </a:r>
          </a:p>
          <a:p>
            <a:pPr marL="0" indent="0">
              <a:buNone/>
            </a:pPr>
            <a:r>
              <a:rPr lang="id-ID" dirty="0" smtClean="0"/>
              <a:t>(Priyandana, 2019)</a:t>
            </a:r>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1358592336"/>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60648"/>
            <a:ext cx="8229600" cy="1143000"/>
          </a:xfrm>
        </p:spPr>
        <p:txBody>
          <a:bodyPr/>
          <a:lstStyle/>
          <a:p>
            <a:r>
              <a:rPr lang="id-ID" dirty="0" smtClean="0"/>
              <a:t>.</a:t>
            </a:r>
            <a:endParaRPr lang="id-ID" dirty="0"/>
          </a:p>
        </p:txBody>
      </p:sp>
      <p:sp>
        <p:nvSpPr>
          <p:cNvPr id="6"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p:txBody>
          <a:bodyPr/>
          <a:lstStyle/>
          <a:p>
            <a:pPr>
              <a:buNone/>
            </a:pPr>
            <a:endParaRPr lang="en-US" sz="4400" dirty="0" smtClean="0">
              <a:solidFill>
                <a:srgbClr val="0033CC"/>
              </a:solidFill>
              <a:latin typeface="Arial" pitchFamily="34" charset="0"/>
              <a:cs typeface="Arial" pitchFamily="34" charset="0"/>
            </a:endParaRPr>
          </a:p>
          <a:p>
            <a:pPr>
              <a:buNone/>
            </a:pPr>
            <a:endParaRPr lang="en-US" sz="4400" dirty="0" smtClean="0">
              <a:solidFill>
                <a:srgbClr val="0033CC"/>
              </a:solidFill>
              <a:latin typeface="Arial" pitchFamily="34" charset="0"/>
              <a:cs typeface="Arial" pitchFamily="34" charset="0"/>
            </a:endParaRPr>
          </a:p>
          <a:p>
            <a:pPr algn="ctr">
              <a:buNone/>
            </a:pPr>
            <a:r>
              <a:rPr lang="en-US" sz="4400" b="1" dirty="0" smtClean="0">
                <a:solidFill>
                  <a:srgbClr val="0033CC"/>
                </a:solidFill>
                <a:latin typeface="Cambria" pitchFamily="18" charset="0"/>
                <a:cs typeface="Arial" pitchFamily="34" charset="0"/>
              </a:rPr>
              <a:t>TERIMA KASIH</a:t>
            </a:r>
            <a:endParaRPr lang="en-US" sz="4400" b="1" dirty="0">
              <a:solidFill>
                <a:srgbClr val="0033CC"/>
              </a:solidFill>
              <a:latin typeface="Cambria" pitchFamily="18" charset="0"/>
              <a:cs typeface="Arial" pitchFamily="34" charset="0"/>
            </a:endParaRPr>
          </a:p>
        </p:txBody>
      </p:sp>
    </p:spTree>
    <p:extLst>
      <p:ext uri="{BB962C8B-B14F-4D97-AF65-F5344CB8AC3E}">
        <p14:creationId xmlns:p14="http://schemas.microsoft.com/office/powerpoint/2010/main" val="4072623629"/>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b="1" dirty="0" smtClean="0">
                <a:solidFill>
                  <a:srgbClr val="C00000"/>
                </a:solidFill>
              </a:rPr>
              <a:t>           PENGERTIAN EKOLOGI</a:t>
            </a:r>
          </a:p>
          <a:p>
            <a:endParaRPr lang="id-ID" b="1" dirty="0">
              <a:solidFill>
                <a:srgbClr val="C00000"/>
              </a:solidFill>
            </a:endParaRPr>
          </a:p>
          <a:p>
            <a:pPr marL="0" indent="0">
              <a:buNone/>
            </a:pPr>
            <a:r>
              <a:rPr lang="id-ID" dirty="0"/>
              <a:t>Ekologi juga berkaitan erat dengan tahapan-tahapan sistem makhluk hidup yaitu populasi, komunitas, dan ekosistem yang saling mempengaruhi dan merupakan suatu sistem yang berupa kesatuan. Lazimnya ilmu ekologi diartikan sebagai ilmu yang mempelajari ekosistem. Secara rinci, ia juga bisa diartikan sebagai sebuah studi terhadap </a:t>
            </a:r>
            <a:r>
              <a:rPr lang="id-ID" dirty="0" smtClean="0"/>
              <a:t>hubungan.</a:t>
            </a:r>
            <a:endParaRPr lang="id-ID" b="1" dirty="0">
              <a:solidFill>
                <a:srgbClr val="C00000"/>
              </a:solidFill>
            </a:endParaRP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193493174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60648"/>
            <a:ext cx="8229600" cy="1143000"/>
          </a:xfrm>
        </p:spPr>
        <p:txBody>
          <a:bodyPr>
            <a:normAutofit/>
          </a:bodyPr>
          <a:lstStyle/>
          <a:p>
            <a:r>
              <a:rPr lang="id-ID" dirty="0" smtClean="0"/>
              <a:t>Ekologi (Alam )</a:t>
            </a:r>
            <a:endParaRPr lang="id-ID" dirty="0"/>
          </a:p>
        </p:txBody>
      </p:sp>
      <p:sp>
        <p:nvSpPr>
          <p:cNvPr id="6"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7" name="Footer Placeholder 2"/>
          <p:cNvSpPr>
            <a:spLocks noGrp="1"/>
          </p:cNvSpPr>
          <p:nvPr>
            <p:ph type="ftr" sz="quarter" idx="4294967295"/>
          </p:nvPr>
        </p:nvSpPr>
        <p:spPr>
          <a:xfrm>
            <a:off x="3124200" y="6356350"/>
            <a:ext cx="3103984" cy="365125"/>
          </a:xfrm>
          <a:prstGeom prst="rect">
            <a:avLst/>
          </a:prstGeom>
        </p:spPr>
        <p:txBody>
          <a:bodyPr/>
          <a:lstStyle/>
          <a:p>
            <a:pPr algn="ctr"/>
            <a:r>
              <a:rPr lang="en-US" sz="1200" dirty="0" err="1" smtClean="0">
                <a:latin typeface="Arial" panose="020B0604020202020204" pitchFamily="34" charset="0"/>
                <a:cs typeface="Arial" panose="020B0604020202020204" pitchFamily="34" charset="0"/>
              </a:rPr>
              <a:t>Kode</a:t>
            </a:r>
            <a:r>
              <a:rPr lang="en-US" sz="1200" dirty="0" smtClean="0">
                <a:latin typeface="Arial" panose="020B0604020202020204" pitchFamily="34" charset="0"/>
                <a:cs typeface="Arial" panose="020B0604020202020204" pitchFamily="34" charset="0"/>
              </a:rPr>
              <a:t> MK :</a:t>
            </a:r>
            <a:r>
              <a:rPr lang="id-ID" sz="1200" dirty="0" smtClean="0">
                <a:latin typeface="Arial" panose="020B0604020202020204" pitchFamily="34" charset="0"/>
                <a:cs typeface="Arial" panose="020B0604020202020204" pitchFamily="34" charset="0"/>
              </a:rPr>
              <a:t> General Business Env</a:t>
            </a:r>
            <a:endParaRPr lang="en-US" sz="1200" dirty="0" smtClean="0">
              <a:latin typeface="Arial" panose="020B0604020202020204" pitchFamily="34" charset="0"/>
              <a:cs typeface="Arial" panose="020B0604020202020204" pitchFamily="34" charset="0"/>
            </a:endParaRPr>
          </a:p>
          <a:p>
            <a:pPr algn="ctr"/>
            <a:r>
              <a:rPr lang="en-US" sz="1200" dirty="0" smtClean="0">
                <a:latin typeface="Arial" panose="020B0604020202020204" pitchFamily="34" charset="0"/>
                <a:cs typeface="Arial" panose="020B0604020202020204" pitchFamily="34" charset="0"/>
              </a:rPr>
              <a:t>  :</a:t>
            </a:r>
            <a:r>
              <a:rPr lang="id-ID" sz="120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M</a:t>
            </a:r>
            <a:r>
              <a:rPr lang="id-ID" sz="1200" dirty="0" smtClean="0">
                <a:latin typeface="Arial" panose="020B0604020202020204" pitchFamily="34" charset="0"/>
                <a:cs typeface="Arial" panose="020B0604020202020204" pitchFamily="34" charset="0"/>
              </a:rPr>
              <a:t>MT223001</a:t>
            </a:r>
            <a:endParaRPr lang="en-US" sz="1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95400"/>
            <a:ext cx="8229600" cy="4830763"/>
          </a:xfrm>
        </p:spPr>
        <p:txBody>
          <a:bodyPr>
            <a:normAutofit/>
          </a:bodyPr>
          <a:lstStyle/>
          <a:p>
            <a:pPr marL="514350" lvl="0" indent="-514350">
              <a:buAutoNum type="arabicParenBoth"/>
            </a:pPr>
            <a:r>
              <a:rPr lang="id-ID" dirty="0" smtClean="0"/>
              <a:t>Ekologi mengacu pada hubungan antara manusia </a:t>
            </a:r>
          </a:p>
          <a:p>
            <a:pPr marL="0" lvl="0" indent="0">
              <a:buNone/>
            </a:pPr>
            <a:r>
              <a:rPr lang="id-ID" dirty="0"/>
              <a:t> </a:t>
            </a:r>
            <a:r>
              <a:rPr lang="id-ID" dirty="0" smtClean="0"/>
              <a:t>     dengan alam dan antar elemen  alam itu sendiri.</a:t>
            </a:r>
          </a:p>
          <a:p>
            <a:pPr marL="514350" lvl="0" indent="-514350">
              <a:buAutoNum type="arabicParenBoth" startAt="2"/>
            </a:pPr>
            <a:r>
              <a:rPr lang="id-ID" dirty="0" smtClean="0"/>
              <a:t>Manusia,udara,tanah, bentuk daratan , flora dan </a:t>
            </a:r>
          </a:p>
          <a:p>
            <a:pPr marL="0" lvl="0" indent="0">
              <a:buNone/>
            </a:pPr>
            <a:r>
              <a:rPr lang="id-ID" dirty="0"/>
              <a:t> </a:t>
            </a:r>
            <a:r>
              <a:rPr lang="id-ID" dirty="0" smtClean="0"/>
              <a:t>      fauna ,sungai,lautan dan pegunungan harus hidup</a:t>
            </a:r>
          </a:p>
          <a:p>
            <a:pPr marL="0" lvl="0" indent="0">
              <a:buNone/>
            </a:pPr>
            <a:r>
              <a:rPr lang="id-ID" dirty="0"/>
              <a:t> </a:t>
            </a:r>
            <a:r>
              <a:rPr lang="id-ID" dirty="0" smtClean="0"/>
              <a:t>      bersama secara harmoni, namun harmoni ini </a:t>
            </a:r>
          </a:p>
          <a:p>
            <a:pPr marL="0" lvl="0" indent="0">
              <a:buNone/>
            </a:pPr>
            <a:r>
              <a:rPr lang="id-ID" dirty="0"/>
              <a:t> </a:t>
            </a:r>
            <a:r>
              <a:rPr lang="id-ID" dirty="0" smtClean="0"/>
              <a:t>      terganggu oleh pembangunan industri</a:t>
            </a:r>
          </a:p>
          <a:p>
            <a:pPr marL="0" lvl="0" indent="0">
              <a:buNone/>
            </a:pPr>
            <a:endParaRPr lang="id-ID" sz="3200" dirty="0"/>
          </a:p>
          <a:p>
            <a:pPr marL="0" lvl="0" indent="0">
              <a:buNone/>
            </a:pPr>
            <a:endParaRPr lang="id-ID" sz="3200" dirty="0"/>
          </a:p>
          <a:p>
            <a:endParaRPr lang="id-ID" sz="3200" dirty="0"/>
          </a:p>
        </p:txBody>
      </p:sp>
    </p:spTree>
    <p:extLst>
      <p:ext uri="{BB962C8B-B14F-4D97-AF65-F5344CB8AC3E}">
        <p14:creationId xmlns:p14="http://schemas.microsoft.com/office/powerpoint/2010/main" val="4072623629"/>
      </p:ext>
    </p:extLst>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371600"/>
            <a:ext cx="8077200" cy="4754563"/>
          </a:xfrm>
        </p:spPr>
        <p:txBody>
          <a:bodyPr>
            <a:normAutofit/>
          </a:bodyPr>
          <a:lstStyle/>
          <a:p>
            <a:pPr marL="0" indent="0">
              <a:buNone/>
            </a:pPr>
            <a:r>
              <a:rPr lang="id-ID" b="1" dirty="0" smtClean="0">
                <a:solidFill>
                  <a:srgbClr val="C00000"/>
                </a:solidFill>
              </a:rPr>
              <a:t>Beberapa lingkungan alam dapat mempengaruhi bisnis </a:t>
            </a:r>
            <a:r>
              <a:rPr lang="id-ID" dirty="0" smtClean="0"/>
              <a:t>:</a:t>
            </a:r>
          </a:p>
          <a:p>
            <a:pPr marL="514350" indent="-514350">
              <a:buAutoNum type="arabicParenBoth"/>
            </a:pPr>
            <a:r>
              <a:rPr lang="id-ID" dirty="0" smtClean="0"/>
              <a:t>Bencana alam</a:t>
            </a:r>
          </a:p>
          <a:p>
            <a:pPr marL="514350" indent="-514350">
              <a:buAutoNum type="arabicParenBoth"/>
            </a:pPr>
            <a:r>
              <a:rPr lang="id-ID" dirty="0" smtClean="0"/>
              <a:t>Iklim</a:t>
            </a:r>
          </a:p>
          <a:p>
            <a:pPr marL="514350" indent="-514350">
              <a:buAutoNum type="arabicParenBoth"/>
            </a:pPr>
            <a:r>
              <a:rPr lang="id-ID" dirty="0"/>
              <a:t> </a:t>
            </a:r>
            <a:r>
              <a:rPr lang="id-ID" dirty="0" smtClean="0"/>
              <a:t>Jarak lokasi bahan baku</a:t>
            </a:r>
          </a:p>
          <a:p>
            <a:pPr marL="514350" indent="-514350">
              <a:buAutoNum type="arabicParenBoth"/>
            </a:pPr>
            <a:r>
              <a:rPr lang="id-ID" dirty="0" smtClean="0"/>
              <a:t>Lokasi dekat jalur air</a:t>
            </a:r>
          </a:p>
          <a:p>
            <a:pPr marL="514350" indent="-514350">
              <a:buAutoNum type="arabicParenBoth"/>
            </a:pPr>
            <a:r>
              <a:rPr lang="id-ID" dirty="0" smtClean="0"/>
              <a:t>Kualitas Udara</a:t>
            </a:r>
          </a:p>
          <a:p>
            <a:pPr marL="514350" indent="-514350">
              <a:buAutoNum type="arabicParenBoth"/>
            </a:pPr>
            <a:r>
              <a:rPr lang="id-ID" dirty="0" smtClean="0"/>
              <a:t>Undang-Undang /Regulasi pemerintah </a:t>
            </a:r>
            <a:br>
              <a:rPr lang="id-ID" dirty="0" smtClean="0"/>
            </a:br>
            <a:endParaRPr lang="id-ID" dirty="0" smtClean="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err="1" smtClean="0"/>
              <a:t>Kode</a:t>
            </a:r>
            <a:r>
              <a:rPr lang="en-US" dirty="0" smtClean="0"/>
              <a:t> MK :</a:t>
            </a:r>
            <a:r>
              <a:rPr lang="id-ID" dirty="0" smtClean="0"/>
              <a:t>General Business Env.</a:t>
            </a:r>
          </a:p>
          <a:p>
            <a:r>
              <a:rPr lang="en-US" dirty="0" smtClean="0"/>
              <a:t>M</a:t>
            </a:r>
            <a:r>
              <a:rPr lang="id-ID" dirty="0" smtClean="0"/>
              <a:t>MT223001</a:t>
            </a:r>
            <a:endParaRPr lang="en-US" dirty="0"/>
          </a:p>
        </p:txBody>
      </p:sp>
    </p:spTree>
    <p:extLst>
      <p:ext uri="{BB962C8B-B14F-4D97-AF65-F5344CB8AC3E}">
        <p14:creationId xmlns:p14="http://schemas.microsoft.com/office/powerpoint/2010/main" val="293531418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id-ID" dirty="0" smtClean="0"/>
              <a:t>             </a:t>
            </a:r>
            <a:r>
              <a:rPr lang="id-ID" b="1" dirty="0" smtClean="0"/>
              <a:t>Lingkungan Bisnis Ekologi</a:t>
            </a:r>
          </a:p>
          <a:p>
            <a:pPr marL="514350" indent="-514350">
              <a:buAutoNum type="arabicParenBoth"/>
            </a:pPr>
            <a:r>
              <a:rPr lang="id-ID" dirty="0" smtClean="0"/>
              <a:t>Dalam dunia bisnis harus melihat lingkungan sekitar</a:t>
            </a:r>
          </a:p>
          <a:p>
            <a:pPr marL="0" indent="0">
              <a:buNone/>
            </a:pPr>
            <a:r>
              <a:rPr lang="id-ID" dirty="0"/>
              <a:t> </a:t>
            </a:r>
            <a:r>
              <a:rPr lang="id-ID" dirty="0" smtClean="0"/>
              <a:t>      guna melihat peluang yang ada dan ingin </a:t>
            </a:r>
          </a:p>
          <a:p>
            <a:pPr marL="0" indent="0">
              <a:buNone/>
            </a:pPr>
            <a:r>
              <a:rPr lang="id-ID" dirty="0"/>
              <a:t> </a:t>
            </a:r>
            <a:r>
              <a:rPr lang="id-ID" dirty="0" smtClean="0"/>
              <a:t>      dimanfaatkan untuk mengembangkan bisnis</a:t>
            </a:r>
          </a:p>
          <a:p>
            <a:pPr marL="0" indent="0">
              <a:buNone/>
            </a:pPr>
            <a:endParaRPr lang="id-ID" dirty="0" smtClean="0"/>
          </a:p>
          <a:p>
            <a:pPr marL="514350" indent="-514350">
              <a:buAutoNum type="arabicParenBoth" startAt="2"/>
            </a:pPr>
            <a:r>
              <a:rPr lang="id-ID" dirty="0" smtClean="0"/>
              <a:t>Peluang yang ada harus bisa mengetahui faktor </a:t>
            </a:r>
          </a:p>
          <a:p>
            <a:pPr marL="0" indent="0">
              <a:buNone/>
            </a:pPr>
            <a:r>
              <a:rPr lang="id-ID" dirty="0"/>
              <a:t> </a:t>
            </a:r>
            <a:r>
              <a:rPr lang="id-ID" dirty="0" smtClean="0"/>
              <a:t>      penyebab bisnis berjalan atau tidak </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err="1" smtClean="0"/>
              <a:t>Kode</a:t>
            </a:r>
            <a:r>
              <a:rPr lang="en-US" dirty="0" smtClean="0"/>
              <a:t> MK :</a:t>
            </a:r>
            <a:r>
              <a:rPr lang="id-ID" dirty="0" smtClean="0"/>
              <a:t>General Business Env.</a:t>
            </a:r>
          </a:p>
          <a:p>
            <a:r>
              <a:rPr lang="en-US" dirty="0" smtClean="0"/>
              <a:t>M</a:t>
            </a:r>
            <a:r>
              <a:rPr lang="id-ID" dirty="0" smtClean="0"/>
              <a:t>MT223001</a:t>
            </a:r>
            <a:r>
              <a:rPr lang="en-US" dirty="0" smtClean="0"/>
              <a:t>:</a:t>
            </a:r>
            <a:endParaRPr lang="en-US" dirty="0"/>
          </a:p>
        </p:txBody>
      </p:sp>
    </p:spTree>
    <p:extLst>
      <p:ext uri="{BB962C8B-B14F-4D97-AF65-F5344CB8AC3E}">
        <p14:creationId xmlns:p14="http://schemas.microsoft.com/office/powerpoint/2010/main" val="300281482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983163"/>
          </a:xfrm>
        </p:spPr>
        <p:txBody>
          <a:bodyPr/>
          <a:lstStyle/>
          <a:p>
            <a:pPr marL="0" indent="0">
              <a:buNone/>
            </a:pPr>
            <a:r>
              <a:rPr lang="id-ID" dirty="0" smtClean="0"/>
              <a:t>(3) Semua yang ada di Ekologi harus dapat berjalan</a:t>
            </a:r>
          </a:p>
          <a:p>
            <a:pPr marL="0" indent="0">
              <a:buNone/>
            </a:pPr>
            <a:r>
              <a:rPr lang="id-ID" dirty="0"/>
              <a:t> </a:t>
            </a:r>
            <a:r>
              <a:rPr lang="id-ID" dirty="0" smtClean="0"/>
              <a:t>     semestinya mengawali bisnis</a:t>
            </a:r>
          </a:p>
          <a:p>
            <a:pPr marL="0" indent="0">
              <a:buNone/>
            </a:pPr>
            <a:endParaRPr lang="id-ID" dirty="0" smtClean="0"/>
          </a:p>
          <a:p>
            <a:pPr marL="0" indent="0">
              <a:buNone/>
            </a:pPr>
            <a:r>
              <a:rPr lang="id-ID" dirty="0" smtClean="0"/>
              <a:t>(4) Ekologi sangat berpengaruh dalam dunia bisnis</a:t>
            </a:r>
          </a:p>
          <a:p>
            <a:pPr marL="0" indent="0">
              <a:buNone/>
            </a:pPr>
            <a:r>
              <a:rPr lang="id-ID" dirty="0"/>
              <a:t> </a:t>
            </a:r>
            <a:r>
              <a:rPr lang="id-ID" dirty="0" smtClean="0"/>
              <a:t>     untuk menentukan berhasil atau tidaknya perjalanan </a:t>
            </a:r>
          </a:p>
          <a:p>
            <a:pPr marL="0" indent="0">
              <a:buNone/>
            </a:pPr>
            <a:r>
              <a:rPr lang="id-ID" dirty="0"/>
              <a:t> </a:t>
            </a:r>
            <a:r>
              <a:rPr lang="id-ID" dirty="0" smtClean="0"/>
              <a:t>     bisnis</a:t>
            </a:r>
          </a:p>
          <a:p>
            <a:pPr marL="0" indent="0">
              <a:buNone/>
            </a:pPr>
            <a:endParaRPr lang="id-ID" dirty="0" smtClean="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err="1" smtClean="0"/>
              <a:t>Kode</a:t>
            </a:r>
            <a:r>
              <a:rPr lang="en-US" dirty="0" smtClean="0"/>
              <a:t> MK :</a:t>
            </a:r>
            <a:r>
              <a:rPr lang="id-ID" dirty="0" smtClean="0"/>
              <a:t> General Business Env.</a:t>
            </a:r>
          </a:p>
          <a:p>
            <a:r>
              <a:rPr lang="en-US" dirty="0" smtClean="0"/>
              <a:t>M</a:t>
            </a:r>
            <a:r>
              <a:rPr lang="id-ID" dirty="0" smtClean="0"/>
              <a:t>MT223001</a:t>
            </a:r>
            <a:endParaRPr lang="en-US" dirty="0"/>
          </a:p>
        </p:txBody>
      </p:sp>
    </p:spTree>
    <p:extLst>
      <p:ext uri="{BB962C8B-B14F-4D97-AF65-F5344CB8AC3E}">
        <p14:creationId xmlns:p14="http://schemas.microsoft.com/office/powerpoint/2010/main" val="334944121"/>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b="1" dirty="0" smtClean="0"/>
              <a:t>PERANAN EKOLOGI DALAM LINGKUNGAN</a:t>
            </a:r>
          </a:p>
          <a:p>
            <a:pPr marL="0" indent="0">
              <a:buNone/>
            </a:pPr>
            <a:r>
              <a:rPr lang="id-ID" b="1" dirty="0"/>
              <a:t>Ekologi</a:t>
            </a:r>
            <a:r>
              <a:rPr lang="id-ID" dirty="0"/>
              <a:t> berguna untuk memetakan konsumsi pangan dan mengetahui struktur serta skala pangan dar</a:t>
            </a:r>
            <a:r>
              <a:rPr lang="id-ID" b="1" dirty="0"/>
              <a:t>i</a:t>
            </a:r>
            <a:r>
              <a:rPr lang="id-ID" dirty="0"/>
              <a:t> setiap makhluk hidup</a:t>
            </a:r>
            <a:r>
              <a:rPr lang="id-ID" dirty="0" smtClean="0"/>
              <a:t>.</a:t>
            </a:r>
          </a:p>
          <a:p>
            <a:pPr marL="0" indent="0">
              <a:buNone/>
            </a:pPr>
            <a:r>
              <a:rPr lang="id-ID" dirty="0" smtClean="0"/>
              <a:t> </a:t>
            </a:r>
            <a:r>
              <a:rPr lang="id-ID" dirty="0"/>
              <a:t>Misalnya tumbuhan sebagai produsen, dan kambing (herbivora) sebagai konsumen tingkat I, sedangkan hewan karnivora sebagai konsumen tingkat II, lalu manusia sebagai konsumen tingkat </a:t>
            </a:r>
            <a:r>
              <a:rPr lang="id-ID" dirty="0" smtClean="0"/>
              <a:t>III.(Pustaka ,2022)</a:t>
            </a:r>
            <a:endParaRPr lang="id-ID" b="1"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1954946927"/>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b="1" dirty="0" smtClean="0">
                <a:solidFill>
                  <a:srgbClr val="C00000"/>
                </a:solidFill>
              </a:rPr>
              <a:t>       Perspektif Ekonomi sosial ekologi</a:t>
            </a:r>
            <a:endParaRPr lang="id-ID" b="1" dirty="0">
              <a:solidFill>
                <a:srgbClr val="C00000"/>
              </a:solidFill>
            </a:endParaRPr>
          </a:p>
          <a:p>
            <a:pPr marL="0" indent="0">
              <a:buNone/>
            </a:pPr>
            <a:r>
              <a:rPr lang="id-ID" b="1" dirty="0" smtClean="0"/>
              <a:t> Konsumsi</a:t>
            </a:r>
            <a:r>
              <a:rPr lang="id-ID" b="1" dirty="0"/>
              <a:t> dan produksi</a:t>
            </a:r>
            <a:r>
              <a:rPr lang="id-ID" dirty="0"/>
              <a:t> </a:t>
            </a:r>
            <a:r>
              <a:rPr lang="id-ID" b="1" dirty="0" smtClean="0"/>
              <a:t>berkelanjutan :</a:t>
            </a:r>
          </a:p>
          <a:p>
            <a:pPr marL="0" indent="0">
              <a:buNone/>
            </a:pPr>
            <a:r>
              <a:rPr lang="id-ID" dirty="0"/>
              <a:t>P</a:t>
            </a:r>
            <a:r>
              <a:rPr lang="id-ID" dirty="0" smtClean="0"/>
              <a:t>roduksi</a:t>
            </a:r>
            <a:r>
              <a:rPr lang="id-ID" dirty="0"/>
              <a:t> dan konsumsi berkelanjutan adalah daya </a:t>
            </a:r>
          </a:p>
          <a:p>
            <a:pPr marL="0" indent="0">
              <a:buNone/>
            </a:pPr>
            <a:r>
              <a:rPr lang="id-ID" dirty="0"/>
              <a:t>d</a:t>
            </a:r>
            <a:r>
              <a:rPr lang="id-ID" dirty="0" smtClean="0"/>
              <a:t>ukung </a:t>
            </a:r>
            <a:r>
              <a:rPr lang="id-ID" dirty="0"/>
              <a:t> pertumbuhan dan perkembangan </a:t>
            </a:r>
            <a:r>
              <a:rPr lang="id-ID" dirty="0" smtClean="0"/>
              <a:t>peradaban</a:t>
            </a:r>
            <a:endParaRPr lang="id-ID" dirty="0"/>
          </a:p>
          <a:p>
            <a:pPr marL="0" indent="0">
              <a:buNone/>
            </a:pPr>
            <a:r>
              <a:rPr lang="id-ID" dirty="0"/>
              <a:t>m</a:t>
            </a:r>
            <a:r>
              <a:rPr lang="id-ID" dirty="0" smtClean="0"/>
              <a:t>anusia. </a:t>
            </a:r>
          </a:p>
          <a:p>
            <a:pPr marL="0" indent="0">
              <a:buNone/>
            </a:pPr>
            <a:r>
              <a:rPr lang="id-ID" dirty="0"/>
              <a:t>P</a:t>
            </a:r>
            <a:r>
              <a:rPr lang="id-ID" dirty="0" smtClean="0"/>
              <a:t>erlu</a:t>
            </a:r>
            <a:r>
              <a:rPr lang="id-ID" dirty="0"/>
              <a:t> ada perubahan perilaku masyarakat Indonesia </a:t>
            </a:r>
            <a:r>
              <a:rPr lang="id-ID" dirty="0" smtClean="0"/>
              <a:t>dariperilaku</a:t>
            </a:r>
            <a:r>
              <a:rPr lang="id-ID" dirty="0"/>
              <a:t> boros dan tidak sangkil menjadi berperilaku </a:t>
            </a:r>
          </a:p>
          <a:p>
            <a:pPr marL="0" indent="0">
              <a:buNone/>
            </a:pPr>
            <a:r>
              <a:rPr lang="id-ID" dirty="0"/>
              <a:t>k</a:t>
            </a:r>
            <a:r>
              <a:rPr lang="id-ID" dirty="0" smtClean="0"/>
              <a:t>onsumsi </a:t>
            </a:r>
            <a:r>
              <a:rPr lang="id-ID" dirty="0"/>
              <a:t> </a:t>
            </a:r>
            <a:r>
              <a:rPr lang="id-ID" dirty="0" smtClean="0"/>
              <a:t>dan produksi.</a:t>
            </a:r>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39959071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Untuk mendukung masalah tersebut diperlukan beberapa keilmuan :</a:t>
            </a:r>
          </a:p>
          <a:p>
            <a:pPr marL="514350" indent="-514350">
              <a:buAutoNum type="arabicParenBoth"/>
            </a:pPr>
            <a:r>
              <a:rPr lang="id-ID" i="1" dirty="0" smtClean="0"/>
              <a:t>Bioeconomy</a:t>
            </a:r>
            <a:r>
              <a:rPr lang="id-ID" i="1" dirty="0"/>
              <a:t> </a:t>
            </a:r>
            <a:r>
              <a:rPr lang="id-ID" dirty="0"/>
              <a:t>yang </a:t>
            </a:r>
            <a:r>
              <a:rPr lang="id-ID" dirty="0" smtClean="0"/>
              <a:t>mempelajari </a:t>
            </a:r>
            <a:r>
              <a:rPr lang="id-ID" dirty="0"/>
              <a:t>hubungan kompleks antara kemakmuran manusia, ekonomi, dan sistem biofisikal</a:t>
            </a:r>
            <a:r>
              <a:rPr lang="id-ID" dirty="0" smtClean="0"/>
              <a:t>;</a:t>
            </a:r>
          </a:p>
          <a:p>
            <a:pPr marL="514350" indent="-514350">
              <a:buAutoNum type="arabicParenBoth"/>
            </a:pPr>
            <a:r>
              <a:rPr lang="id-ID" dirty="0"/>
              <a:t>Ekonomi sirkular yag bertujuan meminimalkan jumlah dan memperpanjang daur hidup sumber daya yang diambil dari lingkungan serta memroduksi lebih sedikit sampah dan polusi;</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a:t>
            </a:r>
            <a:endParaRPr lang="en-US" dirty="0"/>
          </a:p>
        </p:txBody>
      </p:sp>
    </p:spTree>
    <p:extLst>
      <p:ext uri="{BB962C8B-B14F-4D97-AF65-F5344CB8AC3E}">
        <p14:creationId xmlns:p14="http://schemas.microsoft.com/office/powerpoint/2010/main" val="322688907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3826</TotalTime>
  <Words>413</Words>
  <Application>Microsoft Office PowerPoint</Application>
  <PresentationFormat>On-screen Show (4:3)</PresentationFormat>
  <Paragraphs>85</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Ekologi (Alam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Windows User</cp:lastModifiedBy>
  <cp:revision>524</cp:revision>
  <cp:lastPrinted>2015-09-17T08:41:14Z</cp:lastPrinted>
  <dcterms:created xsi:type="dcterms:W3CDTF">2010-04-18T12:06:30Z</dcterms:created>
  <dcterms:modified xsi:type="dcterms:W3CDTF">2023-12-02T00:45:16Z</dcterms:modified>
</cp:coreProperties>
</file>