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6" r:id="rId17"/>
    <p:sldId id="267" r:id="rId18"/>
    <p:sldId id="283" r:id="rId19"/>
    <p:sldId id="284" r:id="rId20"/>
    <p:sldId id="285" r:id="rId21"/>
    <p:sldId id="286" r:id="rId22"/>
    <p:sldId id="270" r:id="rId23"/>
    <p:sldId id="271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277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048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94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392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458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473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09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28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960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009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360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689E-85AB-4627-978F-0EB3E7F39423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C49DD-9895-424D-9EFC-F0D39760DA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36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695325" y="1752600"/>
            <a:ext cx="104489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000" b="1" dirty="0">
                <a:solidFill>
                  <a:srgbClr val="FF0000"/>
                </a:solidFill>
                <a:latin typeface="Cambria" pitchFamily="18" charset="0"/>
              </a:rPr>
              <a:t>Pertemuan 1</a:t>
            </a:r>
            <a:endParaRPr lang="en-US" sz="4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en-US" sz="4000" b="1" dirty="0">
                <a:latin typeface="Cambria" pitchFamily="18" charset="0"/>
              </a:rPr>
              <a:t>RISIKO DAN </a:t>
            </a:r>
            <a:r>
              <a:rPr lang="id-ID" sz="4000" b="1" dirty="0">
                <a:latin typeface="Cambria" pitchFamily="18" charset="0"/>
              </a:rPr>
              <a:t> </a:t>
            </a:r>
            <a:r>
              <a:rPr lang="en-US" sz="4000" b="1" dirty="0">
                <a:latin typeface="Cambria" pitchFamily="18" charset="0"/>
              </a:rPr>
              <a:t>TINGKAT PENGEMBALIAN</a:t>
            </a:r>
            <a:endParaRPr lang="id-ID" sz="4000" b="1" dirty="0">
              <a:latin typeface="Cambria" pitchFamily="18" charset="0"/>
            </a:endParaRPr>
          </a:p>
          <a:p>
            <a:pPr algn="ctr">
              <a:defRPr/>
            </a:pPr>
            <a:r>
              <a:rPr lang="id-ID" sz="4000" b="1" i="1" dirty="0">
                <a:latin typeface="Cambria" pitchFamily="18" charset="0"/>
              </a:rPr>
              <a:t>(Risk and Rates of Return)</a:t>
            </a:r>
            <a:endParaRPr lang="en-US" sz="4000" b="1" i="1" dirty="0">
              <a:latin typeface="Cambria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sz="4000" b="1" dirty="0">
              <a:latin typeface="+mn-lt"/>
            </a:endParaRPr>
          </a:p>
          <a:p>
            <a:pPr algn="ctr">
              <a:defRPr/>
            </a:pPr>
            <a:endParaRPr lang="en-US" sz="40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5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07" y="174247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A21EE8-E381-49B1-A371-6BAB75F45FF8}" type="datetime1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C6C66-150B-4247-973F-0591A8B154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M.Keuangan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32" y="184192"/>
            <a:ext cx="1950720" cy="1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385061"/>
            <a:ext cx="2790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4607A"/>
                </a:solidFill>
                <a:latin typeface="Carlito"/>
                <a:cs typeface="Carlito"/>
              </a:rPr>
              <a:t>Menghitung</a:t>
            </a:r>
            <a:r>
              <a:rPr sz="2800" b="0" spc="-30" dirty="0">
                <a:solidFill>
                  <a:srgbClr val="04607A"/>
                </a:solidFill>
                <a:latin typeface="Carlito"/>
                <a:cs typeface="Carlito"/>
              </a:rPr>
              <a:t> Resiko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916" y="2834386"/>
            <a:ext cx="800036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latin typeface="Georgia"/>
                <a:cs typeface="Georgia"/>
              </a:rPr>
              <a:t>Investor </a:t>
            </a:r>
            <a:r>
              <a:rPr sz="2800" spc="-50" dirty="0">
                <a:latin typeface="Georgia"/>
                <a:cs typeface="Georgia"/>
              </a:rPr>
              <a:t>harus mampu </a:t>
            </a:r>
            <a:r>
              <a:rPr sz="2800" spc="-20" dirty="0">
                <a:latin typeface="Georgia"/>
                <a:cs typeface="Georgia"/>
              </a:rPr>
              <a:t>menghitung </a:t>
            </a:r>
            <a:r>
              <a:rPr sz="2800" spc="-50" dirty="0">
                <a:latin typeface="Georgia"/>
                <a:cs typeface="Georgia"/>
              </a:rPr>
              <a:t>risiko </a:t>
            </a:r>
            <a:r>
              <a:rPr sz="2800" spc="-55" dirty="0">
                <a:latin typeface="Georgia"/>
                <a:cs typeface="Georgia"/>
              </a:rPr>
              <a:t>dari </a:t>
            </a:r>
            <a:r>
              <a:rPr sz="2800" spc="-35" dirty="0">
                <a:latin typeface="Georgia"/>
                <a:cs typeface="Georgia"/>
              </a:rPr>
              <a:t>suatu  </a:t>
            </a:r>
            <a:r>
              <a:rPr sz="2800" spc="-55" dirty="0">
                <a:latin typeface="Georgia"/>
                <a:cs typeface="Georgia"/>
              </a:rPr>
              <a:t>investasi.</a:t>
            </a:r>
            <a:endParaRPr sz="2800">
              <a:latin typeface="Georgia"/>
              <a:cs typeface="Georgia"/>
            </a:endParaRPr>
          </a:p>
          <a:p>
            <a:pPr marL="12700" marR="22860">
              <a:lnSpc>
                <a:spcPct val="100000"/>
              </a:lnSpc>
            </a:pPr>
            <a:r>
              <a:rPr sz="2800" spc="-30" dirty="0">
                <a:latin typeface="Georgia"/>
                <a:cs typeface="Georgia"/>
              </a:rPr>
              <a:t>Untuk </a:t>
            </a:r>
            <a:r>
              <a:rPr sz="2800" spc="-20" dirty="0">
                <a:latin typeface="Georgia"/>
                <a:cs typeface="Georgia"/>
              </a:rPr>
              <a:t>menghitung </a:t>
            </a:r>
            <a:r>
              <a:rPr sz="2800" spc="-60" dirty="0">
                <a:latin typeface="Georgia"/>
                <a:cs typeface="Georgia"/>
              </a:rPr>
              <a:t>besarnya </a:t>
            </a:r>
            <a:r>
              <a:rPr sz="2800" spc="-50" dirty="0">
                <a:latin typeface="Georgia"/>
                <a:cs typeface="Georgia"/>
              </a:rPr>
              <a:t>risiko </a:t>
            </a:r>
            <a:r>
              <a:rPr sz="2800" spc="-20" dirty="0">
                <a:latin typeface="Georgia"/>
                <a:cs typeface="Georgia"/>
              </a:rPr>
              <a:t>total </a:t>
            </a:r>
            <a:r>
              <a:rPr sz="2800" spc="-40" dirty="0">
                <a:latin typeface="Georgia"/>
                <a:cs typeface="Georgia"/>
              </a:rPr>
              <a:t>yang  </a:t>
            </a:r>
            <a:r>
              <a:rPr sz="2800" spc="-30" dirty="0">
                <a:latin typeface="Georgia"/>
                <a:cs typeface="Georgia"/>
              </a:rPr>
              <a:t>dikaitkan </a:t>
            </a:r>
            <a:r>
              <a:rPr sz="2800" spc="-35" dirty="0">
                <a:latin typeface="Georgia"/>
                <a:cs typeface="Georgia"/>
              </a:rPr>
              <a:t>dengan </a:t>
            </a:r>
            <a:r>
              <a:rPr sz="2800" spc="-40" dirty="0">
                <a:latin typeface="Georgia"/>
                <a:cs typeface="Georgia"/>
              </a:rPr>
              <a:t>return </a:t>
            </a:r>
            <a:r>
              <a:rPr sz="2800" spc="-45" dirty="0">
                <a:latin typeface="Georgia"/>
                <a:cs typeface="Georgia"/>
              </a:rPr>
              <a:t>yang </a:t>
            </a:r>
            <a:r>
              <a:rPr sz="2800" spc="-50" dirty="0">
                <a:latin typeface="Georgia"/>
                <a:cs typeface="Georgia"/>
              </a:rPr>
              <a:t>diharapkan </a:t>
            </a:r>
            <a:r>
              <a:rPr sz="2800" spc="-55" dirty="0">
                <a:latin typeface="Georgia"/>
                <a:cs typeface="Georgia"/>
              </a:rPr>
              <a:t>dari </a:t>
            </a:r>
            <a:r>
              <a:rPr sz="2800" spc="-35" dirty="0">
                <a:latin typeface="Georgia"/>
                <a:cs typeface="Georgia"/>
              </a:rPr>
              <a:t>suatu  </a:t>
            </a:r>
            <a:r>
              <a:rPr sz="2800" spc="-55" dirty="0">
                <a:latin typeface="Georgia"/>
                <a:cs typeface="Georgia"/>
              </a:rPr>
              <a:t>investasi, bisa </a:t>
            </a:r>
            <a:r>
              <a:rPr sz="2800" spc="-25" dirty="0">
                <a:latin typeface="Georgia"/>
                <a:cs typeface="Georgia"/>
              </a:rPr>
              <a:t>kita </a:t>
            </a:r>
            <a:r>
              <a:rPr sz="2800" spc="-30" dirty="0">
                <a:latin typeface="Georgia"/>
                <a:cs typeface="Georgia"/>
              </a:rPr>
              <a:t>lakukan </a:t>
            </a:r>
            <a:r>
              <a:rPr sz="2800" spc="-35" dirty="0">
                <a:latin typeface="Georgia"/>
                <a:cs typeface="Georgia"/>
              </a:rPr>
              <a:t>dengan </a:t>
            </a:r>
            <a:r>
              <a:rPr sz="2800" spc="-25" dirty="0">
                <a:latin typeface="Georgia"/>
                <a:cs typeface="Georgia"/>
              </a:rPr>
              <a:t>menghitung  </a:t>
            </a:r>
            <a:r>
              <a:rPr sz="2800" spc="-60" dirty="0">
                <a:latin typeface="Georgia"/>
                <a:cs typeface="Georgia"/>
              </a:rPr>
              <a:t>varians </a:t>
            </a:r>
            <a:r>
              <a:rPr sz="2800" spc="-45" dirty="0">
                <a:latin typeface="Georgia"/>
                <a:cs typeface="Georgia"/>
              </a:rPr>
              <a:t>dan </a:t>
            </a:r>
            <a:r>
              <a:rPr sz="2800" spc="-50" dirty="0">
                <a:latin typeface="Georgia"/>
                <a:cs typeface="Georgia"/>
              </a:rPr>
              <a:t>standar </a:t>
            </a:r>
            <a:r>
              <a:rPr sz="2800" spc="-45" dirty="0">
                <a:latin typeface="Georgia"/>
                <a:cs typeface="Georgia"/>
              </a:rPr>
              <a:t>deviasi </a:t>
            </a:r>
            <a:r>
              <a:rPr sz="2800" spc="-40" dirty="0">
                <a:latin typeface="Georgia"/>
                <a:cs typeface="Georgia"/>
              </a:rPr>
              <a:t>return </a:t>
            </a:r>
            <a:r>
              <a:rPr sz="2800" spc="-55" dirty="0">
                <a:latin typeface="Georgia"/>
                <a:cs typeface="Georgia"/>
              </a:rPr>
              <a:t>investasi  </a:t>
            </a:r>
            <a:r>
              <a:rPr sz="2800" spc="-40" dirty="0">
                <a:latin typeface="Georgia"/>
                <a:cs typeface="Georgia"/>
              </a:rPr>
              <a:t>bersangkutan.</a:t>
            </a:r>
            <a:endParaRPr sz="28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306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3516" y="3817872"/>
            <a:ext cx="1102995" cy="23837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1900" b="1" spc="45" dirty="0">
                <a:latin typeface="Arial"/>
                <a:cs typeface="Arial"/>
              </a:rPr>
              <a:t>Dimana</a:t>
            </a:r>
            <a:r>
              <a:rPr sz="1900" b="1" spc="-190" dirty="0">
                <a:latin typeface="Arial"/>
                <a:cs typeface="Arial"/>
              </a:rPr>
              <a:t> </a:t>
            </a:r>
            <a:r>
              <a:rPr sz="1900" b="1" spc="-95" dirty="0"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30"/>
              </a:spcBef>
              <a:tabLst>
                <a:tab pos="311785" algn="l"/>
              </a:tabLst>
            </a:pPr>
            <a:r>
              <a:rPr sz="2050" spc="-509" dirty="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sz="2200" spc="-55" dirty="0">
                <a:latin typeface="Symbol"/>
                <a:cs typeface="Symbol"/>
              </a:rPr>
              <a:t></a:t>
            </a:r>
            <a:r>
              <a:rPr sz="2175" spc="-82" baseline="24904" dirty="0">
                <a:latin typeface="Georgia"/>
                <a:cs typeface="Georgia"/>
              </a:rPr>
              <a:t>2</a:t>
            </a:r>
            <a:endParaRPr sz="2175" baseline="24904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  <a:spcBef>
                <a:spcPts val="525"/>
              </a:spcBef>
              <a:tabLst>
                <a:tab pos="311785" algn="l"/>
              </a:tabLst>
            </a:pPr>
            <a:r>
              <a:rPr sz="2100" spc="-560" dirty="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sz="2200" spc="-5" dirty="0">
                <a:latin typeface="Symbol"/>
                <a:cs typeface="Symbol"/>
              </a:rPr>
              <a:t></a:t>
            </a:r>
            <a:endParaRPr sz="2200">
              <a:latin typeface="Symbol"/>
              <a:cs typeface="Symbol"/>
            </a:endParaRPr>
          </a:p>
          <a:p>
            <a:pPr marL="312420" indent="-274320">
              <a:lnSpc>
                <a:spcPct val="100000"/>
              </a:lnSpc>
              <a:spcBef>
                <a:spcPts val="52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11785" algn="l"/>
                <a:tab pos="312420" algn="l"/>
              </a:tabLst>
            </a:pPr>
            <a:r>
              <a:rPr sz="2200" spc="-165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70" dirty="0">
                <a:latin typeface="Georgia"/>
                <a:cs typeface="Georgia"/>
              </a:rPr>
              <a:t>(R)</a:t>
            </a:r>
            <a:endParaRPr sz="2200">
              <a:latin typeface="Georgia"/>
              <a:cs typeface="Georgia"/>
            </a:endParaRPr>
          </a:p>
          <a:p>
            <a:pPr marL="312420" indent="-274320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11785" algn="l"/>
                <a:tab pos="312420" algn="l"/>
              </a:tabLst>
            </a:pPr>
            <a:r>
              <a:rPr sz="2200" spc="-85" dirty="0">
                <a:latin typeface="Georgia"/>
                <a:cs typeface="Georgia"/>
              </a:rPr>
              <a:t>R</a:t>
            </a:r>
            <a:r>
              <a:rPr sz="2175" spc="-127" baseline="-21072" dirty="0">
                <a:latin typeface="Georgia"/>
                <a:cs typeface="Georgia"/>
              </a:rPr>
              <a:t>i</a:t>
            </a:r>
            <a:endParaRPr sz="2175" baseline="-21072">
              <a:latin typeface="Georgia"/>
              <a:cs typeface="Georgia"/>
            </a:endParaRPr>
          </a:p>
          <a:p>
            <a:pPr marL="31242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11785" algn="l"/>
                <a:tab pos="312420" algn="l"/>
              </a:tabLst>
            </a:pPr>
            <a:r>
              <a:rPr sz="2200" spc="-40" dirty="0">
                <a:latin typeface="Georgia"/>
                <a:cs typeface="Georgia"/>
              </a:rPr>
              <a:t>pr</a:t>
            </a:r>
            <a:r>
              <a:rPr sz="2175" spc="-60" baseline="-21072" dirty="0">
                <a:latin typeface="Georgia"/>
                <a:cs typeface="Georgia"/>
              </a:rPr>
              <a:t>i</a:t>
            </a:r>
            <a:endParaRPr sz="2175" baseline="-21072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8047" y="4165622"/>
            <a:ext cx="5549265" cy="20358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-60" dirty="0">
                <a:latin typeface="Georgia"/>
                <a:cs typeface="Georgia"/>
              </a:rPr>
              <a:t>Varians</a:t>
            </a:r>
            <a:r>
              <a:rPr sz="2200" spc="-240" dirty="0">
                <a:latin typeface="Georgia"/>
                <a:cs typeface="Georgia"/>
              </a:rPr>
              <a:t> </a:t>
            </a:r>
            <a:r>
              <a:rPr sz="2200" spc="-35" dirty="0">
                <a:latin typeface="Georgia"/>
                <a:cs typeface="Georgia"/>
              </a:rPr>
              <a:t>return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-45" dirty="0">
                <a:latin typeface="Georgia"/>
                <a:cs typeface="Georgia"/>
              </a:rPr>
              <a:t>Standar</a:t>
            </a:r>
            <a:r>
              <a:rPr sz="2200" spc="-229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deviasi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-50" dirty="0">
                <a:latin typeface="Georgia"/>
                <a:cs typeface="Georgia"/>
              </a:rPr>
              <a:t>Return </a:t>
            </a:r>
            <a:r>
              <a:rPr sz="2200" spc="-35" dirty="0">
                <a:latin typeface="Georgia"/>
                <a:cs typeface="Georgia"/>
              </a:rPr>
              <a:t>yang </a:t>
            </a:r>
            <a:r>
              <a:rPr sz="2200" spc="-40" dirty="0">
                <a:latin typeface="Georgia"/>
                <a:cs typeface="Georgia"/>
              </a:rPr>
              <a:t>diharapkan </a:t>
            </a:r>
            <a:r>
              <a:rPr sz="2200" spc="-45" dirty="0">
                <a:latin typeface="Georgia"/>
                <a:cs typeface="Georgia"/>
              </a:rPr>
              <a:t>dari </a:t>
            </a:r>
            <a:r>
              <a:rPr sz="2200" spc="-30" dirty="0">
                <a:latin typeface="Georgia"/>
                <a:cs typeface="Georgia"/>
              </a:rPr>
              <a:t>suatu</a:t>
            </a:r>
            <a:r>
              <a:rPr sz="2200" spc="-220" dirty="0">
                <a:latin typeface="Georgia"/>
                <a:cs typeface="Georgia"/>
              </a:rPr>
              <a:t> </a:t>
            </a:r>
            <a:r>
              <a:rPr sz="2200" spc="-35" dirty="0">
                <a:latin typeface="Georgia"/>
                <a:cs typeface="Georgia"/>
              </a:rPr>
              <a:t>sekuritas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-50" dirty="0">
                <a:latin typeface="Georgia"/>
                <a:cs typeface="Georgia"/>
              </a:rPr>
              <a:t>Return </a:t>
            </a:r>
            <a:r>
              <a:rPr sz="2200" spc="-25" dirty="0">
                <a:latin typeface="Georgia"/>
                <a:cs typeface="Georgia"/>
              </a:rPr>
              <a:t>ke-</a:t>
            </a:r>
            <a:r>
              <a:rPr sz="2200" i="1" spc="-25" dirty="0">
                <a:latin typeface="Caladea"/>
                <a:cs typeface="Caladea"/>
              </a:rPr>
              <a:t>i </a:t>
            </a:r>
            <a:r>
              <a:rPr sz="2200" spc="-35" dirty="0">
                <a:latin typeface="Georgia"/>
                <a:cs typeface="Georgia"/>
              </a:rPr>
              <a:t>yang </a:t>
            </a:r>
            <a:r>
              <a:rPr sz="2200" spc="-25" dirty="0">
                <a:latin typeface="Georgia"/>
                <a:cs typeface="Georgia"/>
              </a:rPr>
              <a:t>mungkin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35" dirty="0">
                <a:latin typeface="Georgia"/>
                <a:cs typeface="Georgia"/>
              </a:rPr>
              <a:t>terjadi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-30" dirty="0">
                <a:latin typeface="Georgia"/>
                <a:cs typeface="Georgia"/>
              </a:rPr>
              <a:t>probabilitas </a:t>
            </a:r>
            <a:r>
              <a:rPr sz="2200" spc="-40" dirty="0">
                <a:latin typeface="Georgia"/>
                <a:cs typeface="Georgia"/>
              </a:rPr>
              <a:t>kejadian </a:t>
            </a:r>
            <a:r>
              <a:rPr sz="2200" spc="-35" dirty="0">
                <a:latin typeface="Georgia"/>
                <a:cs typeface="Georgia"/>
              </a:rPr>
              <a:t>return</a:t>
            </a:r>
            <a:r>
              <a:rPr sz="2200" spc="-22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ke-</a:t>
            </a:r>
            <a:r>
              <a:rPr sz="2200" i="1" spc="-25" dirty="0">
                <a:latin typeface="Caladea"/>
                <a:cs typeface="Caladea"/>
              </a:rPr>
              <a:t>i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5873" y="1428750"/>
            <a:ext cx="557276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5"/>
              </a:spcBef>
            </a:pPr>
            <a:r>
              <a:rPr sz="2000" b="1" spc="-25" dirty="0">
                <a:latin typeface="Times New Roman"/>
                <a:cs typeface="Times New Roman"/>
              </a:rPr>
              <a:t>Varians </a:t>
            </a:r>
            <a:r>
              <a:rPr sz="2000" b="1" spc="-5" dirty="0">
                <a:latin typeface="Times New Roman"/>
                <a:cs typeface="Times New Roman"/>
              </a:rPr>
              <a:t>return </a:t>
            </a:r>
            <a:r>
              <a:rPr sz="2000" b="1" dirty="0">
                <a:latin typeface="Times New Roman"/>
                <a:cs typeface="Times New Roman"/>
              </a:rPr>
              <a:t>= </a:t>
            </a:r>
            <a:r>
              <a:rPr sz="2000" b="1" spc="15" dirty="0">
                <a:latin typeface="Symbol"/>
                <a:cs typeface="Symbol"/>
              </a:rPr>
              <a:t></a:t>
            </a:r>
            <a:r>
              <a:rPr sz="1950" b="1" spc="22" baseline="25641" dirty="0">
                <a:latin typeface="Times New Roman"/>
                <a:cs typeface="Times New Roman"/>
              </a:rPr>
              <a:t>2 </a:t>
            </a:r>
            <a:r>
              <a:rPr sz="2000" b="1" dirty="0">
                <a:latin typeface="Times New Roman"/>
                <a:cs typeface="Times New Roman"/>
              </a:rPr>
              <a:t>= </a:t>
            </a:r>
            <a:r>
              <a:rPr sz="2000" b="1" spc="5" dirty="0">
                <a:latin typeface="Symbol"/>
                <a:cs typeface="Symbol"/>
              </a:rPr>
              <a:t></a:t>
            </a:r>
            <a:r>
              <a:rPr sz="2000" b="1" spc="5" dirty="0">
                <a:latin typeface="Times New Roman"/>
                <a:cs typeface="Times New Roman"/>
              </a:rPr>
              <a:t>[R</a:t>
            </a:r>
            <a:r>
              <a:rPr sz="1950" b="1" spc="7" baseline="-21367" dirty="0">
                <a:latin typeface="Times New Roman"/>
                <a:cs typeface="Times New Roman"/>
              </a:rPr>
              <a:t>I </a:t>
            </a:r>
            <a:r>
              <a:rPr sz="2000" b="1" dirty="0">
                <a:latin typeface="Times New Roman"/>
                <a:cs typeface="Times New Roman"/>
              </a:rPr>
              <a:t>– E</a:t>
            </a:r>
            <a:r>
              <a:rPr sz="2000" b="1" spc="23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(R)]</a:t>
            </a:r>
            <a:r>
              <a:rPr sz="1950" b="1" spc="7" baseline="25641" dirty="0">
                <a:latin typeface="Times New Roman"/>
                <a:cs typeface="Times New Roman"/>
              </a:rPr>
              <a:t>2</a:t>
            </a:r>
            <a:r>
              <a:rPr sz="2000" b="1" spc="5" dirty="0">
                <a:latin typeface="Times New Roman"/>
                <a:cs typeface="Times New Roman"/>
              </a:rPr>
              <a:t>pr</a:t>
            </a:r>
            <a:r>
              <a:rPr sz="1950" b="1" spc="7" baseline="-21367" dirty="0">
                <a:latin typeface="Times New Roman"/>
                <a:cs typeface="Times New Roman"/>
              </a:rPr>
              <a:t>i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5873" y="3143250"/>
            <a:ext cx="557276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2000" b="1" dirty="0">
                <a:latin typeface="Times New Roman"/>
                <a:cs typeface="Times New Roman"/>
              </a:rPr>
              <a:t>Standar deviasi = </a:t>
            </a:r>
            <a:r>
              <a:rPr sz="2000" b="1" dirty="0">
                <a:latin typeface="Symbol"/>
                <a:cs typeface="Symbol"/>
              </a:rPr>
              <a:t></a:t>
            </a:r>
            <a:r>
              <a:rPr sz="2000" b="1" dirty="0">
                <a:latin typeface="Times New Roman"/>
                <a:cs typeface="Times New Roman"/>
              </a:rPr>
              <a:t> =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(</a:t>
            </a:r>
            <a:r>
              <a:rPr sz="2000" b="1" spc="5" dirty="0">
                <a:latin typeface="Symbol"/>
                <a:cs typeface="Symbol"/>
              </a:rPr>
              <a:t></a:t>
            </a:r>
            <a:r>
              <a:rPr sz="1950" b="1" spc="7" baseline="25641" dirty="0">
                <a:latin typeface="Times New Roman"/>
                <a:cs typeface="Times New Roman"/>
              </a:rPr>
              <a:t>2</a:t>
            </a:r>
            <a:r>
              <a:rPr sz="2000" b="1" spc="5" dirty="0">
                <a:latin typeface="Times New Roman"/>
                <a:cs typeface="Times New Roman"/>
              </a:rPr>
              <a:t>)</a:t>
            </a:r>
            <a:r>
              <a:rPr sz="1950" b="1" spc="7" baseline="25641" dirty="0">
                <a:latin typeface="Times New Roman"/>
                <a:cs typeface="Times New Roman"/>
              </a:rPr>
              <a:t>1\2</a:t>
            </a:r>
            <a:endParaRPr sz="1950" baseline="2564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191" y="730757"/>
            <a:ext cx="28441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Arial"/>
                <a:cs typeface="Arial"/>
              </a:rPr>
              <a:t>Rumus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Varians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Return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-95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191" y="2517139"/>
            <a:ext cx="2934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Arial"/>
                <a:cs typeface="Arial"/>
              </a:rPr>
              <a:t>Rumus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Standar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Deviasi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95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16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03477"/>
            <a:ext cx="7779384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04607A"/>
                </a:solidFill>
                <a:latin typeface="Carlito"/>
                <a:cs typeface="Carlito"/>
              </a:rPr>
              <a:t>Dalam </a:t>
            </a:r>
            <a:r>
              <a:rPr sz="2000" b="0" spc="-35" dirty="0">
                <a:solidFill>
                  <a:srgbClr val="04607A"/>
                </a:solidFill>
                <a:latin typeface="Carlito"/>
                <a:cs typeface="Carlito"/>
              </a:rPr>
              <a:t>Tabel </a:t>
            </a:r>
            <a:r>
              <a:rPr sz="2000" b="0" dirty="0">
                <a:solidFill>
                  <a:srgbClr val="04607A"/>
                </a:solidFill>
                <a:latin typeface="Carlito"/>
                <a:cs typeface="Carlito"/>
              </a:rPr>
              <a:t>2 </a:t>
            </a:r>
            <a:r>
              <a:rPr sz="2000" b="0" spc="-10" dirty="0">
                <a:solidFill>
                  <a:srgbClr val="04607A"/>
                </a:solidFill>
                <a:latin typeface="Carlito"/>
                <a:cs typeface="Carlito"/>
              </a:rPr>
              <a:t>berikut </a:t>
            </a:r>
            <a:r>
              <a:rPr sz="2000" b="0" dirty="0">
                <a:solidFill>
                  <a:srgbClr val="04607A"/>
                </a:solidFill>
                <a:latin typeface="Carlito"/>
                <a:cs typeface="Carlito"/>
              </a:rPr>
              <a:t>ini </a:t>
            </a:r>
            <a:r>
              <a:rPr sz="2000" b="0" spc="-10" dirty="0">
                <a:solidFill>
                  <a:srgbClr val="04607A"/>
                </a:solidFill>
                <a:latin typeface="Carlito"/>
                <a:cs typeface="Carlito"/>
              </a:rPr>
              <a:t>diberikan contoh </a:t>
            </a:r>
            <a:r>
              <a:rPr sz="2000" b="0" spc="-5" dirty="0">
                <a:solidFill>
                  <a:srgbClr val="04607A"/>
                </a:solidFill>
                <a:latin typeface="Carlito"/>
                <a:cs typeface="Carlito"/>
              </a:rPr>
              <a:t>perhitungan varians dan </a:t>
            </a:r>
            <a:r>
              <a:rPr sz="2000" b="0" spc="-10" dirty="0">
                <a:solidFill>
                  <a:srgbClr val="04607A"/>
                </a:solidFill>
                <a:latin typeface="Carlito"/>
                <a:cs typeface="Carlito"/>
              </a:rPr>
              <a:t>standar  </a:t>
            </a:r>
            <a:r>
              <a:rPr sz="2000" b="0" spc="-5" dirty="0">
                <a:solidFill>
                  <a:srgbClr val="04607A"/>
                </a:solidFill>
                <a:latin typeface="Carlito"/>
                <a:cs typeface="Carlito"/>
              </a:rPr>
              <a:t>deviasi saham</a:t>
            </a:r>
            <a:r>
              <a:rPr sz="2000" b="0" spc="2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000" b="0" spc="-50" dirty="0">
                <a:solidFill>
                  <a:srgbClr val="04607A"/>
                </a:solidFill>
                <a:latin typeface="Carlito"/>
                <a:cs typeface="Carlito"/>
              </a:rPr>
              <a:t>DEF.</a:t>
            </a:r>
            <a:endParaRPr sz="2000">
              <a:latin typeface="Carlito"/>
              <a:cs typeface="Carlito"/>
            </a:endParaRPr>
          </a:p>
          <a:p>
            <a:pPr marL="243204" algn="ctr">
              <a:lnSpc>
                <a:spcPts val="2210"/>
              </a:lnSpc>
            </a:pPr>
            <a:r>
              <a:rPr sz="1800" spc="-20" dirty="0"/>
              <a:t>Tabel</a:t>
            </a:r>
            <a:r>
              <a:rPr sz="1800" spc="-85" dirty="0"/>
              <a:t> </a:t>
            </a:r>
            <a:r>
              <a:rPr sz="2800" spc="-204" dirty="0"/>
              <a:t>2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519808" y="1801825"/>
            <a:ext cx="5872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Penghitungan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Varians</a:t>
            </a:r>
            <a:r>
              <a:rPr sz="1800" b="1" spc="-15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dan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Standar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Deviasi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Saham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DEF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65187" y="2136775"/>
          <a:ext cx="6987538" cy="4644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2030"/>
                <a:gridCol w="1121409"/>
                <a:gridCol w="1121410"/>
                <a:gridCol w="1002029"/>
                <a:gridCol w="1194435"/>
                <a:gridCol w="1546225"/>
              </a:tblGrid>
              <a:tr h="147904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spc="-80" dirty="0">
                          <a:latin typeface="Georgia"/>
                          <a:cs typeface="Georgia"/>
                        </a:rPr>
                        <a:t>(1)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58750" marR="151765" algn="ctr">
                        <a:lnSpc>
                          <a:spcPct val="1683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eturn  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(R</a:t>
                      </a:r>
                      <a:r>
                        <a:rPr sz="1800" spc="-67" baseline="-20833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40" dirty="0">
                          <a:latin typeface="Georgia"/>
                          <a:cs typeface="Georgia"/>
                        </a:rPr>
                        <a:t>(2)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101600" marR="91440" algn="ctr">
                        <a:lnSpc>
                          <a:spcPct val="173600"/>
                        </a:lnSpc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ab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lit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s  </a:t>
                      </a:r>
                      <a:r>
                        <a:rPr sz="1400" spc="-20" dirty="0">
                          <a:latin typeface="Georgia"/>
                          <a:cs typeface="Georgia"/>
                        </a:rPr>
                        <a:t>(pr</a:t>
                      </a:r>
                      <a:r>
                        <a:rPr sz="1350" spc="-30" baseline="-21604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spc="-20" dirty="0">
                          <a:latin typeface="Georgia"/>
                          <a:cs typeface="Georgia"/>
                        </a:rPr>
                        <a:t>)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60" dirty="0">
                          <a:latin typeface="Georgia"/>
                          <a:cs typeface="Georgia"/>
                        </a:rPr>
                        <a:t>(3)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75" dirty="0">
                          <a:latin typeface="Georgia"/>
                          <a:cs typeface="Georgia"/>
                        </a:rPr>
                        <a:t>(1) </a:t>
                      </a:r>
                      <a:r>
                        <a:rPr sz="1600" spc="-45" dirty="0">
                          <a:latin typeface="Georgia"/>
                          <a:cs typeface="Georgia"/>
                        </a:rPr>
                        <a:t>x</a:t>
                      </a:r>
                      <a:r>
                        <a:rPr sz="16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(2)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30" dirty="0">
                          <a:latin typeface="Georgia"/>
                          <a:cs typeface="Georgia"/>
                        </a:rPr>
                        <a:t>(4)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6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575" spc="-97" baseline="-21164" dirty="0">
                          <a:latin typeface="Georgia"/>
                          <a:cs typeface="Georgia"/>
                        </a:rPr>
                        <a:t>i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600" spc="-120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spc="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(R)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40" dirty="0">
                          <a:latin typeface="Georgia"/>
                          <a:cs typeface="Georgia"/>
                        </a:rPr>
                        <a:t>(5)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50" dirty="0">
                          <a:latin typeface="Georgia"/>
                          <a:cs typeface="Georgia"/>
                        </a:rPr>
                        <a:t>[(R</a:t>
                      </a:r>
                      <a:r>
                        <a:rPr sz="1575" spc="-75" baseline="-21164" dirty="0">
                          <a:latin typeface="Georgia"/>
                          <a:cs typeface="Georgia"/>
                        </a:rPr>
                        <a:t>i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5" dirty="0">
                          <a:latin typeface="Georgia"/>
                          <a:cs typeface="Georgia"/>
                        </a:rPr>
                        <a:t>E(R)]</a:t>
                      </a:r>
                      <a:r>
                        <a:rPr sz="1575" spc="-97" baseline="26455" dirty="0">
                          <a:latin typeface="Georgia"/>
                          <a:cs typeface="Georgia"/>
                        </a:rPr>
                        <a:t>2</a:t>
                      </a:r>
                      <a:endParaRPr sz="1575" baseline="26455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(6)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30" dirty="0">
                          <a:latin typeface="Georgia"/>
                          <a:cs typeface="Georgia"/>
                        </a:rPr>
                        <a:t>[(r</a:t>
                      </a:r>
                      <a:r>
                        <a:rPr sz="1575" spc="-44" baseline="-21164" dirty="0">
                          <a:latin typeface="Georgia"/>
                          <a:cs typeface="Georgia"/>
                        </a:rPr>
                        <a:t>i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600" spc="-65" dirty="0">
                          <a:latin typeface="Georgia"/>
                          <a:cs typeface="Georgia"/>
                        </a:rPr>
                        <a:t>E(R)]</a:t>
                      </a:r>
                      <a:r>
                        <a:rPr sz="1575" spc="-97" baseline="26455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575" spc="-37" baseline="264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pr</a:t>
                      </a:r>
                      <a:r>
                        <a:rPr sz="1575" spc="-44" baseline="-21164" dirty="0">
                          <a:latin typeface="Georgia"/>
                          <a:cs typeface="Georgia"/>
                        </a:rPr>
                        <a:t>i</a:t>
                      </a:r>
                      <a:endParaRPr sz="1575" baseline="-21164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4875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75" dirty="0">
                          <a:latin typeface="Georgia"/>
                          <a:cs typeface="Georgia"/>
                        </a:rPr>
                        <a:t>0,07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90" dirty="0">
                          <a:latin typeface="Georgia"/>
                          <a:cs typeface="Georgia"/>
                        </a:rPr>
                        <a:t>0,2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5" dirty="0">
                          <a:latin typeface="Georgia"/>
                          <a:cs typeface="Georgia"/>
                        </a:rPr>
                        <a:t>0,014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-0,</a:t>
                      </a:r>
                      <a:r>
                        <a:rPr sz="1600" spc="5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10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20" dirty="0">
                          <a:latin typeface="Georgia"/>
                          <a:cs typeface="Georgia"/>
                        </a:rPr>
                        <a:t>0,0001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14" dirty="0">
                          <a:latin typeface="Georgia"/>
                          <a:cs typeface="Georgia"/>
                        </a:rPr>
                        <a:t>0,00002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4875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14" dirty="0">
                          <a:latin typeface="Georgia"/>
                          <a:cs typeface="Georgia"/>
                        </a:rPr>
                        <a:t>0,01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90" dirty="0">
                          <a:latin typeface="Georgia"/>
                          <a:cs typeface="Georgia"/>
                        </a:rPr>
                        <a:t>0,2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10" dirty="0">
                          <a:latin typeface="Georgia"/>
                          <a:cs typeface="Georgia"/>
                        </a:rPr>
                        <a:t>0,002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-0,</a:t>
                      </a:r>
                      <a:r>
                        <a:rPr sz="1600" spc="5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90" dirty="0">
                          <a:latin typeface="Georgia"/>
                          <a:cs typeface="Georgia"/>
                        </a:rPr>
                        <a:t>0,0049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95" dirty="0">
                          <a:latin typeface="Georgia"/>
                          <a:cs typeface="Georgia"/>
                        </a:rPr>
                        <a:t>0,00098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003"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95" dirty="0">
                          <a:latin typeface="Georgia"/>
                          <a:cs typeface="Georgia"/>
                        </a:rPr>
                        <a:t>0,08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0" dirty="0">
                          <a:latin typeface="Georgia"/>
                          <a:cs typeface="Georgia"/>
                        </a:rPr>
                        <a:t>0,3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0" dirty="0">
                          <a:latin typeface="Georgia"/>
                          <a:cs typeface="Georgia"/>
                        </a:rPr>
                        <a:t>0,024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8920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0,</a:t>
                      </a:r>
                      <a:r>
                        <a:rPr sz="1600" spc="5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5" dirty="0">
                          <a:latin typeface="Georgia"/>
                          <a:cs typeface="Georgia"/>
                        </a:rPr>
                        <a:t>0,0000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10" dirty="0">
                          <a:latin typeface="Georgia"/>
                          <a:cs typeface="Georgia"/>
                        </a:rPr>
                        <a:t>0,00000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4875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14" dirty="0">
                          <a:latin typeface="Georgia"/>
                          <a:cs typeface="Georgia"/>
                        </a:rPr>
                        <a:t>0,10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14" dirty="0">
                          <a:latin typeface="Georgia"/>
                          <a:cs typeface="Georgia"/>
                        </a:rPr>
                        <a:t>0,1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14" dirty="0">
                          <a:latin typeface="Georgia"/>
                          <a:cs typeface="Georgia"/>
                        </a:rPr>
                        <a:t>0,010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10" dirty="0">
                          <a:latin typeface="Georgia"/>
                          <a:cs typeface="Georgia"/>
                        </a:rPr>
                        <a:t>0,020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95" dirty="0">
                          <a:latin typeface="Georgia"/>
                          <a:cs typeface="Georgia"/>
                        </a:rPr>
                        <a:t>0,0004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0" dirty="0">
                          <a:latin typeface="Georgia"/>
                          <a:cs typeface="Georgia"/>
                        </a:rPr>
                        <a:t>0,00004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4876"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10" dirty="0">
                          <a:latin typeface="Georgia"/>
                          <a:cs typeface="Georgia"/>
                        </a:rPr>
                        <a:t>0,15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90" dirty="0">
                          <a:latin typeface="Georgia"/>
                          <a:cs typeface="Georgia"/>
                        </a:rPr>
                        <a:t>0,2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10" dirty="0">
                          <a:latin typeface="Georgia"/>
                          <a:cs typeface="Georgia"/>
                        </a:rPr>
                        <a:t>0,030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0,</a:t>
                      </a:r>
                      <a:r>
                        <a:rPr sz="1600" spc="5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90" dirty="0">
                          <a:latin typeface="Georgia"/>
                          <a:cs typeface="Georgia"/>
                        </a:rPr>
                        <a:t>0,0049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95" dirty="0">
                          <a:latin typeface="Georgia"/>
                          <a:cs typeface="Georgia"/>
                        </a:rPr>
                        <a:t>0,00098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14" dirty="0">
                          <a:latin typeface="Georgia"/>
                          <a:cs typeface="Georgia"/>
                        </a:rPr>
                        <a:t>1,0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500" spc="-110" dirty="0">
                          <a:latin typeface="Georgia"/>
                          <a:cs typeface="Georgia"/>
                        </a:rPr>
                        <a:t>E </a:t>
                      </a:r>
                      <a:r>
                        <a:rPr sz="1500" spc="-50" dirty="0">
                          <a:latin typeface="Georgia"/>
                          <a:cs typeface="Georgia"/>
                        </a:rPr>
                        <a:t>(R)</a:t>
                      </a:r>
                      <a:r>
                        <a:rPr sz="1500" spc="-140" dirty="0">
                          <a:latin typeface="Georgia"/>
                          <a:cs typeface="Georgia"/>
                        </a:rPr>
                        <a:t> =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42164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spc="-95" dirty="0">
                          <a:latin typeface="Georgia"/>
                          <a:cs typeface="Georgia"/>
                        </a:rPr>
                        <a:t>0,080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500" spc="-45" dirty="0">
                          <a:latin typeface="Georgia"/>
                          <a:cs typeface="Georgia"/>
                        </a:rPr>
                        <a:t>Varians</a:t>
                      </a:r>
                      <a:r>
                        <a:rPr sz="15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140" dirty="0">
                          <a:latin typeface="Georgia"/>
                          <a:cs typeface="Georgia"/>
                        </a:rPr>
                        <a:t>=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R="35623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dirty="0">
                          <a:latin typeface="Georgia"/>
                          <a:cs typeface="Georgia"/>
                        </a:rPr>
                        <a:t>0,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500" spc="-30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500" spc="-30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2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5524">
                <a:tc gridSpan="6"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-35" dirty="0">
                          <a:latin typeface="Georgia"/>
                          <a:cs typeface="Georgia"/>
                        </a:rPr>
                        <a:t>Standar 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deviasi </a:t>
                      </a:r>
                      <a:r>
                        <a:rPr sz="1800" spc="-165" dirty="0">
                          <a:latin typeface="Georgia"/>
                          <a:cs typeface="Georgia"/>
                        </a:rPr>
                        <a:t>= 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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65" dirty="0">
                          <a:latin typeface="Georgia"/>
                          <a:cs typeface="Georgia"/>
                        </a:rPr>
                        <a:t>= </a:t>
                      </a:r>
                      <a:r>
                        <a:rPr sz="1800" spc="-70" dirty="0">
                          <a:latin typeface="Georgia"/>
                          <a:cs typeface="Georgia"/>
                        </a:rPr>
                        <a:t>(</a:t>
                      </a:r>
                      <a:r>
                        <a:rPr sz="1800" spc="-70" dirty="0">
                          <a:latin typeface="Symbol"/>
                          <a:cs typeface="Symbol"/>
                        </a:rPr>
                        <a:t></a:t>
                      </a:r>
                      <a:r>
                        <a:rPr sz="1800" spc="-104" baseline="25462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800" spc="-70" dirty="0">
                          <a:latin typeface="Georgia"/>
                          <a:cs typeface="Georgia"/>
                        </a:rPr>
                        <a:t>)</a:t>
                      </a:r>
                      <a:r>
                        <a:rPr sz="1800" spc="-104" baseline="25462" dirty="0">
                          <a:latin typeface="Georgia"/>
                          <a:cs typeface="Georgia"/>
                        </a:rPr>
                        <a:t>1/2 </a:t>
                      </a:r>
                      <a:r>
                        <a:rPr sz="1800" spc="-165" dirty="0">
                          <a:latin typeface="Georgia"/>
                          <a:cs typeface="Georgia"/>
                        </a:rPr>
                        <a:t>= </a:t>
                      </a:r>
                      <a:r>
                        <a:rPr sz="1800" spc="-105" dirty="0">
                          <a:latin typeface="Georgia"/>
                          <a:cs typeface="Georgia"/>
                        </a:rPr>
                        <a:t>(0,00202)</a:t>
                      </a:r>
                      <a:r>
                        <a:rPr sz="1800" spc="-157" baseline="25462" dirty="0">
                          <a:latin typeface="Georgia"/>
                          <a:cs typeface="Georgia"/>
                        </a:rPr>
                        <a:t>1/2 </a:t>
                      </a:r>
                      <a:r>
                        <a:rPr sz="1800" spc="-165" dirty="0">
                          <a:latin typeface="Georgia"/>
                          <a:cs typeface="Georgia"/>
                        </a:rPr>
                        <a:t>= </a:t>
                      </a:r>
                      <a:r>
                        <a:rPr sz="1800" spc="-85" dirty="0">
                          <a:latin typeface="Georgia"/>
                          <a:cs typeface="Georgia"/>
                        </a:rPr>
                        <a:t>0,0449 </a:t>
                      </a:r>
                      <a:r>
                        <a:rPr sz="1800" spc="-165" dirty="0">
                          <a:latin typeface="Georgia"/>
                          <a:cs typeface="Georgia"/>
                        </a:rPr>
                        <a:t>=</a:t>
                      </a:r>
                      <a:r>
                        <a:rPr sz="1800" spc="-2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4,49%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33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22312" y="2456560"/>
          <a:ext cx="6612254" cy="271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2130"/>
                <a:gridCol w="1714499"/>
                <a:gridCol w="1825625"/>
              </a:tblGrid>
              <a:tr h="370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PROYEK</a:t>
                      </a:r>
                      <a:r>
                        <a:rPr sz="16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PROYEK 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5502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Return yang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diharapkan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60%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8%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8429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Deviasi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standar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15%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3%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09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Koefisien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Variasi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ts val="2340"/>
                        </a:lnSpc>
                      </a:pPr>
                      <a:r>
                        <a:rPr sz="20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=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0.25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46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ts val="2340"/>
                        </a:lnSpc>
                        <a:tabLst>
                          <a:tab pos="600710" algn="l"/>
                        </a:tabLst>
                      </a:pPr>
                      <a:r>
                        <a:rPr sz="20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=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0.37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4671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007465" y="5446572"/>
            <a:ext cx="60375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0" dirty="0">
                <a:latin typeface="Arial"/>
                <a:cs typeface="Arial"/>
              </a:rPr>
              <a:t>0.37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65" dirty="0">
                <a:latin typeface="Arial"/>
                <a:cs typeface="Arial"/>
              </a:rPr>
              <a:t>&gt;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0.25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35" dirty="0">
                <a:latin typeface="Arial"/>
                <a:cs typeface="Arial"/>
              </a:rPr>
              <a:t>berarti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proyek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20" dirty="0">
                <a:latin typeface="Arial"/>
                <a:cs typeface="Arial"/>
              </a:rPr>
              <a:t>B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40" dirty="0">
                <a:latin typeface="Arial"/>
                <a:cs typeface="Arial"/>
              </a:rPr>
              <a:t>lebih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berisiko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daripada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proyek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-105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42" y="1098296"/>
            <a:ext cx="8259445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Terdapat </a:t>
            </a:r>
            <a:r>
              <a:rPr sz="2400" dirty="0">
                <a:latin typeface="Times New Roman"/>
                <a:cs typeface="Times New Roman"/>
              </a:rPr>
              <a:t>dua pilihan investasi, yaitu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dengan return yg</a:t>
            </a:r>
            <a:r>
              <a:rPr sz="2400" spc="-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diharapkan  lebih tinggi dan B </a:t>
            </a:r>
            <a:r>
              <a:rPr sz="2400" spc="-5" dirty="0">
                <a:latin typeface="Times New Roman"/>
                <a:cs typeface="Times New Roman"/>
              </a:rPr>
              <a:t>mempunyai </a:t>
            </a:r>
            <a:r>
              <a:rPr sz="2400" dirty="0">
                <a:latin typeface="Times New Roman"/>
                <a:cs typeface="Times New Roman"/>
              </a:rPr>
              <a:t>deviasi standar lebih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rendah.</a:t>
            </a:r>
            <a:endParaRPr sz="2400">
              <a:latin typeface="Times New Roman"/>
              <a:cs typeface="Times New Roman"/>
            </a:endParaRPr>
          </a:p>
          <a:p>
            <a:pPr marL="655320">
              <a:lnSpc>
                <a:spcPct val="100000"/>
              </a:lnSpc>
              <a:spcBef>
                <a:spcPts val="915"/>
              </a:spcBef>
            </a:pPr>
            <a:r>
              <a:rPr sz="2000" b="1" spc="-15" dirty="0">
                <a:latin typeface="Arial"/>
                <a:cs typeface="Arial"/>
              </a:rPr>
              <a:t>Contoh: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Apabila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terdapat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2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proyek,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A&amp;B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4642" y="513334"/>
            <a:ext cx="180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Contoh</a:t>
            </a:r>
            <a:r>
              <a:rPr sz="2400" spc="-200" dirty="0"/>
              <a:t> </a:t>
            </a:r>
            <a:r>
              <a:rPr sz="2400" spc="20" dirty="0"/>
              <a:t>Lain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129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912" y="3406140"/>
            <a:ext cx="2564892" cy="1190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4767" y="3783838"/>
            <a:ext cx="1315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PORTOFOLIO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99232" y="3473196"/>
            <a:ext cx="3019425" cy="1167765"/>
            <a:chOff x="2999232" y="3473196"/>
            <a:chExt cx="3019425" cy="1167765"/>
          </a:xfrm>
        </p:grpSpPr>
        <p:sp>
          <p:nvSpPr>
            <p:cNvPr id="10" name="object 10"/>
            <p:cNvSpPr/>
            <p:nvPr/>
          </p:nvSpPr>
          <p:spPr>
            <a:xfrm>
              <a:off x="2999232" y="3806952"/>
              <a:ext cx="733044" cy="446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65804" y="3473196"/>
              <a:ext cx="2252472" cy="11673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67632" y="3561333"/>
            <a:ext cx="1448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KOMBINASI  DUA </a:t>
            </a:r>
            <a:r>
              <a:rPr sz="1800" spc="-90" dirty="0">
                <a:solidFill>
                  <a:srgbClr val="FFFFFF"/>
                </a:solidFill>
                <a:latin typeface="Times New Roman"/>
                <a:cs typeface="Times New Roman"/>
              </a:rPr>
              <a:t>ATAU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ASSET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9692" y="3477767"/>
            <a:ext cx="2075688" cy="11155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03542" y="3703701"/>
            <a:ext cx="142938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ts val="2135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RISIKO</a:t>
            </a:r>
            <a:r>
              <a:rPr sz="18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ASET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KECIL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70091" y="3858767"/>
            <a:ext cx="595884" cy="3947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73689" y="1340768"/>
            <a:ext cx="79965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D0D0D"/>
                </a:solidFill>
                <a:latin typeface="Times New Roman"/>
                <a:cs typeface="Times New Roman"/>
              </a:rPr>
              <a:t>Risiko </a:t>
            </a:r>
            <a:r>
              <a:rPr sz="3600" b="0" dirty="0">
                <a:solidFill>
                  <a:srgbClr val="0D0D0D"/>
                </a:solidFill>
                <a:latin typeface="Times New Roman"/>
                <a:cs typeface="Times New Roman"/>
              </a:rPr>
              <a:t>Aset </a:t>
            </a:r>
            <a:r>
              <a:rPr sz="3600" b="0" spc="-5" dirty="0">
                <a:solidFill>
                  <a:srgbClr val="0D0D0D"/>
                </a:solidFill>
                <a:latin typeface="Times New Roman"/>
                <a:cs typeface="Times New Roman"/>
              </a:rPr>
              <a:t>dalam </a:t>
            </a:r>
            <a:r>
              <a:rPr sz="3600" b="0" dirty="0" err="1">
                <a:solidFill>
                  <a:srgbClr val="0D0D0D"/>
                </a:solidFill>
                <a:latin typeface="Times New Roman"/>
                <a:cs typeface="Times New Roman"/>
              </a:rPr>
              <a:t>Suatu</a:t>
            </a:r>
            <a:r>
              <a:rPr sz="3600" b="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Portofolio</a:t>
            </a:r>
            <a:r>
              <a:rPr lang="en-US" sz="3600" b="0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/>
            </a:r>
            <a:br>
              <a:rPr lang="en-US" sz="3600" b="0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sz="3600" b="0" dirty="0" smtClean="0">
                <a:solidFill>
                  <a:srgbClr val="0D0D0D"/>
                </a:solidFill>
                <a:latin typeface="Times New Roman"/>
                <a:cs typeface="Times New Roman"/>
              </a:rPr>
              <a:t>(</a:t>
            </a:r>
            <a:r>
              <a:rPr sz="3600" i="1" dirty="0" smtClean="0">
                <a:latin typeface="Carlito"/>
                <a:cs typeface="Carlito"/>
              </a:rPr>
              <a:t>Risk</a:t>
            </a:r>
            <a:r>
              <a:rPr lang="en-US" sz="3600" i="1" dirty="0" smtClean="0">
                <a:latin typeface="Carlito"/>
                <a:cs typeface="Carlito"/>
              </a:rPr>
              <a:t> in </a:t>
            </a:r>
            <a:r>
              <a:rPr lang="en-US" sz="3600" i="1" dirty="0" err="1" smtClean="0">
                <a:latin typeface="Carlito"/>
                <a:cs typeface="Carlito"/>
              </a:rPr>
              <a:t>Portofolio</a:t>
            </a:r>
            <a:r>
              <a:rPr lang="en-US" sz="3600" i="1" dirty="0" smtClean="0">
                <a:latin typeface="Carlito"/>
                <a:cs typeface="Carlito"/>
              </a:rPr>
              <a:t> Assets)</a:t>
            </a:r>
            <a:endParaRPr sz="3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2617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294130"/>
            <a:chOff x="-828" y="0"/>
            <a:chExt cx="9145905" cy="129413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7291" y="768095"/>
              <a:ext cx="3735324" cy="5257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04417" y="1531747"/>
            <a:ext cx="6544309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0" spc="-5" dirty="0">
                <a:solidFill>
                  <a:srgbClr val="FFFFFF"/>
                </a:solidFill>
                <a:latin typeface="Arial"/>
                <a:cs typeface="Arial"/>
              </a:rPr>
              <a:t>1. Risiko dalam konteks aset</a:t>
            </a:r>
            <a:r>
              <a:rPr sz="3100" b="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b="0" spc="-10" dirty="0">
                <a:solidFill>
                  <a:srgbClr val="FFFFFF"/>
                </a:solidFill>
                <a:latin typeface="Arial"/>
                <a:cs typeface="Arial"/>
              </a:rPr>
              <a:t>tunggal.</a:t>
            </a:r>
            <a:endParaRPr sz="3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4417" y="1972182"/>
            <a:ext cx="6717665" cy="132080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991235" marR="5080" indent="-523240">
              <a:lnSpc>
                <a:spcPct val="70000"/>
              </a:lnSpc>
              <a:spcBef>
                <a:spcPts val="885"/>
              </a:spcBef>
              <a:buClr>
                <a:srgbClr val="0AD0D9"/>
              </a:buClr>
              <a:buSzPct val="93181"/>
              <a:buFont typeface="Wingdings"/>
              <a:buChar char=""/>
              <a:tabLst>
                <a:tab pos="991235" algn="l"/>
                <a:tab pos="991869" algn="l"/>
                <a:tab pos="2212975" algn="l"/>
                <a:tab pos="3279140" algn="l"/>
                <a:tab pos="4440555" algn="l"/>
                <a:tab pos="628459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harus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ditangg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 berinvestasi hanya pada satu aset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saja.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  <a:tabLst>
                <a:tab pos="650875" algn="l"/>
                <a:tab pos="2032000" algn="l"/>
                <a:tab pos="3414395" algn="l"/>
                <a:tab pos="508381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2.	Risiko	dalam	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konteks	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portofolio</a:t>
            </a:r>
            <a:endParaRPr sz="3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5753" y="3126104"/>
            <a:ext cx="6695440" cy="187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95"/>
              </a:lnSpc>
              <a:spcBef>
                <a:spcPts val="95"/>
              </a:spcBef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aset.</a:t>
            </a:r>
            <a:endParaRPr sz="3100">
              <a:latin typeface="Arial"/>
              <a:cs typeface="Arial"/>
            </a:endParaRPr>
          </a:p>
          <a:p>
            <a:pPr marL="690880" indent="-311785">
              <a:lnSpc>
                <a:spcPts val="2380"/>
              </a:lnSpc>
              <a:buAutoNum type="alphaLcPeriod"/>
              <a:tabLst>
                <a:tab pos="691515" algn="l"/>
              </a:tabLst>
            </a:pPr>
            <a:r>
              <a:rPr sz="2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Risiko sistematis (risiko pasar/risiko</a:t>
            </a:r>
            <a:r>
              <a:rPr sz="2200" u="heavy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umum).</a:t>
            </a:r>
            <a:endParaRPr sz="2200">
              <a:latin typeface="Arial"/>
              <a:cs typeface="Arial"/>
            </a:endParaRPr>
          </a:p>
          <a:p>
            <a:pPr marL="969644" lvl="1" indent="-523240">
              <a:lnSpc>
                <a:spcPts val="2110"/>
              </a:lnSpc>
              <a:buClr>
                <a:srgbClr val="0AD0D9"/>
              </a:buClr>
              <a:buSzPct val="93181"/>
              <a:buFont typeface="Wingdings"/>
              <a:buChar char=""/>
              <a:tabLst>
                <a:tab pos="969644" algn="l"/>
                <a:tab pos="970280" algn="l"/>
                <a:tab pos="1999614" algn="l"/>
                <a:tab pos="3140075" algn="l"/>
                <a:tab pos="4684395" algn="l"/>
                <a:tab pos="5496560" algn="l"/>
                <a:tab pos="6464300" algn="l"/>
              </a:tabLst>
            </a:pPr>
            <a:r>
              <a:rPr sz="2200" spc="-2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ait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gan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perub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han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adi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endParaRPr sz="2200">
              <a:latin typeface="Arial"/>
              <a:cs typeface="Arial"/>
            </a:endParaRPr>
          </a:p>
          <a:p>
            <a:pPr marL="969644">
              <a:lnSpc>
                <a:spcPts val="1850"/>
              </a:lnSpc>
              <a:tabLst>
                <a:tab pos="1926589" algn="l"/>
                <a:tab pos="2651125" algn="l"/>
                <a:tab pos="4773930" algn="l"/>
                <a:tab pos="576326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pasar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dan	mempengaruhi	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return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seluruh</a:t>
            </a:r>
            <a:endParaRPr sz="2200">
              <a:latin typeface="Arial"/>
              <a:cs typeface="Arial"/>
            </a:endParaRPr>
          </a:p>
          <a:p>
            <a:pPr marL="969644">
              <a:lnSpc>
                <a:spcPts val="2115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saham yang ada di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pasar.</a:t>
            </a:r>
            <a:endParaRPr sz="2200">
              <a:latin typeface="Arial"/>
              <a:cs typeface="Arial"/>
            </a:endParaRPr>
          </a:p>
          <a:p>
            <a:pPr marL="690880" indent="-311785">
              <a:lnSpc>
                <a:spcPts val="2510"/>
              </a:lnSpc>
              <a:buAutoNum type="alphaLcPeriod" startAt="2"/>
              <a:tabLst>
                <a:tab pos="691515" algn="l"/>
              </a:tabLst>
            </a:pPr>
            <a:r>
              <a:rPr sz="2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Risiko tidak </a:t>
            </a:r>
            <a:r>
              <a:rPr sz="2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sistematis </a:t>
            </a:r>
            <a:r>
              <a:rPr sz="2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(risiko</a:t>
            </a:r>
            <a:r>
              <a:rPr sz="22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spesifik).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0372" y="4969002"/>
            <a:ext cx="6261100" cy="89661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535305" marR="5080" indent="-523240" algn="just">
              <a:lnSpc>
                <a:spcPct val="80000"/>
              </a:lnSpc>
              <a:spcBef>
                <a:spcPts val="625"/>
              </a:spcBef>
              <a:buClr>
                <a:srgbClr val="0AD0D9"/>
              </a:buClr>
              <a:buSzPct val="93181"/>
              <a:buFont typeface="Wingdings"/>
              <a:buChar char=""/>
              <a:tabLst>
                <a:tab pos="535940" algn="l"/>
              </a:tabLst>
            </a:pP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Terkait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dengan perubahan kondisi mikro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perusahaan,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dan bisa diminimalkan dengan  melakukan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diversifikasi.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90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D89418-6128-4A87-A2F1-8EC16C14CFE0}" type="datetime1">
              <a:rPr lang="en-US" smtClean="0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FB0AD-8121-416F-95C3-D96F2F267A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8229600" cy="4154488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sistematis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(systematic risk)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bersumber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dihindari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ditekan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diversifikasi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portofolio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. </a:t>
            </a:r>
            <a:endParaRPr lang="id-ID" altLang="ko-KR" sz="2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id-ID" altLang="ko-K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sistematis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defRPr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tingkat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bunga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Kenaikan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inflasi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Volatilitas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(market risk).</a:t>
            </a:r>
          </a:p>
          <a:p>
            <a:pPr algn="just">
              <a:defRPr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sistematis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(unsystematic risk)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spesifik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bersumber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penerbit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sekuritas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terkait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ditekan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dibatasi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pendekatan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portofolio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mendiversifikasikan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id-ID" altLang="ko-K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id-ID" altLang="ko-K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id-ID" altLang="ko-KR" sz="2400" dirty="0" smtClean="0">
                <a:latin typeface="Arial" pitchFamily="34" charset="0"/>
                <a:cs typeface="Arial" pitchFamily="34" charset="0"/>
              </a:rPr>
              <a:t>Contoh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sistematis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likuiditas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(liquidity risk),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kebangkrutan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(financial/credit risk),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risiko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tuntutan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hukum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(operational risk). </a:t>
            </a:r>
          </a:p>
          <a:p>
            <a:pPr>
              <a:defRPr/>
            </a:pP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d-ID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D89418-6128-4A87-A2F1-8EC16C14CFE0}" type="datetime1">
              <a:rPr lang="en-US" smtClean="0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6DB8A-8A24-4461-9622-145AD1015F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831341"/>
            <a:ext cx="7306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rlito"/>
                <a:cs typeface="Carlito"/>
              </a:rPr>
              <a:t>Rumus </a:t>
            </a:r>
            <a:r>
              <a:rPr sz="3200" spc="-10" dirty="0">
                <a:latin typeface="Carlito"/>
                <a:cs typeface="Carlito"/>
              </a:rPr>
              <a:t>untuk </a:t>
            </a:r>
            <a:r>
              <a:rPr sz="3200" dirty="0">
                <a:latin typeface="Carlito"/>
                <a:cs typeface="Carlito"/>
              </a:rPr>
              <a:t>menghitung </a:t>
            </a:r>
            <a:r>
              <a:rPr sz="3200" spc="-5" dirty="0">
                <a:latin typeface="Carlito"/>
                <a:cs typeface="Carlito"/>
              </a:rPr>
              <a:t>varians </a:t>
            </a:r>
            <a:r>
              <a:rPr sz="3200" spc="-15" dirty="0">
                <a:latin typeface="Carlito"/>
                <a:cs typeface="Carlito"/>
              </a:rPr>
              <a:t>portofolio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53289" y="2709110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5">
                <a:moveTo>
                  <a:pt x="0" y="0"/>
                </a:moveTo>
                <a:lnTo>
                  <a:pt x="756262" y="0"/>
                </a:lnTo>
              </a:path>
            </a:pathLst>
          </a:custGeom>
          <a:ln w="20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43123" y="2000250"/>
            <a:ext cx="2456815" cy="13569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597535">
              <a:lnSpc>
                <a:spcPts val="3715"/>
              </a:lnSpc>
              <a:spcBef>
                <a:spcPts val="1405"/>
              </a:spcBef>
            </a:pPr>
            <a:r>
              <a:rPr sz="4000" b="1" spc="5" dirty="0">
                <a:latin typeface="Symbol"/>
                <a:cs typeface="Symbol"/>
              </a:rPr>
              <a:t></a:t>
            </a:r>
            <a:r>
              <a:rPr sz="3975" b="1" spc="7" baseline="-20964" dirty="0">
                <a:latin typeface="Times New Roman"/>
                <a:cs typeface="Times New Roman"/>
              </a:rPr>
              <a:t>p </a:t>
            </a:r>
            <a:r>
              <a:rPr sz="4000" b="1" spc="-5" dirty="0">
                <a:latin typeface="Times New Roman"/>
                <a:cs typeface="Times New Roman"/>
              </a:rPr>
              <a:t>= </a:t>
            </a:r>
            <a:r>
              <a:rPr sz="5925" i="1" spc="-165" baseline="17580" dirty="0">
                <a:latin typeface="Symbol"/>
                <a:cs typeface="Symbol"/>
              </a:rPr>
              <a:t></a:t>
            </a:r>
            <a:r>
              <a:rPr sz="5925" i="1" spc="-525" baseline="17580" dirty="0">
                <a:latin typeface="Times New Roman"/>
                <a:cs typeface="Times New Roman"/>
              </a:rPr>
              <a:t> </a:t>
            </a:r>
            <a:r>
              <a:rPr sz="3300" i="1" baseline="7575" dirty="0">
                <a:latin typeface="Times New Roman"/>
                <a:cs typeface="Times New Roman"/>
              </a:rPr>
              <a:t>i</a:t>
            </a:r>
            <a:endParaRPr sz="3300" baseline="7575">
              <a:latin typeface="Times New Roman"/>
              <a:cs typeface="Times New Roman"/>
            </a:endParaRPr>
          </a:p>
          <a:p>
            <a:pPr marL="1542415">
              <a:lnSpc>
                <a:spcPts val="3415"/>
              </a:lnSpc>
            </a:pPr>
            <a:r>
              <a:rPr sz="5625" i="1" spc="37" baseline="-25185" dirty="0">
                <a:latin typeface="Times New Roman"/>
                <a:cs typeface="Times New Roman"/>
              </a:rPr>
              <a:t>n</a:t>
            </a:r>
            <a:r>
              <a:rPr sz="2200" spc="25" dirty="0">
                <a:latin typeface="Times New Roman"/>
                <a:cs typeface="Times New Roman"/>
              </a:rPr>
              <a:t>1/</a:t>
            </a:r>
            <a:r>
              <a:rPr sz="2200" spc="-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965" y="3661917"/>
            <a:ext cx="820864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Contoh</a:t>
            </a:r>
            <a:r>
              <a:rPr sz="1800" spc="-20" dirty="0">
                <a:latin typeface="Georgia"/>
                <a:cs typeface="Georgia"/>
              </a:rPr>
              <a:t>: </a:t>
            </a:r>
            <a:r>
              <a:rPr sz="2000" spc="-45" dirty="0">
                <a:latin typeface="Georgia"/>
                <a:cs typeface="Georgia"/>
              </a:rPr>
              <a:t>Misalnya </a:t>
            </a:r>
            <a:r>
              <a:rPr sz="2000" spc="-40" dirty="0">
                <a:latin typeface="Georgia"/>
                <a:cs typeface="Georgia"/>
              </a:rPr>
              <a:t>risiko </a:t>
            </a:r>
            <a:r>
              <a:rPr sz="2000" spc="-30" dirty="0">
                <a:latin typeface="Georgia"/>
                <a:cs typeface="Georgia"/>
              </a:rPr>
              <a:t>setiap sekuritas </a:t>
            </a:r>
            <a:r>
              <a:rPr sz="2000" spc="-35" dirty="0">
                <a:latin typeface="Georgia"/>
                <a:cs typeface="Georgia"/>
              </a:rPr>
              <a:t>sebesar </a:t>
            </a:r>
            <a:r>
              <a:rPr sz="2000" spc="-105" dirty="0">
                <a:latin typeface="Georgia"/>
                <a:cs typeface="Georgia"/>
              </a:rPr>
              <a:t>0,20, </a:t>
            </a:r>
            <a:r>
              <a:rPr sz="2000" spc="-35" dirty="0">
                <a:latin typeface="Georgia"/>
                <a:cs typeface="Georgia"/>
              </a:rPr>
              <a:t>maka risiko  </a:t>
            </a:r>
            <a:r>
              <a:rPr sz="2000" spc="-20" dirty="0">
                <a:latin typeface="Georgia"/>
                <a:cs typeface="Georgia"/>
              </a:rPr>
              <a:t>portofolio </a:t>
            </a:r>
            <a:r>
              <a:rPr sz="2000" spc="-30" dirty="0">
                <a:latin typeface="Georgia"/>
                <a:cs typeface="Georgia"/>
              </a:rPr>
              <a:t>akan </a:t>
            </a:r>
            <a:r>
              <a:rPr sz="2000" spc="-25" dirty="0">
                <a:latin typeface="Georgia"/>
                <a:cs typeface="Georgia"/>
              </a:rPr>
              <a:t>menurun </a:t>
            </a:r>
            <a:r>
              <a:rPr sz="2000" spc="-30" dirty="0">
                <a:latin typeface="Georgia"/>
                <a:cs typeface="Georgia"/>
              </a:rPr>
              <a:t>terus </a:t>
            </a:r>
            <a:r>
              <a:rPr sz="2000" spc="-40" dirty="0">
                <a:latin typeface="Georgia"/>
                <a:cs typeface="Georgia"/>
              </a:rPr>
              <a:t>jika </a:t>
            </a:r>
            <a:r>
              <a:rPr sz="2000" spc="-25" dirty="0">
                <a:latin typeface="Georgia"/>
                <a:cs typeface="Georgia"/>
              </a:rPr>
              <a:t>semakin </a:t>
            </a:r>
            <a:r>
              <a:rPr sz="2000" spc="-35" dirty="0">
                <a:latin typeface="Georgia"/>
                <a:cs typeface="Georgia"/>
              </a:rPr>
              <a:t>banyak </a:t>
            </a:r>
            <a:r>
              <a:rPr sz="2000" spc="-30" dirty="0">
                <a:latin typeface="Georgia"/>
                <a:cs typeface="Georgia"/>
              </a:rPr>
              <a:t>jumlah sekuritas yang  dimasukkan </a:t>
            </a:r>
            <a:r>
              <a:rPr sz="2000" spc="-35" dirty="0">
                <a:latin typeface="Georgia"/>
                <a:cs typeface="Georgia"/>
              </a:rPr>
              <a:t>dalam </a:t>
            </a:r>
            <a:r>
              <a:rPr sz="2000" spc="-30" dirty="0">
                <a:latin typeface="Georgia"/>
                <a:cs typeface="Georgia"/>
              </a:rPr>
              <a:t>portofolio. </a:t>
            </a:r>
            <a:r>
              <a:rPr sz="2000" spc="-45" dirty="0">
                <a:latin typeface="Georgia"/>
                <a:cs typeface="Georgia"/>
              </a:rPr>
              <a:t>Misalnya, </a:t>
            </a:r>
            <a:r>
              <a:rPr sz="2000" spc="-35" dirty="0">
                <a:latin typeface="Georgia"/>
                <a:cs typeface="Georgia"/>
              </a:rPr>
              <a:t>jika </a:t>
            </a:r>
            <a:r>
              <a:rPr sz="2000" spc="-20" dirty="0">
                <a:latin typeface="Georgia"/>
                <a:cs typeface="Georgia"/>
              </a:rPr>
              <a:t>kita </a:t>
            </a:r>
            <a:r>
              <a:rPr sz="2000" spc="-30" dirty="0">
                <a:latin typeface="Georgia"/>
                <a:cs typeface="Georgia"/>
              </a:rPr>
              <a:t>memasukkan </a:t>
            </a:r>
            <a:r>
              <a:rPr sz="2000" spc="-180" dirty="0">
                <a:latin typeface="Georgia"/>
                <a:cs typeface="Georgia"/>
              </a:rPr>
              <a:t>100 </a:t>
            </a:r>
            <a:r>
              <a:rPr sz="2000" spc="-35" dirty="0">
                <a:latin typeface="Georgia"/>
                <a:cs typeface="Georgia"/>
              </a:rPr>
              <a:t>saham  dalam </a:t>
            </a:r>
            <a:r>
              <a:rPr sz="2000" spc="-25" dirty="0">
                <a:latin typeface="Georgia"/>
                <a:cs typeface="Georgia"/>
              </a:rPr>
              <a:t>portofolio </a:t>
            </a:r>
            <a:r>
              <a:rPr sz="2000" spc="-20" dirty="0">
                <a:latin typeface="Georgia"/>
                <a:cs typeface="Georgia"/>
              </a:rPr>
              <a:t>tersebut </a:t>
            </a:r>
            <a:r>
              <a:rPr sz="2000" spc="-35" dirty="0">
                <a:latin typeface="Georgia"/>
                <a:cs typeface="Georgia"/>
              </a:rPr>
              <a:t>maka risiko </a:t>
            </a:r>
            <a:r>
              <a:rPr sz="2000" spc="-20" dirty="0">
                <a:latin typeface="Georgia"/>
                <a:cs typeface="Georgia"/>
              </a:rPr>
              <a:t>portofolio </a:t>
            </a:r>
            <a:r>
              <a:rPr sz="2000" spc="-30" dirty="0">
                <a:latin typeface="Georgia"/>
                <a:cs typeface="Georgia"/>
              </a:rPr>
              <a:t>akan berkurang </a:t>
            </a:r>
            <a:r>
              <a:rPr sz="2000" spc="-40" dirty="0">
                <a:latin typeface="Georgia"/>
                <a:cs typeface="Georgia"/>
              </a:rPr>
              <a:t>dari </a:t>
            </a:r>
            <a:r>
              <a:rPr sz="2000" spc="-120" dirty="0">
                <a:latin typeface="Georgia"/>
                <a:cs typeface="Georgia"/>
              </a:rPr>
              <a:t>0,20 </a:t>
            </a:r>
            <a:r>
              <a:rPr sz="2000" spc="24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menjadi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130" dirty="0">
                <a:latin typeface="Georgia"/>
                <a:cs typeface="Georgia"/>
              </a:rPr>
              <a:t>0,02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73992" y="5909128"/>
            <a:ext cx="1179830" cy="0"/>
          </a:xfrm>
          <a:custGeom>
            <a:avLst/>
            <a:gdLst/>
            <a:ahLst/>
            <a:cxnLst/>
            <a:rect l="l" t="t" r="r" b="b"/>
            <a:pathLst>
              <a:path w="1179829">
                <a:moveTo>
                  <a:pt x="0" y="0"/>
                </a:moveTo>
                <a:lnTo>
                  <a:pt x="1179306" y="0"/>
                </a:lnTo>
              </a:path>
            </a:pathLst>
          </a:custGeom>
          <a:ln w="19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5721" y="5697193"/>
            <a:ext cx="1203960" cy="5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5625" spc="22" baseline="-25185" dirty="0">
                <a:latin typeface="Times New Roman"/>
                <a:cs typeface="Times New Roman"/>
              </a:rPr>
              <a:t>100</a:t>
            </a:r>
            <a:r>
              <a:rPr sz="2200" spc="15" dirty="0">
                <a:latin typeface="Times New Roman"/>
                <a:cs typeface="Times New Roman"/>
              </a:rPr>
              <a:t>1/</a:t>
            </a:r>
            <a:r>
              <a:rPr sz="2200" spc="-26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2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3682" y="5511255"/>
            <a:ext cx="3667760" cy="631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278890" algn="l"/>
                <a:tab pos="2418080" algn="l"/>
              </a:tabLst>
            </a:pPr>
            <a:r>
              <a:rPr sz="3950" i="1" spc="-685" dirty="0">
                <a:latin typeface="Symbol"/>
                <a:cs typeface="Symbol"/>
              </a:rPr>
              <a:t></a:t>
            </a:r>
            <a:r>
              <a:rPr sz="3750" i="1" spc="-685" dirty="0">
                <a:latin typeface="Times New Roman"/>
                <a:cs typeface="Times New Roman"/>
              </a:rPr>
              <a:t>p  </a:t>
            </a:r>
            <a:r>
              <a:rPr sz="3750" i="1" spc="-490" dirty="0">
                <a:latin typeface="Times New Roman"/>
                <a:cs typeface="Times New Roman"/>
              </a:rPr>
              <a:t> </a:t>
            </a:r>
            <a:r>
              <a:rPr sz="3750" spc="30" dirty="0">
                <a:latin typeface="Symbol"/>
                <a:cs typeface="Symbol"/>
              </a:rPr>
              <a:t></a:t>
            </a:r>
            <a:r>
              <a:rPr sz="3750" spc="30" dirty="0">
                <a:latin typeface="Times New Roman"/>
                <a:cs typeface="Times New Roman"/>
              </a:rPr>
              <a:t>	</a:t>
            </a:r>
            <a:r>
              <a:rPr sz="5625" spc="37" baseline="34814" dirty="0">
                <a:latin typeface="Times New Roman"/>
                <a:cs typeface="Times New Roman"/>
              </a:rPr>
              <a:t>0,20	</a:t>
            </a:r>
            <a:r>
              <a:rPr sz="3750" spc="30" dirty="0">
                <a:latin typeface="Symbol"/>
                <a:cs typeface="Symbol"/>
              </a:rPr>
              <a:t></a:t>
            </a:r>
            <a:r>
              <a:rPr sz="3750" spc="-175" dirty="0">
                <a:latin typeface="Times New Roman"/>
                <a:cs typeface="Times New Roman"/>
              </a:rPr>
              <a:t> </a:t>
            </a:r>
            <a:r>
              <a:rPr sz="3750" spc="10" dirty="0">
                <a:latin typeface="Times New Roman"/>
                <a:cs typeface="Times New Roman"/>
              </a:rPr>
              <a:t>0,02</a:t>
            </a:r>
            <a:endParaRPr sz="37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927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6339" y="754125"/>
            <a:ext cx="56927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" marR="5080" indent="-4622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4607A"/>
                </a:solidFill>
                <a:latin typeface="Carlito"/>
                <a:cs typeface="Carlito"/>
              </a:rPr>
              <a:t>PENGARUH PENAMBAHAN JENIS </a:t>
            </a:r>
            <a:r>
              <a:rPr sz="2800" spc="-5" dirty="0">
                <a:solidFill>
                  <a:srgbClr val="04607A"/>
                </a:solidFill>
                <a:latin typeface="Carlito"/>
                <a:cs typeface="Carlito"/>
              </a:rPr>
              <a:t>ASET  </a:t>
            </a:r>
            <a:r>
              <a:rPr sz="2800" spc="-15" dirty="0">
                <a:solidFill>
                  <a:srgbClr val="04607A"/>
                </a:solidFill>
                <a:latin typeface="Carlito"/>
                <a:cs typeface="Carlito"/>
              </a:rPr>
              <a:t>TERHADAP </a:t>
            </a:r>
            <a:r>
              <a:rPr sz="2800" spc="-30" dirty="0">
                <a:solidFill>
                  <a:srgbClr val="04607A"/>
                </a:solidFill>
                <a:latin typeface="Carlito"/>
                <a:cs typeface="Carlito"/>
              </a:rPr>
              <a:t>RESIKO</a:t>
            </a:r>
            <a:r>
              <a:rPr sz="2800" spc="2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04607A"/>
                </a:solidFill>
                <a:latin typeface="Carlito"/>
                <a:cs typeface="Carlito"/>
              </a:rPr>
              <a:t>PORTOFOLIO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3127" y="1714500"/>
            <a:ext cx="7735824" cy="4280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80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876800" y="228600"/>
            <a:ext cx="3886200" cy="563563"/>
          </a:xfrm>
          <a:solidFill>
            <a:schemeClr val="accent1">
              <a:alpha val="72156"/>
            </a:schemeClr>
          </a:solidFill>
        </p:spPr>
        <p:txBody>
          <a:bodyPr>
            <a:normAutofit fontScale="90000"/>
          </a:bodyPr>
          <a:lstStyle/>
          <a:p>
            <a:r>
              <a:rPr lang="id-ID" smtClean="0"/>
              <a:t>Risk and Return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05000" y="3886200"/>
            <a:ext cx="6781800" cy="1676400"/>
          </a:xfrm>
          <a:solidFill>
            <a:srgbClr val="00B0F0">
              <a:alpha val="32156"/>
            </a:srgbClr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d-ID" sz="2400" smtClean="0">
                <a:latin typeface="Arial" charset="0"/>
                <a:cs typeface="Arial" charset="0"/>
              </a:rPr>
              <a:t>Tingkat pengembalian  (return) adalah imbalan yang diharapkan diperoleh di masa mendatang sedangkan risiko (risk) diartikan sebagai ketidakpastian dari imbalan yang diharapkan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D89418-6128-4A87-A2F1-8EC16C14CFE0}" type="datetime1">
              <a:rPr lang="en-US" smtClean="0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BF82C-D788-4B75-B9E1-A23BCB8816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457200" y="1524000"/>
            <a:ext cx="7620000" cy="1846263"/>
          </a:xfrm>
          <a:prstGeom prst="rect">
            <a:avLst/>
          </a:prstGeom>
          <a:solidFill>
            <a:srgbClr val="00B0F0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d-ID" sz="2400"/>
              <a:t>Ada dua aspek yang perlu dipertimbangkan oleh manajemen perusahaan dalam pengambilan keputusan keuangan, yaitu tingkat pengembalian (return) dan risiko (risk) keputusan keuangan tersebut.</a:t>
            </a:r>
          </a:p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835150"/>
            <a:chOff x="-828" y="0"/>
            <a:chExt cx="9145905" cy="183515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3535" y="716280"/>
              <a:ext cx="4354068" cy="11186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84145" y="850773"/>
            <a:ext cx="3717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DIVERSIFIK</a:t>
            </a:r>
            <a:r>
              <a:rPr sz="4000" spc="-25" dirty="0"/>
              <a:t>A</a:t>
            </a:r>
            <a:r>
              <a:rPr sz="4000" spc="-5" dirty="0"/>
              <a:t>SI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535940" y="1924253"/>
            <a:ext cx="8072755" cy="40633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390"/>
              </a:spcBef>
              <a:buClr>
                <a:srgbClr val="0AD0D9"/>
              </a:buClr>
              <a:buSzPct val="79166"/>
              <a:buFont typeface="Arial"/>
              <a:buChar char=""/>
              <a:tabLst>
                <a:tab pos="357505" algn="l"/>
              </a:tabLst>
            </a:pPr>
            <a:r>
              <a:rPr dirty="0"/>
              <a:t>	</a:t>
            </a:r>
            <a:r>
              <a:rPr sz="2400" dirty="0">
                <a:latin typeface="Arial"/>
                <a:cs typeface="Arial"/>
              </a:rPr>
              <a:t>Untuk menurunkan </a:t>
            </a:r>
            <a:r>
              <a:rPr sz="2400" spc="-5" dirty="0">
                <a:latin typeface="Arial"/>
                <a:cs typeface="Arial"/>
              </a:rPr>
              <a:t>risiko portofolio, </a:t>
            </a:r>
            <a:r>
              <a:rPr sz="2400" dirty="0">
                <a:latin typeface="Arial"/>
                <a:cs typeface="Arial"/>
              </a:rPr>
              <a:t>investor </a:t>
            </a:r>
            <a:r>
              <a:rPr sz="2400" spc="-75" dirty="0">
                <a:latin typeface="Arial"/>
                <a:cs typeface="Arial"/>
              </a:rPr>
              <a:t>perlu  </a:t>
            </a:r>
            <a:r>
              <a:rPr sz="2400" spc="-5" dirty="0">
                <a:latin typeface="Arial"/>
                <a:cs typeface="Arial"/>
              </a:rPr>
              <a:t>melakukan ‘diversifikasi’, dengan </a:t>
            </a:r>
            <a:r>
              <a:rPr sz="2400" dirty="0">
                <a:latin typeface="Arial"/>
                <a:cs typeface="Arial"/>
              </a:rPr>
              <a:t>membentuk </a:t>
            </a:r>
            <a:r>
              <a:rPr sz="2400" spc="-5" dirty="0">
                <a:latin typeface="Arial"/>
                <a:cs typeface="Arial"/>
              </a:rPr>
              <a:t>portofolio  </a:t>
            </a:r>
            <a:r>
              <a:rPr sz="2400" dirty="0">
                <a:latin typeface="Arial"/>
                <a:cs typeface="Arial"/>
              </a:rPr>
              <a:t>sedemikian </a:t>
            </a:r>
            <a:r>
              <a:rPr sz="2400" spc="-5" dirty="0">
                <a:latin typeface="Arial"/>
                <a:cs typeface="Arial"/>
              </a:rPr>
              <a:t>rupa hingga risiko </a:t>
            </a:r>
            <a:r>
              <a:rPr sz="2400" dirty="0">
                <a:latin typeface="Arial"/>
                <a:cs typeface="Arial"/>
              </a:rPr>
              <a:t>dapat </a:t>
            </a:r>
            <a:r>
              <a:rPr sz="2400" spc="-5" dirty="0">
                <a:latin typeface="Arial"/>
                <a:cs typeface="Arial"/>
              </a:rPr>
              <a:t>diminimalkan tanpa  mengurangi </a:t>
            </a:r>
            <a:r>
              <a:rPr sz="2400" i="1" dirty="0">
                <a:latin typeface="Arial"/>
                <a:cs typeface="Arial"/>
              </a:rPr>
              <a:t>return </a:t>
            </a:r>
            <a:r>
              <a:rPr sz="2400" spc="-5" dirty="0">
                <a:latin typeface="Arial"/>
                <a:cs typeface="Arial"/>
              </a:rPr>
              <a:t>yang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diharapkan.</a:t>
            </a:r>
            <a:endParaRPr sz="24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1345"/>
              </a:spcBef>
              <a:buClr>
                <a:srgbClr val="0AD0D9"/>
              </a:buClr>
              <a:buSzPct val="79166"/>
              <a:buChar char=""/>
              <a:tabLst>
                <a:tab pos="357505" algn="l"/>
              </a:tabLst>
            </a:pPr>
            <a:r>
              <a:rPr sz="2400" dirty="0">
                <a:latin typeface="Arial"/>
                <a:cs typeface="Arial"/>
              </a:rPr>
              <a:t>Diversifikasi </a:t>
            </a:r>
            <a:r>
              <a:rPr sz="2400" spc="-5" dirty="0">
                <a:latin typeface="Arial"/>
                <a:cs typeface="Arial"/>
              </a:rPr>
              <a:t>bisa dilakukan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dengan:</a:t>
            </a:r>
            <a:endParaRPr sz="2400">
              <a:latin typeface="Arial"/>
              <a:cs typeface="Arial"/>
            </a:endParaRPr>
          </a:p>
          <a:p>
            <a:pPr marL="625475" lvl="1" indent="-339725" algn="just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626110" algn="l"/>
              </a:tabLst>
            </a:pPr>
            <a:r>
              <a:rPr sz="2400" spc="-5" dirty="0">
                <a:latin typeface="Arial"/>
                <a:cs typeface="Arial"/>
              </a:rPr>
              <a:t>Diversifikasi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random.</a:t>
            </a:r>
            <a:endParaRPr sz="2400">
              <a:latin typeface="Arial"/>
              <a:cs typeface="Arial"/>
            </a:endParaRPr>
          </a:p>
          <a:p>
            <a:pPr marL="1067435" marR="192405" lvl="2" indent="-140335" algn="just">
              <a:lnSpc>
                <a:spcPct val="110000"/>
              </a:lnSpc>
              <a:buSzPct val="90000"/>
              <a:buChar char="-"/>
              <a:tabLst>
                <a:tab pos="1068070" algn="l"/>
              </a:tabLst>
            </a:pPr>
            <a:r>
              <a:rPr sz="2000" dirty="0">
                <a:latin typeface="Arial"/>
                <a:cs typeface="Arial"/>
              </a:rPr>
              <a:t>Memilih aset yang akan dimasukkan dalam portofolio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secara  acak.</a:t>
            </a:r>
            <a:endParaRPr sz="2000">
              <a:latin typeface="Arial"/>
              <a:cs typeface="Arial"/>
            </a:endParaRPr>
          </a:p>
          <a:p>
            <a:pPr marL="625475" lvl="1" indent="-339725" algn="just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626110" algn="l"/>
              </a:tabLst>
            </a:pPr>
            <a:r>
              <a:rPr sz="2400" spc="-5" dirty="0">
                <a:latin typeface="Arial"/>
                <a:cs typeface="Arial"/>
              </a:rPr>
              <a:t>Diversifikasi model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Markowitz.</a:t>
            </a:r>
            <a:endParaRPr sz="2400">
              <a:latin typeface="Arial"/>
              <a:cs typeface="Arial"/>
            </a:endParaRPr>
          </a:p>
          <a:p>
            <a:pPr marL="1067435" marR="558165" lvl="2" indent="-140335" algn="just">
              <a:lnSpc>
                <a:spcPct val="110000"/>
              </a:lnSpc>
              <a:spcBef>
                <a:spcPts val="10"/>
              </a:spcBef>
              <a:buChar char="-"/>
              <a:tabLst>
                <a:tab pos="1081405" algn="l"/>
              </a:tabLst>
            </a:pPr>
            <a:r>
              <a:rPr sz="2000" dirty="0">
                <a:latin typeface="Arial"/>
                <a:cs typeface="Arial"/>
              </a:rPr>
              <a:t>Memilih aset yang dimasukkan dalam portofolio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berdasar  berbagai informasi dan karakteristik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aset.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738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8751" y="2340864"/>
            <a:ext cx="3483864" cy="1469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00729" y="2812795"/>
            <a:ext cx="2821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Risiko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Portofolio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58083" y="3895344"/>
            <a:ext cx="704088" cy="10332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731" y="5052059"/>
            <a:ext cx="2668524" cy="1088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704" y="5396890"/>
            <a:ext cx="2140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Koefisien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Korelasi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7732" y="5052059"/>
            <a:ext cx="2503932" cy="1011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95845" y="5358485"/>
            <a:ext cx="1190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ians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53455" y="3925823"/>
            <a:ext cx="854963" cy="926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15848" y="895603"/>
            <a:ext cx="5260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04607A"/>
                </a:solidFill>
                <a:latin typeface="Arial"/>
                <a:cs typeface="Arial"/>
              </a:rPr>
              <a:t>Perhitungan </a:t>
            </a:r>
            <a:r>
              <a:rPr sz="3200" b="0" dirty="0">
                <a:solidFill>
                  <a:srgbClr val="04607A"/>
                </a:solidFill>
                <a:latin typeface="Arial"/>
                <a:cs typeface="Arial"/>
              </a:rPr>
              <a:t>Risiko</a:t>
            </a:r>
            <a:r>
              <a:rPr sz="3200" b="0" spc="-6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4607A"/>
                </a:solidFill>
                <a:latin typeface="Arial"/>
                <a:cs typeface="Arial"/>
              </a:rPr>
              <a:t>Portofolio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10684" y="3808476"/>
            <a:ext cx="330708" cy="11018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1859" y="5052059"/>
            <a:ext cx="2526791" cy="1011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72305" y="5206110"/>
            <a:ext cx="14859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endParaRPr sz="20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Diharapkan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97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3951E2-3BC8-4A35-955A-82667D48F23D}" type="datetime1">
              <a:rPr lang="en-US" smtClean="0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A234A-3595-4454-879C-B940B8EABD3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766888"/>
            <a:ext cx="9155113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itle 1"/>
          <p:cNvSpPr txBox="1">
            <a:spLocks/>
          </p:cNvSpPr>
          <p:nvPr/>
        </p:nvSpPr>
        <p:spPr bwMode="auto">
          <a:xfrm>
            <a:off x="3505200" y="228600"/>
            <a:ext cx="5257800" cy="563563"/>
          </a:xfrm>
          <a:prstGeom prst="rect">
            <a:avLst/>
          </a:prstGeom>
          <a:solidFill>
            <a:schemeClr val="accent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d-ID" sz="3600">
                <a:latin typeface="Calibri" pitchFamily="34" charset="0"/>
              </a:rPr>
              <a:t>Return Portofolio</a:t>
            </a:r>
          </a:p>
        </p:txBody>
      </p:sp>
    </p:spTree>
    <p:extLst>
      <p:ext uri="{BB962C8B-B14F-4D97-AF65-F5344CB8AC3E}">
        <p14:creationId xmlns:p14="http://schemas.microsoft.com/office/powerpoint/2010/main" val="38523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3951E2-3BC8-4A35-955A-82667D48F23D}" type="datetime1">
              <a:rPr lang="en-US" smtClean="0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F05C0-89D5-4AAC-A279-D575699F08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7412" name="Title 1"/>
          <p:cNvSpPr txBox="1">
            <a:spLocks/>
          </p:cNvSpPr>
          <p:nvPr/>
        </p:nvSpPr>
        <p:spPr bwMode="auto">
          <a:xfrm>
            <a:off x="2743200" y="228600"/>
            <a:ext cx="6019800" cy="563563"/>
          </a:xfrm>
          <a:prstGeom prst="rect">
            <a:avLst/>
          </a:prstGeom>
          <a:solidFill>
            <a:schemeClr val="accent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d-ID" sz="3600">
                <a:latin typeface="Calibri" pitchFamily="34" charset="0"/>
              </a:rPr>
              <a:t>Ekspektasi Return Portofolio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295400"/>
            <a:ext cx="8658225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5029200"/>
            <a:ext cx="7197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620" y="9127"/>
            <a:ext cx="8117995" cy="6845323"/>
          </a:xfrm>
          <a:custGeom>
            <a:avLst/>
            <a:gdLst/>
            <a:ahLst/>
            <a:cxnLst/>
            <a:rect l="l" t="t" r="r" b="b"/>
            <a:pathLst>
              <a:path w="8129270" h="6858000">
                <a:moveTo>
                  <a:pt x="8129016" y="0"/>
                </a:moveTo>
                <a:lnTo>
                  <a:pt x="0" y="0"/>
                </a:lnTo>
                <a:lnTo>
                  <a:pt x="0" y="6858000"/>
                </a:lnTo>
                <a:lnTo>
                  <a:pt x="8129016" y="6858000"/>
                </a:lnTo>
                <a:lnTo>
                  <a:pt x="8129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0901" y="370661"/>
            <a:ext cx="1727975" cy="679462"/>
          </a:xfrm>
          <a:prstGeom prst="rect">
            <a:avLst/>
          </a:prstGeom>
        </p:spPr>
        <p:txBody>
          <a:bodyPr vert="horz" wrap="square" lIns="0" tIns="12046" rIns="0" bIns="0" rtlCol="0">
            <a:spAutoFit/>
          </a:bodyPr>
          <a:lstStyle/>
          <a:p>
            <a:pPr marL="12680">
              <a:spcBef>
                <a:spcPts val="95"/>
              </a:spcBef>
            </a:pPr>
            <a:r>
              <a:rPr sz="4300" spc="-65" dirty="0"/>
              <a:t>C</a:t>
            </a:r>
            <a:r>
              <a:rPr sz="4300" spc="-25" dirty="0"/>
              <a:t>o</a:t>
            </a:r>
            <a:r>
              <a:rPr sz="4300" spc="-235" dirty="0"/>
              <a:t>n</a:t>
            </a:r>
            <a:r>
              <a:rPr sz="4300" spc="114" dirty="0"/>
              <a:t>t</a:t>
            </a:r>
            <a:r>
              <a:rPr sz="4300" spc="-25" dirty="0"/>
              <a:t>o</a:t>
            </a:r>
            <a:r>
              <a:rPr sz="4300" spc="-245" dirty="0"/>
              <a:t>h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153082" y="1575439"/>
            <a:ext cx="4711506" cy="511498"/>
          </a:xfrm>
          <a:prstGeom prst="rect">
            <a:avLst/>
          </a:prstGeom>
        </p:spPr>
        <p:txBody>
          <a:bodyPr vert="horz" wrap="square" lIns="0" tIns="11412" rIns="0" bIns="0" rtlCol="0">
            <a:spAutoFit/>
          </a:bodyPr>
          <a:lstStyle/>
          <a:p>
            <a:pPr marL="12680">
              <a:spcBef>
                <a:spcPts val="90"/>
              </a:spcBef>
            </a:pPr>
            <a:r>
              <a:rPr sz="2500" spc="-654" dirty="0">
                <a:solidFill>
                  <a:srgbClr val="0E6EC5"/>
                </a:solidFill>
                <a:latin typeface="Arial"/>
                <a:cs typeface="Arial"/>
              </a:rPr>
              <a:t> </a:t>
            </a:r>
            <a:r>
              <a:rPr sz="3200" spc="-180" dirty="0">
                <a:latin typeface="Arial"/>
                <a:cs typeface="Arial"/>
              </a:rPr>
              <a:t>Data </a:t>
            </a:r>
            <a:r>
              <a:rPr sz="3200" spc="-319" dirty="0">
                <a:latin typeface="Arial"/>
                <a:cs typeface="Arial"/>
              </a:rPr>
              <a:t>saham </a:t>
            </a:r>
            <a:r>
              <a:rPr sz="3200" spc="-10" dirty="0">
                <a:latin typeface="Arial"/>
                <a:cs typeface="Arial"/>
              </a:rPr>
              <a:t>A </a:t>
            </a:r>
            <a:r>
              <a:rPr sz="3200" spc="-254" dirty="0">
                <a:latin typeface="Arial"/>
                <a:cs typeface="Arial"/>
              </a:rPr>
              <a:t>dan </a:t>
            </a:r>
            <a:r>
              <a:rPr sz="3200" spc="-319" dirty="0">
                <a:latin typeface="Arial"/>
                <a:cs typeface="Arial"/>
              </a:rPr>
              <a:t>saham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709" dirty="0"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4021" y="2592095"/>
            <a:ext cx="7259398" cy="2212054"/>
          </a:xfrm>
          <a:custGeom>
            <a:avLst/>
            <a:gdLst/>
            <a:ahLst/>
            <a:cxnLst/>
            <a:rect l="l" t="t" r="r" b="b"/>
            <a:pathLst>
              <a:path w="7269480" h="2216150">
                <a:moveTo>
                  <a:pt x="7193280" y="0"/>
                </a:moveTo>
                <a:lnTo>
                  <a:pt x="64008" y="0"/>
                </a:lnTo>
                <a:lnTo>
                  <a:pt x="64008" y="9144"/>
                </a:lnTo>
                <a:lnTo>
                  <a:pt x="7193280" y="9144"/>
                </a:lnTo>
                <a:lnTo>
                  <a:pt x="7193280" y="0"/>
                </a:lnTo>
                <a:close/>
              </a:path>
              <a:path w="7269480" h="2216150">
                <a:moveTo>
                  <a:pt x="7269480" y="2206752"/>
                </a:moveTo>
                <a:lnTo>
                  <a:pt x="0" y="2206752"/>
                </a:lnTo>
                <a:lnTo>
                  <a:pt x="0" y="2215896"/>
                </a:lnTo>
                <a:lnTo>
                  <a:pt x="7269480" y="2215896"/>
                </a:lnTo>
                <a:lnTo>
                  <a:pt x="7269480" y="2206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20552" y="2140305"/>
          <a:ext cx="7123061" cy="2508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8430"/>
                <a:gridCol w="2781247"/>
                <a:gridCol w="1843384"/>
              </a:tblGrid>
              <a:tr h="517900">
                <a:tc>
                  <a:txBody>
                    <a:bodyPr/>
                    <a:lstStyle/>
                    <a:p>
                      <a:pPr marL="228600">
                        <a:lnSpc>
                          <a:spcPts val="3529"/>
                        </a:lnSpc>
                      </a:pPr>
                      <a:r>
                        <a:rPr sz="3200" spc="-170" dirty="0">
                          <a:latin typeface="Arial"/>
                          <a:cs typeface="Arial"/>
                        </a:rPr>
                        <a:t>Periode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8540">
                        <a:lnSpc>
                          <a:spcPts val="3529"/>
                        </a:lnSpc>
                      </a:pPr>
                      <a:r>
                        <a:rPr sz="3200" spc="-18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100" spc="-277" baseline="-19841" dirty="0">
                          <a:latin typeface="Arial"/>
                          <a:cs typeface="Arial"/>
                        </a:rPr>
                        <a:t>A</a:t>
                      </a:r>
                      <a:endParaRPr sz="3100" baseline="-1984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6630">
                        <a:lnSpc>
                          <a:spcPts val="3529"/>
                        </a:lnSpc>
                      </a:pPr>
                      <a:r>
                        <a:rPr sz="3200" spc="-3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100" spc="-450" baseline="-19841" dirty="0">
                          <a:latin typeface="Arial"/>
                          <a:cs typeface="Arial"/>
                        </a:rPr>
                        <a:t>B</a:t>
                      </a:r>
                      <a:endParaRPr sz="3100" baseline="-1984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479666">
                <a:tc>
                  <a:txBody>
                    <a:bodyPr/>
                    <a:lstStyle/>
                    <a:p>
                      <a:pPr marL="228600">
                        <a:lnSpc>
                          <a:spcPts val="35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8540">
                        <a:lnSpc>
                          <a:spcPts val="3500"/>
                        </a:lnSpc>
                      </a:pPr>
                      <a:r>
                        <a:rPr sz="3200" spc="-18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3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690" dirty="0">
                          <a:latin typeface="Arial"/>
                          <a:cs typeface="Arial"/>
                        </a:rPr>
                        <a:t>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6630">
                        <a:lnSpc>
                          <a:spcPts val="3500"/>
                        </a:lnSpc>
                      </a:pPr>
                      <a:r>
                        <a:rPr sz="3200" spc="-18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3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690" dirty="0">
                          <a:latin typeface="Arial"/>
                          <a:cs typeface="Arial"/>
                        </a:rPr>
                        <a:t>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514160">
                <a:tc>
                  <a:txBody>
                    <a:bodyPr/>
                    <a:lstStyle/>
                    <a:p>
                      <a:pPr marL="228600">
                        <a:lnSpc>
                          <a:spcPts val="3775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8540">
                        <a:lnSpc>
                          <a:spcPts val="3775"/>
                        </a:lnSpc>
                      </a:pPr>
                      <a:r>
                        <a:rPr sz="3200" spc="-18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3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690" dirty="0">
                          <a:latin typeface="Arial"/>
                          <a:cs typeface="Arial"/>
                        </a:rPr>
                        <a:t>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6630">
                        <a:lnSpc>
                          <a:spcPts val="3775"/>
                        </a:lnSpc>
                      </a:pPr>
                      <a:r>
                        <a:rPr sz="3200" spc="-18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3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690" dirty="0">
                          <a:latin typeface="Arial"/>
                          <a:cs typeface="Arial"/>
                        </a:rPr>
                        <a:t>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514160">
                <a:tc>
                  <a:txBody>
                    <a:bodyPr/>
                    <a:lstStyle/>
                    <a:p>
                      <a:pPr marL="228600">
                        <a:lnSpc>
                          <a:spcPts val="3775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8540">
                        <a:lnSpc>
                          <a:spcPts val="3775"/>
                        </a:lnSpc>
                      </a:pPr>
                      <a:r>
                        <a:rPr sz="3200" spc="-18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3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690" dirty="0">
                          <a:latin typeface="Arial"/>
                          <a:cs typeface="Arial"/>
                        </a:rPr>
                        <a:t>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6630">
                        <a:lnSpc>
                          <a:spcPts val="3775"/>
                        </a:lnSpc>
                      </a:pPr>
                      <a:r>
                        <a:rPr sz="3200" spc="-185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3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690" dirty="0">
                          <a:latin typeface="Arial"/>
                          <a:cs typeface="Arial"/>
                        </a:rPr>
                        <a:t>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483105">
                <a:tc>
                  <a:txBody>
                    <a:bodyPr/>
                    <a:lstStyle/>
                    <a:p>
                      <a:pPr marL="228600">
                        <a:lnSpc>
                          <a:spcPts val="371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8540">
                        <a:lnSpc>
                          <a:spcPts val="3710"/>
                        </a:lnSpc>
                      </a:pPr>
                      <a:r>
                        <a:rPr sz="3200" spc="-18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3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690" dirty="0">
                          <a:latin typeface="Arial"/>
                          <a:cs typeface="Arial"/>
                        </a:rPr>
                        <a:t>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6630">
                        <a:lnSpc>
                          <a:spcPts val="3710"/>
                        </a:lnSpc>
                      </a:pPr>
                      <a:r>
                        <a:rPr sz="3200" spc="-18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3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690" dirty="0">
                          <a:latin typeface="Arial"/>
                          <a:cs typeface="Arial"/>
                        </a:rPr>
                        <a:t>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4979104" y="6545863"/>
            <a:ext cx="65250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0">
              <a:lnSpc>
                <a:spcPts val="1423"/>
              </a:lnSpc>
            </a:pPr>
            <a:r>
              <a:rPr spc="-70" dirty="0"/>
              <a:t>02</a:t>
            </a:r>
            <a:r>
              <a:rPr spc="-20" dirty="0"/>
              <a:t>-</a:t>
            </a:r>
            <a:r>
              <a:rPr spc="-10" dirty="0"/>
              <a:t>A</a:t>
            </a:r>
            <a:r>
              <a:rPr spc="-70" dirty="0"/>
              <a:t>p</a:t>
            </a:r>
            <a:r>
              <a:rPr spc="-20" dirty="0"/>
              <a:t>r-</a:t>
            </a:r>
            <a:r>
              <a:rPr spc="-70" dirty="0"/>
              <a:t>14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5788735" y="6545863"/>
            <a:ext cx="210337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0">
              <a:lnSpc>
                <a:spcPts val="1423"/>
              </a:lnSpc>
            </a:pPr>
            <a:r>
              <a:rPr spc="-90" dirty="0"/>
              <a:t>Mata </a:t>
            </a:r>
            <a:r>
              <a:rPr spc="-70" dirty="0"/>
              <a:t>Kuliah </a:t>
            </a:r>
            <a:r>
              <a:rPr spc="-90" dirty="0"/>
              <a:t>Manajemen</a:t>
            </a:r>
            <a:r>
              <a:rPr spc="135" dirty="0"/>
              <a:t> </a:t>
            </a:r>
            <a:r>
              <a:rPr spc="-110" dirty="0"/>
              <a:t>Keuangan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718885" y="6545863"/>
            <a:ext cx="22828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9">
              <a:lnSpc>
                <a:spcPts val="1423"/>
              </a:lnSpc>
            </a:pPr>
            <a:fld id="{81D60167-4931-47E6-BA6A-407CBD079E47}" type="slidenum">
              <a:rPr spc="-70" dirty="0"/>
              <a:pPr marL="38039">
                <a:lnSpc>
                  <a:spcPts val="1423"/>
                </a:lnSpc>
              </a:pPr>
              <a:t>24</a:t>
            </a:fld>
            <a:endParaRPr spc="-70" dirty="0"/>
          </a:p>
        </p:txBody>
      </p:sp>
      <p:sp>
        <p:nvSpPr>
          <p:cNvPr id="7" name="object 7"/>
          <p:cNvSpPr txBox="1"/>
          <p:nvPr/>
        </p:nvSpPr>
        <p:spPr>
          <a:xfrm>
            <a:off x="1153082" y="5174558"/>
            <a:ext cx="3303761" cy="511498"/>
          </a:xfrm>
          <a:prstGeom prst="rect">
            <a:avLst/>
          </a:prstGeom>
        </p:spPr>
        <p:txBody>
          <a:bodyPr vert="horz" wrap="square" lIns="0" tIns="11412" rIns="0" bIns="0" rtlCol="0">
            <a:spAutoFit/>
          </a:bodyPr>
          <a:lstStyle/>
          <a:p>
            <a:pPr marL="12680">
              <a:spcBef>
                <a:spcPts val="90"/>
              </a:spcBef>
            </a:pPr>
            <a:r>
              <a:rPr sz="2500" spc="-654" dirty="0">
                <a:solidFill>
                  <a:srgbClr val="0E6EC5"/>
                </a:solidFill>
                <a:latin typeface="Arial"/>
                <a:cs typeface="Arial"/>
              </a:rPr>
              <a:t> </a:t>
            </a:r>
            <a:r>
              <a:rPr sz="3200" spc="-165" dirty="0">
                <a:latin typeface="Arial"/>
                <a:cs typeface="Arial"/>
              </a:rPr>
              <a:t>Risiko </a:t>
            </a:r>
            <a:r>
              <a:rPr sz="3200" spc="-20" dirty="0">
                <a:latin typeface="Arial"/>
                <a:cs typeface="Arial"/>
              </a:rPr>
              <a:t>portofolio</a:t>
            </a:r>
            <a:r>
              <a:rPr sz="3200" spc="135" dirty="0">
                <a:latin typeface="Arial"/>
                <a:cs typeface="Arial"/>
              </a:rPr>
              <a:t> </a:t>
            </a:r>
            <a:r>
              <a:rPr sz="3200" spc="-1113" dirty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22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620" y="9127"/>
            <a:ext cx="8117995" cy="6845323"/>
          </a:xfrm>
          <a:custGeom>
            <a:avLst/>
            <a:gdLst/>
            <a:ahLst/>
            <a:cxnLst/>
            <a:rect l="l" t="t" r="r" b="b"/>
            <a:pathLst>
              <a:path w="8129270" h="6858000">
                <a:moveTo>
                  <a:pt x="8129016" y="0"/>
                </a:moveTo>
                <a:lnTo>
                  <a:pt x="0" y="0"/>
                </a:lnTo>
                <a:lnTo>
                  <a:pt x="0" y="6858000"/>
                </a:lnTo>
                <a:lnTo>
                  <a:pt x="8129016" y="6858000"/>
                </a:lnTo>
                <a:lnTo>
                  <a:pt x="8129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0900" y="279053"/>
            <a:ext cx="3141059" cy="688632"/>
          </a:xfrm>
          <a:prstGeom prst="rect">
            <a:avLst/>
          </a:prstGeom>
        </p:spPr>
        <p:txBody>
          <a:bodyPr vert="horz" wrap="square" lIns="0" tIns="11412" rIns="0" bIns="0" rtlCol="0">
            <a:spAutoFit/>
          </a:bodyPr>
          <a:lstStyle/>
          <a:p>
            <a:pPr marL="12680">
              <a:spcBef>
                <a:spcPts val="90"/>
              </a:spcBef>
            </a:pPr>
            <a:r>
              <a:rPr spc="-275" dirty="0"/>
              <a:t>Penyelesaian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>
            <a:off x="4979104" y="6545863"/>
            <a:ext cx="65250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0">
              <a:lnSpc>
                <a:spcPts val="1423"/>
              </a:lnSpc>
            </a:pPr>
            <a:r>
              <a:rPr spc="-70" dirty="0"/>
              <a:t>02</a:t>
            </a:r>
            <a:r>
              <a:rPr spc="-20" dirty="0"/>
              <a:t>-</a:t>
            </a:r>
            <a:r>
              <a:rPr spc="-10" dirty="0"/>
              <a:t>A</a:t>
            </a:r>
            <a:r>
              <a:rPr spc="-70" dirty="0"/>
              <a:t>p</a:t>
            </a:r>
            <a:r>
              <a:rPr spc="-20" dirty="0"/>
              <a:t>r-</a:t>
            </a:r>
            <a:r>
              <a:rPr spc="-70" dirty="0"/>
              <a:t>14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5788735" y="6545863"/>
            <a:ext cx="210337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0">
              <a:lnSpc>
                <a:spcPts val="1423"/>
              </a:lnSpc>
            </a:pPr>
            <a:r>
              <a:rPr spc="-90" dirty="0"/>
              <a:t>Mata </a:t>
            </a:r>
            <a:r>
              <a:rPr spc="-70" dirty="0"/>
              <a:t>Kuliah </a:t>
            </a:r>
            <a:r>
              <a:rPr spc="-90" dirty="0"/>
              <a:t>Manajemen</a:t>
            </a:r>
            <a:r>
              <a:rPr spc="135" dirty="0"/>
              <a:t> </a:t>
            </a:r>
            <a:r>
              <a:rPr spc="-110" dirty="0"/>
              <a:t>Keuangan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718885" y="6545863"/>
            <a:ext cx="22828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9">
              <a:lnSpc>
                <a:spcPts val="1423"/>
              </a:lnSpc>
            </a:pPr>
            <a:fld id="{81D60167-4931-47E6-BA6A-407CBD079E47}" type="slidenum">
              <a:rPr spc="-70" dirty="0"/>
              <a:pPr marL="38039">
                <a:lnSpc>
                  <a:spcPts val="1423"/>
                </a:lnSpc>
              </a:pPr>
              <a:t>25</a:t>
            </a:fld>
            <a:endParaRPr spc="-70" dirty="0"/>
          </a:p>
        </p:txBody>
      </p:sp>
      <p:sp>
        <p:nvSpPr>
          <p:cNvPr id="4" name="object 4"/>
          <p:cNvSpPr txBox="1"/>
          <p:nvPr/>
        </p:nvSpPr>
        <p:spPr>
          <a:xfrm>
            <a:off x="1115035" y="933499"/>
            <a:ext cx="6445188" cy="5396206"/>
          </a:xfrm>
          <a:prstGeom prst="rect">
            <a:avLst/>
          </a:prstGeom>
        </p:spPr>
        <p:txBody>
          <a:bodyPr vert="horz" wrap="square" lIns="0" tIns="88758" rIns="0" bIns="0" rtlCol="0">
            <a:spAutoFit/>
          </a:bodyPr>
          <a:lstStyle/>
          <a:p>
            <a:pPr marL="50719">
              <a:spcBef>
                <a:spcPts val="699"/>
              </a:spcBef>
              <a:tabLst>
                <a:tab pos="333476" algn="l"/>
              </a:tabLst>
            </a:pPr>
            <a:r>
              <a:rPr sz="1900" spc="-483" dirty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sz="2400" spc="-150" dirty="0">
                <a:latin typeface="Arial"/>
                <a:cs typeface="Arial"/>
              </a:rPr>
              <a:t>E(R</a:t>
            </a:r>
            <a:r>
              <a:rPr sz="2400" spc="-225" baseline="-20833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)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204" dirty="0">
                <a:latin typeface="Arial"/>
                <a:cs typeface="Arial"/>
              </a:rPr>
              <a:t>(20%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65" dirty="0">
                <a:latin typeface="Arial"/>
                <a:cs typeface="Arial"/>
              </a:rPr>
              <a:t>15%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65" dirty="0">
                <a:latin typeface="Arial"/>
                <a:cs typeface="Arial"/>
              </a:rPr>
              <a:t>18%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00" dirty="0">
                <a:latin typeface="Arial"/>
                <a:cs typeface="Arial"/>
              </a:rPr>
              <a:t>21%) </a:t>
            </a:r>
            <a:r>
              <a:rPr sz="2400" dirty="0">
                <a:latin typeface="Arial"/>
                <a:cs typeface="Arial"/>
              </a:rPr>
              <a:t>/ </a:t>
            </a:r>
            <a:r>
              <a:rPr sz="2400" spc="-135" dirty="0">
                <a:latin typeface="Arial"/>
                <a:cs typeface="Arial"/>
              </a:rPr>
              <a:t>4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40" dirty="0">
                <a:latin typeface="Arial"/>
                <a:cs typeface="Arial"/>
              </a:rPr>
              <a:t>18, </a:t>
            </a:r>
            <a:r>
              <a:rPr sz="2400" spc="-135" dirty="0">
                <a:latin typeface="Arial"/>
                <a:cs typeface="Arial"/>
              </a:rPr>
              <a:t>5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514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50719">
              <a:spcBef>
                <a:spcPts val="599"/>
              </a:spcBef>
              <a:tabLst>
                <a:tab pos="333476" algn="l"/>
              </a:tabLst>
            </a:pPr>
            <a:r>
              <a:rPr sz="1900" spc="-483" dirty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sz="2400" spc="-185" dirty="0">
                <a:latin typeface="Arial"/>
                <a:cs typeface="Arial"/>
              </a:rPr>
              <a:t>E(R</a:t>
            </a:r>
            <a:r>
              <a:rPr sz="2400" spc="-277" baseline="-20833" dirty="0">
                <a:latin typeface="Arial"/>
                <a:cs typeface="Arial"/>
              </a:rPr>
              <a:t>B</a:t>
            </a:r>
            <a:r>
              <a:rPr sz="2400" spc="-185" dirty="0">
                <a:latin typeface="Arial"/>
                <a:cs typeface="Arial"/>
              </a:rPr>
              <a:t>)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204" dirty="0">
                <a:latin typeface="Arial"/>
                <a:cs typeface="Arial"/>
              </a:rPr>
              <a:t>(15%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65" dirty="0">
                <a:latin typeface="Arial"/>
                <a:cs typeface="Arial"/>
              </a:rPr>
              <a:t>20%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65" dirty="0">
                <a:latin typeface="Arial"/>
                <a:cs typeface="Arial"/>
              </a:rPr>
              <a:t>17%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00" dirty="0">
                <a:latin typeface="Arial"/>
                <a:cs typeface="Arial"/>
              </a:rPr>
              <a:t>15%) </a:t>
            </a:r>
            <a:r>
              <a:rPr sz="2400" dirty="0">
                <a:latin typeface="Arial"/>
                <a:cs typeface="Arial"/>
              </a:rPr>
              <a:t>/ </a:t>
            </a:r>
            <a:r>
              <a:rPr sz="2400" spc="-135" dirty="0">
                <a:latin typeface="Arial"/>
                <a:cs typeface="Arial"/>
              </a:rPr>
              <a:t>4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40" dirty="0">
                <a:latin typeface="Arial"/>
                <a:cs typeface="Arial"/>
              </a:rPr>
              <a:t>16,75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14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3500">
              <a:latin typeface="Arial"/>
              <a:cs typeface="Arial"/>
            </a:endParaRPr>
          </a:p>
          <a:p>
            <a:pPr marL="50719"/>
            <a:r>
              <a:rPr sz="2400" spc="-165" dirty="0">
                <a:latin typeface="Arial"/>
                <a:cs typeface="Arial"/>
              </a:rPr>
              <a:t>Varian </a:t>
            </a:r>
            <a:r>
              <a:rPr sz="2400" spc="-90" dirty="0">
                <a:latin typeface="Arial"/>
                <a:cs typeface="Arial"/>
              </a:rPr>
              <a:t>dari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investasi</a:t>
            </a:r>
            <a:endParaRPr sz="2400">
              <a:latin typeface="Arial"/>
              <a:cs typeface="Arial"/>
            </a:endParaRPr>
          </a:p>
          <a:p>
            <a:pPr marL="50719">
              <a:spcBef>
                <a:spcPts val="624"/>
              </a:spcBef>
              <a:tabLst>
                <a:tab pos="333476" algn="l"/>
              </a:tabLst>
            </a:pPr>
            <a:r>
              <a:rPr sz="1900" spc="-483" dirty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sz="2400" spc="-30" dirty="0">
                <a:latin typeface="Symbol"/>
                <a:cs typeface="Symbol"/>
              </a:rPr>
              <a:t></a:t>
            </a:r>
            <a:r>
              <a:rPr sz="2400" spc="-44" baseline="-20833" dirty="0">
                <a:latin typeface="Arial"/>
                <a:cs typeface="Arial"/>
              </a:rPr>
              <a:t>A</a:t>
            </a:r>
            <a:r>
              <a:rPr sz="2400" spc="-44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55" dirty="0">
                <a:latin typeface="Arial"/>
                <a:cs typeface="Arial"/>
              </a:rPr>
              <a:t>[(20%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70" dirty="0">
                <a:latin typeface="Arial"/>
                <a:cs typeface="Arial"/>
              </a:rPr>
              <a:t>18,5%)</a:t>
            </a:r>
            <a:r>
              <a:rPr sz="2400" spc="-254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04" dirty="0">
                <a:latin typeface="Arial"/>
                <a:cs typeface="Arial"/>
              </a:rPr>
              <a:t>(15% </a:t>
            </a:r>
            <a:r>
              <a:rPr sz="2400" spc="-25" dirty="0">
                <a:latin typeface="Arial"/>
                <a:cs typeface="Arial"/>
              </a:rPr>
              <a:t>-</a:t>
            </a:r>
            <a:r>
              <a:rPr sz="2400" spc="414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18,5%)</a:t>
            </a:r>
            <a:r>
              <a:rPr sz="2400" spc="-254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  <a:p>
            <a:pPr marL="1170334">
              <a:spcBef>
                <a:spcPts val="574"/>
              </a:spcBef>
            </a:pPr>
            <a:r>
              <a:rPr sz="2400" spc="-204" dirty="0">
                <a:latin typeface="Arial"/>
                <a:cs typeface="Arial"/>
              </a:rPr>
              <a:t>(18%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70" dirty="0">
                <a:latin typeface="Arial"/>
                <a:cs typeface="Arial"/>
              </a:rPr>
              <a:t>18,5%)</a:t>
            </a:r>
            <a:r>
              <a:rPr sz="2400" spc="-254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04" dirty="0">
                <a:latin typeface="Arial"/>
                <a:cs typeface="Arial"/>
              </a:rPr>
              <a:t>(21%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70" dirty="0">
                <a:latin typeface="Arial"/>
                <a:cs typeface="Arial"/>
              </a:rPr>
              <a:t>18,5%)</a:t>
            </a:r>
            <a:r>
              <a:rPr sz="2400" spc="-254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]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/4</a:t>
            </a:r>
            <a:endParaRPr sz="2400">
              <a:latin typeface="Arial"/>
              <a:cs typeface="Arial"/>
            </a:endParaRPr>
          </a:p>
          <a:p>
            <a:pPr marL="881238">
              <a:spcBef>
                <a:spcPts val="599"/>
              </a:spcBef>
            </a:pPr>
            <a:r>
              <a:rPr sz="2400" dirty="0">
                <a:latin typeface="Arial"/>
                <a:cs typeface="Arial"/>
              </a:rPr>
              <a:t>= </a:t>
            </a:r>
            <a:r>
              <a:rPr sz="2400" spc="-114" dirty="0">
                <a:latin typeface="Arial"/>
                <a:cs typeface="Arial"/>
              </a:rPr>
              <a:t>(2,25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40" dirty="0">
                <a:latin typeface="Arial"/>
                <a:cs typeface="Arial"/>
              </a:rPr>
              <a:t>12,25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40" dirty="0">
                <a:latin typeface="Arial"/>
                <a:cs typeface="Arial"/>
              </a:rPr>
              <a:t>0,25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14" dirty="0">
                <a:latin typeface="Arial"/>
                <a:cs typeface="Arial"/>
              </a:rPr>
              <a:t>6,25)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408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881238">
              <a:spcBef>
                <a:spcPts val="599"/>
              </a:spcBef>
            </a:pPr>
            <a:r>
              <a:rPr sz="2400" dirty="0">
                <a:latin typeface="Arial"/>
                <a:cs typeface="Arial"/>
              </a:rPr>
              <a:t>=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5,25</a:t>
            </a:r>
            <a:endParaRPr sz="2400">
              <a:latin typeface="Arial"/>
              <a:cs typeface="Arial"/>
            </a:endParaRPr>
          </a:p>
          <a:p>
            <a:pPr marL="50719">
              <a:spcBef>
                <a:spcPts val="624"/>
              </a:spcBef>
              <a:tabLst>
                <a:tab pos="333476" algn="l"/>
              </a:tabLst>
            </a:pPr>
            <a:r>
              <a:rPr sz="1900" spc="-483" dirty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sz="2400" spc="-85" dirty="0">
                <a:latin typeface="Symbol"/>
                <a:cs typeface="Symbol"/>
              </a:rPr>
              <a:t></a:t>
            </a:r>
            <a:r>
              <a:rPr sz="2400" spc="-127" baseline="-20833" dirty="0">
                <a:latin typeface="Arial"/>
                <a:cs typeface="Arial"/>
              </a:rPr>
              <a:t>B</a:t>
            </a:r>
            <a:r>
              <a:rPr sz="2400" spc="-127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55" dirty="0">
                <a:latin typeface="Arial"/>
                <a:cs typeface="Arial"/>
              </a:rPr>
              <a:t>[(15%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65" dirty="0">
                <a:latin typeface="Arial"/>
                <a:cs typeface="Arial"/>
              </a:rPr>
              <a:t>16,75%)</a:t>
            </a:r>
            <a:r>
              <a:rPr sz="2400" spc="-247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04" dirty="0">
                <a:latin typeface="Arial"/>
                <a:cs typeface="Arial"/>
              </a:rPr>
              <a:t>(20% </a:t>
            </a:r>
            <a:r>
              <a:rPr sz="2400" spc="-25" dirty="0">
                <a:latin typeface="Arial"/>
                <a:cs typeface="Arial"/>
              </a:rPr>
              <a:t>-</a:t>
            </a:r>
            <a:r>
              <a:rPr sz="2400" spc="-449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16,75%)</a:t>
            </a:r>
            <a:r>
              <a:rPr sz="2400" spc="-247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  <a:p>
            <a:pPr marL="1170334">
              <a:spcBef>
                <a:spcPts val="574"/>
              </a:spcBef>
            </a:pPr>
            <a:r>
              <a:rPr sz="2400" spc="-204" dirty="0">
                <a:latin typeface="Arial"/>
                <a:cs typeface="Arial"/>
              </a:rPr>
              <a:t>(17%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65" dirty="0">
                <a:latin typeface="Arial"/>
                <a:cs typeface="Arial"/>
              </a:rPr>
              <a:t>16,75%)</a:t>
            </a:r>
            <a:r>
              <a:rPr sz="2400" spc="-247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204" dirty="0">
                <a:latin typeface="Arial"/>
                <a:cs typeface="Arial"/>
              </a:rPr>
              <a:t>(15%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65" dirty="0">
                <a:latin typeface="Arial"/>
                <a:cs typeface="Arial"/>
              </a:rPr>
              <a:t>16,75%)</a:t>
            </a:r>
            <a:r>
              <a:rPr sz="2400" spc="-247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]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/4</a:t>
            </a:r>
            <a:endParaRPr sz="2400">
              <a:latin typeface="Arial"/>
              <a:cs typeface="Arial"/>
            </a:endParaRPr>
          </a:p>
          <a:p>
            <a:pPr marL="881238">
              <a:spcBef>
                <a:spcPts val="599"/>
              </a:spcBef>
            </a:pPr>
            <a:r>
              <a:rPr sz="2400" dirty="0">
                <a:latin typeface="Arial"/>
                <a:cs typeface="Arial"/>
              </a:rPr>
              <a:t>= </a:t>
            </a:r>
            <a:r>
              <a:rPr sz="2400" spc="-125" dirty="0">
                <a:latin typeface="Arial"/>
                <a:cs typeface="Arial"/>
              </a:rPr>
              <a:t>(3,0625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40" dirty="0">
                <a:latin typeface="Arial"/>
                <a:cs typeface="Arial"/>
              </a:rPr>
              <a:t>120,5625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40" dirty="0">
                <a:latin typeface="Arial"/>
                <a:cs typeface="Arial"/>
              </a:rPr>
              <a:t>0,0625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20" dirty="0">
                <a:latin typeface="Arial"/>
                <a:cs typeface="Arial"/>
              </a:rPr>
              <a:t>3,0625)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439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881238">
              <a:spcBef>
                <a:spcPts val="599"/>
              </a:spcBef>
            </a:pPr>
            <a:r>
              <a:rPr sz="2400" dirty="0">
                <a:latin typeface="Arial"/>
                <a:cs typeface="Arial"/>
              </a:rPr>
              <a:t>=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4,187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802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620" y="9127"/>
            <a:ext cx="8117995" cy="6845323"/>
          </a:xfrm>
          <a:custGeom>
            <a:avLst/>
            <a:gdLst/>
            <a:ahLst/>
            <a:cxnLst/>
            <a:rect l="l" t="t" r="r" b="b"/>
            <a:pathLst>
              <a:path w="8129270" h="6858000">
                <a:moveTo>
                  <a:pt x="8129016" y="0"/>
                </a:moveTo>
                <a:lnTo>
                  <a:pt x="0" y="0"/>
                </a:lnTo>
                <a:lnTo>
                  <a:pt x="0" y="6858000"/>
                </a:lnTo>
                <a:lnTo>
                  <a:pt x="8129016" y="6858000"/>
                </a:lnTo>
                <a:lnTo>
                  <a:pt x="8129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0900" y="242544"/>
            <a:ext cx="3761595" cy="688632"/>
          </a:xfrm>
          <a:prstGeom prst="rect">
            <a:avLst/>
          </a:prstGeom>
        </p:spPr>
        <p:txBody>
          <a:bodyPr vert="horz" wrap="square" lIns="0" tIns="11412" rIns="0" bIns="0" rtlCol="0">
            <a:spAutoFit/>
          </a:bodyPr>
          <a:lstStyle/>
          <a:p>
            <a:pPr marL="12680">
              <a:spcBef>
                <a:spcPts val="90"/>
              </a:spcBef>
            </a:pPr>
            <a:r>
              <a:rPr spc="-275" dirty="0"/>
              <a:t>Penyelesaian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6987" y="1152550"/>
            <a:ext cx="4034900" cy="390437"/>
          </a:xfrm>
          <a:prstGeom prst="rect">
            <a:avLst/>
          </a:prstGeom>
        </p:spPr>
        <p:txBody>
          <a:bodyPr vert="horz" wrap="square" lIns="0" tIns="12680" rIns="0" bIns="0" rtlCol="0">
            <a:spAutoFit/>
          </a:bodyPr>
          <a:lstStyle/>
          <a:p>
            <a:pPr marL="12680">
              <a:spcBef>
                <a:spcPts val="100"/>
              </a:spcBef>
            </a:pPr>
            <a:r>
              <a:rPr sz="2400" spc="-190" dirty="0">
                <a:latin typeface="Arial"/>
                <a:cs typeface="Arial"/>
              </a:rPr>
              <a:t>Standar </a:t>
            </a:r>
            <a:r>
              <a:rPr sz="2400" spc="-160" dirty="0">
                <a:latin typeface="Arial"/>
                <a:cs typeface="Arial"/>
              </a:rPr>
              <a:t>deviasi </a:t>
            </a:r>
            <a:r>
              <a:rPr sz="2400" spc="-55" dirty="0">
                <a:latin typeface="Arial"/>
                <a:cs typeface="Arial"/>
              </a:rPr>
              <a:t>(risiko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individual)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8940" y="1520677"/>
            <a:ext cx="2232100" cy="907638"/>
          </a:xfrm>
          <a:prstGeom prst="rect">
            <a:avLst/>
          </a:prstGeom>
        </p:spPr>
        <p:txBody>
          <a:bodyPr vert="horz" wrap="square" lIns="0" tIns="88758" rIns="0" bIns="0" rtlCol="0">
            <a:spAutoFit/>
          </a:bodyPr>
          <a:lstStyle/>
          <a:p>
            <a:pPr marL="50719">
              <a:spcBef>
                <a:spcPts val="699"/>
              </a:spcBef>
              <a:tabLst>
                <a:tab pos="333476" algn="l"/>
                <a:tab pos="817205" algn="l"/>
              </a:tabLst>
            </a:pPr>
            <a:r>
              <a:rPr sz="1900" spc="-483" dirty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sz="2400" spc="-5" dirty="0">
                <a:latin typeface="Symbol"/>
                <a:cs typeface="Symbol"/>
              </a:rPr>
              <a:t></a:t>
            </a:r>
            <a:r>
              <a:rPr sz="2400" spc="-7" baseline="-20833" dirty="0">
                <a:latin typeface="Arial"/>
                <a:cs typeface="Arial"/>
              </a:rPr>
              <a:t>A	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dirty="0">
                <a:latin typeface="Symbol"/>
                <a:cs typeface="Symbol"/>
              </a:rPr>
              <a:t>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Arial"/>
                <a:cs typeface="Arial"/>
              </a:rPr>
              <a:t>5,25</a:t>
            </a:r>
            <a:endParaRPr sz="2400">
              <a:latin typeface="Arial"/>
              <a:cs typeface="Arial"/>
            </a:endParaRPr>
          </a:p>
          <a:p>
            <a:pPr marL="50719">
              <a:spcBef>
                <a:spcPts val="599"/>
              </a:spcBef>
              <a:tabLst>
                <a:tab pos="333476" algn="l"/>
                <a:tab pos="853975" algn="l"/>
              </a:tabLst>
            </a:pPr>
            <a:r>
              <a:rPr sz="1900" spc="-483" dirty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sz="2400" spc="-90" dirty="0">
                <a:latin typeface="Symbol"/>
                <a:cs typeface="Symbol"/>
              </a:rPr>
              <a:t></a:t>
            </a:r>
            <a:r>
              <a:rPr sz="2400" spc="-135" baseline="-20833" dirty="0">
                <a:latin typeface="Arial"/>
                <a:cs typeface="Arial"/>
              </a:rPr>
              <a:t>B	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dirty="0">
                <a:latin typeface="Symbol"/>
                <a:cs typeface="Symbol"/>
              </a:rPr>
              <a:t>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Arial"/>
                <a:cs typeface="Arial"/>
              </a:rPr>
              <a:t>4,1875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4202" y="1520677"/>
            <a:ext cx="1096392" cy="907638"/>
          </a:xfrm>
          <a:prstGeom prst="rect">
            <a:avLst/>
          </a:prstGeom>
        </p:spPr>
        <p:txBody>
          <a:bodyPr vert="horz" wrap="square" lIns="0" tIns="88758" rIns="0" bIns="0" rtlCol="0">
            <a:spAutoFit/>
          </a:bodyPr>
          <a:lstStyle/>
          <a:p>
            <a:pPr marL="12680">
              <a:spcBef>
                <a:spcPts val="699"/>
              </a:spcBef>
            </a:pPr>
            <a:r>
              <a:rPr sz="2400" dirty="0">
                <a:latin typeface="Arial"/>
                <a:cs typeface="Arial"/>
              </a:rPr>
              <a:t>= </a:t>
            </a:r>
            <a:r>
              <a:rPr sz="2400" spc="-140" dirty="0">
                <a:latin typeface="Arial"/>
                <a:cs typeface="Arial"/>
              </a:rPr>
              <a:t>2,29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14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12680">
              <a:spcBef>
                <a:spcPts val="599"/>
              </a:spcBef>
            </a:pPr>
            <a:r>
              <a:rPr sz="2400" dirty="0">
                <a:latin typeface="Arial"/>
                <a:cs typeface="Arial"/>
              </a:rPr>
              <a:t>= </a:t>
            </a:r>
            <a:r>
              <a:rPr sz="2400" spc="-140" dirty="0">
                <a:latin typeface="Arial"/>
                <a:cs typeface="Arial"/>
              </a:rPr>
              <a:t>2,05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14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258" y="2399920"/>
            <a:ext cx="6979751" cy="1348782"/>
          </a:xfrm>
          <a:prstGeom prst="rect">
            <a:avLst/>
          </a:prstGeom>
        </p:spPr>
        <p:txBody>
          <a:bodyPr vert="horz" wrap="square" lIns="0" tIns="88758" rIns="0" bIns="0" rtlCol="0">
            <a:spAutoFit/>
          </a:bodyPr>
          <a:lstStyle/>
          <a:p>
            <a:pPr marL="63398">
              <a:spcBef>
                <a:spcPts val="699"/>
              </a:spcBef>
            </a:pPr>
            <a:r>
              <a:rPr sz="2400" spc="-114" dirty="0">
                <a:latin typeface="Arial"/>
                <a:cs typeface="Arial"/>
              </a:rPr>
              <a:t>Covarian</a:t>
            </a:r>
            <a:endParaRPr sz="2400">
              <a:latin typeface="Arial"/>
              <a:cs typeface="Arial"/>
            </a:endParaRPr>
          </a:p>
          <a:p>
            <a:pPr marL="63398">
              <a:spcBef>
                <a:spcPts val="599"/>
              </a:spcBef>
              <a:tabLst>
                <a:tab pos="346155" algn="l"/>
                <a:tab pos="5434511" algn="l"/>
                <a:tab pos="6045671" algn="l"/>
              </a:tabLst>
            </a:pPr>
            <a:r>
              <a:rPr sz="1900" spc="-483" dirty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sz="2400" spc="-75" dirty="0">
                <a:latin typeface="Arial"/>
                <a:cs typeface="Arial"/>
              </a:rPr>
              <a:t>Cov </a:t>
            </a:r>
            <a:r>
              <a:rPr sz="2400" spc="-82" baseline="-20833" dirty="0">
                <a:latin typeface="Arial"/>
                <a:cs typeface="Arial"/>
              </a:rPr>
              <a:t>(A,B) 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204" dirty="0">
                <a:latin typeface="Arial"/>
                <a:cs typeface="Arial"/>
              </a:rPr>
              <a:t>(20% 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90" dirty="0">
                <a:latin typeface="Arial"/>
                <a:cs typeface="Arial"/>
              </a:rPr>
              <a:t>18,5%)(15%</a:t>
            </a:r>
            <a:r>
              <a:rPr sz="2400" spc="-339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16,75%)	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-	</a:t>
            </a:r>
            <a:r>
              <a:rPr sz="2400" spc="-200" dirty="0">
                <a:latin typeface="Arial"/>
                <a:cs typeface="Arial"/>
              </a:rPr>
              <a:t>2,625%</a:t>
            </a:r>
            <a:endParaRPr sz="2400">
              <a:latin typeface="Arial"/>
              <a:cs typeface="Arial"/>
            </a:endParaRPr>
          </a:p>
          <a:p>
            <a:pPr marL="1806854">
              <a:spcBef>
                <a:spcPts val="599"/>
              </a:spcBef>
            </a:pPr>
            <a:r>
              <a:rPr sz="2400" spc="-204" dirty="0">
                <a:latin typeface="Arial"/>
                <a:cs typeface="Arial"/>
              </a:rPr>
              <a:t>(15% 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90" dirty="0">
                <a:latin typeface="Arial"/>
                <a:cs typeface="Arial"/>
              </a:rPr>
              <a:t>18,5%)(20% 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75" dirty="0">
                <a:latin typeface="Arial"/>
                <a:cs typeface="Arial"/>
              </a:rPr>
              <a:t>16,75%)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25" dirty="0">
                <a:latin typeface="Arial"/>
                <a:cs typeface="Arial"/>
              </a:rPr>
              <a:t>-</a:t>
            </a:r>
            <a:r>
              <a:rPr sz="2400" spc="-454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11,375%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1070" y="3723350"/>
            <a:ext cx="4022853" cy="907638"/>
          </a:xfrm>
          <a:prstGeom prst="rect">
            <a:avLst/>
          </a:prstGeom>
        </p:spPr>
        <p:txBody>
          <a:bodyPr vert="horz" wrap="square" lIns="0" tIns="88758" rIns="0" bIns="0" rtlCol="0">
            <a:spAutoFit/>
          </a:bodyPr>
          <a:lstStyle/>
          <a:p>
            <a:pPr marL="12680">
              <a:spcBef>
                <a:spcPts val="699"/>
              </a:spcBef>
            </a:pPr>
            <a:r>
              <a:rPr sz="2400" spc="-204" dirty="0">
                <a:latin typeface="Arial"/>
                <a:cs typeface="Arial"/>
              </a:rPr>
              <a:t>(18% 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90" dirty="0">
                <a:latin typeface="Arial"/>
                <a:cs typeface="Arial"/>
              </a:rPr>
              <a:t>18,5%)(17% 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75" dirty="0">
                <a:latin typeface="Arial"/>
                <a:cs typeface="Arial"/>
              </a:rPr>
              <a:t>16,75%)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45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680">
              <a:spcBef>
                <a:spcPts val="599"/>
              </a:spcBef>
            </a:pPr>
            <a:r>
              <a:rPr sz="2400" spc="-204" dirty="0">
                <a:latin typeface="Arial"/>
                <a:cs typeface="Arial"/>
              </a:rPr>
              <a:t>(21% 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90" dirty="0">
                <a:latin typeface="Arial"/>
                <a:cs typeface="Arial"/>
              </a:rPr>
              <a:t>18,5%)(15% 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75" dirty="0">
                <a:latin typeface="Arial"/>
                <a:cs typeface="Arial"/>
              </a:rPr>
              <a:t>16,75%)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45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0175" y="3723350"/>
            <a:ext cx="906791" cy="907638"/>
          </a:xfrm>
          <a:prstGeom prst="rect">
            <a:avLst/>
          </a:prstGeom>
        </p:spPr>
        <p:txBody>
          <a:bodyPr vert="horz" wrap="square" lIns="0" tIns="88758" rIns="0" bIns="0" rtlCol="0">
            <a:spAutoFit/>
          </a:bodyPr>
          <a:lstStyle/>
          <a:p>
            <a:pPr marL="12680">
              <a:spcBef>
                <a:spcPts val="699"/>
              </a:spcBef>
            </a:pPr>
            <a:r>
              <a:rPr sz="2400" spc="-200" dirty="0">
                <a:latin typeface="Arial"/>
                <a:cs typeface="Arial"/>
              </a:rPr>
              <a:t>0,125%</a:t>
            </a:r>
            <a:endParaRPr sz="2400">
              <a:latin typeface="Arial"/>
              <a:cs typeface="Arial"/>
            </a:endParaRPr>
          </a:p>
          <a:p>
            <a:pPr marL="12680">
              <a:spcBef>
                <a:spcPts val="599"/>
              </a:spcBef>
            </a:pPr>
            <a:r>
              <a:rPr sz="2400" spc="-200" dirty="0">
                <a:latin typeface="Arial"/>
                <a:cs typeface="Arial"/>
              </a:rPr>
              <a:t>4,375%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7865" y="4681694"/>
            <a:ext cx="2358924" cy="390437"/>
          </a:xfrm>
          <a:prstGeom prst="rect">
            <a:avLst/>
          </a:prstGeom>
        </p:spPr>
        <p:txBody>
          <a:bodyPr vert="horz" wrap="square" lIns="0" tIns="12680" rIns="0" bIns="0" rtlCol="0">
            <a:spAutoFit/>
          </a:bodyPr>
          <a:lstStyle/>
          <a:p>
            <a:pPr marL="12680">
              <a:spcBef>
                <a:spcPts val="100"/>
              </a:spcBef>
              <a:tabLst>
                <a:tab pos="867290" algn="l"/>
              </a:tabLst>
            </a:pPr>
            <a:r>
              <a:rPr sz="2400" spc="-135" dirty="0">
                <a:latin typeface="Arial"/>
                <a:cs typeface="Arial"/>
              </a:rPr>
              <a:t>Total	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25" dirty="0">
                <a:latin typeface="Arial"/>
                <a:cs typeface="Arial"/>
              </a:rPr>
              <a:t>-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18,500%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622" y="5633955"/>
            <a:ext cx="951179" cy="511498"/>
          </a:xfrm>
          <a:prstGeom prst="rect">
            <a:avLst/>
          </a:prstGeom>
        </p:spPr>
        <p:txBody>
          <a:bodyPr vert="horz" wrap="square" lIns="0" tIns="11412" rIns="0" bIns="0" rtlCol="0">
            <a:spAutoFit/>
          </a:bodyPr>
          <a:lstStyle/>
          <a:p>
            <a:pPr marL="38039">
              <a:spcBef>
                <a:spcPts val="90"/>
              </a:spcBef>
            </a:pPr>
            <a:r>
              <a:rPr sz="3800" spc="-980" baseline="13071" dirty="0">
                <a:solidFill>
                  <a:srgbClr val="0E6EC5"/>
                </a:solidFill>
                <a:latin typeface="Arial"/>
                <a:cs typeface="Arial"/>
              </a:rPr>
              <a:t> </a:t>
            </a:r>
            <a:r>
              <a:rPr sz="4800" spc="-75" baseline="10416" dirty="0">
                <a:latin typeface="Arial"/>
                <a:cs typeface="Arial"/>
              </a:rPr>
              <a:t>r</a:t>
            </a:r>
            <a:r>
              <a:rPr sz="1600" spc="-50" dirty="0">
                <a:latin typeface="Arial"/>
                <a:cs typeface="Arial"/>
              </a:rPr>
              <a:t>(A,B)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1474" y="4949422"/>
            <a:ext cx="3015871" cy="1102858"/>
          </a:xfrm>
          <a:prstGeom prst="rect">
            <a:avLst/>
          </a:prstGeom>
        </p:spPr>
        <p:txBody>
          <a:bodyPr vert="horz" wrap="square" lIns="0" tIns="185757" rIns="0" bIns="0" rtlCol="0">
            <a:spAutoFit/>
          </a:bodyPr>
          <a:lstStyle/>
          <a:p>
            <a:pPr marL="12680">
              <a:spcBef>
                <a:spcPts val="1463"/>
              </a:spcBef>
              <a:tabLst>
                <a:tab pos="1555163" algn="l"/>
              </a:tabLst>
            </a:pPr>
            <a:r>
              <a:rPr sz="2400" dirty="0">
                <a:latin typeface="Arial"/>
                <a:cs typeface="Arial"/>
              </a:rPr>
              <a:t>=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40" dirty="0">
                <a:latin typeface="Arial"/>
                <a:cs typeface="Arial"/>
              </a:rPr>
              <a:t>18,5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4	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25" dirty="0">
                <a:latin typeface="Arial"/>
                <a:cs typeface="Arial"/>
              </a:rPr>
              <a:t>- </a:t>
            </a:r>
            <a:r>
              <a:rPr sz="2400" spc="-140" dirty="0">
                <a:latin typeface="Arial"/>
                <a:cs typeface="Arial"/>
              </a:rPr>
              <a:t>4,625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14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15216">
              <a:spcBef>
                <a:spcPts val="1368"/>
              </a:spcBef>
              <a:tabLst>
                <a:tab pos="362005" algn="l"/>
              </a:tabLst>
            </a:pPr>
            <a:r>
              <a:rPr sz="2400" dirty="0">
                <a:latin typeface="Arial"/>
                <a:cs typeface="Arial"/>
              </a:rPr>
              <a:t>=	</a:t>
            </a:r>
            <a:r>
              <a:rPr sz="2400" spc="-120" dirty="0">
                <a:latin typeface="Arial"/>
                <a:cs typeface="Arial"/>
              </a:rPr>
              <a:t>-4,625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[(2,29)(2,05)]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0137" y="5661336"/>
            <a:ext cx="1313261" cy="390437"/>
          </a:xfrm>
          <a:prstGeom prst="rect">
            <a:avLst/>
          </a:prstGeom>
        </p:spPr>
        <p:txBody>
          <a:bodyPr vert="horz" wrap="square" lIns="0" tIns="12680" rIns="0" bIns="0" rtlCol="0">
            <a:spAutoFit/>
          </a:bodyPr>
          <a:lstStyle/>
          <a:p>
            <a:pPr marL="1268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 </a:t>
            </a:r>
            <a:r>
              <a:rPr sz="2400" spc="-25" dirty="0">
                <a:latin typeface="Arial"/>
                <a:cs typeface="Arial"/>
              </a:rPr>
              <a:t>-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0,9852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10629" y="4645694"/>
            <a:ext cx="1798996" cy="9507"/>
          </a:xfrm>
          <a:custGeom>
            <a:avLst/>
            <a:gdLst/>
            <a:ahLst/>
            <a:cxnLst/>
            <a:rect l="l" t="t" r="r" b="b"/>
            <a:pathLst>
              <a:path w="1801495" h="9525">
                <a:moveTo>
                  <a:pt x="1801367" y="0"/>
                </a:moveTo>
                <a:lnTo>
                  <a:pt x="0" y="0"/>
                </a:lnTo>
                <a:lnTo>
                  <a:pt x="0" y="9144"/>
                </a:lnTo>
                <a:lnTo>
                  <a:pt x="1801367" y="9144"/>
                </a:lnTo>
                <a:lnTo>
                  <a:pt x="1801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4979104" y="6545863"/>
            <a:ext cx="65250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0">
              <a:lnSpc>
                <a:spcPts val="1423"/>
              </a:lnSpc>
            </a:pPr>
            <a:r>
              <a:rPr spc="-70" dirty="0"/>
              <a:t>02</a:t>
            </a:r>
            <a:r>
              <a:rPr spc="-20" dirty="0"/>
              <a:t>-</a:t>
            </a:r>
            <a:r>
              <a:rPr spc="-10" dirty="0"/>
              <a:t>A</a:t>
            </a:r>
            <a:r>
              <a:rPr spc="-70" dirty="0"/>
              <a:t>p</a:t>
            </a:r>
            <a:r>
              <a:rPr spc="-20" dirty="0"/>
              <a:t>r-</a:t>
            </a:r>
            <a:r>
              <a:rPr spc="-70" dirty="0"/>
              <a:t>14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4294967295"/>
          </p:nvPr>
        </p:nvSpPr>
        <p:spPr>
          <a:xfrm>
            <a:off x="5788735" y="6545863"/>
            <a:ext cx="210337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0">
              <a:lnSpc>
                <a:spcPts val="1423"/>
              </a:lnSpc>
            </a:pPr>
            <a:r>
              <a:rPr spc="-90" dirty="0"/>
              <a:t>Mata </a:t>
            </a:r>
            <a:r>
              <a:rPr spc="-70" dirty="0"/>
              <a:t>Kuliah </a:t>
            </a:r>
            <a:r>
              <a:rPr spc="-90" dirty="0"/>
              <a:t>Manajemen</a:t>
            </a:r>
            <a:r>
              <a:rPr spc="135" dirty="0"/>
              <a:t> </a:t>
            </a:r>
            <a:r>
              <a:rPr spc="-110" dirty="0"/>
              <a:t>Keuangan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8718885" y="6545863"/>
            <a:ext cx="22828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9">
              <a:lnSpc>
                <a:spcPts val="1423"/>
              </a:lnSpc>
            </a:pPr>
            <a:fld id="{81D60167-4931-47E6-BA6A-407CBD079E47}" type="slidenum">
              <a:rPr spc="-70" dirty="0"/>
              <a:pPr marL="38039">
                <a:lnSpc>
                  <a:spcPts val="1423"/>
                </a:lnSpc>
              </a:pPr>
              <a:t>26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358719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620" y="9127"/>
            <a:ext cx="8117995" cy="6845323"/>
          </a:xfrm>
          <a:custGeom>
            <a:avLst/>
            <a:gdLst/>
            <a:ahLst/>
            <a:cxnLst/>
            <a:rect l="l" t="t" r="r" b="b"/>
            <a:pathLst>
              <a:path w="8129270" h="6858000">
                <a:moveTo>
                  <a:pt x="8129016" y="0"/>
                </a:moveTo>
                <a:lnTo>
                  <a:pt x="0" y="0"/>
                </a:lnTo>
                <a:lnTo>
                  <a:pt x="0" y="6858000"/>
                </a:lnTo>
                <a:lnTo>
                  <a:pt x="8129016" y="6858000"/>
                </a:lnTo>
                <a:lnTo>
                  <a:pt x="8129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0900" y="242544"/>
            <a:ext cx="3717123" cy="688632"/>
          </a:xfrm>
          <a:prstGeom prst="rect">
            <a:avLst/>
          </a:prstGeom>
        </p:spPr>
        <p:txBody>
          <a:bodyPr vert="horz" wrap="square" lIns="0" tIns="11412" rIns="0" bIns="0" rtlCol="0">
            <a:spAutoFit/>
          </a:bodyPr>
          <a:lstStyle/>
          <a:p>
            <a:pPr marL="12680">
              <a:spcBef>
                <a:spcPts val="90"/>
              </a:spcBef>
            </a:pPr>
            <a:r>
              <a:rPr spc="-275" dirty="0"/>
              <a:t>Penyelesaian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>
            <a:off x="4979104" y="6545863"/>
            <a:ext cx="65250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0">
              <a:lnSpc>
                <a:spcPts val="1423"/>
              </a:lnSpc>
            </a:pPr>
            <a:r>
              <a:rPr spc="-70" dirty="0"/>
              <a:t>02</a:t>
            </a:r>
            <a:r>
              <a:rPr spc="-20" dirty="0"/>
              <a:t>-</a:t>
            </a:r>
            <a:r>
              <a:rPr spc="-10" dirty="0"/>
              <a:t>A</a:t>
            </a:r>
            <a:r>
              <a:rPr spc="-70" dirty="0"/>
              <a:t>p</a:t>
            </a:r>
            <a:r>
              <a:rPr spc="-20" dirty="0"/>
              <a:t>r-</a:t>
            </a:r>
            <a:r>
              <a:rPr spc="-70" dirty="0"/>
              <a:t>14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5788735" y="6545863"/>
            <a:ext cx="210337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0">
              <a:lnSpc>
                <a:spcPts val="1423"/>
              </a:lnSpc>
            </a:pPr>
            <a:r>
              <a:rPr spc="-90" dirty="0"/>
              <a:t>Mata </a:t>
            </a:r>
            <a:r>
              <a:rPr spc="-70" dirty="0"/>
              <a:t>Kuliah </a:t>
            </a:r>
            <a:r>
              <a:rPr spc="-90" dirty="0"/>
              <a:t>Manajemen</a:t>
            </a:r>
            <a:r>
              <a:rPr spc="135" dirty="0"/>
              <a:t> </a:t>
            </a:r>
            <a:r>
              <a:rPr spc="-110" dirty="0"/>
              <a:t>Keuangan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718885" y="6545863"/>
            <a:ext cx="22828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9">
              <a:lnSpc>
                <a:spcPts val="1423"/>
              </a:lnSpc>
            </a:pPr>
            <a:fld id="{81D60167-4931-47E6-BA6A-407CBD079E47}" type="slidenum">
              <a:rPr spc="-70" dirty="0"/>
              <a:pPr marL="38039">
                <a:lnSpc>
                  <a:spcPts val="1423"/>
                </a:lnSpc>
              </a:pPr>
              <a:t>27</a:t>
            </a:fld>
            <a:endParaRPr spc="-70" dirty="0"/>
          </a:p>
        </p:txBody>
      </p:sp>
      <p:sp>
        <p:nvSpPr>
          <p:cNvPr id="4" name="object 4"/>
          <p:cNvSpPr txBox="1"/>
          <p:nvPr/>
        </p:nvSpPr>
        <p:spPr>
          <a:xfrm>
            <a:off x="912116" y="963922"/>
            <a:ext cx="7228960" cy="4453682"/>
          </a:xfrm>
          <a:prstGeom prst="rect">
            <a:avLst/>
          </a:prstGeom>
        </p:spPr>
        <p:txBody>
          <a:bodyPr vert="horz" wrap="square" lIns="0" tIns="62130" rIns="0" bIns="0" rtlCol="0">
            <a:spAutoFit/>
          </a:bodyPr>
          <a:lstStyle/>
          <a:p>
            <a:pPr marL="384194" marR="68470" indent="-283391">
              <a:lnSpc>
                <a:spcPts val="3015"/>
              </a:lnSpc>
              <a:spcBef>
                <a:spcPts val="489"/>
              </a:spcBef>
              <a:buClr>
                <a:srgbClr val="0E6EC5"/>
              </a:buClr>
              <a:buSzPct val="78571"/>
              <a:buChar char=""/>
              <a:tabLst>
                <a:tab pos="384828" algn="l"/>
              </a:tabLst>
            </a:pPr>
            <a:r>
              <a:rPr sz="2800" spc="-285" dirty="0">
                <a:latin typeface="Arial"/>
                <a:cs typeface="Arial"/>
              </a:rPr>
              <a:t>Jika </a:t>
            </a:r>
            <a:r>
              <a:rPr sz="2800" spc="-245" dirty="0">
                <a:latin typeface="Arial"/>
                <a:cs typeface="Arial"/>
              </a:rPr>
              <a:t>dana </a:t>
            </a:r>
            <a:r>
              <a:rPr sz="2800" spc="-260" dirty="0">
                <a:latin typeface="Arial"/>
                <a:cs typeface="Arial"/>
              </a:rPr>
              <a:t>yang </a:t>
            </a:r>
            <a:r>
              <a:rPr sz="2800" spc="-160" dirty="0">
                <a:latin typeface="Arial"/>
                <a:cs typeface="Arial"/>
              </a:rPr>
              <a:t>diinvestasikan </a:t>
            </a:r>
            <a:r>
              <a:rPr sz="2800" spc="-270" dirty="0">
                <a:latin typeface="Arial"/>
                <a:cs typeface="Arial"/>
              </a:rPr>
              <a:t>saham </a:t>
            </a:r>
            <a:r>
              <a:rPr sz="2800" spc="5" dirty="0">
                <a:latin typeface="Arial"/>
                <a:cs typeface="Arial"/>
              </a:rPr>
              <a:t>A </a:t>
            </a:r>
            <a:r>
              <a:rPr sz="2800" spc="-150" dirty="0">
                <a:latin typeface="Arial"/>
                <a:cs typeface="Arial"/>
              </a:rPr>
              <a:t>65 </a:t>
            </a:r>
            <a:r>
              <a:rPr sz="2800" spc="-594" dirty="0">
                <a:latin typeface="Arial"/>
                <a:cs typeface="Arial"/>
              </a:rPr>
              <a:t>% </a:t>
            </a:r>
            <a:r>
              <a:rPr sz="2800" spc="-215" dirty="0">
                <a:latin typeface="Arial"/>
                <a:cs typeface="Arial"/>
              </a:rPr>
              <a:t>dan  </a:t>
            </a:r>
            <a:r>
              <a:rPr sz="2800" spc="-270" dirty="0">
                <a:latin typeface="Arial"/>
                <a:cs typeface="Arial"/>
              </a:rPr>
              <a:t>saham </a:t>
            </a:r>
            <a:r>
              <a:rPr sz="2800" spc="-290" dirty="0">
                <a:latin typeface="Arial"/>
                <a:cs typeface="Arial"/>
              </a:rPr>
              <a:t>B </a:t>
            </a:r>
            <a:r>
              <a:rPr sz="2800" spc="-150" dirty="0">
                <a:latin typeface="Arial"/>
                <a:cs typeface="Arial"/>
              </a:rPr>
              <a:t>35 </a:t>
            </a:r>
            <a:r>
              <a:rPr sz="2800" spc="-379" dirty="0">
                <a:latin typeface="Arial"/>
                <a:cs typeface="Arial"/>
              </a:rPr>
              <a:t>%, </a:t>
            </a:r>
            <a:r>
              <a:rPr sz="2800" spc="-65" dirty="0">
                <a:latin typeface="Arial"/>
                <a:cs typeface="Arial"/>
              </a:rPr>
              <a:t>risiko </a:t>
            </a:r>
            <a:r>
              <a:rPr sz="2800" spc="-10" dirty="0">
                <a:latin typeface="Arial"/>
                <a:cs typeface="Arial"/>
              </a:rPr>
              <a:t>portofolio </a:t>
            </a:r>
            <a:r>
              <a:rPr sz="2800" spc="-204" dirty="0">
                <a:latin typeface="Arial"/>
                <a:cs typeface="Arial"/>
              </a:rPr>
              <a:t>dapat </a:t>
            </a:r>
            <a:r>
              <a:rPr sz="2800" spc="-105" dirty="0">
                <a:latin typeface="Arial"/>
                <a:cs typeface="Arial"/>
              </a:rPr>
              <a:t>dihitung</a:t>
            </a:r>
            <a:r>
              <a:rPr sz="2800" spc="-314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01437">
              <a:spcBef>
                <a:spcPts val="314"/>
              </a:spcBef>
              <a:tabLst>
                <a:tab pos="384194" algn="l"/>
              </a:tabLst>
            </a:pPr>
            <a:r>
              <a:rPr sz="1900" spc="-483" dirty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sz="2400" spc="-60" dirty="0">
                <a:latin typeface="Symbol"/>
                <a:cs typeface="Symbol"/>
              </a:rPr>
              <a:t></a:t>
            </a:r>
            <a:r>
              <a:rPr sz="2400" spc="-89" baseline="-20833" dirty="0">
                <a:latin typeface="Arial"/>
                <a:cs typeface="Arial"/>
              </a:rPr>
              <a:t>p</a:t>
            </a:r>
            <a:r>
              <a:rPr sz="2400" spc="-89" baseline="24305" dirty="0">
                <a:latin typeface="Arial"/>
                <a:cs typeface="Arial"/>
              </a:rPr>
              <a:t>2 </a:t>
            </a:r>
            <a:r>
              <a:rPr sz="2400" spc="-95" dirty="0">
                <a:latin typeface="Arial"/>
                <a:cs typeface="Arial"/>
              </a:rPr>
              <a:t>=(0,65)2 </a:t>
            </a:r>
            <a:r>
              <a:rPr sz="2400" spc="-114" dirty="0">
                <a:latin typeface="Arial"/>
                <a:cs typeface="Arial"/>
              </a:rPr>
              <a:t>(0,0229)2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10" dirty="0">
                <a:latin typeface="Arial"/>
                <a:cs typeface="Arial"/>
              </a:rPr>
              <a:t>(0,35)2(0,0205)2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  <a:p>
            <a:pPr marL="1099328">
              <a:spcBef>
                <a:spcPts val="285"/>
              </a:spcBef>
            </a:pPr>
            <a:r>
              <a:rPr sz="2400" spc="-135" dirty="0">
                <a:latin typeface="Arial"/>
                <a:cs typeface="Arial"/>
              </a:rPr>
              <a:t>2 </a:t>
            </a:r>
            <a:r>
              <a:rPr sz="2400" spc="-95" dirty="0">
                <a:latin typeface="Arial"/>
                <a:cs typeface="Arial"/>
              </a:rPr>
              <a:t>(0,65)(0,35)(-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0,9852)(0,0229)(0,0205)</a:t>
            </a:r>
            <a:endParaRPr sz="2400">
              <a:latin typeface="Arial"/>
              <a:cs typeface="Arial"/>
            </a:endParaRPr>
          </a:p>
          <a:p>
            <a:pPr marL="931956">
              <a:spcBef>
                <a:spcPts val="314"/>
              </a:spcBef>
            </a:pPr>
            <a:r>
              <a:rPr sz="2400" dirty="0">
                <a:latin typeface="Arial"/>
                <a:cs typeface="Arial"/>
              </a:rPr>
              <a:t>= </a:t>
            </a:r>
            <a:r>
              <a:rPr sz="2400" spc="-140" dirty="0">
                <a:latin typeface="Arial"/>
                <a:cs typeface="Arial"/>
              </a:rPr>
              <a:t>0,00022156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140" dirty="0">
                <a:latin typeface="Arial"/>
                <a:cs typeface="Arial"/>
              </a:rPr>
              <a:t>0,00005148 </a:t>
            </a:r>
            <a:r>
              <a:rPr sz="2400" spc="-135" dirty="0">
                <a:latin typeface="Arial"/>
                <a:cs typeface="Arial"/>
              </a:rPr>
              <a:t>–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0,00021044</a:t>
            </a:r>
            <a:endParaRPr sz="2400">
              <a:latin typeface="Arial"/>
              <a:cs typeface="Arial"/>
            </a:endParaRPr>
          </a:p>
          <a:p>
            <a:pPr marL="931956">
              <a:spcBef>
                <a:spcPts val="310"/>
              </a:spcBef>
            </a:pPr>
            <a:r>
              <a:rPr sz="2400" dirty="0">
                <a:latin typeface="Arial"/>
                <a:cs typeface="Arial"/>
              </a:rPr>
              <a:t>=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0,0000625</a:t>
            </a:r>
            <a:endParaRPr sz="2400">
              <a:latin typeface="Arial"/>
              <a:cs typeface="Arial"/>
            </a:endParaRPr>
          </a:p>
          <a:p>
            <a:pPr marL="101437">
              <a:spcBef>
                <a:spcPts val="334"/>
              </a:spcBef>
              <a:tabLst>
                <a:tab pos="384194" algn="l"/>
                <a:tab pos="931956" algn="l"/>
              </a:tabLst>
            </a:pPr>
            <a:r>
              <a:rPr sz="1900" spc="-483" dirty="0">
                <a:solidFill>
                  <a:srgbClr val="0E6EC5"/>
                </a:solidFill>
                <a:latin typeface="Arial"/>
                <a:cs typeface="Arial"/>
              </a:rPr>
              <a:t>	</a:t>
            </a:r>
            <a:r>
              <a:rPr sz="2400" spc="-50" dirty="0">
                <a:latin typeface="Symbol"/>
                <a:cs typeface="Symbol"/>
              </a:rPr>
              <a:t></a:t>
            </a:r>
            <a:r>
              <a:rPr sz="2400" spc="-75" baseline="-20833" dirty="0">
                <a:latin typeface="Arial"/>
                <a:cs typeface="Arial"/>
              </a:rPr>
              <a:t>p	</a:t>
            </a:r>
            <a:r>
              <a:rPr sz="2400" baseline="-20833" dirty="0">
                <a:latin typeface="Arial"/>
                <a:cs typeface="Arial"/>
              </a:rPr>
              <a:t>= </a:t>
            </a:r>
            <a:r>
              <a:rPr sz="2400" dirty="0">
                <a:latin typeface="Symbol"/>
                <a:cs typeface="Symbol"/>
              </a:rPr>
              <a:t>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Arial"/>
                <a:cs typeface="Arial"/>
              </a:rPr>
              <a:t>0,00000626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40" dirty="0">
                <a:latin typeface="Arial"/>
                <a:cs typeface="Arial"/>
              </a:rPr>
              <a:t>0,007912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40" dirty="0">
                <a:latin typeface="Arial"/>
                <a:cs typeface="Arial"/>
              </a:rPr>
              <a:t>0,7912</a:t>
            </a:r>
            <a:r>
              <a:rPr sz="2400" spc="260" dirty="0">
                <a:latin typeface="Arial"/>
                <a:cs typeface="Arial"/>
              </a:rPr>
              <a:t> </a:t>
            </a:r>
            <a:r>
              <a:rPr sz="2400" spc="-514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3300">
              <a:latin typeface="Arial"/>
              <a:cs typeface="Arial"/>
            </a:endParaRPr>
          </a:p>
          <a:p>
            <a:pPr marL="384194" marR="358835" indent="-283391">
              <a:lnSpc>
                <a:spcPts val="2586"/>
              </a:lnSpc>
              <a:buClr>
                <a:srgbClr val="0E6EC5"/>
              </a:buClr>
              <a:buSzPct val="79166"/>
              <a:buChar char=""/>
              <a:tabLst>
                <a:tab pos="384194" algn="l"/>
                <a:tab pos="384828" algn="l"/>
              </a:tabLst>
            </a:pPr>
            <a:r>
              <a:rPr sz="2400" spc="-125" dirty="0">
                <a:latin typeface="Arial"/>
                <a:cs typeface="Arial"/>
              </a:rPr>
              <a:t>Risiko </a:t>
            </a:r>
            <a:r>
              <a:rPr sz="2400" spc="-100" dirty="0">
                <a:latin typeface="Arial"/>
                <a:cs typeface="Arial"/>
              </a:rPr>
              <a:t>individual </a:t>
            </a:r>
            <a:r>
              <a:rPr sz="2400" spc="-180" dirty="0">
                <a:latin typeface="Arial"/>
                <a:cs typeface="Arial"/>
              </a:rPr>
              <a:t>dapat </a:t>
            </a:r>
            <a:r>
              <a:rPr sz="2400" spc="-85" dirty="0">
                <a:latin typeface="Arial"/>
                <a:cs typeface="Arial"/>
              </a:rPr>
              <a:t>diperkecil </a:t>
            </a:r>
            <a:r>
              <a:rPr sz="2400" spc="-200" dirty="0">
                <a:latin typeface="Arial"/>
                <a:cs typeface="Arial"/>
              </a:rPr>
              <a:t>dengan </a:t>
            </a:r>
            <a:r>
              <a:rPr sz="2400" spc="-120" dirty="0">
                <a:latin typeface="Arial"/>
                <a:cs typeface="Arial"/>
              </a:rPr>
              <a:t>membentuk  </a:t>
            </a:r>
            <a:r>
              <a:rPr sz="2400" spc="-15" dirty="0">
                <a:latin typeface="Arial"/>
                <a:cs typeface="Arial"/>
              </a:rPr>
              <a:t>portofolio </a:t>
            </a:r>
            <a:r>
              <a:rPr sz="2400" spc="-200" dirty="0">
                <a:latin typeface="Arial"/>
                <a:cs typeface="Arial"/>
              </a:rPr>
              <a:t>dengan </a:t>
            </a:r>
            <a:r>
              <a:rPr sz="2400" spc="-114" dirty="0">
                <a:latin typeface="Arial"/>
                <a:cs typeface="Arial"/>
              </a:rPr>
              <a:t>koefisien korelasi </a:t>
            </a:r>
            <a:r>
              <a:rPr sz="2400" spc="-175" dirty="0">
                <a:latin typeface="Arial"/>
                <a:cs typeface="Arial"/>
              </a:rPr>
              <a:t>kedua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saham</a:t>
            </a:r>
            <a:endParaRPr sz="2400">
              <a:latin typeface="Arial"/>
              <a:cs typeface="Arial"/>
            </a:endParaRPr>
          </a:p>
          <a:p>
            <a:pPr marL="384194">
              <a:spcBef>
                <a:spcPts val="275"/>
              </a:spcBef>
            </a:pPr>
            <a:r>
              <a:rPr sz="2400" spc="-140" dirty="0">
                <a:latin typeface="Arial"/>
                <a:cs typeface="Arial"/>
              </a:rPr>
              <a:t>negatif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711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 TERIMAKASIH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145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286000"/>
          </a:xfrm>
          <a:solidFill>
            <a:srgbClr val="00B0F0">
              <a:alpha val="32156"/>
            </a:srgbClr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d-ID" smtClean="0"/>
              <a:t>Trade off theory :</a:t>
            </a:r>
          </a:p>
          <a:p>
            <a:pPr marL="0" indent="0">
              <a:buFont typeface="Arial" charset="0"/>
              <a:buNone/>
            </a:pPr>
            <a:r>
              <a:rPr lang="id-ID" smtClean="0"/>
              <a:t>Untuk membuat investor mengambil risiko lebih besar, maka anda harus memberikan pengembalian yang lebih tinggi.</a:t>
            </a:r>
          </a:p>
          <a:p>
            <a:pPr marL="0" indent="0">
              <a:buFont typeface="Arial" charset="0"/>
              <a:buNone/>
            </a:pP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D89418-6128-4A87-A2F1-8EC16C14CFE0}" type="datetime1">
              <a:rPr lang="en-US" smtClean="0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A2562-09EB-4CE1-98C8-D8A2307E05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125" name="Title 1"/>
          <p:cNvSpPr txBox="1">
            <a:spLocks/>
          </p:cNvSpPr>
          <p:nvPr/>
        </p:nvSpPr>
        <p:spPr bwMode="auto">
          <a:xfrm>
            <a:off x="2667000" y="228600"/>
            <a:ext cx="6096000" cy="563563"/>
          </a:xfrm>
          <a:prstGeom prst="rect">
            <a:avLst/>
          </a:prstGeom>
          <a:solidFill>
            <a:schemeClr val="accent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d-ID" sz="4000">
                <a:latin typeface="Calibri" pitchFamily="34" charset="0"/>
              </a:rPr>
              <a:t>The Risk-Return Trade Off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4135438"/>
            <a:ext cx="3429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>
                <a:solidFill>
                  <a:schemeClr val="tx1"/>
                </a:solidFill>
              </a:rPr>
              <a:t>HIGH </a:t>
            </a:r>
          </a:p>
          <a:p>
            <a:pPr algn="ctr">
              <a:defRPr/>
            </a:pPr>
            <a:r>
              <a:rPr lang="id-ID" sz="3200" b="1" dirty="0">
                <a:solidFill>
                  <a:schemeClr val="tx1"/>
                </a:solidFill>
              </a:rPr>
              <a:t>RISK</a:t>
            </a:r>
          </a:p>
        </p:txBody>
      </p:sp>
      <p:sp>
        <p:nvSpPr>
          <p:cNvPr id="8" name="Oval 7"/>
          <p:cNvSpPr/>
          <p:nvPr/>
        </p:nvSpPr>
        <p:spPr>
          <a:xfrm>
            <a:off x="4381500" y="4114800"/>
            <a:ext cx="3429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>
                <a:solidFill>
                  <a:schemeClr val="tx1"/>
                </a:solidFill>
              </a:rPr>
              <a:t>HIGH RETURN</a:t>
            </a:r>
          </a:p>
        </p:txBody>
      </p:sp>
    </p:spTree>
    <p:extLst>
      <p:ext uri="{BB962C8B-B14F-4D97-AF65-F5344CB8AC3E}">
        <p14:creationId xmlns:p14="http://schemas.microsoft.com/office/powerpoint/2010/main" val="4723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D89418-6128-4A87-A2F1-8EC16C14CFE0}" type="datetime1">
              <a:rPr lang="en-US" smtClean="0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4213D-63E4-4A7E-A0C2-190CA439F0B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150" name="Picture 2" descr="Image result for trade off antara risiko dan pengembalian GRAPH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086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676400"/>
          </a:xfrm>
          <a:solidFill>
            <a:srgbClr val="00B0F0">
              <a:alpha val="32156"/>
            </a:srgbClr>
          </a:solidFill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id-ID" smtClean="0"/>
              <a:t>Risiko (Risk) didefinisikan sebagai </a:t>
            </a:r>
          </a:p>
          <a:p>
            <a:pPr marL="0" indent="0">
              <a:buFont typeface="Arial" charset="0"/>
              <a:buNone/>
            </a:pPr>
            <a:r>
              <a:rPr lang="id-ID" b="1" smtClean="0"/>
              <a:t>“peluang akan terjadinya suatu peristiwa yang tidak di inginkan”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D89418-6128-4A87-A2F1-8EC16C14CFE0}" type="datetime1">
              <a:rPr lang="en-US" smtClean="0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CFE61-8973-453C-AD6D-F228B3A085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173" name="Title 1"/>
          <p:cNvSpPr txBox="1">
            <a:spLocks/>
          </p:cNvSpPr>
          <p:nvPr/>
        </p:nvSpPr>
        <p:spPr bwMode="auto">
          <a:xfrm>
            <a:off x="4876800" y="228600"/>
            <a:ext cx="3886200" cy="563563"/>
          </a:xfrm>
          <a:prstGeom prst="rect">
            <a:avLst/>
          </a:prstGeom>
          <a:solidFill>
            <a:schemeClr val="accent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d-ID" sz="4400">
                <a:latin typeface="Calibri" pitchFamily="34" charset="0"/>
              </a:rPr>
              <a:t>Risiko (Risk)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886200"/>
            <a:ext cx="7162800" cy="1200150"/>
          </a:xfrm>
          <a:prstGeom prst="rect">
            <a:avLst/>
          </a:prstGeom>
          <a:solidFill>
            <a:srgbClr val="00B0F0">
              <a:alpha val="33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/>
              <a:t>Risiko suatu aset dapat dianalisis dengan dua cara: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2400" dirty="0"/>
              <a:t>Risiko berdiri sendiri (Stand-Alone Risk)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d-ID" sz="2400" dirty="0"/>
              <a:t>Risiko Portofolio (Portfolio Risk)</a:t>
            </a:r>
          </a:p>
        </p:txBody>
      </p:sp>
    </p:spTree>
    <p:extLst>
      <p:ext uri="{BB962C8B-B14F-4D97-AF65-F5344CB8AC3E}">
        <p14:creationId xmlns:p14="http://schemas.microsoft.com/office/powerpoint/2010/main" val="38201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15319" y="116632"/>
            <a:ext cx="517207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6490" algn="l"/>
              </a:tabLst>
            </a:pPr>
            <a:r>
              <a:rPr sz="4500" b="0" spc="-5" dirty="0">
                <a:solidFill>
                  <a:srgbClr val="0D0D0D"/>
                </a:solidFill>
                <a:latin typeface="Times New Roman"/>
                <a:cs typeface="Times New Roman"/>
              </a:rPr>
              <a:t>Risiko</a:t>
            </a:r>
            <a:r>
              <a:rPr sz="4500" b="0" spc="-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4500" b="0" spc="-25" dirty="0">
                <a:solidFill>
                  <a:srgbClr val="0D0D0D"/>
                </a:solidFill>
                <a:latin typeface="Times New Roman"/>
                <a:cs typeface="Times New Roman"/>
              </a:rPr>
              <a:t>Tunggal	</a:t>
            </a:r>
            <a:r>
              <a:rPr lang="en-US" sz="4500" b="0" spc="-25" dirty="0" smtClean="0">
                <a:solidFill>
                  <a:srgbClr val="0D0D0D"/>
                </a:solidFill>
                <a:latin typeface="Times New Roman"/>
                <a:cs typeface="Times New Roman"/>
              </a:rPr>
              <a:t/>
            </a:r>
            <a:br>
              <a:rPr lang="en-US" sz="4500" b="0" spc="-25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sz="4500" b="0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(Stand</a:t>
            </a:r>
            <a:r>
              <a:rPr lang="en-US" sz="4500" b="0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Alone Risk)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619" y="3429000"/>
            <a:ext cx="5964555" cy="19284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Mengukur 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risiko</a:t>
            </a:r>
            <a:r>
              <a:rPr sz="26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tunggal:</a:t>
            </a:r>
            <a:endParaRPr sz="2600" u="sng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Return yang diharapkan </a:t>
            </a:r>
            <a:r>
              <a:rPr sz="2600" spc="-5" dirty="0">
                <a:latin typeface="Times New Roman"/>
                <a:cs typeface="Times New Roman"/>
              </a:rPr>
              <a:t>(</a:t>
            </a:r>
            <a:r>
              <a:rPr sz="2600" i="1" spc="-5" dirty="0">
                <a:latin typeface="Times New Roman"/>
                <a:cs typeface="Times New Roman"/>
              </a:rPr>
              <a:t>Expected</a:t>
            </a:r>
            <a:r>
              <a:rPr sz="2600" i="1" spc="-9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Return</a:t>
            </a:r>
            <a:r>
              <a:rPr sz="2600" dirty="0">
                <a:latin typeface="Times New Roman"/>
                <a:cs typeface="Times New Roman"/>
              </a:rPr>
              <a:t>)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Deviasi standar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return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Koefisien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variasi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620" y="1828800"/>
            <a:ext cx="2564892" cy="1190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7821" y="2205990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RISIKO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TUNGGAL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36392" y="1828800"/>
            <a:ext cx="2333625" cy="1114425"/>
            <a:chOff x="3136392" y="1828800"/>
            <a:chExt cx="2333625" cy="1114425"/>
          </a:xfrm>
        </p:grpSpPr>
        <p:sp>
          <p:nvSpPr>
            <p:cNvPr id="13" name="object 13"/>
            <p:cNvSpPr/>
            <p:nvPr/>
          </p:nvSpPr>
          <p:spPr>
            <a:xfrm>
              <a:off x="3136392" y="2132075"/>
              <a:ext cx="733044" cy="446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0668" y="1828800"/>
              <a:ext cx="1648967" cy="11140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70730" y="2190750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INVESTOR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38088" y="1757172"/>
            <a:ext cx="2564891" cy="11155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79285" y="1982470"/>
            <a:ext cx="168592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79705" marR="5080" indent="-16764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  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SATU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ASSET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86400" y="2183892"/>
            <a:ext cx="597408" cy="3947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05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07474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9734" y="1305191"/>
            <a:ext cx="7940040" cy="611505"/>
          </a:xfrm>
          <a:prstGeom prst="rect">
            <a:avLst/>
          </a:prstGeom>
          <a:ln w="9144">
            <a:solidFill>
              <a:srgbClr val="0073A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65"/>
              </a:spcBef>
            </a:pPr>
            <a:r>
              <a:rPr sz="2800" spc="-50" dirty="0">
                <a:latin typeface="Trebuchet MS"/>
                <a:cs typeface="Trebuchet MS"/>
              </a:rPr>
              <a:t>Return</a:t>
            </a:r>
            <a:r>
              <a:rPr sz="2800" spc="-235" dirty="0">
                <a:latin typeface="Trebuchet MS"/>
                <a:cs typeface="Trebuchet MS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yang</a:t>
            </a:r>
            <a:r>
              <a:rPr sz="2800" spc="-225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Trebuchet MS"/>
                <a:cs typeface="Trebuchet MS"/>
              </a:rPr>
              <a:t>diharapkan</a:t>
            </a:r>
            <a:r>
              <a:rPr sz="2800" spc="-225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(</a:t>
            </a:r>
            <a:r>
              <a:rPr sz="2800" i="1" spc="-110" dirty="0">
                <a:latin typeface="Trebuchet MS"/>
                <a:cs typeface="Trebuchet MS"/>
              </a:rPr>
              <a:t>Expected</a:t>
            </a:r>
            <a:r>
              <a:rPr sz="2800" i="1" spc="-220" dirty="0">
                <a:latin typeface="Trebuchet MS"/>
                <a:cs typeface="Trebuchet MS"/>
              </a:rPr>
              <a:t> </a:t>
            </a:r>
            <a:r>
              <a:rPr sz="2800" i="1" spc="-135" dirty="0">
                <a:latin typeface="Trebuchet MS"/>
                <a:cs typeface="Trebuchet MS"/>
              </a:rPr>
              <a:t>Rate</a:t>
            </a:r>
            <a:r>
              <a:rPr sz="2800" i="1" spc="-275" dirty="0">
                <a:latin typeface="Trebuchet MS"/>
                <a:cs typeface="Trebuchet MS"/>
              </a:rPr>
              <a:t> </a:t>
            </a:r>
            <a:r>
              <a:rPr sz="2800" i="1" spc="-110" dirty="0">
                <a:latin typeface="Trebuchet MS"/>
                <a:cs typeface="Trebuchet MS"/>
              </a:rPr>
              <a:t>of</a:t>
            </a:r>
            <a:r>
              <a:rPr sz="2800" i="1" spc="-275" dirty="0">
                <a:latin typeface="Trebuchet MS"/>
                <a:cs typeface="Trebuchet MS"/>
              </a:rPr>
              <a:t> </a:t>
            </a:r>
            <a:r>
              <a:rPr sz="2800" i="1" spc="-105" dirty="0">
                <a:latin typeface="Trebuchet MS"/>
                <a:cs typeface="Trebuchet MS"/>
              </a:rPr>
              <a:t>Return</a:t>
            </a:r>
            <a:r>
              <a:rPr sz="2800" spc="-105" dirty="0">
                <a:latin typeface="Trebuchet MS"/>
                <a:cs typeface="Trebuchet MS"/>
              </a:rPr>
              <a:t>)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31640" y="4446410"/>
            <a:ext cx="6697980" cy="1854835"/>
            <a:chOff x="1094232" y="4788408"/>
            <a:chExt cx="6697980" cy="1854835"/>
          </a:xfrm>
        </p:grpSpPr>
        <p:sp>
          <p:nvSpPr>
            <p:cNvPr id="9" name="object 9"/>
            <p:cNvSpPr/>
            <p:nvPr/>
          </p:nvSpPr>
          <p:spPr>
            <a:xfrm>
              <a:off x="1107186" y="4801362"/>
              <a:ext cx="6672580" cy="1828800"/>
            </a:xfrm>
            <a:custGeom>
              <a:avLst/>
              <a:gdLst/>
              <a:ahLst/>
              <a:cxnLst/>
              <a:rect l="l" t="t" r="r" b="b"/>
              <a:pathLst>
                <a:path w="6672580" h="1828800">
                  <a:moveTo>
                    <a:pt x="6367271" y="0"/>
                  </a:moveTo>
                  <a:lnTo>
                    <a:pt x="304800" y="0"/>
                  </a:lnTo>
                  <a:lnTo>
                    <a:pt x="255359" y="3990"/>
                  </a:lnTo>
                  <a:lnTo>
                    <a:pt x="208458" y="15544"/>
                  </a:lnTo>
                  <a:lnTo>
                    <a:pt x="164725" y="34032"/>
                  </a:lnTo>
                  <a:lnTo>
                    <a:pt x="124788" y="58826"/>
                  </a:lnTo>
                  <a:lnTo>
                    <a:pt x="89273" y="89296"/>
                  </a:lnTo>
                  <a:lnTo>
                    <a:pt x="58808" y="124815"/>
                  </a:lnTo>
                  <a:lnTo>
                    <a:pt x="34020" y="164753"/>
                  </a:lnTo>
                  <a:lnTo>
                    <a:pt x="15538" y="208483"/>
                  </a:lnTo>
                  <a:lnTo>
                    <a:pt x="3989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89" y="1573440"/>
                  </a:lnTo>
                  <a:lnTo>
                    <a:pt x="15538" y="1620341"/>
                  </a:lnTo>
                  <a:lnTo>
                    <a:pt x="34020" y="1664074"/>
                  </a:lnTo>
                  <a:lnTo>
                    <a:pt x="58808" y="1704011"/>
                  </a:lnTo>
                  <a:lnTo>
                    <a:pt x="89273" y="1739526"/>
                  </a:lnTo>
                  <a:lnTo>
                    <a:pt x="124788" y="1769991"/>
                  </a:lnTo>
                  <a:lnTo>
                    <a:pt x="164725" y="1794779"/>
                  </a:lnTo>
                  <a:lnTo>
                    <a:pt x="208458" y="1813261"/>
                  </a:lnTo>
                  <a:lnTo>
                    <a:pt x="255359" y="1824810"/>
                  </a:lnTo>
                  <a:lnTo>
                    <a:pt x="304800" y="1828800"/>
                  </a:lnTo>
                  <a:lnTo>
                    <a:pt x="6367271" y="1828800"/>
                  </a:lnTo>
                  <a:lnTo>
                    <a:pt x="6416697" y="1824810"/>
                  </a:lnTo>
                  <a:lnTo>
                    <a:pt x="6463588" y="1813261"/>
                  </a:lnTo>
                  <a:lnTo>
                    <a:pt x="6507318" y="1794779"/>
                  </a:lnTo>
                  <a:lnTo>
                    <a:pt x="6547256" y="1769991"/>
                  </a:lnTo>
                  <a:lnTo>
                    <a:pt x="6582775" y="1739526"/>
                  </a:lnTo>
                  <a:lnTo>
                    <a:pt x="6613245" y="1704011"/>
                  </a:lnTo>
                  <a:lnTo>
                    <a:pt x="6638039" y="1664074"/>
                  </a:lnTo>
                  <a:lnTo>
                    <a:pt x="6656527" y="1620341"/>
                  </a:lnTo>
                  <a:lnTo>
                    <a:pt x="6668081" y="1573440"/>
                  </a:lnTo>
                  <a:lnTo>
                    <a:pt x="6672071" y="1524000"/>
                  </a:lnTo>
                  <a:lnTo>
                    <a:pt x="6672071" y="304800"/>
                  </a:lnTo>
                  <a:lnTo>
                    <a:pt x="6668081" y="255374"/>
                  </a:lnTo>
                  <a:lnTo>
                    <a:pt x="6656527" y="208483"/>
                  </a:lnTo>
                  <a:lnTo>
                    <a:pt x="6638039" y="164753"/>
                  </a:lnTo>
                  <a:lnTo>
                    <a:pt x="6613245" y="124815"/>
                  </a:lnTo>
                  <a:lnTo>
                    <a:pt x="6582775" y="89296"/>
                  </a:lnTo>
                  <a:lnTo>
                    <a:pt x="6547256" y="58826"/>
                  </a:lnTo>
                  <a:lnTo>
                    <a:pt x="6507318" y="34032"/>
                  </a:lnTo>
                  <a:lnTo>
                    <a:pt x="6463588" y="15544"/>
                  </a:lnTo>
                  <a:lnTo>
                    <a:pt x="6416697" y="3990"/>
                  </a:lnTo>
                  <a:lnTo>
                    <a:pt x="636727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7186" y="4801362"/>
              <a:ext cx="6672580" cy="1828800"/>
            </a:xfrm>
            <a:custGeom>
              <a:avLst/>
              <a:gdLst/>
              <a:ahLst/>
              <a:cxnLst/>
              <a:rect l="l" t="t" r="r" b="b"/>
              <a:pathLst>
                <a:path w="6672580" h="1828800">
                  <a:moveTo>
                    <a:pt x="0" y="304800"/>
                  </a:moveTo>
                  <a:lnTo>
                    <a:pt x="3989" y="255374"/>
                  </a:lnTo>
                  <a:lnTo>
                    <a:pt x="15538" y="208483"/>
                  </a:lnTo>
                  <a:lnTo>
                    <a:pt x="34020" y="164753"/>
                  </a:lnTo>
                  <a:lnTo>
                    <a:pt x="58808" y="124815"/>
                  </a:lnTo>
                  <a:lnTo>
                    <a:pt x="89273" y="89296"/>
                  </a:lnTo>
                  <a:lnTo>
                    <a:pt x="124788" y="58826"/>
                  </a:lnTo>
                  <a:lnTo>
                    <a:pt x="164725" y="34032"/>
                  </a:lnTo>
                  <a:lnTo>
                    <a:pt x="208458" y="15544"/>
                  </a:lnTo>
                  <a:lnTo>
                    <a:pt x="255359" y="3990"/>
                  </a:lnTo>
                  <a:lnTo>
                    <a:pt x="304800" y="0"/>
                  </a:lnTo>
                  <a:lnTo>
                    <a:pt x="6367271" y="0"/>
                  </a:lnTo>
                  <a:lnTo>
                    <a:pt x="6416697" y="3990"/>
                  </a:lnTo>
                  <a:lnTo>
                    <a:pt x="6463588" y="15544"/>
                  </a:lnTo>
                  <a:lnTo>
                    <a:pt x="6507318" y="34032"/>
                  </a:lnTo>
                  <a:lnTo>
                    <a:pt x="6547256" y="58826"/>
                  </a:lnTo>
                  <a:lnTo>
                    <a:pt x="6582775" y="89296"/>
                  </a:lnTo>
                  <a:lnTo>
                    <a:pt x="6613245" y="124815"/>
                  </a:lnTo>
                  <a:lnTo>
                    <a:pt x="6638039" y="164753"/>
                  </a:lnTo>
                  <a:lnTo>
                    <a:pt x="6656527" y="208483"/>
                  </a:lnTo>
                  <a:lnTo>
                    <a:pt x="6668081" y="255374"/>
                  </a:lnTo>
                  <a:lnTo>
                    <a:pt x="6672071" y="304800"/>
                  </a:lnTo>
                  <a:lnTo>
                    <a:pt x="6672071" y="1524000"/>
                  </a:lnTo>
                  <a:lnTo>
                    <a:pt x="6668081" y="1573440"/>
                  </a:lnTo>
                  <a:lnTo>
                    <a:pt x="6656527" y="1620341"/>
                  </a:lnTo>
                  <a:lnTo>
                    <a:pt x="6638039" y="1664074"/>
                  </a:lnTo>
                  <a:lnTo>
                    <a:pt x="6613245" y="1704011"/>
                  </a:lnTo>
                  <a:lnTo>
                    <a:pt x="6582775" y="1739526"/>
                  </a:lnTo>
                  <a:lnTo>
                    <a:pt x="6547256" y="1769991"/>
                  </a:lnTo>
                  <a:lnTo>
                    <a:pt x="6507318" y="1794779"/>
                  </a:lnTo>
                  <a:lnTo>
                    <a:pt x="6463588" y="1813261"/>
                  </a:lnTo>
                  <a:lnTo>
                    <a:pt x="6416697" y="1824810"/>
                  </a:lnTo>
                  <a:lnTo>
                    <a:pt x="6367271" y="1828800"/>
                  </a:lnTo>
                  <a:lnTo>
                    <a:pt x="304800" y="1828800"/>
                  </a:lnTo>
                  <a:lnTo>
                    <a:pt x="255359" y="1824810"/>
                  </a:lnTo>
                  <a:lnTo>
                    <a:pt x="208458" y="1813261"/>
                  </a:lnTo>
                  <a:lnTo>
                    <a:pt x="164725" y="1794779"/>
                  </a:lnTo>
                  <a:lnTo>
                    <a:pt x="124788" y="1769991"/>
                  </a:lnTo>
                  <a:lnTo>
                    <a:pt x="89273" y="1739526"/>
                  </a:lnTo>
                  <a:lnTo>
                    <a:pt x="58808" y="1704011"/>
                  </a:lnTo>
                  <a:lnTo>
                    <a:pt x="34020" y="1664074"/>
                  </a:lnTo>
                  <a:lnTo>
                    <a:pt x="15538" y="1620341"/>
                  </a:lnTo>
                  <a:lnTo>
                    <a:pt x="3989" y="1573440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53209" y="4750829"/>
            <a:ext cx="60375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964565" algn="l"/>
              </a:tabLst>
            </a:pPr>
            <a:r>
              <a:rPr sz="2000" spc="-14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Georgia"/>
                <a:cs typeface="Georgia"/>
              </a:rPr>
              <a:t>(R)	</a:t>
            </a:r>
            <a:r>
              <a:rPr sz="2000" spc="-180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Return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yang 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diharapkan dari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suatu</a:t>
            </a:r>
            <a:r>
              <a:rPr sz="2000" spc="-2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sekuritas</a:t>
            </a:r>
            <a:endParaRPr sz="2000" dirty="0">
              <a:latin typeface="Georgia"/>
              <a:cs typeface="Georgia"/>
            </a:endParaRPr>
          </a:p>
          <a:p>
            <a:pPr marL="50800" marR="1226185">
              <a:lnSpc>
                <a:spcPct val="100000"/>
              </a:lnSpc>
              <a:spcBef>
                <a:spcPts val="5"/>
              </a:spcBef>
              <a:tabLst>
                <a:tab pos="964565" algn="l"/>
              </a:tabLst>
            </a:pPr>
            <a:r>
              <a:rPr sz="20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950" spc="-120" baseline="-21367" dirty="0">
                <a:solidFill>
                  <a:srgbClr val="FFFFFF"/>
                </a:solidFill>
                <a:latin typeface="Georgia"/>
                <a:cs typeface="Georgia"/>
              </a:rPr>
              <a:t>i	</a:t>
            </a:r>
            <a:r>
              <a:rPr sz="2000" spc="-185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Return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ke-i yang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mungkin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terjadi  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pr</a:t>
            </a:r>
            <a:r>
              <a:rPr sz="1950" spc="-52" baseline="-21367" dirty="0">
                <a:solidFill>
                  <a:srgbClr val="FFFFFF"/>
                </a:solidFill>
                <a:latin typeface="Georgia"/>
                <a:cs typeface="Georgia"/>
              </a:rPr>
              <a:t>i	</a:t>
            </a:r>
            <a:r>
              <a:rPr sz="2000" spc="-185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Probabilitas 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kejadian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return</a:t>
            </a:r>
            <a:r>
              <a:rPr sz="2000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ke-i</a:t>
            </a:r>
            <a:endParaRPr sz="2000" dirty="0">
              <a:latin typeface="Georgia"/>
              <a:cs typeface="Georgia"/>
            </a:endParaRPr>
          </a:p>
          <a:p>
            <a:pPr marL="50800">
              <a:lnSpc>
                <a:spcPct val="100000"/>
              </a:lnSpc>
              <a:tabLst>
                <a:tab pos="964565" algn="l"/>
              </a:tabLst>
            </a:pP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n	</a:t>
            </a:r>
            <a:r>
              <a:rPr sz="2000" spc="-185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2000" spc="-55" dirty="0">
                <a:solidFill>
                  <a:srgbClr val="FFFFFF"/>
                </a:solidFill>
                <a:latin typeface="Georgia"/>
                <a:cs typeface="Georgia"/>
              </a:rPr>
              <a:t>Banyaknya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return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yang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mungkin</a:t>
            </a:r>
            <a:r>
              <a:rPr sz="2000" spc="-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terjadi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09687" y="2512129"/>
            <a:ext cx="2139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i="1" spc="-20" dirty="0">
                <a:latin typeface="Times New Roman"/>
                <a:cs typeface="Times New Roman"/>
              </a:rPr>
              <a:t>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52228" y="2364581"/>
            <a:ext cx="3881120" cy="1913889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60"/>
              </a:spcBef>
              <a:tabLst>
                <a:tab pos="3193415" algn="l"/>
              </a:tabLst>
            </a:pPr>
            <a:r>
              <a:rPr sz="4400" b="1" spc="25" dirty="0">
                <a:latin typeface="Arial"/>
                <a:cs typeface="Arial"/>
              </a:rPr>
              <a:t>E(R) </a:t>
            </a:r>
            <a:r>
              <a:rPr sz="4400" b="1" spc="-140" dirty="0">
                <a:latin typeface="Arial"/>
                <a:cs typeface="Arial"/>
              </a:rPr>
              <a:t>=</a:t>
            </a:r>
            <a:r>
              <a:rPr sz="4400" b="1" spc="-835" dirty="0">
                <a:latin typeface="Arial"/>
                <a:cs typeface="Arial"/>
              </a:rPr>
              <a:t> </a:t>
            </a:r>
            <a:r>
              <a:rPr sz="11550" spc="-97" baseline="-10101" dirty="0">
                <a:latin typeface="Symbol"/>
                <a:cs typeface="Symbol"/>
              </a:rPr>
              <a:t></a:t>
            </a:r>
            <a:r>
              <a:rPr sz="11550" spc="-1380" baseline="-10101" dirty="0">
                <a:latin typeface="Times New Roman"/>
                <a:cs typeface="Times New Roman"/>
              </a:rPr>
              <a:t> </a:t>
            </a:r>
            <a:r>
              <a:rPr sz="7650" i="1" spc="22" baseline="-2178" dirty="0">
                <a:latin typeface="Times New Roman"/>
                <a:cs typeface="Times New Roman"/>
              </a:rPr>
              <a:t>R</a:t>
            </a:r>
            <a:r>
              <a:rPr sz="4500" i="1" spc="22" baseline="-27777" dirty="0">
                <a:latin typeface="Times New Roman"/>
                <a:cs typeface="Times New Roman"/>
              </a:rPr>
              <a:t>i	</a:t>
            </a:r>
            <a:r>
              <a:rPr sz="7650" i="1" spc="-135" baseline="-2178" dirty="0">
                <a:latin typeface="Times New Roman"/>
                <a:cs typeface="Times New Roman"/>
              </a:rPr>
              <a:t>pr</a:t>
            </a:r>
            <a:r>
              <a:rPr sz="4500" i="1" spc="-135" baseline="-27777" dirty="0">
                <a:latin typeface="Times New Roman"/>
                <a:cs typeface="Times New Roman"/>
              </a:rPr>
              <a:t>i</a:t>
            </a:r>
            <a:endParaRPr sz="4500" baseline="-27777" dirty="0">
              <a:latin typeface="Times New Roman"/>
              <a:cs typeface="Times New Roman"/>
            </a:endParaRPr>
          </a:p>
          <a:p>
            <a:pPr marL="278130" algn="ctr">
              <a:lnSpc>
                <a:spcPct val="100000"/>
              </a:lnSpc>
              <a:spcBef>
                <a:spcPts val="570"/>
              </a:spcBef>
            </a:pPr>
            <a:r>
              <a:rPr sz="3000" i="1" spc="-10" dirty="0">
                <a:latin typeface="Times New Roman"/>
                <a:cs typeface="Times New Roman"/>
              </a:rPr>
              <a:t>i</a:t>
            </a:r>
            <a:r>
              <a:rPr sz="3000" i="1" spc="-495" dirty="0">
                <a:latin typeface="Times New Roman"/>
                <a:cs typeface="Times New Roman"/>
              </a:rPr>
              <a:t> </a:t>
            </a:r>
            <a:r>
              <a:rPr sz="3000" spc="-80" dirty="0">
                <a:latin typeface="Symbol"/>
                <a:cs typeface="Symbol"/>
              </a:rPr>
              <a:t></a:t>
            </a:r>
            <a:r>
              <a:rPr sz="3000" spc="-80" dirty="0">
                <a:latin typeface="Times New Roman"/>
                <a:cs typeface="Times New Roman"/>
              </a:rPr>
              <a:t>1</a:t>
            </a: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739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03477"/>
            <a:ext cx="813180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04607A"/>
                </a:solidFill>
                <a:latin typeface="Carlito"/>
                <a:cs typeface="Carlito"/>
              </a:rPr>
              <a:t>Berikut </a:t>
            </a:r>
            <a:r>
              <a:rPr sz="2000" b="0" dirty="0">
                <a:solidFill>
                  <a:srgbClr val="04607A"/>
                </a:solidFill>
                <a:latin typeface="Carlito"/>
                <a:cs typeface="Carlito"/>
              </a:rPr>
              <a:t>ini </a:t>
            </a:r>
            <a:r>
              <a:rPr sz="2000" b="0" spc="-10" dirty="0">
                <a:solidFill>
                  <a:srgbClr val="04607A"/>
                </a:solidFill>
                <a:latin typeface="Carlito"/>
                <a:cs typeface="Carlito"/>
              </a:rPr>
              <a:t>akan diberikan contoh </a:t>
            </a:r>
            <a:r>
              <a:rPr sz="2000" b="0" spc="-5" dirty="0">
                <a:solidFill>
                  <a:srgbClr val="04607A"/>
                </a:solidFill>
                <a:latin typeface="Carlito"/>
                <a:cs typeface="Carlito"/>
              </a:rPr>
              <a:t>perhitungan </a:t>
            </a:r>
            <a:r>
              <a:rPr sz="2000" b="0" spc="-10" dirty="0">
                <a:solidFill>
                  <a:srgbClr val="04607A"/>
                </a:solidFill>
                <a:latin typeface="Carlito"/>
                <a:cs typeface="Carlito"/>
              </a:rPr>
              <a:t>return yang diharapkan </a:t>
            </a:r>
            <a:r>
              <a:rPr sz="2000" b="0" spc="-5" dirty="0">
                <a:solidFill>
                  <a:srgbClr val="04607A"/>
                </a:solidFill>
                <a:latin typeface="Carlito"/>
                <a:cs typeface="Carlito"/>
              </a:rPr>
              <a:t>dari  </a:t>
            </a:r>
            <a:r>
              <a:rPr sz="2000" b="0" spc="-10" dirty="0">
                <a:solidFill>
                  <a:srgbClr val="04607A"/>
                </a:solidFill>
                <a:latin typeface="Carlito"/>
                <a:cs typeface="Carlito"/>
              </a:rPr>
              <a:t>suatu sekuritas </a:t>
            </a:r>
            <a:r>
              <a:rPr sz="2000" b="0" dirty="0">
                <a:solidFill>
                  <a:srgbClr val="04607A"/>
                </a:solidFill>
                <a:latin typeface="Carlito"/>
                <a:cs typeface="Carlito"/>
              </a:rPr>
              <a:t>ABC </a:t>
            </a:r>
            <a:r>
              <a:rPr sz="2000" b="0" spc="-10" dirty="0">
                <a:solidFill>
                  <a:srgbClr val="04607A"/>
                </a:solidFill>
                <a:latin typeface="Carlito"/>
                <a:cs typeface="Carlito"/>
              </a:rPr>
              <a:t>berdasarkan skenario </a:t>
            </a:r>
            <a:r>
              <a:rPr sz="2000" b="0" spc="-15" dirty="0">
                <a:solidFill>
                  <a:srgbClr val="04607A"/>
                </a:solidFill>
                <a:latin typeface="Carlito"/>
                <a:cs typeface="Carlito"/>
              </a:rPr>
              <a:t>kondisi ekonomi </a:t>
            </a:r>
            <a:r>
              <a:rPr sz="2000" b="0" spc="-5" dirty="0">
                <a:solidFill>
                  <a:srgbClr val="04607A"/>
                </a:solidFill>
                <a:latin typeface="Carlito"/>
                <a:cs typeface="Carlito"/>
              </a:rPr>
              <a:t>seperti dalam </a:t>
            </a:r>
            <a:r>
              <a:rPr sz="2000" b="0" spc="-35" dirty="0">
                <a:solidFill>
                  <a:srgbClr val="04607A"/>
                </a:solidFill>
                <a:latin typeface="Carlito"/>
                <a:cs typeface="Carlito"/>
              </a:rPr>
              <a:t>Tabel  </a:t>
            </a:r>
            <a:r>
              <a:rPr sz="2000" b="0" dirty="0">
                <a:solidFill>
                  <a:srgbClr val="04607A"/>
                </a:solidFill>
                <a:latin typeface="Carlito"/>
                <a:cs typeface="Carlito"/>
              </a:rPr>
              <a:t>1 </a:t>
            </a:r>
            <a:r>
              <a:rPr sz="2000" b="0" spc="-5" dirty="0">
                <a:solidFill>
                  <a:srgbClr val="04607A"/>
                </a:solidFill>
                <a:latin typeface="Carlito"/>
                <a:cs typeface="Carlito"/>
              </a:rPr>
              <a:t>di </a:t>
            </a:r>
            <a:r>
              <a:rPr sz="2000" b="0" spc="-10" dirty="0">
                <a:solidFill>
                  <a:srgbClr val="04607A"/>
                </a:solidFill>
                <a:latin typeface="Carlito"/>
                <a:cs typeface="Carlito"/>
              </a:rPr>
              <a:t>bawah</a:t>
            </a:r>
            <a:r>
              <a:rPr sz="2000" b="0" spc="-2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2000" b="0" spc="-5" dirty="0">
                <a:solidFill>
                  <a:srgbClr val="04607A"/>
                </a:solidFill>
                <a:latin typeface="Carlito"/>
                <a:cs typeface="Carlito"/>
              </a:rPr>
              <a:t>ini:</a:t>
            </a:r>
            <a:endParaRPr sz="2000">
              <a:latin typeface="Carlito"/>
              <a:cs typeface="Carlito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65187" y="2779648"/>
          <a:ext cx="6929118" cy="2215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9035"/>
                <a:gridCol w="2338069"/>
                <a:gridCol w="2152014"/>
              </a:tblGrid>
              <a:tr h="45720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Kondisi</a:t>
                      </a:r>
                      <a:r>
                        <a:rPr sz="20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Ekonomi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Probabilitas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Return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Ekonomi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kuat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0,30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0,20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597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Ekonomi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sedang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0,40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0,15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597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Resesi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0,30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0,10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600960" y="2030729"/>
            <a:ext cx="4086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Tabel</a:t>
            </a:r>
            <a:r>
              <a:rPr sz="1800" b="1" spc="-5" dirty="0">
                <a:latin typeface="Arial"/>
                <a:cs typeface="Arial"/>
              </a:rPr>
              <a:t> 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Distribusi Probabilitas Sekuritas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ABC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48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2143505"/>
            <a:ext cx="8910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Penghitungan </a:t>
            </a:r>
            <a:r>
              <a:rPr sz="2400" dirty="0">
                <a:latin typeface="Arial"/>
                <a:cs typeface="Arial"/>
              </a:rPr>
              <a:t>return </a:t>
            </a:r>
            <a:r>
              <a:rPr sz="2400" spc="-5" dirty="0">
                <a:latin typeface="Arial"/>
                <a:cs typeface="Arial"/>
              </a:rPr>
              <a:t>yang diharapkan dari sekuritas ABC tersebut  bisa dihitung dengan rumus di </a:t>
            </a:r>
            <a:r>
              <a:rPr sz="2400" dirty="0">
                <a:latin typeface="Arial"/>
                <a:cs typeface="Arial"/>
              </a:rPr>
              <a:t>atas, </a:t>
            </a:r>
            <a:r>
              <a:rPr sz="2400" spc="-5" dirty="0">
                <a:latin typeface="Arial"/>
                <a:cs typeface="Arial"/>
              </a:rPr>
              <a:t>seperti berikut ini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095" y="3238957"/>
            <a:ext cx="98425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(R)=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ts val="2875"/>
              </a:lnSpc>
            </a:pPr>
            <a:r>
              <a:rPr sz="240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7794" y="3238957"/>
            <a:ext cx="620712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[(0,30) (0,20)] + </a:t>
            </a:r>
            <a:r>
              <a:rPr sz="2400" dirty="0">
                <a:latin typeface="Symbol"/>
                <a:cs typeface="Symbol"/>
              </a:rPr>
              <a:t>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(0,4) (0,15) </a:t>
            </a:r>
            <a:r>
              <a:rPr sz="2400" dirty="0">
                <a:latin typeface="Symbol"/>
                <a:cs typeface="Symbol"/>
              </a:rPr>
              <a:t>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dirty="0">
                <a:latin typeface="Symbol"/>
                <a:cs typeface="Symbol"/>
              </a:rPr>
              <a:t></a:t>
            </a:r>
            <a:r>
              <a:rPr sz="2400" dirty="0">
                <a:latin typeface="Arial"/>
                <a:cs typeface="Arial"/>
              </a:rPr>
              <a:t>(0,30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(0,10)]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400" dirty="0">
                <a:latin typeface="Times New Roman"/>
                <a:cs typeface="Times New Roman"/>
              </a:rPr>
              <a:t>0,15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286857"/>
            <a:ext cx="8987155" cy="854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Jadi, </a:t>
            </a:r>
            <a:r>
              <a:rPr sz="2400" spc="-5" dirty="0">
                <a:latin typeface="Times New Roman"/>
                <a:cs typeface="Times New Roman"/>
              </a:rPr>
              <a:t>return </a:t>
            </a:r>
            <a:r>
              <a:rPr sz="2400" dirty="0">
                <a:latin typeface="Times New Roman"/>
                <a:cs typeface="Times New Roman"/>
              </a:rPr>
              <a:t>yang </a:t>
            </a:r>
            <a:r>
              <a:rPr sz="2400" spc="-5" dirty="0">
                <a:latin typeface="Times New Roman"/>
                <a:cs typeface="Times New Roman"/>
              </a:rPr>
              <a:t>diharapkan </a:t>
            </a:r>
            <a:r>
              <a:rPr sz="2400" dirty="0">
                <a:latin typeface="Times New Roman"/>
                <a:cs typeface="Times New Roman"/>
              </a:rPr>
              <a:t>dari </a:t>
            </a:r>
            <a:r>
              <a:rPr sz="2400" spc="-5" dirty="0">
                <a:latin typeface="Times New Roman"/>
                <a:cs typeface="Times New Roman"/>
              </a:rPr>
              <a:t>sekuritas ABC adalah sebesar 0,15 atau  15%.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0738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998</Words>
  <Application>Microsoft Office PowerPoint</Application>
  <PresentationFormat>On-screen Show (4:3)</PresentationFormat>
  <Paragraphs>293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Risk and Return</vt:lpstr>
      <vt:lpstr>PowerPoint Presentation</vt:lpstr>
      <vt:lpstr>PowerPoint Presentation</vt:lpstr>
      <vt:lpstr>PowerPoint Presentation</vt:lpstr>
      <vt:lpstr>Risiko Tunggal  (Stand Alone Risk)</vt:lpstr>
      <vt:lpstr>PowerPoint Presentation</vt:lpstr>
      <vt:lpstr>Berikut ini akan diberikan contoh perhitungan return yang diharapkan dari  suatu sekuritas ABC berdasarkan skenario kondisi ekonomi seperti dalam Tabel  1 di bawah ini:</vt:lpstr>
      <vt:lpstr>PowerPoint Presentation</vt:lpstr>
      <vt:lpstr>Menghitung Resiko</vt:lpstr>
      <vt:lpstr>PowerPoint Presentation</vt:lpstr>
      <vt:lpstr>Dalam Tabel 2 berikut ini diberikan contoh perhitungan varians dan standar  deviasi saham DEF. Tabel 2</vt:lpstr>
      <vt:lpstr>Contoh Lain</vt:lpstr>
      <vt:lpstr>Risiko Aset dalam Suatu Portofolio (Risk in Portofolio Assets)</vt:lpstr>
      <vt:lpstr>1. Risiko dalam konteks aset tunggal.</vt:lpstr>
      <vt:lpstr>PowerPoint Presentation</vt:lpstr>
      <vt:lpstr>PowerPoint Presentation</vt:lpstr>
      <vt:lpstr>PowerPoint Presentation</vt:lpstr>
      <vt:lpstr>PENGARUH PENAMBAHAN JENIS ASET  TERHADAP RESIKO PORTOFOLIO</vt:lpstr>
      <vt:lpstr>DIVERSIFIKASI</vt:lpstr>
      <vt:lpstr>Perhitungan Risiko Portofolio</vt:lpstr>
      <vt:lpstr>PowerPoint Presentation</vt:lpstr>
      <vt:lpstr>PowerPoint Presentation</vt:lpstr>
      <vt:lpstr>Contoh</vt:lpstr>
      <vt:lpstr>Penyelesaian</vt:lpstr>
      <vt:lpstr>Penyelesaian</vt:lpstr>
      <vt:lpstr>Penyelesaian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asus</cp:lastModifiedBy>
  <cp:revision>6</cp:revision>
  <dcterms:created xsi:type="dcterms:W3CDTF">2020-03-23T05:25:08Z</dcterms:created>
  <dcterms:modified xsi:type="dcterms:W3CDTF">2021-03-25T14:34:46Z</dcterms:modified>
</cp:coreProperties>
</file>