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66" r:id="rId17"/>
    <p:sldId id="267" r:id="rId18"/>
    <p:sldId id="283" r:id="rId19"/>
    <p:sldId id="284" r:id="rId20"/>
    <p:sldId id="285" r:id="rId21"/>
    <p:sldId id="286" r:id="rId22"/>
    <p:sldId id="270" r:id="rId23"/>
    <p:sldId id="271" r:id="rId24"/>
    <p:sldId id="287" r:id="rId25"/>
    <p:sldId id="288" r:id="rId26"/>
    <p:sldId id="289" r:id="rId27"/>
    <p:sldId id="290" r:id="rId28"/>
    <p:sldId id="291" r:id="rId29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7" d="100"/>
          <a:sy n="77" d="100"/>
        </p:scale>
        <p:origin x="-117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9689E-85AB-4627-978F-0EB3E7F39423}" type="datetimeFigureOut">
              <a:rPr lang="id-ID" smtClean="0"/>
              <a:t>25/03/2021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C49DD-9895-424D-9EFC-F0D39760DA3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72778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9689E-85AB-4627-978F-0EB3E7F39423}" type="datetimeFigureOut">
              <a:rPr lang="id-ID" smtClean="0"/>
              <a:t>25/03/2021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C49DD-9895-424D-9EFC-F0D39760DA3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90482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9689E-85AB-4627-978F-0EB3E7F39423}" type="datetimeFigureOut">
              <a:rPr lang="id-ID" smtClean="0"/>
              <a:t>25/03/2021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C49DD-9895-424D-9EFC-F0D39760DA3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64948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9689E-85AB-4627-978F-0EB3E7F39423}" type="datetimeFigureOut">
              <a:rPr lang="id-ID" smtClean="0"/>
              <a:t>25/03/2021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C49DD-9895-424D-9EFC-F0D39760DA3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93920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9689E-85AB-4627-978F-0EB3E7F39423}" type="datetimeFigureOut">
              <a:rPr lang="id-ID" smtClean="0"/>
              <a:t>25/03/2021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C49DD-9895-424D-9EFC-F0D39760DA3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34588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9689E-85AB-4627-978F-0EB3E7F39423}" type="datetimeFigureOut">
              <a:rPr lang="id-ID" smtClean="0"/>
              <a:t>25/03/2021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C49DD-9895-424D-9EFC-F0D39760DA3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94739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9689E-85AB-4627-978F-0EB3E7F39423}" type="datetimeFigureOut">
              <a:rPr lang="id-ID" smtClean="0"/>
              <a:t>25/03/2021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C49DD-9895-424D-9EFC-F0D39760DA3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69092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9689E-85AB-4627-978F-0EB3E7F39423}" type="datetimeFigureOut">
              <a:rPr lang="id-ID" smtClean="0"/>
              <a:t>25/03/2021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C49DD-9895-424D-9EFC-F0D39760DA3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5287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9689E-85AB-4627-978F-0EB3E7F39423}" type="datetimeFigureOut">
              <a:rPr lang="id-ID" smtClean="0"/>
              <a:t>25/03/2021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C49DD-9895-424D-9EFC-F0D39760DA3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29603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9689E-85AB-4627-978F-0EB3E7F39423}" type="datetimeFigureOut">
              <a:rPr lang="id-ID" smtClean="0"/>
              <a:t>25/03/2021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C49DD-9895-424D-9EFC-F0D39760DA3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60091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9689E-85AB-4627-978F-0EB3E7F39423}" type="datetimeFigureOut">
              <a:rPr lang="id-ID" smtClean="0"/>
              <a:t>25/03/2021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0C49DD-9895-424D-9EFC-F0D39760DA3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53605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99689E-85AB-4627-978F-0EB3E7F39423}" type="datetimeFigureOut">
              <a:rPr lang="id-ID" smtClean="0"/>
              <a:t>25/03/2021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0C49DD-9895-424D-9EFC-F0D39760DA3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55364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5.png"/><Relationship Id="rId7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7.png"/><Relationship Id="rId10" Type="http://schemas.openxmlformats.org/officeDocument/2006/relationships/image" Target="../media/image25.png"/><Relationship Id="rId4" Type="http://schemas.openxmlformats.org/officeDocument/2006/relationships/image" Target="../media/image6.png"/><Relationship Id="rId9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jp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5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7.png"/><Relationship Id="rId10" Type="http://schemas.openxmlformats.org/officeDocument/2006/relationships/image" Target="../media/image39.png"/><Relationship Id="rId4" Type="http://schemas.openxmlformats.org/officeDocument/2006/relationships/image" Target="../media/image6.png"/><Relationship Id="rId9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5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-695325" y="1752600"/>
            <a:ext cx="10448925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id-ID" sz="4000" b="1" dirty="0">
                <a:solidFill>
                  <a:srgbClr val="FF0000"/>
                </a:solidFill>
                <a:latin typeface="Cambria" pitchFamily="18" charset="0"/>
              </a:rPr>
              <a:t>Pertemuan 1</a:t>
            </a:r>
            <a:endParaRPr lang="en-US" sz="4000" b="1" dirty="0">
              <a:solidFill>
                <a:srgbClr val="FF0000"/>
              </a:solidFill>
              <a:latin typeface="Cambria" pitchFamily="18" charset="0"/>
            </a:endParaRPr>
          </a:p>
          <a:p>
            <a:pPr algn="ctr">
              <a:defRPr/>
            </a:pPr>
            <a:r>
              <a:rPr lang="en-US" sz="4000" b="1" dirty="0">
                <a:latin typeface="Cambria" pitchFamily="18" charset="0"/>
              </a:rPr>
              <a:t>RISIKO DAN </a:t>
            </a:r>
            <a:r>
              <a:rPr lang="id-ID" sz="4000" b="1" dirty="0">
                <a:latin typeface="Cambria" pitchFamily="18" charset="0"/>
              </a:rPr>
              <a:t> </a:t>
            </a:r>
            <a:r>
              <a:rPr lang="en-US" sz="4000" b="1" dirty="0">
                <a:latin typeface="Cambria" pitchFamily="18" charset="0"/>
              </a:rPr>
              <a:t>TINGKAT PENGEMBALIAN</a:t>
            </a:r>
            <a:endParaRPr lang="id-ID" sz="4000" b="1" dirty="0">
              <a:latin typeface="Cambria" pitchFamily="18" charset="0"/>
            </a:endParaRPr>
          </a:p>
          <a:p>
            <a:pPr algn="ctr">
              <a:defRPr/>
            </a:pPr>
            <a:r>
              <a:rPr lang="id-ID" sz="4000" b="1" i="1" dirty="0">
                <a:latin typeface="Cambria" pitchFamily="18" charset="0"/>
              </a:rPr>
              <a:t>(Risk and Rates of Return)</a:t>
            </a:r>
            <a:endParaRPr lang="en-US" sz="4000" b="1" i="1" dirty="0">
              <a:latin typeface="Cambria" pitchFamily="18" charset="0"/>
            </a:endParaRPr>
          </a:p>
          <a:p>
            <a:pPr algn="ctr">
              <a:defRPr/>
            </a:pPr>
            <a:r>
              <a:rPr lang="en-US" sz="4000" b="1" dirty="0">
                <a:solidFill>
                  <a:srgbClr val="FF0000"/>
                </a:solidFill>
              </a:rPr>
              <a:t/>
            </a:r>
            <a:br>
              <a:rPr lang="en-US" sz="4000" b="1" dirty="0">
                <a:solidFill>
                  <a:srgbClr val="FF0000"/>
                </a:solidFill>
              </a:rPr>
            </a:br>
            <a:endParaRPr lang="en-US" sz="4000" b="1" dirty="0">
              <a:latin typeface="+mn-lt"/>
            </a:endParaRPr>
          </a:p>
          <a:p>
            <a:pPr algn="ctr">
              <a:defRPr/>
            </a:pPr>
            <a:endParaRPr lang="en-US" sz="4000" b="1" dirty="0">
              <a:latin typeface="+mn-lt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3075" name="Picture 2" descr="D:\Picture\logo ibi small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907" y="174247"/>
            <a:ext cx="124460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3A21EE8-E381-49B1-A371-6BAB75F45FF8}" type="datetime1">
              <a:rPr lang="en-US"/>
              <a:pPr>
                <a:defRPr/>
              </a:pPr>
              <a:t>3/25/2021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EC6C66-150B-4247-973F-0591A8B15420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6" name="Date Placeholder 3"/>
          <p:cNvSpPr txBox="1">
            <a:spLocks/>
          </p:cNvSpPr>
          <p:nvPr/>
        </p:nvSpPr>
        <p:spPr>
          <a:xfrm>
            <a:off x="3505200" y="632460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 err="1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t>M.Keuangan</a:t>
            </a:r>
            <a:endParaRPr lang="en-US" sz="1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9632" y="184192"/>
            <a:ext cx="1950720" cy="1301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570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223"/>
              <a:ext cx="9143999" cy="10287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401357" y="0"/>
              <a:ext cx="4742641" cy="59994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-828" y="0"/>
            <a:ext cx="9145590" cy="10205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44500" y="1385061"/>
            <a:ext cx="27901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0" spc="-5" dirty="0">
                <a:solidFill>
                  <a:srgbClr val="04607A"/>
                </a:solidFill>
                <a:latin typeface="Carlito"/>
                <a:cs typeface="Carlito"/>
              </a:rPr>
              <a:t>Menghitung</a:t>
            </a:r>
            <a:r>
              <a:rPr sz="2800" b="0" spc="-30" dirty="0">
                <a:solidFill>
                  <a:srgbClr val="04607A"/>
                </a:solidFill>
                <a:latin typeface="Carlito"/>
                <a:cs typeface="Carlito"/>
              </a:rPr>
              <a:t> Resiko</a:t>
            </a:r>
            <a:endParaRPr sz="2800">
              <a:latin typeface="Carlito"/>
              <a:cs typeface="Carlito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78916" y="2834386"/>
            <a:ext cx="8000365" cy="30130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70" dirty="0">
                <a:latin typeface="Georgia"/>
                <a:cs typeface="Georgia"/>
              </a:rPr>
              <a:t>Investor </a:t>
            </a:r>
            <a:r>
              <a:rPr sz="2800" spc="-50" dirty="0">
                <a:latin typeface="Georgia"/>
                <a:cs typeface="Georgia"/>
              </a:rPr>
              <a:t>harus mampu </a:t>
            </a:r>
            <a:r>
              <a:rPr sz="2800" spc="-20" dirty="0">
                <a:latin typeface="Georgia"/>
                <a:cs typeface="Georgia"/>
              </a:rPr>
              <a:t>menghitung </a:t>
            </a:r>
            <a:r>
              <a:rPr sz="2800" spc="-50" dirty="0">
                <a:latin typeface="Georgia"/>
                <a:cs typeface="Georgia"/>
              </a:rPr>
              <a:t>risiko </a:t>
            </a:r>
            <a:r>
              <a:rPr sz="2800" spc="-55" dirty="0">
                <a:latin typeface="Georgia"/>
                <a:cs typeface="Georgia"/>
              </a:rPr>
              <a:t>dari </a:t>
            </a:r>
            <a:r>
              <a:rPr sz="2800" spc="-35" dirty="0">
                <a:latin typeface="Georgia"/>
                <a:cs typeface="Georgia"/>
              </a:rPr>
              <a:t>suatu  </a:t>
            </a:r>
            <a:r>
              <a:rPr sz="2800" spc="-55" dirty="0">
                <a:latin typeface="Georgia"/>
                <a:cs typeface="Georgia"/>
              </a:rPr>
              <a:t>investasi.</a:t>
            </a:r>
            <a:endParaRPr sz="2800">
              <a:latin typeface="Georgia"/>
              <a:cs typeface="Georgia"/>
            </a:endParaRPr>
          </a:p>
          <a:p>
            <a:pPr marL="12700" marR="22860">
              <a:lnSpc>
                <a:spcPct val="100000"/>
              </a:lnSpc>
            </a:pPr>
            <a:r>
              <a:rPr sz="2800" spc="-30" dirty="0">
                <a:latin typeface="Georgia"/>
                <a:cs typeface="Georgia"/>
              </a:rPr>
              <a:t>Untuk </a:t>
            </a:r>
            <a:r>
              <a:rPr sz="2800" spc="-20" dirty="0">
                <a:latin typeface="Georgia"/>
                <a:cs typeface="Georgia"/>
              </a:rPr>
              <a:t>menghitung </a:t>
            </a:r>
            <a:r>
              <a:rPr sz="2800" spc="-60" dirty="0">
                <a:latin typeface="Georgia"/>
                <a:cs typeface="Georgia"/>
              </a:rPr>
              <a:t>besarnya </a:t>
            </a:r>
            <a:r>
              <a:rPr sz="2800" spc="-50" dirty="0">
                <a:latin typeface="Georgia"/>
                <a:cs typeface="Georgia"/>
              </a:rPr>
              <a:t>risiko </a:t>
            </a:r>
            <a:r>
              <a:rPr sz="2800" spc="-20" dirty="0">
                <a:latin typeface="Georgia"/>
                <a:cs typeface="Georgia"/>
              </a:rPr>
              <a:t>total </a:t>
            </a:r>
            <a:r>
              <a:rPr sz="2800" spc="-40" dirty="0">
                <a:latin typeface="Georgia"/>
                <a:cs typeface="Georgia"/>
              </a:rPr>
              <a:t>yang  </a:t>
            </a:r>
            <a:r>
              <a:rPr sz="2800" spc="-30" dirty="0">
                <a:latin typeface="Georgia"/>
                <a:cs typeface="Georgia"/>
              </a:rPr>
              <a:t>dikaitkan </a:t>
            </a:r>
            <a:r>
              <a:rPr sz="2800" spc="-35" dirty="0">
                <a:latin typeface="Georgia"/>
                <a:cs typeface="Georgia"/>
              </a:rPr>
              <a:t>dengan </a:t>
            </a:r>
            <a:r>
              <a:rPr sz="2800" spc="-40" dirty="0">
                <a:latin typeface="Georgia"/>
                <a:cs typeface="Georgia"/>
              </a:rPr>
              <a:t>return </a:t>
            </a:r>
            <a:r>
              <a:rPr sz="2800" spc="-45" dirty="0">
                <a:latin typeface="Georgia"/>
                <a:cs typeface="Georgia"/>
              </a:rPr>
              <a:t>yang </a:t>
            </a:r>
            <a:r>
              <a:rPr sz="2800" spc="-50" dirty="0">
                <a:latin typeface="Georgia"/>
                <a:cs typeface="Georgia"/>
              </a:rPr>
              <a:t>diharapkan </a:t>
            </a:r>
            <a:r>
              <a:rPr sz="2800" spc="-55" dirty="0">
                <a:latin typeface="Georgia"/>
                <a:cs typeface="Georgia"/>
              </a:rPr>
              <a:t>dari </a:t>
            </a:r>
            <a:r>
              <a:rPr sz="2800" spc="-35" dirty="0">
                <a:latin typeface="Georgia"/>
                <a:cs typeface="Georgia"/>
              </a:rPr>
              <a:t>suatu  </a:t>
            </a:r>
            <a:r>
              <a:rPr sz="2800" spc="-55" dirty="0">
                <a:latin typeface="Georgia"/>
                <a:cs typeface="Georgia"/>
              </a:rPr>
              <a:t>investasi, bisa </a:t>
            </a:r>
            <a:r>
              <a:rPr sz="2800" spc="-25" dirty="0">
                <a:latin typeface="Georgia"/>
                <a:cs typeface="Georgia"/>
              </a:rPr>
              <a:t>kita </a:t>
            </a:r>
            <a:r>
              <a:rPr sz="2800" spc="-30" dirty="0">
                <a:latin typeface="Georgia"/>
                <a:cs typeface="Georgia"/>
              </a:rPr>
              <a:t>lakukan </a:t>
            </a:r>
            <a:r>
              <a:rPr sz="2800" spc="-35" dirty="0">
                <a:latin typeface="Georgia"/>
                <a:cs typeface="Georgia"/>
              </a:rPr>
              <a:t>dengan </a:t>
            </a:r>
            <a:r>
              <a:rPr sz="2800" spc="-25" dirty="0">
                <a:latin typeface="Georgia"/>
                <a:cs typeface="Georgia"/>
              </a:rPr>
              <a:t>menghitung  </a:t>
            </a:r>
            <a:r>
              <a:rPr sz="2800" spc="-60" dirty="0">
                <a:latin typeface="Georgia"/>
                <a:cs typeface="Georgia"/>
              </a:rPr>
              <a:t>varians </a:t>
            </a:r>
            <a:r>
              <a:rPr sz="2800" spc="-45" dirty="0">
                <a:latin typeface="Georgia"/>
                <a:cs typeface="Georgia"/>
              </a:rPr>
              <a:t>dan </a:t>
            </a:r>
            <a:r>
              <a:rPr sz="2800" spc="-50" dirty="0">
                <a:latin typeface="Georgia"/>
                <a:cs typeface="Georgia"/>
              </a:rPr>
              <a:t>standar </a:t>
            </a:r>
            <a:r>
              <a:rPr sz="2800" spc="-45" dirty="0">
                <a:latin typeface="Georgia"/>
                <a:cs typeface="Georgia"/>
              </a:rPr>
              <a:t>deviasi </a:t>
            </a:r>
            <a:r>
              <a:rPr sz="2800" spc="-40" dirty="0">
                <a:latin typeface="Georgia"/>
                <a:cs typeface="Georgia"/>
              </a:rPr>
              <a:t>return </a:t>
            </a:r>
            <a:r>
              <a:rPr sz="2800" spc="-55" dirty="0">
                <a:latin typeface="Georgia"/>
                <a:cs typeface="Georgia"/>
              </a:rPr>
              <a:t>investasi  </a:t>
            </a:r>
            <a:r>
              <a:rPr sz="2800" spc="-40" dirty="0">
                <a:latin typeface="Georgia"/>
                <a:cs typeface="Georgia"/>
              </a:rPr>
              <a:t>bersangkutan.</a:t>
            </a:r>
            <a:endParaRPr sz="280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830657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223"/>
              <a:ext cx="9143999" cy="10287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401357" y="0"/>
              <a:ext cx="4742641" cy="59994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-828" y="0"/>
            <a:ext cx="9145590" cy="10205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53516" y="3817872"/>
            <a:ext cx="1102995" cy="2383790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555"/>
              </a:spcBef>
            </a:pPr>
            <a:r>
              <a:rPr sz="1900" b="1" spc="45" dirty="0">
                <a:latin typeface="Arial"/>
                <a:cs typeface="Arial"/>
              </a:rPr>
              <a:t>Dimana</a:t>
            </a:r>
            <a:r>
              <a:rPr sz="1900" b="1" spc="-190" dirty="0">
                <a:latin typeface="Arial"/>
                <a:cs typeface="Arial"/>
              </a:rPr>
              <a:t> </a:t>
            </a:r>
            <a:r>
              <a:rPr sz="1900" b="1" spc="-95" dirty="0">
                <a:latin typeface="Arial"/>
                <a:cs typeface="Arial"/>
              </a:rPr>
              <a:t>:</a:t>
            </a:r>
            <a:endParaRPr sz="1900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  <a:spcBef>
                <a:spcPts val="530"/>
              </a:spcBef>
              <a:tabLst>
                <a:tab pos="311785" algn="l"/>
              </a:tabLst>
            </a:pPr>
            <a:r>
              <a:rPr sz="2050" spc="-509" dirty="0">
                <a:solidFill>
                  <a:srgbClr val="0AD0D9"/>
                </a:solidFill>
                <a:latin typeface="Arial"/>
                <a:cs typeface="Arial"/>
              </a:rPr>
              <a:t>	</a:t>
            </a:r>
            <a:r>
              <a:rPr sz="2200" spc="-55" dirty="0">
                <a:latin typeface="Symbol"/>
                <a:cs typeface="Symbol"/>
              </a:rPr>
              <a:t></a:t>
            </a:r>
            <a:r>
              <a:rPr sz="2175" spc="-82" baseline="24904" dirty="0">
                <a:latin typeface="Georgia"/>
                <a:cs typeface="Georgia"/>
              </a:rPr>
              <a:t>2</a:t>
            </a:r>
            <a:endParaRPr sz="2175" baseline="24904">
              <a:latin typeface="Georgia"/>
              <a:cs typeface="Georgia"/>
            </a:endParaRPr>
          </a:p>
          <a:p>
            <a:pPr marL="38100">
              <a:lnSpc>
                <a:spcPct val="100000"/>
              </a:lnSpc>
              <a:spcBef>
                <a:spcPts val="525"/>
              </a:spcBef>
              <a:tabLst>
                <a:tab pos="311785" algn="l"/>
              </a:tabLst>
            </a:pPr>
            <a:r>
              <a:rPr sz="2100" spc="-560" dirty="0">
                <a:solidFill>
                  <a:srgbClr val="0AD0D9"/>
                </a:solidFill>
                <a:latin typeface="Arial"/>
                <a:cs typeface="Arial"/>
              </a:rPr>
              <a:t>	</a:t>
            </a:r>
            <a:r>
              <a:rPr sz="2200" spc="-5" dirty="0">
                <a:latin typeface="Symbol"/>
                <a:cs typeface="Symbol"/>
              </a:rPr>
              <a:t></a:t>
            </a:r>
            <a:endParaRPr sz="2200">
              <a:latin typeface="Symbol"/>
              <a:cs typeface="Symbol"/>
            </a:endParaRPr>
          </a:p>
          <a:p>
            <a:pPr marL="312420" indent="-274320">
              <a:lnSpc>
                <a:spcPct val="100000"/>
              </a:lnSpc>
              <a:spcBef>
                <a:spcPts val="520"/>
              </a:spcBef>
              <a:buClr>
                <a:srgbClr val="0AD0D9"/>
              </a:buClr>
              <a:buSzPct val="93181"/>
              <a:buFont typeface="Arial"/>
              <a:buChar char=""/>
              <a:tabLst>
                <a:tab pos="311785" algn="l"/>
                <a:tab pos="312420" algn="l"/>
              </a:tabLst>
            </a:pPr>
            <a:r>
              <a:rPr sz="2200" spc="-165" dirty="0">
                <a:latin typeface="Georgia"/>
                <a:cs typeface="Georgia"/>
              </a:rPr>
              <a:t>E</a:t>
            </a:r>
            <a:r>
              <a:rPr sz="2200" spc="-10" dirty="0">
                <a:latin typeface="Georgia"/>
                <a:cs typeface="Georgia"/>
              </a:rPr>
              <a:t> </a:t>
            </a:r>
            <a:r>
              <a:rPr sz="2200" spc="-70" dirty="0">
                <a:latin typeface="Georgia"/>
                <a:cs typeface="Georgia"/>
              </a:rPr>
              <a:t>(R)</a:t>
            </a:r>
            <a:endParaRPr sz="2200">
              <a:latin typeface="Georgia"/>
              <a:cs typeface="Georgia"/>
            </a:endParaRPr>
          </a:p>
          <a:p>
            <a:pPr marL="312420" indent="-274320">
              <a:lnSpc>
                <a:spcPct val="100000"/>
              </a:lnSpc>
              <a:spcBef>
                <a:spcPts val="525"/>
              </a:spcBef>
              <a:buClr>
                <a:srgbClr val="0AD0D9"/>
              </a:buClr>
              <a:buSzPct val="93181"/>
              <a:buFont typeface="Arial"/>
              <a:buChar char=""/>
              <a:tabLst>
                <a:tab pos="311785" algn="l"/>
                <a:tab pos="312420" algn="l"/>
              </a:tabLst>
            </a:pPr>
            <a:r>
              <a:rPr sz="2200" spc="-85" dirty="0">
                <a:latin typeface="Georgia"/>
                <a:cs typeface="Georgia"/>
              </a:rPr>
              <a:t>R</a:t>
            </a:r>
            <a:r>
              <a:rPr sz="2175" spc="-127" baseline="-21072" dirty="0">
                <a:latin typeface="Georgia"/>
                <a:cs typeface="Georgia"/>
              </a:rPr>
              <a:t>i</a:t>
            </a:r>
            <a:endParaRPr sz="2175" baseline="-21072">
              <a:latin typeface="Georgia"/>
              <a:cs typeface="Georgia"/>
            </a:endParaRPr>
          </a:p>
          <a:p>
            <a:pPr marL="312420" indent="-274320">
              <a:lnSpc>
                <a:spcPct val="100000"/>
              </a:lnSpc>
              <a:spcBef>
                <a:spcPts val="530"/>
              </a:spcBef>
              <a:buClr>
                <a:srgbClr val="0AD0D9"/>
              </a:buClr>
              <a:buSzPct val="93181"/>
              <a:buFont typeface="Arial"/>
              <a:buChar char=""/>
              <a:tabLst>
                <a:tab pos="311785" algn="l"/>
                <a:tab pos="312420" algn="l"/>
              </a:tabLst>
            </a:pPr>
            <a:r>
              <a:rPr sz="2200" spc="-40" dirty="0">
                <a:latin typeface="Georgia"/>
                <a:cs typeface="Georgia"/>
              </a:rPr>
              <a:t>pr</a:t>
            </a:r>
            <a:r>
              <a:rPr sz="2175" spc="-60" baseline="-21072" dirty="0">
                <a:latin typeface="Georgia"/>
                <a:cs typeface="Georgia"/>
              </a:rPr>
              <a:t>i</a:t>
            </a:r>
            <a:endParaRPr sz="2175" baseline="-21072">
              <a:latin typeface="Georgia"/>
              <a:cs typeface="Georg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408047" y="4165622"/>
            <a:ext cx="5549265" cy="2035810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2200" spc="-204" dirty="0">
                <a:latin typeface="Georgia"/>
                <a:cs typeface="Georgia"/>
              </a:rPr>
              <a:t>= </a:t>
            </a:r>
            <a:r>
              <a:rPr sz="2200" spc="-60" dirty="0">
                <a:latin typeface="Georgia"/>
                <a:cs typeface="Georgia"/>
              </a:rPr>
              <a:t>Varians</a:t>
            </a:r>
            <a:r>
              <a:rPr sz="2200" spc="-240" dirty="0">
                <a:latin typeface="Georgia"/>
                <a:cs typeface="Georgia"/>
              </a:rPr>
              <a:t> </a:t>
            </a:r>
            <a:r>
              <a:rPr sz="2200" spc="-35" dirty="0">
                <a:latin typeface="Georgia"/>
                <a:cs typeface="Georgia"/>
              </a:rPr>
              <a:t>return</a:t>
            </a:r>
            <a:endParaRPr sz="22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525"/>
              </a:spcBef>
            </a:pPr>
            <a:r>
              <a:rPr sz="2200" spc="-204" dirty="0">
                <a:latin typeface="Georgia"/>
                <a:cs typeface="Georgia"/>
              </a:rPr>
              <a:t>= </a:t>
            </a:r>
            <a:r>
              <a:rPr sz="2200" spc="-45" dirty="0">
                <a:latin typeface="Georgia"/>
                <a:cs typeface="Georgia"/>
              </a:rPr>
              <a:t>Standar</a:t>
            </a:r>
            <a:r>
              <a:rPr sz="2200" spc="-229" dirty="0">
                <a:latin typeface="Georgia"/>
                <a:cs typeface="Georgia"/>
              </a:rPr>
              <a:t> </a:t>
            </a:r>
            <a:r>
              <a:rPr sz="2200" spc="-40" dirty="0">
                <a:latin typeface="Georgia"/>
                <a:cs typeface="Georgia"/>
              </a:rPr>
              <a:t>deviasi</a:t>
            </a:r>
            <a:endParaRPr sz="22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520"/>
              </a:spcBef>
            </a:pPr>
            <a:r>
              <a:rPr sz="2200" spc="-204" dirty="0">
                <a:latin typeface="Georgia"/>
                <a:cs typeface="Georgia"/>
              </a:rPr>
              <a:t>= </a:t>
            </a:r>
            <a:r>
              <a:rPr sz="2200" spc="-50" dirty="0">
                <a:latin typeface="Georgia"/>
                <a:cs typeface="Georgia"/>
              </a:rPr>
              <a:t>Return </a:t>
            </a:r>
            <a:r>
              <a:rPr sz="2200" spc="-35" dirty="0">
                <a:latin typeface="Georgia"/>
                <a:cs typeface="Georgia"/>
              </a:rPr>
              <a:t>yang </a:t>
            </a:r>
            <a:r>
              <a:rPr sz="2200" spc="-40" dirty="0">
                <a:latin typeface="Georgia"/>
                <a:cs typeface="Georgia"/>
              </a:rPr>
              <a:t>diharapkan </a:t>
            </a:r>
            <a:r>
              <a:rPr sz="2200" spc="-45" dirty="0">
                <a:latin typeface="Georgia"/>
                <a:cs typeface="Georgia"/>
              </a:rPr>
              <a:t>dari </a:t>
            </a:r>
            <a:r>
              <a:rPr sz="2200" spc="-30" dirty="0">
                <a:latin typeface="Georgia"/>
                <a:cs typeface="Georgia"/>
              </a:rPr>
              <a:t>suatu</a:t>
            </a:r>
            <a:r>
              <a:rPr sz="2200" spc="-220" dirty="0">
                <a:latin typeface="Georgia"/>
                <a:cs typeface="Georgia"/>
              </a:rPr>
              <a:t> </a:t>
            </a:r>
            <a:r>
              <a:rPr sz="2200" spc="-35" dirty="0">
                <a:latin typeface="Georgia"/>
                <a:cs typeface="Georgia"/>
              </a:rPr>
              <a:t>sekuritas</a:t>
            </a:r>
            <a:endParaRPr sz="22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530"/>
              </a:spcBef>
            </a:pPr>
            <a:r>
              <a:rPr sz="2200" spc="-204" dirty="0">
                <a:latin typeface="Georgia"/>
                <a:cs typeface="Georgia"/>
              </a:rPr>
              <a:t>= </a:t>
            </a:r>
            <a:r>
              <a:rPr sz="2200" spc="-50" dirty="0">
                <a:latin typeface="Georgia"/>
                <a:cs typeface="Georgia"/>
              </a:rPr>
              <a:t>Return </a:t>
            </a:r>
            <a:r>
              <a:rPr sz="2200" spc="-25" dirty="0">
                <a:latin typeface="Georgia"/>
                <a:cs typeface="Georgia"/>
              </a:rPr>
              <a:t>ke-</a:t>
            </a:r>
            <a:r>
              <a:rPr sz="2200" i="1" spc="-25" dirty="0">
                <a:latin typeface="Caladea"/>
                <a:cs typeface="Caladea"/>
              </a:rPr>
              <a:t>i </a:t>
            </a:r>
            <a:r>
              <a:rPr sz="2200" spc="-35" dirty="0">
                <a:latin typeface="Georgia"/>
                <a:cs typeface="Georgia"/>
              </a:rPr>
              <a:t>yang </a:t>
            </a:r>
            <a:r>
              <a:rPr sz="2200" spc="-25" dirty="0">
                <a:latin typeface="Georgia"/>
                <a:cs typeface="Georgia"/>
              </a:rPr>
              <a:t>mungkin</a:t>
            </a:r>
            <a:r>
              <a:rPr sz="2200" spc="-85" dirty="0">
                <a:latin typeface="Georgia"/>
                <a:cs typeface="Georgia"/>
              </a:rPr>
              <a:t> </a:t>
            </a:r>
            <a:r>
              <a:rPr sz="2200" spc="-35" dirty="0">
                <a:latin typeface="Georgia"/>
                <a:cs typeface="Georgia"/>
              </a:rPr>
              <a:t>terjadi</a:t>
            </a:r>
            <a:endParaRPr sz="22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525"/>
              </a:spcBef>
            </a:pPr>
            <a:r>
              <a:rPr sz="2200" spc="-204" dirty="0">
                <a:latin typeface="Georgia"/>
                <a:cs typeface="Georgia"/>
              </a:rPr>
              <a:t>= </a:t>
            </a:r>
            <a:r>
              <a:rPr sz="2200" spc="-30" dirty="0">
                <a:latin typeface="Georgia"/>
                <a:cs typeface="Georgia"/>
              </a:rPr>
              <a:t>probabilitas </a:t>
            </a:r>
            <a:r>
              <a:rPr sz="2200" spc="-40" dirty="0">
                <a:latin typeface="Georgia"/>
                <a:cs typeface="Georgia"/>
              </a:rPr>
              <a:t>kejadian </a:t>
            </a:r>
            <a:r>
              <a:rPr sz="2200" spc="-35" dirty="0">
                <a:latin typeface="Georgia"/>
                <a:cs typeface="Georgia"/>
              </a:rPr>
              <a:t>return</a:t>
            </a:r>
            <a:r>
              <a:rPr sz="2200" spc="-220" dirty="0">
                <a:latin typeface="Georgia"/>
                <a:cs typeface="Georgia"/>
              </a:rPr>
              <a:t> </a:t>
            </a:r>
            <a:r>
              <a:rPr sz="2200" spc="-25" dirty="0">
                <a:latin typeface="Georgia"/>
                <a:cs typeface="Georgia"/>
              </a:rPr>
              <a:t>ke-</a:t>
            </a:r>
            <a:r>
              <a:rPr sz="2200" i="1" spc="-25" dirty="0">
                <a:latin typeface="Caladea"/>
                <a:cs typeface="Caladea"/>
              </a:rPr>
              <a:t>i</a:t>
            </a:r>
            <a:endParaRPr sz="2200">
              <a:latin typeface="Caladea"/>
              <a:cs typeface="Calade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785873" y="1428750"/>
            <a:ext cx="5572760" cy="4572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8953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705"/>
              </a:spcBef>
            </a:pPr>
            <a:r>
              <a:rPr sz="2000" b="1" spc="-25" dirty="0">
                <a:latin typeface="Times New Roman"/>
                <a:cs typeface="Times New Roman"/>
              </a:rPr>
              <a:t>Varians </a:t>
            </a:r>
            <a:r>
              <a:rPr sz="2000" b="1" spc="-5" dirty="0">
                <a:latin typeface="Times New Roman"/>
                <a:cs typeface="Times New Roman"/>
              </a:rPr>
              <a:t>return </a:t>
            </a:r>
            <a:r>
              <a:rPr sz="2000" b="1" dirty="0">
                <a:latin typeface="Times New Roman"/>
                <a:cs typeface="Times New Roman"/>
              </a:rPr>
              <a:t>= </a:t>
            </a:r>
            <a:r>
              <a:rPr sz="2000" b="1" spc="15" dirty="0">
                <a:latin typeface="Symbol"/>
                <a:cs typeface="Symbol"/>
              </a:rPr>
              <a:t></a:t>
            </a:r>
            <a:r>
              <a:rPr sz="1950" b="1" spc="22" baseline="25641" dirty="0">
                <a:latin typeface="Times New Roman"/>
                <a:cs typeface="Times New Roman"/>
              </a:rPr>
              <a:t>2 </a:t>
            </a:r>
            <a:r>
              <a:rPr sz="2000" b="1" dirty="0">
                <a:latin typeface="Times New Roman"/>
                <a:cs typeface="Times New Roman"/>
              </a:rPr>
              <a:t>= </a:t>
            </a:r>
            <a:r>
              <a:rPr sz="2000" b="1" spc="5" dirty="0">
                <a:latin typeface="Symbol"/>
                <a:cs typeface="Symbol"/>
              </a:rPr>
              <a:t></a:t>
            </a:r>
            <a:r>
              <a:rPr sz="2000" b="1" spc="5" dirty="0">
                <a:latin typeface="Times New Roman"/>
                <a:cs typeface="Times New Roman"/>
              </a:rPr>
              <a:t>[R</a:t>
            </a:r>
            <a:r>
              <a:rPr sz="1950" b="1" spc="7" baseline="-21367" dirty="0">
                <a:latin typeface="Times New Roman"/>
                <a:cs typeface="Times New Roman"/>
              </a:rPr>
              <a:t>I </a:t>
            </a:r>
            <a:r>
              <a:rPr sz="2000" b="1" dirty="0">
                <a:latin typeface="Times New Roman"/>
                <a:cs typeface="Times New Roman"/>
              </a:rPr>
              <a:t>– E</a:t>
            </a:r>
            <a:r>
              <a:rPr sz="2000" b="1" spc="235" dirty="0">
                <a:latin typeface="Times New Roman"/>
                <a:cs typeface="Times New Roman"/>
              </a:rPr>
              <a:t> </a:t>
            </a:r>
            <a:r>
              <a:rPr sz="2000" b="1" spc="5" dirty="0">
                <a:latin typeface="Times New Roman"/>
                <a:cs typeface="Times New Roman"/>
              </a:rPr>
              <a:t>(R)]</a:t>
            </a:r>
            <a:r>
              <a:rPr sz="1950" b="1" spc="7" baseline="25641" dirty="0">
                <a:latin typeface="Times New Roman"/>
                <a:cs typeface="Times New Roman"/>
              </a:rPr>
              <a:t>2</a:t>
            </a:r>
            <a:r>
              <a:rPr sz="2000" b="1" spc="5" dirty="0">
                <a:latin typeface="Times New Roman"/>
                <a:cs typeface="Times New Roman"/>
              </a:rPr>
              <a:t>pr</a:t>
            </a:r>
            <a:r>
              <a:rPr sz="1950" b="1" spc="7" baseline="-21367" dirty="0">
                <a:latin typeface="Times New Roman"/>
                <a:cs typeface="Times New Roman"/>
              </a:rPr>
              <a:t>i</a:t>
            </a:r>
            <a:endParaRPr sz="1950" baseline="-21367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785873" y="3143250"/>
            <a:ext cx="5572760" cy="457200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895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05"/>
              </a:spcBef>
            </a:pPr>
            <a:r>
              <a:rPr sz="2000" b="1" dirty="0">
                <a:latin typeface="Times New Roman"/>
                <a:cs typeface="Times New Roman"/>
              </a:rPr>
              <a:t>Standar deviasi = </a:t>
            </a:r>
            <a:r>
              <a:rPr sz="2000" b="1" dirty="0">
                <a:latin typeface="Symbol"/>
                <a:cs typeface="Symbol"/>
              </a:rPr>
              <a:t></a:t>
            </a:r>
            <a:r>
              <a:rPr sz="2000" b="1" dirty="0">
                <a:latin typeface="Times New Roman"/>
                <a:cs typeface="Times New Roman"/>
              </a:rPr>
              <a:t> =</a:t>
            </a:r>
            <a:r>
              <a:rPr sz="2000" b="1" spc="-114" dirty="0">
                <a:latin typeface="Times New Roman"/>
                <a:cs typeface="Times New Roman"/>
              </a:rPr>
              <a:t> </a:t>
            </a:r>
            <a:r>
              <a:rPr sz="2000" b="1" spc="5" dirty="0">
                <a:latin typeface="Times New Roman"/>
                <a:cs typeface="Times New Roman"/>
              </a:rPr>
              <a:t>(</a:t>
            </a:r>
            <a:r>
              <a:rPr sz="2000" b="1" spc="5" dirty="0">
                <a:latin typeface="Symbol"/>
                <a:cs typeface="Symbol"/>
              </a:rPr>
              <a:t></a:t>
            </a:r>
            <a:r>
              <a:rPr sz="1950" b="1" spc="7" baseline="25641" dirty="0">
                <a:latin typeface="Times New Roman"/>
                <a:cs typeface="Times New Roman"/>
              </a:rPr>
              <a:t>2</a:t>
            </a:r>
            <a:r>
              <a:rPr sz="2000" b="1" spc="5" dirty="0">
                <a:latin typeface="Times New Roman"/>
                <a:cs typeface="Times New Roman"/>
              </a:rPr>
              <a:t>)</a:t>
            </a:r>
            <a:r>
              <a:rPr sz="1950" b="1" spc="7" baseline="25641" dirty="0">
                <a:latin typeface="Times New Roman"/>
                <a:cs typeface="Times New Roman"/>
              </a:rPr>
              <a:t>1\2</a:t>
            </a:r>
            <a:endParaRPr sz="1950" baseline="25641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93191" y="730757"/>
            <a:ext cx="284416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20" dirty="0">
                <a:latin typeface="Arial"/>
                <a:cs typeface="Arial"/>
              </a:rPr>
              <a:t>Rumus</a:t>
            </a:r>
            <a:r>
              <a:rPr sz="2000" b="1" spc="-200" dirty="0">
                <a:latin typeface="Arial"/>
                <a:cs typeface="Arial"/>
              </a:rPr>
              <a:t> </a:t>
            </a:r>
            <a:r>
              <a:rPr sz="2000" b="1" spc="-30" dirty="0">
                <a:latin typeface="Arial"/>
                <a:cs typeface="Arial"/>
              </a:rPr>
              <a:t>Varians</a:t>
            </a:r>
            <a:r>
              <a:rPr sz="2000" b="1" spc="-145" dirty="0">
                <a:latin typeface="Arial"/>
                <a:cs typeface="Arial"/>
              </a:rPr>
              <a:t> </a:t>
            </a:r>
            <a:r>
              <a:rPr sz="2000" b="1" spc="30" dirty="0">
                <a:latin typeface="Arial"/>
                <a:cs typeface="Arial"/>
              </a:rPr>
              <a:t>Return</a:t>
            </a:r>
            <a:r>
              <a:rPr sz="2000" b="1" spc="-150" dirty="0">
                <a:latin typeface="Arial"/>
                <a:cs typeface="Arial"/>
              </a:rPr>
              <a:t> </a:t>
            </a:r>
            <a:r>
              <a:rPr sz="2000" b="1" spc="-95" dirty="0">
                <a:latin typeface="Arial"/>
                <a:cs typeface="Arial"/>
              </a:rPr>
              <a:t>: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93191" y="2517139"/>
            <a:ext cx="293433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20" dirty="0">
                <a:latin typeface="Arial"/>
                <a:cs typeface="Arial"/>
              </a:rPr>
              <a:t>Rumus</a:t>
            </a:r>
            <a:r>
              <a:rPr sz="2000" b="1" spc="-165" dirty="0">
                <a:latin typeface="Arial"/>
                <a:cs typeface="Arial"/>
              </a:rPr>
              <a:t> </a:t>
            </a:r>
            <a:r>
              <a:rPr sz="2000" b="1" spc="-15" dirty="0">
                <a:latin typeface="Arial"/>
                <a:cs typeface="Arial"/>
              </a:rPr>
              <a:t>Standar</a:t>
            </a:r>
            <a:r>
              <a:rPr sz="2000" b="1" spc="-20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Deviasi</a:t>
            </a:r>
            <a:r>
              <a:rPr sz="2000" b="1" spc="-130" dirty="0">
                <a:latin typeface="Arial"/>
                <a:cs typeface="Arial"/>
              </a:rPr>
              <a:t> </a:t>
            </a:r>
            <a:r>
              <a:rPr sz="2000" b="1" spc="-95" dirty="0">
                <a:latin typeface="Arial"/>
                <a:cs typeface="Arial"/>
              </a:rPr>
              <a:t>:</a:t>
            </a:r>
            <a:endParaRPr sz="2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581659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223"/>
              <a:ext cx="9143999" cy="10287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401357" y="0"/>
              <a:ext cx="4742641" cy="59994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-828" y="0"/>
            <a:ext cx="9145590" cy="10205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44500" y="903477"/>
            <a:ext cx="7779384" cy="9163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000" b="0" spc="-5" dirty="0">
                <a:solidFill>
                  <a:srgbClr val="04607A"/>
                </a:solidFill>
                <a:latin typeface="Carlito"/>
                <a:cs typeface="Carlito"/>
              </a:rPr>
              <a:t>Dalam </a:t>
            </a:r>
            <a:r>
              <a:rPr sz="2000" b="0" spc="-35" dirty="0">
                <a:solidFill>
                  <a:srgbClr val="04607A"/>
                </a:solidFill>
                <a:latin typeface="Carlito"/>
                <a:cs typeface="Carlito"/>
              </a:rPr>
              <a:t>Tabel </a:t>
            </a:r>
            <a:r>
              <a:rPr sz="2000" b="0" dirty="0">
                <a:solidFill>
                  <a:srgbClr val="04607A"/>
                </a:solidFill>
                <a:latin typeface="Carlito"/>
                <a:cs typeface="Carlito"/>
              </a:rPr>
              <a:t>2 </a:t>
            </a:r>
            <a:r>
              <a:rPr sz="2000" b="0" spc="-10" dirty="0">
                <a:solidFill>
                  <a:srgbClr val="04607A"/>
                </a:solidFill>
                <a:latin typeface="Carlito"/>
                <a:cs typeface="Carlito"/>
              </a:rPr>
              <a:t>berikut </a:t>
            </a:r>
            <a:r>
              <a:rPr sz="2000" b="0" dirty="0">
                <a:solidFill>
                  <a:srgbClr val="04607A"/>
                </a:solidFill>
                <a:latin typeface="Carlito"/>
                <a:cs typeface="Carlito"/>
              </a:rPr>
              <a:t>ini </a:t>
            </a:r>
            <a:r>
              <a:rPr sz="2000" b="0" spc="-10" dirty="0">
                <a:solidFill>
                  <a:srgbClr val="04607A"/>
                </a:solidFill>
                <a:latin typeface="Carlito"/>
                <a:cs typeface="Carlito"/>
              </a:rPr>
              <a:t>diberikan contoh </a:t>
            </a:r>
            <a:r>
              <a:rPr sz="2000" b="0" spc="-5" dirty="0">
                <a:solidFill>
                  <a:srgbClr val="04607A"/>
                </a:solidFill>
                <a:latin typeface="Carlito"/>
                <a:cs typeface="Carlito"/>
              </a:rPr>
              <a:t>perhitungan varians dan </a:t>
            </a:r>
            <a:r>
              <a:rPr sz="2000" b="0" spc="-10" dirty="0">
                <a:solidFill>
                  <a:srgbClr val="04607A"/>
                </a:solidFill>
                <a:latin typeface="Carlito"/>
                <a:cs typeface="Carlito"/>
              </a:rPr>
              <a:t>standar  </a:t>
            </a:r>
            <a:r>
              <a:rPr sz="2000" b="0" spc="-5" dirty="0">
                <a:solidFill>
                  <a:srgbClr val="04607A"/>
                </a:solidFill>
                <a:latin typeface="Carlito"/>
                <a:cs typeface="Carlito"/>
              </a:rPr>
              <a:t>deviasi saham</a:t>
            </a:r>
            <a:r>
              <a:rPr sz="2000" b="0" spc="20" dirty="0">
                <a:solidFill>
                  <a:srgbClr val="04607A"/>
                </a:solidFill>
                <a:latin typeface="Carlito"/>
                <a:cs typeface="Carlito"/>
              </a:rPr>
              <a:t> </a:t>
            </a:r>
            <a:r>
              <a:rPr sz="2000" b="0" spc="-50" dirty="0">
                <a:solidFill>
                  <a:srgbClr val="04607A"/>
                </a:solidFill>
                <a:latin typeface="Carlito"/>
                <a:cs typeface="Carlito"/>
              </a:rPr>
              <a:t>DEF.</a:t>
            </a:r>
            <a:endParaRPr sz="2000">
              <a:latin typeface="Carlito"/>
              <a:cs typeface="Carlito"/>
            </a:endParaRPr>
          </a:p>
          <a:p>
            <a:pPr marL="243204" algn="ctr">
              <a:lnSpc>
                <a:spcPts val="2210"/>
              </a:lnSpc>
            </a:pPr>
            <a:r>
              <a:rPr sz="1800" spc="-20" dirty="0"/>
              <a:t>Tabel</a:t>
            </a:r>
            <a:r>
              <a:rPr sz="1800" spc="-85" dirty="0"/>
              <a:t> </a:t>
            </a:r>
            <a:r>
              <a:rPr sz="2800" spc="-204" dirty="0"/>
              <a:t>2</a:t>
            </a:r>
            <a:endParaRPr sz="2800"/>
          </a:p>
        </p:txBody>
      </p:sp>
      <p:sp>
        <p:nvSpPr>
          <p:cNvPr id="8" name="object 8"/>
          <p:cNvSpPr txBox="1"/>
          <p:nvPr/>
        </p:nvSpPr>
        <p:spPr>
          <a:xfrm>
            <a:off x="1519808" y="1801825"/>
            <a:ext cx="587248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Penghitungan</a:t>
            </a:r>
            <a:r>
              <a:rPr sz="1800" b="1" spc="-165" dirty="0">
                <a:latin typeface="Arial"/>
                <a:cs typeface="Arial"/>
              </a:rPr>
              <a:t> </a:t>
            </a:r>
            <a:r>
              <a:rPr sz="1800" b="1" spc="-30" dirty="0">
                <a:latin typeface="Arial"/>
                <a:cs typeface="Arial"/>
              </a:rPr>
              <a:t>Varians</a:t>
            </a:r>
            <a:r>
              <a:rPr sz="1800" b="1" spc="-150" dirty="0">
                <a:latin typeface="Arial"/>
                <a:cs typeface="Arial"/>
              </a:rPr>
              <a:t> </a:t>
            </a:r>
            <a:r>
              <a:rPr sz="1800" b="1" spc="5" dirty="0">
                <a:latin typeface="Arial"/>
                <a:cs typeface="Arial"/>
              </a:rPr>
              <a:t>dan</a:t>
            </a:r>
            <a:r>
              <a:rPr sz="1800" b="1" spc="-105" dirty="0">
                <a:latin typeface="Arial"/>
                <a:cs typeface="Arial"/>
              </a:rPr>
              <a:t> </a:t>
            </a:r>
            <a:r>
              <a:rPr sz="1800" b="1" spc="-15" dirty="0">
                <a:latin typeface="Arial"/>
                <a:cs typeface="Arial"/>
              </a:rPr>
              <a:t>Standar</a:t>
            </a:r>
            <a:r>
              <a:rPr sz="1800" b="1" spc="-13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Deviasi</a:t>
            </a:r>
            <a:r>
              <a:rPr sz="1800" b="1" spc="-70" dirty="0">
                <a:latin typeface="Arial"/>
                <a:cs typeface="Arial"/>
              </a:rPr>
              <a:t> </a:t>
            </a:r>
            <a:r>
              <a:rPr sz="1800" b="1" spc="-45" dirty="0">
                <a:latin typeface="Arial"/>
                <a:cs typeface="Arial"/>
              </a:rPr>
              <a:t>Saham</a:t>
            </a:r>
            <a:r>
              <a:rPr sz="1800" b="1" spc="-100" dirty="0">
                <a:latin typeface="Arial"/>
                <a:cs typeface="Arial"/>
              </a:rPr>
              <a:t> </a:t>
            </a:r>
            <a:r>
              <a:rPr sz="1800" b="1" spc="-35" dirty="0">
                <a:latin typeface="Arial"/>
                <a:cs typeface="Arial"/>
              </a:rPr>
              <a:t>DEF</a:t>
            </a:r>
            <a:endParaRPr sz="1800">
              <a:latin typeface="Arial"/>
              <a:cs typeface="Arial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1065187" y="2136775"/>
          <a:ext cx="6987538" cy="464486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02030"/>
                <a:gridCol w="1121409"/>
                <a:gridCol w="1121410"/>
                <a:gridCol w="1002029"/>
                <a:gridCol w="1194435"/>
                <a:gridCol w="1546225"/>
              </a:tblGrid>
              <a:tr h="1479042"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200"/>
                        </a:spcBef>
                      </a:pPr>
                      <a:r>
                        <a:rPr sz="1800" spc="-80" dirty="0">
                          <a:latin typeface="Georgia"/>
                          <a:cs typeface="Georgia"/>
                        </a:rPr>
                        <a:t>(1)</a:t>
                      </a:r>
                      <a:endParaRPr sz="1800">
                        <a:latin typeface="Georgia"/>
                        <a:cs typeface="Georgia"/>
                      </a:endParaRPr>
                    </a:p>
                    <a:p>
                      <a:pPr marL="158750" marR="151765" algn="ctr">
                        <a:lnSpc>
                          <a:spcPct val="168300"/>
                        </a:lnSpc>
                        <a:spcBef>
                          <a:spcPts val="5"/>
                        </a:spcBef>
                      </a:pPr>
                      <a:r>
                        <a:rPr sz="1800" spc="-25" dirty="0">
                          <a:latin typeface="Georgia"/>
                          <a:cs typeface="Georgia"/>
                        </a:rPr>
                        <a:t>R</a:t>
                      </a:r>
                      <a:r>
                        <a:rPr sz="1800" dirty="0">
                          <a:latin typeface="Georgia"/>
                          <a:cs typeface="Georgia"/>
                        </a:rPr>
                        <a:t>eturn  </a:t>
                      </a:r>
                      <a:r>
                        <a:rPr sz="1800" spc="-45" dirty="0">
                          <a:latin typeface="Georgia"/>
                          <a:cs typeface="Georgia"/>
                        </a:rPr>
                        <a:t>(R</a:t>
                      </a:r>
                      <a:r>
                        <a:rPr sz="1800" spc="-67" baseline="-20833" dirty="0">
                          <a:latin typeface="Georgia"/>
                          <a:cs typeface="Georgia"/>
                        </a:rPr>
                        <a:t>i</a:t>
                      </a:r>
                      <a:r>
                        <a:rPr sz="1800" spc="-45" dirty="0">
                          <a:latin typeface="Georgia"/>
                          <a:cs typeface="Georgia"/>
                        </a:rPr>
                        <a:t>)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1524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spc="-40" dirty="0">
                          <a:latin typeface="Georgia"/>
                          <a:cs typeface="Georgia"/>
                        </a:rPr>
                        <a:t>(2)</a:t>
                      </a:r>
                      <a:endParaRPr sz="1400">
                        <a:latin typeface="Georgia"/>
                        <a:cs typeface="Georgia"/>
                      </a:endParaRPr>
                    </a:p>
                    <a:p>
                      <a:pPr marL="101600" marR="91440" algn="ctr">
                        <a:lnSpc>
                          <a:spcPct val="173600"/>
                        </a:lnSpc>
                      </a:pPr>
                      <a:r>
                        <a:rPr sz="1400" dirty="0">
                          <a:latin typeface="Georgia"/>
                          <a:cs typeface="Georgia"/>
                        </a:rPr>
                        <a:t>P</a:t>
                      </a:r>
                      <a:r>
                        <a:rPr sz="1400" spc="-25" dirty="0">
                          <a:latin typeface="Georgia"/>
                          <a:cs typeface="Georgia"/>
                        </a:rPr>
                        <a:t>r</a:t>
                      </a:r>
                      <a:r>
                        <a:rPr sz="1400" dirty="0">
                          <a:latin typeface="Georgia"/>
                          <a:cs typeface="Georgia"/>
                        </a:rPr>
                        <a:t>o</a:t>
                      </a:r>
                      <a:r>
                        <a:rPr sz="1400" spc="-5" dirty="0">
                          <a:latin typeface="Georgia"/>
                          <a:cs typeface="Georgia"/>
                        </a:rPr>
                        <a:t>b</a:t>
                      </a:r>
                      <a:r>
                        <a:rPr sz="1400" dirty="0">
                          <a:latin typeface="Georgia"/>
                          <a:cs typeface="Georgia"/>
                        </a:rPr>
                        <a:t>ab</a:t>
                      </a:r>
                      <a:r>
                        <a:rPr sz="1400" spc="-10" dirty="0">
                          <a:latin typeface="Georgia"/>
                          <a:cs typeface="Georgia"/>
                        </a:rPr>
                        <a:t>i</a:t>
                      </a:r>
                      <a:r>
                        <a:rPr sz="1400" dirty="0">
                          <a:latin typeface="Georgia"/>
                          <a:cs typeface="Georgia"/>
                        </a:rPr>
                        <a:t>lit</a:t>
                      </a:r>
                      <a:r>
                        <a:rPr sz="1400" spc="-10" dirty="0">
                          <a:latin typeface="Georgia"/>
                          <a:cs typeface="Georgia"/>
                        </a:rPr>
                        <a:t>a</a:t>
                      </a:r>
                      <a:r>
                        <a:rPr sz="1400" dirty="0">
                          <a:latin typeface="Georgia"/>
                          <a:cs typeface="Georgia"/>
                        </a:rPr>
                        <a:t>s  </a:t>
                      </a:r>
                      <a:r>
                        <a:rPr sz="1400" spc="-20" dirty="0">
                          <a:latin typeface="Georgia"/>
                          <a:cs typeface="Georgia"/>
                        </a:rPr>
                        <a:t>(pr</a:t>
                      </a:r>
                      <a:r>
                        <a:rPr sz="1350" spc="-30" baseline="-21604" dirty="0">
                          <a:latin typeface="Georgia"/>
                          <a:cs typeface="Georgia"/>
                        </a:rPr>
                        <a:t>i</a:t>
                      </a:r>
                      <a:r>
                        <a:rPr sz="1400" spc="-20" dirty="0">
                          <a:latin typeface="Georgia"/>
                          <a:cs typeface="Georgia"/>
                        </a:rPr>
                        <a:t>)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12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spc="-60" dirty="0">
                          <a:latin typeface="Georgia"/>
                          <a:cs typeface="Georgia"/>
                        </a:rPr>
                        <a:t>(3)</a:t>
                      </a:r>
                      <a:endParaRPr sz="1600">
                        <a:latin typeface="Georgia"/>
                        <a:cs typeface="Georgia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1355"/>
                        </a:spcBef>
                      </a:pPr>
                      <a:r>
                        <a:rPr sz="1600" spc="-75" dirty="0">
                          <a:latin typeface="Georgia"/>
                          <a:cs typeface="Georgia"/>
                        </a:rPr>
                        <a:t>(1) </a:t>
                      </a:r>
                      <a:r>
                        <a:rPr sz="1600" spc="-45" dirty="0">
                          <a:latin typeface="Georgia"/>
                          <a:cs typeface="Georgia"/>
                        </a:rPr>
                        <a:t>x</a:t>
                      </a:r>
                      <a:r>
                        <a:rPr sz="1600" spc="10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600" spc="-50" dirty="0">
                          <a:latin typeface="Georgia"/>
                          <a:cs typeface="Georgia"/>
                        </a:rPr>
                        <a:t>(2)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spc="-30" dirty="0">
                          <a:latin typeface="Georgia"/>
                          <a:cs typeface="Georgia"/>
                        </a:rPr>
                        <a:t>(4)</a:t>
                      </a:r>
                      <a:endParaRPr sz="1600">
                        <a:latin typeface="Georgia"/>
                        <a:cs typeface="Georgia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1355"/>
                        </a:spcBef>
                      </a:pPr>
                      <a:r>
                        <a:rPr sz="1600" spc="-65" dirty="0">
                          <a:latin typeface="Georgia"/>
                          <a:cs typeface="Georgia"/>
                        </a:rPr>
                        <a:t>R</a:t>
                      </a:r>
                      <a:r>
                        <a:rPr sz="1575" spc="-97" baseline="-21164" dirty="0">
                          <a:latin typeface="Georgia"/>
                          <a:cs typeface="Georgia"/>
                        </a:rPr>
                        <a:t>i </a:t>
                      </a:r>
                      <a:r>
                        <a:rPr sz="1600" spc="-95" dirty="0">
                          <a:latin typeface="Arial"/>
                          <a:cs typeface="Arial"/>
                        </a:rPr>
                        <a:t>– </a:t>
                      </a:r>
                      <a:r>
                        <a:rPr sz="1600" spc="-120" dirty="0">
                          <a:latin typeface="Georgia"/>
                          <a:cs typeface="Georgia"/>
                        </a:rPr>
                        <a:t>E</a:t>
                      </a:r>
                      <a:r>
                        <a:rPr sz="1600" spc="30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600" spc="-50" dirty="0">
                          <a:latin typeface="Georgia"/>
                          <a:cs typeface="Georgia"/>
                        </a:rPr>
                        <a:t>(R)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spc="-40" dirty="0">
                          <a:latin typeface="Georgia"/>
                          <a:cs typeface="Georgia"/>
                        </a:rPr>
                        <a:t>(5)</a:t>
                      </a:r>
                      <a:endParaRPr sz="1600">
                        <a:latin typeface="Georgia"/>
                        <a:cs typeface="Georgia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1355"/>
                        </a:spcBef>
                      </a:pPr>
                      <a:r>
                        <a:rPr sz="1600" spc="-50" dirty="0">
                          <a:latin typeface="Georgia"/>
                          <a:cs typeface="Georgia"/>
                        </a:rPr>
                        <a:t>[(R</a:t>
                      </a:r>
                      <a:r>
                        <a:rPr sz="1575" spc="-75" baseline="-21164" dirty="0">
                          <a:latin typeface="Georgia"/>
                          <a:cs typeface="Georgia"/>
                        </a:rPr>
                        <a:t>i </a:t>
                      </a:r>
                      <a:r>
                        <a:rPr sz="1600" spc="-95" dirty="0">
                          <a:latin typeface="Arial"/>
                          <a:cs typeface="Arial"/>
                        </a:rPr>
                        <a:t>–</a:t>
                      </a:r>
                      <a:r>
                        <a:rPr sz="1600" spc="-10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600" spc="-65" dirty="0">
                          <a:latin typeface="Georgia"/>
                          <a:cs typeface="Georgia"/>
                        </a:rPr>
                        <a:t>E(R)]</a:t>
                      </a:r>
                      <a:r>
                        <a:rPr sz="1575" spc="-97" baseline="26455" dirty="0">
                          <a:latin typeface="Georgia"/>
                          <a:cs typeface="Georgia"/>
                        </a:rPr>
                        <a:t>2</a:t>
                      </a:r>
                      <a:endParaRPr sz="1575" baseline="26455">
                        <a:latin typeface="Georgia"/>
                        <a:cs typeface="Georgi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125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spc="-25" dirty="0">
                          <a:latin typeface="Georgia"/>
                          <a:cs typeface="Georgia"/>
                        </a:rPr>
                        <a:t>(6)</a:t>
                      </a:r>
                      <a:endParaRPr sz="1600">
                        <a:latin typeface="Georgia"/>
                        <a:cs typeface="Georgia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1355"/>
                        </a:spcBef>
                      </a:pPr>
                      <a:r>
                        <a:rPr sz="1600" spc="-30" dirty="0">
                          <a:latin typeface="Georgia"/>
                          <a:cs typeface="Georgia"/>
                        </a:rPr>
                        <a:t>[(r</a:t>
                      </a:r>
                      <a:r>
                        <a:rPr sz="1575" spc="-44" baseline="-21164" dirty="0">
                          <a:latin typeface="Georgia"/>
                          <a:cs typeface="Georgia"/>
                        </a:rPr>
                        <a:t>i </a:t>
                      </a:r>
                      <a:r>
                        <a:rPr sz="1600" spc="-95" dirty="0">
                          <a:latin typeface="Arial"/>
                          <a:cs typeface="Arial"/>
                        </a:rPr>
                        <a:t>– </a:t>
                      </a:r>
                      <a:r>
                        <a:rPr sz="1600" spc="-65" dirty="0">
                          <a:latin typeface="Georgia"/>
                          <a:cs typeface="Georgia"/>
                        </a:rPr>
                        <a:t>E(R)]</a:t>
                      </a:r>
                      <a:r>
                        <a:rPr sz="1575" spc="-97" baseline="26455" dirty="0">
                          <a:latin typeface="Georgia"/>
                          <a:cs typeface="Georgia"/>
                        </a:rPr>
                        <a:t>2</a:t>
                      </a:r>
                      <a:r>
                        <a:rPr sz="1575" spc="-37" baseline="2645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600" spc="-30" dirty="0">
                          <a:latin typeface="Georgia"/>
                          <a:cs typeface="Georgia"/>
                        </a:rPr>
                        <a:t>pr</a:t>
                      </a:r>
                      <a:r>
                        <a:rPr sz="1575" spc="-44" baseline="-21164" dirty="0">
                          <a:latin typeface="Georgia"/>
                          <a:cs typeface="Georgia"/>
                        </a:rPr>
                        <a:t>i</a:t>
                      </a:r>
                      <a:endParaRPr sz="1575" baseline="-21164">
                        <a:latin typeface="Georgia"/>
                        <a:cs typeface="Georgia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4875">
                <a:tc>
                  <a:txBody>
                    <a:bodyPr/>
                    <a:lstStyle/>
                    <a:p>
                      <a:pPr marL="315595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600" spc="-75" dirty="0">
                          <a:latin typeface="Georgia"/>
                          <a:cs typeface="Georgia"/>
                        </a:rPr>
                        <a:t>0,07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0530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600" spc="-90" dirty="0">
                          <a:latin typeface="Georgia"/>
                          <a:cs typeface="Georgia"/>
                        </a:rPr>
                        <a:t>0,2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9090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600" spc="-105" dirty="0">
                          <a:latin typeface="Georgia"/>
                          <a:cs typeface="Georgia"/>
                        </a:rPr>
                        <a:t>0,014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34950" algn="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600" dirty="0">
                          <a:latin typeface="Georgia"/>
                          <a:cs typeface="Georgia"/>
                        </a:rPr>
                        <a:t>-0,</a:t>
                      </a:r>
                      <a:r>
                        <a:rPr sz="1600" spc="5" dirty="0">
                          <a:latin typeface="Georgia"/>
                          <a:cs typeface="Georgia"/>
                        </a:rPr>
                        <a:t>0</a:t>
                      </a:r>
                      <a:r>
                        <a:rPr sz="1600" dirty="0">
                          <a:latin typeface="Georgia"/>
                          <a:cs typeface="Georgia"/>
                        </a:rPr>
                        <a:t>10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600" spc="-120" dirty="0">
                          <a:latin typeface="Georgia"/>
                          <a:cs typeface="Georgia"/>
                        </a:rPr>
                        <a:t>0,0001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6084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600" spc="-114" dirty="0">
                          <a:latin typeface="Georgia"/>
                          <a:cs typeface="Georgia"/>
                        </a:rPr>
                        <a:t>0,00002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4875">
                <a:tc>
                  <a:txBody>
                    <a:bodyPr/>
                    <a:lstStyle/>
                    <a:p>
                      <a:pPr marL="332740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600" spc="-114" dirty="0">
                          <a:latin typeface="Georgia"/>
                          <a:cs typeface="Georgia"/>
                        </a:rPr>
                        <a:t>0,01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0530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600" spc="-90" dirty="0">
                          <a:latin typeface="Georgia"/>
                          <a:cs typeface="Georgia"/>
                        </a:rPr>
                        <a:t>0,2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2580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600" spc="-110" dirty="0">
                          <a:latin typeface="Georgia"/>
                          <a:cs typeface="Georgia"/>
                        </a:rPr>
                        <a:t>0,002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17804" algn="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600" dirty="0">
                          <a:latin typeface="Georgia"/>
                          <a:cs typeface="Georgia"/>
                        </a:rPr>
                        <a:t>-0,</a:t>
                      </a:r>
                      <a:r>
                        <a:rPr sz="1600" spc="5" dirty="0">
                          <a:latin typeface="Georgia"/>
                          <a:cs typeface="Georgia"/>
                        </a:rPr>
                        <a:t>0</a:t>
                      </a:r>
                      <a:r>
                        <a:rPr sz="1600" spc="-15" dirty="0">
                          <a:latin typeface="Georgia"/>
                          <a:cs typeface="Georgia"/>
                        </a:rPr>
                        <a:t>7</a:t>
                      </a:r>
                      <a:r>
                        <a:rPr sz="1600" dirty="0">
                          <a:latin typeface="Georgia"/>
                          <a:cs typeface="Georgia"/>
                        </a:rPr>
                        <a:t>0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600" spc="-90" dirty="0">
                          <a:latin typeface="Georgia"/>
                          <a:cs typeface="Georgia"/>
                        </a:rPr>
                        <a:t>0,0049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8465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600" spc="-95" dirty="0">
                          <a:latin typeface="Georgia"/>
                          <a:cs typeface="Georgia"/>
                        </a:rPr>
                        <a:t>0,00098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5003">
                <a:tc>
                  <a:txBody>
                    <a:bodyPr/>
                    <a:lstStyle/>
                    <a:p>
                      <a:pPr marL="311150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600" spc="-95" dirty="0">
                          <a:latin typeface="Georgia"/>
                          <a:cs typeface="Georgia"/>
                        </a:rPr>
                        <a:t>0,08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723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3705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600" spc="-100" dirty="0">
                          <a:latin typeface="Georgia"/>
                          <a:cs typeface="Georgia"/>
                        </a:rPr>
                        <a:t>0,3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723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3850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600" spc="-100" dirty="0">
                          <a:latin typeface="Georgia"/>
                          <a:cs typeface="Georgia"/>
                        </a:rPr>
                        <a:t>0,024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723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48920" algn="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600" dirty="0">
                          <a:latin typeface="Georgia"/>
                          <a:cs typeface="Georgia"/>
                        </a:rPr>
                        <a:t>0,</a:t>
                      </a:r>
                      <a:r>
                        <a:rPr sz="1600" spc="5" dirty="0">
                          <a:latin typeface="Georgia"/>
                          <a:cs typeface="Georgia"/>
                        </a:rPr>
                        <a:t>0</a:t>
                      </a:r>
                      <a:r>
                        <a:rPr sz="1600" dirty="0">
                          <a:latin typeface="Georgia"/>
                          <a:cs typeface="Georgia"/>
                        </a:rPr>
                        <a:t>00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723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600" spc="-105" dirty="0">
                          <a:latin typeface="Georgia"/>
                          <a:cs typeface="Georgia"/>
                        </a:rPr>
                        <a:t>0,0000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723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8465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600" spc="-110" dirty="0">
                          <a:latin typeface="Georgia"/>
                          <a:cs typeface="Georgia"/>
                        </a:rPr>
                        <a:t>0,00000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723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4875">
                <a:tc>
                  <a:txBody>
                    <a:bodyPr/>
                    <a:lstStyle/>
                    <a:p>
                      <a:pPr marL="332740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600" spc="-114" dirty="0">
                          <a:latin typeface="Georgia"/>
                          <a:cs typeface="Georgia"/>
                        </a:rPr>
                        <a:t>0,10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7675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600" spc="-114" dirty="0">
                          <a:latin typeface="Georgia"/>
                          <a:cs typeface="Georgia"/>
                        </a:rPr>
                        <a:t>0,1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37820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600" spc="-114" dirty="0">
                          <a:latin typeface="Georgia"/>
                          <a:cs typeface="Georgia"/>
                        </a:rPr>
                        <a:t>0,010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2890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600" spc="-110" dirty="0">
                          <a:latin typeface="Georgia"/>
                          <a:cs typeface="Georgia"/>
                        </a:rPr>
                        <a:t>0,020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600" spc="-95" dirty="0">
                          <a:latin typeface="Georgia"/>
                          <a:cs typeface="Georgia"/>
                        </a:rPr>
                        <a:t>0,0004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20370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600" spc="-100" dirty="0">
                          <a:latin typeface="Georgia"/>
                          <a:cs typeface="Georgia"/>
                        </a:rPr>
                        <a:t>0,00004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04876">
                <a:tc>
                  <a:txBody>
                    <a:bodyPr/>
                    <a:lstStyle/>
                    <a:p>
                      <a:pPr marL="341630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600" spc="-110" dirty="0">
                          <a:latin typeface="Georgia"/>
                          <a:cs typeface="Georgia"/>
                        </a:rPr>
                        <a:t>0,15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30530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600" spc="-90" dirty="0">
                          <a:latin typeface="Georgia"/>
                          <a:cs typeface="Georgia"/>
                        </a:rPr>
                        <a:t>0,2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3850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600" spc="-110" dirty="0">
                          <a:latin typeface="Georgia"/>
                          <a:cs typeface="Georgia"/>
                        </a:rPr>
                        <a:t>0,030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254000" algn="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600" dirty="0">
                          <a:latin typeface="Georgia"/>
                          <a:cs typeface="Georgia"/>
                        </a:rPr>
                        <a:t>0,</a:t>
                      </a:r>
                      <a:r>
                        <a:rPr sz="1600" spc="5" dirty="0">
                          <a:latin typeface="Georgia"/>
                          <a:cs typeface="Georgia"/>
                        </a:rPr>
                        <a:t>0</a:t>
                      </a:r>
                      <a:r>
                        <a:rPr sz="1600" spc="-15" dirty="0">
                          <a:latin typeface="Georgia"/>
                          <a:cs typeface="Georgia"/>
                        </a:rPr>
                        <a:t>7</a:t>
                      </a:r>
                      <a:r>
                        <a:rPr sz="1600" dirty="0">
                          <a:latin typeface="Georgia"/>
                          <a:cs typeface="Georgia"/>
                        </a:rPr>
                        <a:t>0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600" spc="-90" dirty="0">
                          <a:latin typeface="Georgia"/>
                          <a:cs typeface="Georgia"/>
                        </a:rPr>
                        <a:t>0,0049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18465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600" spc="-95" dirty="0">
                          <a:latin typeface="Georgia"/>
                          <a:cs typeface="Georgia"/>
                        </a:rPr>
                        <a:t>0,00098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8579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7675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sz="1600" spc="-114" dirty="0">
                          <a:latin typeface="Georgia"/>
                          <a:cs typeface="Georgia"/>
                        </a:rPr>
                        <a:t>1,0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7239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5590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sz="1500" spc="-110" dirty="0">
                          <a:latin typeface="Georgia"/>
                          <a:cs typeface="Georgia"/>
                        </a:rPr>
                        <a:t>E </a:t>
                      </a:r>
                      <a:r>
                        <a:rPr sz="1500" spc="-50" dirty="0">
                          <a:latin typeface="Georgia"/>
                          <a:cs typeface="Georgia"/>
                        </a:rPr>
                        <a:t>(R)</a:t>
                      </a:r>
                      <a:r>
                        <a:rPr sz="1500" spc="-140" dirty="0">
                          <a:latin typeface="Georgia"/>
                          <a:cs typeface="Georgia"/>
                        </a:rPr>
                        <a:t> =</a:t>
                      </a:r>
                      <a:endParaRPr sz="1500">
                        <a:latin typeface="Georgia"/>
                        <a:cs typeface="Georgia"/>
                      </a:endParaRPr>
                    </a:p>
                    <a:p>
                      <a:pPr marL="421640">
                        <a:lnSpc>
                          <a:spcPct val="100000"/>
                        </a:lnSpc>
                        <a:spcBef>
                          <a:spcPts val="900"/>
                        </a:spcBef>
                      </a:pPr>
                      <a:r>
                        <a:rPr sz="1500" spc="-95" dirty="0">
                          <a:latin typeface="Georgia"/>
                          <a:cs typeface="Georgia"/>
                        </a:rPr>
                        <a:t>0,080</a:t>
                      </a:r>
                      <a:endParaRPr sz="1500">
                        <a:latin typeface="Georgia"/>
                        <a:cs typeface="Georgia"/>
                      </a:endParaRPr>
                    </a:p>
                  </a:txBody>
                  <a:tcPr marL="0" marR="0" marT="679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381635" algn="r">
                        <a:lnSpc>
                          <a:spcPct val="100000"/>
                        </a:lnSpc>
                        <a:spcBef>
                          <a:spcPts val="535"/>
                        </a:spcBef>
                      </a:pPr>
                      <a:r>
                        <a:rPr sz="1500" spc="-45" dirty="0">
                          <a:latin typeface="Georgia"/>
                          <a:cs typeface="Georgia"/>
                        </a:rPr>
                        <a:t>Varians</a:t>
                      </a:r>
                      <a:r>
                        <a:rPr sz="1500" spc="-60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500" spc="-140" dirty="0">
                          <a:latin typeface="Georgia"/>
                          <a:cs typeface="Georgia"/>
                        </a:rPr>
                        <a:t>=</a:t>
                      </a:r>
                      <a:endParaRPr sz="1500">
                        <a:latin typeface="Georgia"/>
                        <a:cs typeface="Georgia"/>
                      </a:endParaRPr>
                    </a:p>
                    <a:p>
                      <a:pPr marR="356235" algn="r">
                        <a:lnSpc>
                          <a:spcPct val="100000"/>
                        </a:lnSpc>
                        <a:spcBef>
                          <a:spcPts val="900"/>
                        </a:spcBef>
                      </a:pPr>
                      <a:r>
                        <a:rPr sz="1500" dirty="0">
                          <a:latin typeface="Georgia"/>
                          <a:cs typeface="Georgia"/>
                        </a:rPr>
                        <a:t>0,</a:t>
                      </a:r>
                      <a:r>
                        <a:rPr sz="1500" spc="-10" dirty="0">
                          <a:latin typeface="Georgia"/>
                          <a:cs typeface="Georgia"/>
                        </a:rPr>
                        <a:t>0</a:t>
                      </a:r>
                      <a:r>
                        <a:rPr sz="1500" spc="-30" dirty="0">
                          <a:latin typeface="Georgia"/>
                          <a:cs typeface="Georgia"/>
                        </a:rPr>
                        <a:t>0</a:t>
                      </a:r>
                      <a:r>
                        <a:rPr sz="1500" dirty="0">
                          <a:latin typeface="Georgia"/>
                          <a:cs typeface="Georgia"/>
                        </a:rPr>
                        <a:t>2</a:t>
                      </a:r>
                      <a:r>
                        <a:rPr sz="1500" spc="-30" dirty="0">
                          <a:latin typeface="Georgia"/>
                          <a:cs typeface="Georgia"/>
                        </a:rPr>
                        <a:t>0</a:t>
                      </a:r>
                      <a:r>
                        <a:rPr sz="1500" dirty="0">
                          <a:latin typeface="Georgia"/>
                          <a:cs typeface="Georgia"/>
                        </a:rPr>
                        <a:t>2</a:t>
                      </a:r>
                      <a:endParaRPr sz="1500">
                        <a:latin typeface="Georgia"/>
                        <a:cs typeface="Georgia"/>
                      </a:endParaRPr>
                    </a:p>
                  </a:txBody>
                  <a:tcPr marL="0" marR="0" marT="679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55524">
                <a:tc gridSpan="6">
                  <a:txBody>
                    <a:bodyPr/>
                    <a:lstStyle/>
                    <a:p>
                      <a:pPr marL="596265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800" spc="-35" dirty="0">
                          <a:latin typeface="Georgia"/>
                          <a:cs typeface="Georgia"/>
                        </a:rPr>
                        <a:t>Standar </a:t>
                      </a:r>
                      <a:r>
                        <a:rPr sz="1800" spc="-30" dirty="0">
                          <a:latin typeface="Georgia"/>
                          <a:cs typeface="Georgia"/>
                        </a:rPr>
                        <a:t>deviasi </a:t>
                      </a:r>
                      <a:r>
                        <a:rPr sz="1800" spc="-165" dirty="0">
                          <a:latin typeface="Georgia"/>
                          <a:cs typeface="Georgia"/>
                        </a:rPr>
                        <a:t>= </a:t>
                      </a:r>
                      <a:r>
                        <a:rPr sz="1800" dirty="0">
                          <a:latin typeface="Symbol"/>
                          <a:cs typeface="Symbol"/>
                        </a:rPr>
                        <a:t>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65" dirty="0">
                          <a:latin typeface="Georgia"/>
                          <a:cs typeface="Georgia"/>
                        </a:rPr>
                        <a:t>= </a:t>
                      </a:r>
                      <a:r>
                        <a:rPr sz="1800" spc="-70" dirty="0">
                          <a:latin typeface="Georgia"/>
                          <a:cs typeface="Georgia"/>
                        </a:rPr>
                        <a:t>(</a:t>
                      </a:r>
                      <a:r>
                        <a:rPr sz="1800" spc="-70" dirty="0">
                          <a:latin typeface="Symbol"/>
                          <a:cs typeface="Symbol"/>
                        </a:rPr>
                        <a:t></a:t>
                      </a:r>
                      <a:r>
                        <a:rPr sz="1800" spc="-104" baseline="25462" dirty="0">
                          <a:latin typeface="Georgia"/>
                          <a:cs typeface="Georgia"/>
                        </a:rPr>
                        <a:t>2</a:t>
                      </a:r>
                      <a:r>
                        <a:rPr sz="1800" spc="-70" dirty="0">
                          <a:latin typeface="Georgia"/>
                          <a:cs typeface="Georgia"/>
                        </a:rPr>
                        <a:t>)</a:t>
                      </a:r>
                      <a:r>
                        <a:rPr sz="1800" spc="-104" baseline="25462" dirty="0">
                          <a:latin typeface="Georgia"/>
                          <a:cs typeface="Georgia"/>
                        </a:rPr>
                        <a:t>1/2 </a:t>
                      </a:r>
                      <a:r>
                        <a:rPr sz="1800" spc="-165" dirty="0">
                          <a:latin typeface="Georgia"/>
                          <a:cs typeface="Georgia"/>
                        </a:rPr>
                        <a:t>= </a:t>
                      </a:r>
                      <a:r>
                        <a:rPr sz="1800" spc="-105" dirty="0">
                          <a:latin typeface="Georgia"/>
                          <a:cs typeface="Georgia"/>
                        </a:rPr>
                        <a:t>(0,00202)</a:t>
                      </a:r>
                      <a:r>
                        <a:rPr sz="1800" spc="-157" baseline="25462" dirty="0">
                          <a:latin typeface="Georgia"/>
                          <a:cs typeface="Georgia"/>
                        </a:rPr>
                        <a:t>1/2 </a:t>
                      </a:r>
                      <a:r>
                        <a:rPr sz="1800" spc="-165" dirty="0">
                          <a:latin typeface="Georgia"/>
                          <a:cs typeface="Georgia"/>
                        </a:rPr>
                        <a:t>= </a:t>
                      </a:r>
                      <a:r>
                        <a:rPr sz="1800" spc="-85" dirty="0">
                          <a:latin typeface="Georgia"/>
                          <a:cs typeface="Georgia"/>
                        </a:rPr>
                        <a:t>0,0449 </a:t>
                      </a:r>
                      <a:r>
                        <a:rPr sz="1800" spc="-165" dirty="0">
                          <a:latin typeface="Georgia"/>
                          <a:cs typeface="Georgia"/>
                        </a:rPr>
                        <a:t>=</a:t>
                      </a:r>
                      <a:r>
                        <a:rPr sz="1800" spc="-285" dirty="0">
                          <a:latin typeface="Georgia"/>
                          <a:cs typeface="Georgia"/>
                        </a:rPr>
                        <a:t> </a:t>
                      </a:r>
                      <a:r>
                        <a:rPr sz="1800" spc="-50" dirty="0">
                          <a:latin typeface="Georgia"/>
                          <a:cs typeface="Georgia"/>
                        </a:rPr>
                        <a:t>4,49%</a:t>
                      </a:r>
                      <a:endParaRPr sz="1800">
                        <a:latin typeface="Georgia"/>
                        <a:cs typeface="Georgia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53349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223"/>
              <a:ext cx="9143999" cy="10287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401357" y="0"/>
              <a:ext cx="4742641" cy="59994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-828" y="0"/>
            <a:ext cx="9145590" cy="10205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922312" y="2456560"/>
          <a:ext cx="6612254" cy="271398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72130"/>
                <a:gridCol w="1714499"/>
                <a:gridCol w="1825625"/>
              </a:tblGrid>
              <a:tr h="37058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8130"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PROYEK</a:t>
                      </a:r>
                      <a:r>
                        <a:rPr sz="1600" b="1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A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6225" algn="ctr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sz="1600" b="1" spc="-5" dirty="0">
                          <a:latin typeface="Times New Roman"/>
                          <a:cs typeface="Times New Roman"/>
                        </a:rPr>
                        <a:t>PROYEK B</a:t>
                      </a: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7175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95502">
                <a:tc>
                  <a:txBody>
                    <a:bodyPr/>
                    <a:lstStyle/>
                    <a:p>
                      <a:pPr marL="345440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Return yang</a:t>
                      </a:r>
                      <a:r>
                        <a:rPr sz="20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diharapkan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889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7495" algn="ctr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2000" spc="5" dirty="0">
                          <a:latin typeface="Times New Roman"/>
                          <a:cs typeface="Times New Roman"/>
                        </a:rPr>
                        <a:t>60%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889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9400" algn="ctr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sz="2000" spc="5" dirty="0">
                          <a:latin typeface="Times New Roman"/>
                          <a:cs typeface="Times New Roman"/>
                        </a:rPr>
                        <a:t>8%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889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38429">
                <a:tc>
                  <a:txBody>
                    <a:bodyPr/>
                    <a:lstStyle/>
                    <a:p>
                      <a:pPr marL="345440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Deviasi</a:t>
                      </a:r>
                      <a:r>
                        <a:rPr sz="20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standar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895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7495" algn="ctr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15%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895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80035" algn="ctr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3%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895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10947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150">
                        <a:latin typeface="Times New Roman"/>
                        <a:cs typeface="Times New Roman"/>
                      </a:endParaRPr>
                    </a:p>
                    <a:p>
                      <a:pPr marL="345440">
                        <a:lnSpc>
                          <a:spcPct val="100000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Koefisien</a:t>
                      </a:r>
                      <a:r>
                        <a:rPr sz="20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30" dirty="0">
                          <a:latin typeface="Times New Roman"/>
                          <a:cs typeface="Times New Roman"/>
                        </a:rPr>
                        <a:t>Variasi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6075">
                        <a:lnSpc>
                          <a:spcPts val="2340"/>
                        </a:lnSpc>
                      </a:pPr>
                      <a:r>
                        <a:rPr sz="2000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15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 =</a:t>
                      </a:r>
                      <a:r>
                        <a:rPr sz="20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0.25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34607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2000" spc="5" dirty="0">
                          <a:latin typeface="Times New Roman"/>
                          <a:cs typeface="Times New Roman"/>
                        </a:rPr>
                        <a:t>60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46710">
                        <a:lnSpc>
                          <a:spcPts val="2340"/>
                        </a:lnSpc>
                        <a:tabLst>
                          <a:tab pos="600710" algn="l"/>
                        </a:tabLst>
                      </a:pPr>
                      <a:r>
                        <a:rPr sz="2000" u="heavy" dirty="0"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	=</a:t>
                      </a: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0.37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346710">
                        <a:lnSpc>
                          <a:spcPct val="100000"/>
                        </a:lnSpc>
                        <a:spcBef>
                          <a:spcPts val="935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8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1007465" y="5446572"/>
            <a:ext cx="6037580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90" dirty="0">
                <a:latin typeface="Arial"/>
                <a:cs typeface="Arial"/>
              </a:rPr>
              <a:t>0.37</a:t>
            </a:r>
            <a:r>
              <a:rPr sz="2000" b="1" spc="-80" dirty="0">
                <a:latin typeface="Arial"/>
                <a:cs typeface="Arial"/>
              </a:rPr>
              <a:t> </a:t>
            </a:r>
            <a:r>
              <a:rPr sz="2000" b="1" spc="-65" dirty="0">
                <a:latin typeface="Arial"/>
                <a:cs typeface="Arial"/>
              </a:rPr>
              <a:t>&gt;</a:t>
            </a:r>
            <a:r>
              <a:rPr sz="2000" b="1" spc="-85" dirty="0">
                <a:latin typeface="Arial"/>
                <a:cs typeface="Arial"/>
              </a:rPr>
              <a:t> </a:t>
            </a:r>
            <a:r>
              <a:rPr sz="2000" b="1" spc="-80" dirty="0">
                <a:latin typeface="Arial"/>
                <a:cs typeface="Arial"/>
              </a:rPr>
              <a:t>0.25</a:t>
            </a:r>
            <a:r>
              <a:rPr sz="2000" b="1" spc="-70" dirty="0">
                <a:latin typeface="Arial"/>
                <a:cs typeface="Arial"/>
              </a:rPr>
              <a:t> </a:t>
            </a:r>
            <a:r>
              <a:rPr sz="2000" b="1" spc="35" dirty="0">
                <a:latin typeface="Arial"/>
                <a:cs typeface="Arial"/>
              </a:rPr>
              <a:t>berarti</a:t>
            </a:r>
            <a:r>
              <a:rPr sz="2000" b="1" spc="-130" dirty="0">
                <a:latin typeface="Arial"/>
                <a:cs typeface="Arial"/>
              </a:rPr>
              <a:t> </a:t>
            </a:r>
            <a:r>
              <a:rPr sz="2000" b="1" spc="-15" dirty="0">
                <a:latin typeface="Arial"/>
                <a:cs typeface="Arial"/>
              </a:rPr>
              <a:t>proyek</a:t>
            </a:r>
            <a:r>
              <a:rPr sz="2000" b="1" spc="-90" dirty="0">
                <a:latin typeface="Arial"/>
                <a:cs typeface="Arial"/>
              </a:rPr>
              <a:t> </a:t>
            </a:r>
            <a:r>
              <a:rPr sz="2000" b="1" spc="-120" dirty="0">
                <a:latin typeface="Arial"/>
                <a:cs typeface="Arial"/>
              </a:rPr>
              <a:t>B</a:t>
            </a:r>
            <a:r>
              <a:rPr sz="2000" b="1" spc="-80" dirty="0">
                <a:latin typeface="Arial"/>
                <a:cs typeface="Arial"/>
              </a:rPr>
              <a:t> </a:t>
            </a:r>
            <a:r>
              <a:rPr sz="2000" b="1" spc="40" dirty="0">
                <a:latin typeface="Arial"/>
                <a:cs typeface="Arial"/>
              </a:rPr>
              <a:t>lebih</a:t>
            </a:r>
            <a:r>
              <a:rPr sz="2000" b="1" spc="-120" dirty="0">
                <a:latin typeface="Arial"/>
                <a:cs typeface="Arial"/>
              </a:rPr>
              <a:t> </a:t>
            </a:r>
            <a:r>
              <a:rPr sz="2000" b="1" spc="10" dirty="0">
                <a:latin typeface="Arial"/>
                <a:cs typeface="Arial"/>
              </a:rPr>
              <a:t>berisiko</a:t>
            </a:r>
            <a:r>
              <a:rPr sz="2000" b="1" spc="-190" dirty="0">
                <a:latin typeface="Arial"/>
                <a:cs typeface="Arial"/>
              </a:rPr>
              <a:t> </a:t>
            </a:r>
            <a:r>
              <a:rPr sz="2000" b="1" spc="10" dirty="0">
                <a:latin typeface="Arial"/>
                <a:cs typeface="Arial"/>
              </a:rPr>
              <a:t>daripada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b="1" spc="-15" dirty="0">
                <a:latin typeface="Arial"/>
                <a:cs typeface="Arial"/>
              </a:rPr>
              <a:t>proyek</a:t>
            </a:r>
            <a:r>
              <a:rPr sz="2000" b="1" spc="-140" dirty="0">
                <a:latin typeface="Arial"/>
                <a:cs typeface="Arial"/>
              </a:rPr>
              <a:t> </a:t>
            </a:r>
            <a:r>
              <a:rPr sz="2000" b="1" spc="-105" dirty="0">
                <a:latin typeface="Arial"/>
                <a:cs typeface="Arial"/>
              </a:rPr>
              <a:t>A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64642" y="1098296"/>
            <a:ext cx="8259445" cy="1178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25" dirty="0">
                <a:latin typeface="Times New Roman"/>
                <a:cs typeface="Times New Roman"/>
              </a:rPr>
              <a:t>Terdapat </a:t>
            </a:r>
            <a:r>
              <a:rPr sz="2400" dirty="0">
                <a:latin typeface="Times New Roman"/>
                <a:cs typeface="Times New Roman"/>
              </a:rPr>
              <a:t>dua pilihan investasi, yaitu </a:t>
            </a:r>
            <a:r>
              <a:rPr sz="2400" spc="-5" dirty="0">
                <a:latin typeface="Times New Roman"/>
                <a:cs typeface="Times New Roman"/>
              </a:rPr>
              <a:t>A </a:t>
            </a:r>
            <a:r>
              <a:rPr sz="2400" dirty="0">
                <a:latin typeface="Times New Roman"/>
                <a:cs typeface="Times New Roman"/>
              </a:rPr>
              <a:t>dengan return yg</a:t>
            </a:r>
            <a:r>
              <a:rPr sz="2400" spc="-4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diharapkan  lebih tinggi dan B </a:t>
            </a:r>
            <a:r>
              <a:rPr sz="2400" spc="-5" dirty="0">
                <a:latin typeface="Times New Roman"/>
                <a:cs typeface="Times New Roman"/>
              </a:rPr>
              <a:t>mempunyai </a:t>
            </a:r>
            <a:r>
              <a:rPr sz="2400" dirty="0">
                <a:latin typeface="Times New Roman"/>
                <a:cs typeface="Times New Roman"/>
              </a:rPr>
              <a:t>deviasi standar lebih</a:t>
            </a:r>
            <a:r>
              <a:rPr sz="2400" spc="-114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rendah.</a:t>
            </a:r>
            <a:endParaRPr sz="2400">
              <a:latin typeface="Times New Roman"/>
              <a:cs typeface="Times New Roman"/>
            </a:endParaRPr>
          </a:p>
          <a:p>
            <a:pPr marL="655320">
              <a:lnSpc>
                <a:spcPct val="100000"/>
              </a:lnSpc>
              <a:spcBef>
                <a:spcPts val="915"/>
              </a:spcBef>
            </a:pPr>
            <a:r>
              <a:rPr sz="2000" b="1" spc="-15" dirty="0">
                <a:latin typeface="Arial"/>
                <a:cs typeface="Arial"/>
              </a:rPr>
              <a:t>Contoh:</a:t>
            </a:r>
            <a:r>
              <a:rPr sz="2000" b="1" spc="-114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Apabila</a:t>
            </a:r>
            <a:r>
              <a:rPr sz="2000" b="1" spc="-155" dirty="0">
                <a:latin typeface="Arial"/>
                <a:cs typeface="Arial"/>
              </a:rPr>
              <a:t> </a:t>
            </a:r>
            <a:r>
              <a:rPr sz="2000" b="1" spc="15" dirty="0">
                <a:latin typeface="Arial"/>
                <a:cs typeface="Arial"/>
              </a:rPr>
              <a:t>terdapat</a:t>
            </a:r>
            <a:r>
              <a:rPr sz="2000" b="1" spc="-120" dirty="0">
                <a:latin typeface="Arial"/>
                <a:cs typeface="Arial"/>
              </a:rPr>
              <a:t> </a:t>
            </a:r>
            <a:r>
              <a:rPr sz="2000" b="1" spc="-145" dirty="0">
                <a:latin typeface="Arial"/>
                <a:cs typeface="Arial"/>
              </a:rPr>
              <a:t>2</a:t>
            </a:r>
            <a:r>
              <a:rPr sz="2000" b="1" spc="-114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proyek,</a:t>
            </a:r>
            <a:r>
              <a:rPr sz="2000" b="1" spc="-110" dirty="0">
                <a:latin typeface="Arial"/>
                <a:cs typeface="Arial"/>
              </a:rPr>
              <a:t> </a:t>
            </a:r>
            <a:r>
              <a:rPr sz="2000" b="1" spc="-80" dirty="0">
                <a:latin typeface="Arial"/>
                <a:cs typeface="Arial"/>
              </a:rPr>
              <a:t>A&amp;B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64642" y="513334"/>
            <a:ext cx="18008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Contoh</a:t>
            </a:r>
            <a:r>
              <a:rPr sz="2400" spc="-200" dirty="0"/>
              <a:t> </a:t>
            </a:r>
            <a:r>
              <a:rPr sz="2400" spc="20" dirty="0"/>
              <a:t>Lain</a:t>
            </a: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9912969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223"/>
              <a:ext cx="9143999" cy="10287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401357" y="0"/>
              <a:ext cx="4742641" cy="59994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-828" y="0"/>
            <a:ext cx="9145590" cy="10205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38912" y="3406140"/>
            <a:ext cx="2564892" cy="119024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064767" y="3783838"/>
            <a:ext cx="13157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70" dirty="0">
                <a:solidFill>
                  <a:srgbClr val="FFFFFF"/>
                </a:solidFill>
                <a:latin typeface="Arial"/>
                <a:cs typeface="Arial"/>
              </a:rPr>
              <a:t>PORTOFOLIO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999232" y="3473196"/>
            <a:ext cx="3019425" cy="1167765"/>
            <a:chOff x="2999232" y="3473196"/>
            <a:chExt cx="3019425" cy="1167765"/>
          </a:xfrm>
        </p:grpSpPr>
        <p:sp>
          <p:nvSpPr>
            <p:cNvPr id="10" name="object 10"/>
            <p:cNvSpPr/>
            <p:nvPr/>
          </p:nvSpPr>
          <p:spPr>
            <a:xfrm>
              <a:off x="2999232" y="3806952"/>
              <a:ext cx="733044" cy="446531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765804" y="3473196"/>
              <a:ext cx="2252472" cy="1167383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4167632" y="3561333"/>
            <a:ext cx="144843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KOMBINASI  DUA </a:t>
            </a:r>
            <a:r>
              <a:rPr sz="1800" spc="-90" dirty="0">
                <a:solidFill>
                  <a:srgbClr val="FFFFFF"/>
                </a:solidFill>
                <a:latin typeface="Times New Roman"/>
                <a:cs typeface="Times New Roman"/>
              </a:rPr>
              <a:t>ATAU 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LEBIH</a:t>
            </a:r>
            <a:r>
              <a:rPr sz="1800" spc="-1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FFFFFF"/>
                </a:solidFill>
                <a:latin typeface="Times New Roman"/>
                <a:cs typeface="Times New Roman"/>
              </a:rPr>
              <a:t>ASSET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679692" y="3477767"/>
            <a:ext cx="2075688" cy="111556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7003542" y="3703701"/>
            <a:ext cx="1429385" cy="5683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305">
              <a:lnSpc>
                <a:spcPts val="2135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RISIKO</a:t>
            </a:r>
            <a:r>
              <a:rPr sz="1800" spc="-1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ASET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ts val="2135"/>
              </a:lnSpc>
            </a:pP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LEBIH</a:t>
            </a:r>
            <a:r>
              <a:rPr sz="1800" spc="-1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KECIL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070091" y="3858767"/>
            <a:ext cx="595884" cy="39471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573689" y="1340768"/>
            <a:ext cx="7996555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0" spc="-5" dirty="0">
                <a:solidFill>
                  <a:srgbClr val="0D0D0D"/>
                </a:solidFill>
                <a:latin typeface="Times New Roman"/>
                <a:cs typeface="Times New Roman"/>
              </a:rPr>
              <a:t>Risiko </a:t>
            </a:r>
            <a:r>
              <a:rPr sz="3600" b="0" dirty="0">
                <a:solidFill>
                  <a:srgbClr val="0D0D0D"/>
                </a:solidFill>
                <a:latin typeface="Times New Roman"/>
                <a:cs typeface="Times New Roman"/>
              </a:rPr>
              <a:t>Aset </a:t>
            </a:r>
            <a:r>
              <a:rPr sz="3600" b="0" spc="-5" dirty="0">
                <a:solidFill>
                  <a:srgbClr val="0D0D0D"/>
                </a:solidFill>
                <a:latin typeface="Times New Roman"/>
                <a:cs typeface="Times New Roman"/>
              </a:rPr>
              <a:t>dalam </a:t>
            </a:r>
            <a:r>
              <a:rPr sz="3600" b="0" dirty="0" err="1">
                <a:solidFill>
                  <a:srgbClr val="0D0D0D"/>
                </a:solidFill>
                <a:latin typeface="Times New Roman"/>
                <a:cs typeface="Times New Roman"/>
              </a:rPr>
              <a:t>Suatu</a:t>
            </a:r>
            <a:r>
              <a:rPr sz="3600" b="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3600" b="0" spc="-5" dirty="0" err="1" smtClean="0">
                <a:solidFill>
                  <a:srgbClr val="0D0D0D"/>
                </a:solidFill>
                <a:latin typeface="Times New Roman"/>
                <a:cs typeface="Times New Roman"/>
              </a:rPr>
              <a:t>Portofolio</a:t>
            </a:r>
            <a:r>
              <a:rPr lang="en-US" sz="3600" b="0" spc="-5" dirty="0" smtClean="0">
                <a:solidFill>
                  <a:srgbClr val="0D0D0D"/>
                </a:solidFill>
                <a:latin typeface="Times New Roman"/>
                <a:cs typeface="Times New Roman"/>
              </a:rPr>
              <a:t/>
            </a:r>
            <a:br>
              <a:rPr lang="en-US" sz="3600" b="0" spc="-5" dirty="0" smtClean="0">
                <a:solidFill>
                  <a:srgbClr val="0D0D0D"/>
                </a:solidFill>
                <a:latin typeface="Times New Roman"/>
                <a:cs typeface="Times New Roman"/>
              </a:rPr>
            </a:br>
            <a:r>
              <a:rPr sz="3600" b="0" dirty="0" smtClean="0">
                <a:solidFill>
                  <a:srgbClr val="0D0D0D"/>
                </a:solidFill>
                <a:latin typeface="Times New Roman"/>
                <a:cs typeface="Times New Roman"/>
              </a:rPr>
              <a:t>(</a:t>
            </a:r>
            <a:r>
              <a:rPr sz="3600" i="1" dirty="0" smtClean="0">
                <a:latin typeface="Carlito"/>
                <a:cs typeface="Carlito"/>
              </a:rPr>
              <a:t>Risk</a:t>
            </a:r>
            <a:r>
              <a:rPr lang="en-US" sz="3600" i="1" dirty="0" smtClean="0">
                <a:latin typeface="Carlito"/>
                <a:cs typeface="Carlito"/>
              </a:rPr>
              <a:t> in </a:t>
            </a:r>
            <a:r>
              <a:rPr lang="en-US" sz="3600" i="1" dirty="0" err="1" smtClean="0">
                <a:latin typeface="Carlito"/>
                <a:cs typeface="Carlito"/>
              </a:rPr>
              <a:t>Portofolio</a:t>
            </a:r>
            <a:r>
              <a:rPr lang="en-US" sz="3600" i="1" dirty="0" smtClean="0">
                <a:latin typeface="Carlito"/>
                <a:cs typeface="Carlito"/>
              </a:rPr>
              <a:t> Assets)</a:t>
            </a:r>
            <a:endParaRPr sz="3600" dirty="0">
              <a:latin typeface="Carlito"/>
              <a:cs typeface="Carlito"/>
            </a:endParaRPr>
          </a:p>
        </p:txBody>
      </p:sp>
    </p:spTree>
    <p:extLst>
      <p:ext uri="{BB962C8B-B14F-4D97-AF65-F5344CB8AC3E}">
        <p14:creationId xmlns:p14="http://schemas.microsoft.com/office/powerpoint/2010/main" val="14261796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223"/>
              <a:ext cx="9143999" cy="10287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401357" y="0"/>
              <a:ext cx="4742641" cy="59994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-828" y="0"/>
            <a:ext cx="9145905" cy="1294130"/>
            <a:chOff x="-828" y="0"/>
            <a:chExt cx="9145905" cy="1294130"/>
          </a:xfrm>
        </p:grpSpPr>
        <p:sp>
          <p:nvSpPr>
            <p:cNvPr id="7" name="object 7"/>
            <p:cNvSpPr/>
            <p:nvPr/>
          </p:nvSpPr>
          <p:spPr>
            <a:xfrm>
              <a:off x="-828" y="0"/>
              <a:ext cx="9145590" cy="102057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717291" y="768095"/>
              <a:ext cx="3735324" cy="525779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004417" y="1531747"/>
            <a:ext cx="6544309" cy="497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100" b="0" spc="-5" dirty="0">
                <a:solidFill>
                  <a:srgbClr val="FFFFFF"/>
                </a:solidFill>
                <a:latin typeface="Arial"/>
                <a:cs typeface="Arial"/>
              </a:rPr>
              <a:t>1. Risiko dalam konteks aset</a:t>
            </a:r>
            <a:r>
              <a:rPr sz="3100" b="0" spc="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100" b="0" spc="-10" dirty="0">
                <a:solidFill>
                  <a:srgbClr val="FFFFFF"/>
                </a:solidFill>
                <a:latin typeface="Arial"/>
                <a:cs typeface="Arial"/>
              </a:rPr>
              <a:t>tunggal.</a:t>
            </a:r>
            <a:endParaRPr sz="31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04417" y="1972182"/>
            <a:ext cx="6717665" cy="1320800"/>
          </a:xfrm>
          <a:prstGeom prst="rect">
            <a:avLst/>
          </a:prstGeom>
        </p:spPr>
        <p:txBody>
          <a:bodyPr vert="horz" wrap="square" lIns="0" tIns="112395" rIns="0" bIns="0" rtlCol="0">
            <a:spAutoFit/>
          </a:bodyPr>
          <a:lstStyle/>
          <a:p>
            <a:pPr marL="991235" marR="5080" indent="-523240">
              <a:lnSpc>
                <a:spcPct val="70000"/>
              </a:lnSpc>
              <a:spcBef>
                <a:spcPts val="885"/>
              </a:spcBef>
              <a:buClr>
                <a:srgbClr val="0AD0D9"/>
              </a:buClr>
              <a:buSzPct val="93181"/>
              <a:buFont typeface="Wingdings"/>
              <a:buChar char=""/>
              <a:tabLst>
                <a:tab pos="991235" algn="l"/>
                <a:tab pos="991869" algn="l"/>
                <a:tab pos="2212975" algn="l"/>
                <a:tab pos="3279140" algn="l"/>
                <a:tab pos="4440555" algn="l"/>
                <a:tab pos="6284595" algn="l"/>
              </a:tabLst>
            </a:pPr>
            <a:r>
              <a:rPr sz="2200" spc="-5" dirty="0">
                <a:solidFill>
                  <a:srgbClr val="FFFFFF"/>
                </a:solidFill>
                <a:latin typeface="Arial"/>
                <a:cs typeface="Arial"/>
              </a:rPr>
              <a:t>Ri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200" spc="-5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2200" spc="-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200" spc="-5" dirty="0">
                <a:solidFill>
                  <a:srgbClr val="FFFFFF"/>
                </a:solidFill>
                <a:latin typeface="Arial"/>
                <a:cs typeface="Arial"/>
              </a:rPr>
              <a:t>yang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200" spc="-5" dirty="0">
                <a:solidFill>
                  <a:srgbClr val="FFFFFF"/>
                </a:solidFill>
                <a:latin typeface="Arial"/>
                <a:cs typeface="Arial"/>
              </a:rPr>
              <a:t>harus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200" spc="-5" dirty="0">
                <a:solidFill>
                  <a:srgbClr val="FFFFFF"/>
                </a:solidFill>
                <a:latin typeface="Arial"/>
                <a:cs typeface="Arial"/>
              </a:rPr>
              <a:t>ditangg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u</a:t>
            </a:r>
            <a:r>
              <a:rPr sz="2200" spc="-5" dirty="0">
                <a:solidFill>
                  <a:srgbClr val="FFFFFF"/>
                </a:solidFill>
                <a:latin typeface="Arial"/>
                <a:cs typeface="Arial"/>
              </a:rPr>
              <a:t>ng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200" spc="-5" dirty="0">
                <a:solidFill>
                  <a:srgbClr val="FFFFFF"/>
                </a:solidFill>
                <a:latin typeface="Arial"/>
                <a:cs typeface="Arial"/>
              </a:rPr>
              <a:t>j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ik</a:t>
            </a:r>
            <a:r>
              <a:rPr sz="2200" spc="-5" dirty="0">
                <a:solidFill>
                  <a:srgbClr val="FFFFFF"/>
                </a:solidFill>
                <a:latin typeface="Arial"/>
                <a:cs typeface="Arial"/>
              </a:rPr>
              <a:t>a  berinvestasi hanya pada satu aset</a:t>
            </a:r>
            <a:r>
              <a:rPr sz="2200" spc="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saja.</a:t>
            </a:r>
            <a:endParaRPr sz="2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995"/>
              </a:spcBef>
              <a:tabLst>
                <a:tab pos="650875" algn="l"/>
                <a:tab pos="2032000" algn="l"/>
                <a:tab pos="3414395" algn="l"/>
                <a:tab pos="5083810" algn="l"/>
              </a:tabLst>
            </a:pPr>
            <a:r>
              <a:rPr sz="3100" spc="-5" dirty="0">
                <a:solidFill>
                  <a:srgbClr val="FFFFFF"/>
                </a:solidFill>
                <a:latin typeface="Arial"/>
                <a:cs typeface="Arial"/>
              </a:rPr>
              <a:t>2.	Risiko	dalam	</a:t>
            </a:r>
            <a:r>
              <a:rPr sz="3100" dirty="0">
                <a:solidFill>
                  <a:srgbClr val="FFFFFF"/>
                </a:solidFill>
                <a:latin typeface="Arial"/>
                <a:cs typeface="Arial"/>
              </a:rPr>
              <a:t>konteks	</a:t>
            </a:r>
            <a:r>
              <a:rPr sz="3100" spc="-5" dirty="0">
                <a:solidFill>
                  <a:srgbClr val="FFFFFF"/>
                </a:solidFill>
                <a:latin typeface="Arial"/>
                <a:cs typeface="Arial"/>
              </a:rPr>
              <a:t>portofolio</a:t>
            </a:r>
            <a:endParaRPr sz="31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25753" y="3126104"/>
            <a:ext cx="6695440" cy="18738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3595"/>
              </a:lnSpc>
              <a:spcBef>
                <a:spcPts val="95"/>
              </a:spcBef>
            </a:pPr>
            <a:r>
              <a:rPr sz="3100" spc="-5" dirty="0">
                <a:solidFill>
                  <a:srgbClr val="FFFFFF"/>
                </a:solidFill>
                <a:latin typeface="Arial"/>
                <a:cs typeface="Arial"/>
              </a:rPr>
              <a:t>aset.</a:t>
            </a:r>
            <a:endParaRPr sz="3100">
              <a:latin typeface="Arial"/>
              <a:cs typeface="Arial"/>
            </a:endParaRPr>
          </a:p>
          <a:p>
            <a:pPr marL="690880" indent="-311785">
              <a:lnSpc>
                <a:spcPts val="2380"/>
              </a:lnSpc>
              <a:buAutoNum type="alphaLcPeriod"/>
              <a:tabLst>
                <a:tab pos="691515" algn="l"/>
              </a:tabLst>
            </a:pPr>
            <a:r>
              <a:rPr sz="2200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Risiko sistematis (risiko pasar/risiko</a:t>
            </a:r>
            <a:r>
              <a:rPr sz="2200" u="heavy" spc="4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sz="2200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umum).</a:t>
            </a:r>
            <a:endParaRPr sz="2200">
              <a:latin typeface="Arial"/>
              <a:cs typeface="Arial"/>
            </a:endParaRPr>
          </a:p>
          <a:p>
            <a:pPr marL="969644" lvl="1" indent="-523240">
              <a:lnSpc>
                <a:spcPts val="2110"/>
              </a:lnSpc>
              <a:buClr>
                <a:srgbClr val="0AD0D9"/>
              </a:buClr>
              <a:buSzPct val="93181"/>
              <a:buFont typeface="Wingdings"/>
              <a:buChar char=""/>
              <a:tabLst>
                <a:tab pos="969644" algn="l"/>
                <a:tab pos="970280" algn="l"/>
                <a:tab pos="1999614" algn="l"/>
                <a:tab pos="3140075" algn="l"/>
                <a:tab pos="4684395" algn="l"/>
                <a:tab pos="5496560" algn="l"/>
                <a:tab pos="6464300" algn="l"/>
              </a:tabLst>
            </a:pPr>
            <a:r>
              <a:rPr sz="2200" spc="-245" dirty="0">
                <a:solidFill>
                  <a:srgbClr val="FFFFFF"/>
                </a:solidFill>
                <a:latin typeface="Arial"/>
                <a:cs typeface="Arial"/>
              </a:rPr>
              <a:t>T</a:t>
            </a:r>
            <a:r>
              <a:rPr sz="2200" spc="-5" dirty="0">
                <a:solidFill>
                  <a:srgbClr val="FFFFFF"/>
                </a:solidFill>
                <a:latin typeface="Arial"/>
                <a:cs typeface="Arial"/>
              </a:rPr>
              <a:t>er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2200" spc="-5" dirty="0">
                <a:solidFill>
                  <a:srgbClr val="FFFFFF"/>
                </a:solidFill>
                <a:latin typeface="Arial"/>
                <a:cs typeface="Arial"/>
              </a:rPr>
              <a:t>ait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200" spc="-5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200" spc="10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200" spc="-5" dirty="0">
                <a:solidFill>
                  <a:srgbClr val="FFFFFF"/>
                </a:solidFill>
                <a:latin typeface="Arial"/>
                <a:cs typeface="Arial"/>
              </a:rPr>
              <a:t>gan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200" spc="-5" dirty="0">
                <a:solidFill>
                  <a:srgbClr val="FFFFFF"/>
                </a:solidFill>
                <a:latin typeface="Arial"/>
                <a:cs typeface="Arial"/>
              </a:rPr>
              <a:t>perub</a:t>
            </a:r>
            <a:r>
              <a:rPr sz="2200" spc="10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200" spc="-5" dirty="0">
                <a:solidFill>
                  <a:srgbClr val="FFFFFF"/>
                </a:solidFill>
                <a:latin typeface="Arial"/>
                <a:cs typeface="Arial"/>
              </a:rPr>
              <a:t>han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200" spc="-5" dirty="0">
                <a:solidFill>
                  <a:srgbClr val="FFFFFF"/>
                </a:solidFill>
                <a:latin typeface="Arial"/>
                <a:cs typeface="Arial"/>
              </a:rPr>
              <a:t>yang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200" spc="-5" dirty="0">
                <a:solidFill>
                  <a:srgbClr val="FFFFFF"/>
                </a:solidFill>
                <a:latin typeface="Arial"/>
                <a:cs typeface="Arial"/>
              </a:rPr>
              <a:t>ter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j</a:t>
            </a:r>
            <a:r>
              <a:rPr sz="2200" spc="-5" dirty="0">
                <a:solidFill>
                  <a:srgbClr val="FFFFFF"/>
                </a:solidFill>
                <a:latin typeface="Arial"/>
                <a:cs typeface="Arial"/>
              </a:rPr>
              <a:t>adi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2200" spc="-5" dirty="0">
                <a:solidFill>
                  <a:srgbClr val="FFFFFF"/>
                </a:solidFill>
                <a:latin typeface="Arial"/>
                <a:cs typeface="Arial"/>
              </a:rPr>
              <a:t>di</a:t>
            </a:r>
            <a:endParaRPr sz="2200">
              <a:latin typeface="Arial"/>
              <a:cs typeface="Arial"/>
            </a:endParaRPr>
          </a:p>
          <a:p>
            <a:pPr marL="969644">
              <a:lnSpc>
                <a:spcPts val="1850"/>
              </a:lnSpc>
              <a:tabLst>
                <a:tab pos="1926589" algn="l"/>
                <a:tab pos="2651125" algn="l"/>
                <a:tab pos="4773930" algn="l"/>
                <a:tab pos="5763260" algn="l"/>
              </a:tabLst>
            </a:pP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pasar	</a:t>
            </a:r>
            <a:r>
              <a:rPr sz="2200" spc="-5" dirty="0">
                <a:solidFill>
                  <a:srgbClr val="FFFFFF"/>
                </a:solidFill>
                <a:latin typeface="Arial"/>
                <a:cs typeface="Arial"/>
              </a:rPr>
              <a:t>dan	mempengaruhi	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return	</a:t>
            </a:r>
            <a:r>
              <a:rPr sz="2200" spc="-5" dirty="0">
                <a:solidFill>
                  <a:srgbClr val="FFFFFF"/>
                </a:solidFill>
                <a:latin typeface="Arial"/>
                <a:cs typeface="Arial"/>
              </a:rPr>
              <a:t>seluruh</a:t>
            </a:r>
            <a:endParaRPr sz="2200">
              <a:latin typeface="Arial"/>
              <a:cs typeface="Arial"/>
            </a:endParaRPr>
          </a:p>
          <a:p>
            <a:pPr marL="969644">
              <a:lnSpc>
                <a:spcPts val="2115"/>
              </a:lnSpc>
            </a:pPr>
            <a:r>
              <a:rPr sz="2200" spc="-5" dirty="0">
                <a:solidFill>
                  <a:srgbClr val="FFFFFF"/>
                </a:solidFill>
                <a:latin typeface="Arial"/>
                <a:cs typeface="Arial"/>
              </a:rPr>
              <a:t>saham yang ada di</a:t>
            </a:r>
            <a:r>
              <a:rPr sz="2200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spc="-25" dirty="0">
                <a:solidFill>
                  <a:srgbClr val="FFFFFF"/>
                </a:solidFill>
                <a:latin typeface="Arial"/>
                <a:cs typeface="Arial"/>
              </a:rPr>
              <a:t>pasar.</a:t>
            </a:r>
            <a:endParaRPr sz="2200">
              <a:latin typeface="Arial"/>
              <a:cs typeface="Arial"/>
            </a:endParaRPr>
          </a:p>
          <a:p>
            <a:pPr marL="690880" indent="-311785">
              <a:lnSpc>
                <a:spcPts val="2510"/>
              </a:lnSpc>
              <a:buAutoNum type="alphaLcPeriod" startAt="2"/>
              <a:tabLst>
                <a:tab pos="691515" algn="l"/>
              </a:tabLst>
            </a:pPr>
            <a:r>
              <a:rPr sz="2200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Risiko tidak </a:t>
            </a:r>
            <a:r>
              <a:rPr sz="22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sistematis </a:t>
            </a:r>
            <a:r>
              <a:rPr sz="2200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(risiko</a:t>
            </a:r>
            <a:r>
              <a:rPr sz="2200" u="heavy" spc="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sz="22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spesifik).</a:t>
            </a:r>
            <a:endParaRPr sz="22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460372" y="4969002"/>
            <a:ext cx="6261100" cy="896619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535305" marR="5080" indent="-523240" algn="just">
              <a:lnSpc>
                <a:spcPct val="80000"/>
              </a:lnSpc>
              <a:spcBef>
                <a:spcPts val="625"/>
              </a:spcBef>
              <a:buClr>
                <a:srgbClr val="0AD0D9"/>
              </a:buClr>
              <a:buSzPct val="93181"/>
              <a:buFont typeface="Wingdings"/>
              <a:buChar char=""/>
              <a:tabLst>
                <a:tab pos="535940" algn="l"/>
              </a:tabLst>
            </a:pPr>
            <a:r>
              <a:rPr sz="2200" spc="-40" dirty="0">
                <a:solidFill>
                  <a:srgbClr val="FFFFFF"/>
                </a:solidFill>
                <a:latin typeface="Arial"/>
                <a:cs typeface="Arial"/>
              </a:rPr>
              <a:t>Terkait </a:t>
            </a:r>
            <a:r>
              <a:rPr sz="2200" spc="-5" dirty="0">
                <a:solidFill>
                  <a:srgbClr val="FFFFFF"/>
                </a:solidFill>
                <a:latin typeface="Arial"/>
                <a:cs typeface="Arial"/>
              </a:rPr>
              <a:t>dengan perubahan kondisi mikro  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perusahaan, </a:t>
            </a:r>
            <a:r>
              <a:rPr sz="2200" spc="-5" dirty="0">
                <a:solidFill>
                  <a:srgbClr val="FFFFFF"/>
                </a:solidFill>
                <a:latin typeface="Arial"/>
                <a:cs typeface="Arial"/>
              </a:rPr>
              <a:t>dan bisa diminimalkan dengan  melakukan</a:t>
            </a:r>
            <a:r>
              <a:rPr sz="2200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FFFFFF"/>
                </a:solidFill>
                <a:latin typeface="Arial"/>
                <a:cs typeface="Arial"/>
              </a:rPr>
              <a:t>diversifikasi.</a:t>
            </a:r>
            <a:endParaRPr sz="2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379006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6D89418-6128-4A87-A2F1-8EC16C14CFE0}" type="datetime1">
              <a:rPr lang="en-US" smtClean="0"/>
              <a:pPr>
                <a:defRPr/>
              </a:pPr>
              <a:t>3/25/2021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1FB0AD-8121-416F-95C3-D96F2F267A62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57200" y="1219200"/>
            <a:ext cx="8229600" cy="4154488"/>
          </a:xfrm>
          <a:prstGeom prst="rect">
            <a:avLst/>
          </a:prstGeom>
          <a:solidFill>
            <a:srgbClr val="00B0F0">
              <a:alpha val="32000"/>
            </a:srgbClr>
          </a:solidFill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altLang="ko-KR" sz="2400" dirty="0" err="1">
                <a:latin typeface="Arial" pitchFamily="34" charset="0"/>
                <a:cs typeface="Arial" pitchFamily="34" charset="0"/>
              </a:rPr>
              <a:t>Risiko</a:t>
            </a:r>
            <a:r>
              <a:rPr lang="en-US" altLang="ko-K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 err="1">
                <a:latin typeface="Arial" pitchFamily="34" charset="0"/>
                <a:cs typeface="Arial" pitchFamily="34" charset="0"/>
              </a:rPr>
              <a:t>sistematis</a:t>
            </a:r>
            <a:r>
              <a:rPr lang="en-US" altLang="ko-KR" sz="2400" dirty="0">
                <a:latin typeface="Arial" pitchFamily="34" charset="0"/>
                <a:cs typeface="Arial" pitchFamily="34" charset="0"/>
              </a:rPr>
              <a:t> (systematic risk) </a:t>
            </a:r>
            <a:r>
              <a:rPr lang="en-US" altLang="ko-KR" sz="2400" dirty="0" err="1">
                <a:latin typeface="Arial" pitchFamily="34" charset="0"/>
                <a:cs typeface="Arial" pitchFamily="34" charset="0"/>
              </a:rPr>
              <a:t>adalah</a:t>
            </a:r>
            <a:r>
              <a:rPr lang="en-US" altLang="ko-K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 err="1">
                <a:latin typeface="Arial" pitchFamily="34" charset="0"/>
                <a:cs typeface="Arial" pitchFamily="34" charset="0"/>
              </a:rPr>
              <a:t>risiko</a:t>
            </a:r>
            <a:r>
              <a:rPr lang="en-US" altLang="ko-KR" sz="24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altLang="ko-KR" sz="2400" dirty="0" err="1">
                <a:latin typeface="Arial" pitchFamily="34" charset="0"/>
                <a:cs typeface="Arial" pitchFamily="34" charset="0"/>
              </a:rPr>
              <a:t>bersumber</a:t>
            </a:r>
            <a:r>
              <a:rPr lang="en-US" altLang="ko-K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 err="1">
                <a:latin typeface="Arial" pitchFamily="34" charset="0"/>
                <a:cs typeface="Arial" pitchFamily="34" charset="0"/>
              </a:rPr>
              <a:t>dari</a:t>
            </a:r>
            <a:r>
              <a:rPr lang="en-US" altLang="ko-K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 err="1">
                <a:latin typeface="Arial" pitchFamily="34" charset="0"/>
                <a:cs typeface="Arial" pitchFamily="34" charset="0"/>
              </a:rPr>
              <a:t>pasar</a:t>
            </a:r>
            <a:r>
              <a:rPr lang="en-US" altLang="ko-K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 err="1">
                <a:latin typeface="Arial" pitchFamily="34" charset="0"/>
                <a:cs typeface="Arial" pitchFamily="34" charset="0"/>
              </a:rPr>
              <a:t>atau</a:t>
            </a:r>
            <a:r>
              <a:rPr lang="en-US" altLang="ko-K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 err="1">
                <a:latin typeface="Arial" pitchFamily="34" charset="0"/>
                <a:cs typeface="Arial" pitchFamily="34" charset="0"/>
              </a:rPr>
              <a:t>risiko</a:t>
            </a:r>
            <a:r>
              <a:rPr lang="en-US" altLang="ko-KR" sz="24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altLang="ko-KR" sz="2400" dirty="0" err="1">
                <a:latin typeface="Arial" pitchFamily="34" charset="0"/>
                <a:cs typeface="Arial" pitchFamily="34" charset="0"/>
              </a:rPr>
              <a:t>tidak</a:t>
            </a:r>
            <a:r>
              <a:rPr lang="en-US" altLang="ko-K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 err="1">
                <a:latin typeface="Arial" pitchFamily="34" charset="0"/>
                <a:cs typeface="Arial" pitchFamily="34" charset="0"/>
              </a:rPr>
              <a:t>dapat</a:t>
            </a:r>
            <a:r>
              <a:rPr lang="en-US" altLang="ko-K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 err="1">
                <a:latin typeface="Arial" pitchFamily="34" charset="0"/>
                <a:cs typeface="Arial" pitchFamily="34" charset="0"/>
              </a:rPr>
              <a:t>dihindari</a:t>
            </a:r>
            <a:r>
              <a:rPr lang="en-US" altLang="ko-K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altLang="ko-K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 err="1">
                <a:latin typeface="Arial" pitchFamily="34" charset="0"/>
                <a:cs typeface="Arial" pitchFamily="34" charset="0"/>
              </a:rPr>
              <a:t>tidak</a:t>
            </a:r>
            <a:r>
              <a:rPr lang="en-US" altLang="ko-K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 err="1">
                <a:latin typeface="Arial" pitchFamily="34" charset="0"/>
                <a:cs typeface="Arial" pitchFamily="34" charset="0"/>
              </a:rPr>
              <a:t>dapat</a:t>
            </a:r>
            <a:r>
              <a:rPr lang="en-US" altLang="ko-K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 err="1">
                <a:latin typeface="Arial" pitchFamily="34" charset="0"/>
                <a:cs typeface="Arial" pitchFamily="34" charset="0"/>
              </a:rPr>
              <a:t>ditekan</a:t>
            </a:r>
            <a:r>
              <a:rPr lang="en-US" altLang="ko-K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altLang="ko-K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 err="1">
                <a:latin typeface="Arial" pitchFamily="34" charset="0"/>
                <a:cs typeface="Arial" pitchFamily="34" charset="0"/>
              </a:rPr>
              <a:t>diversifikasi</a:t>
            </a:r>
            <a:r>
              <a:rPr lang="en-US" altLang="ko-K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 err="1">
                <a:latin typeface="Arial" pitchFamily="34" charset="0"/>
                <a:cs typeface="Arial" pitchFamily="34" charset="0"/>
              </a:rPr>
              <a:t>melalui</a:t>
            </a:r>
            <a:r>
              <a:rPr lang="en-US" altLang="ko-K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 err="1">
                <a:latin typeface="Arial" pitchFamily="34" charset="0"/>
                <a:cs typeface="Arial" pitchFamily="34" charset="0"/>
              </a:rPr>
              <a:t>pendekatan</a:t>
            </a:r>
            <a:r>
              <a:rPr lang="en-US" altLang="ko-K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 err="1">
                <a:latin typeface="Arial" pitchFamily="34" charset="0"/>
                <a:cs typeface="Arial" pitchFamily="34" charset="0"/>
              </a:rPr>
              <a:t>portofolio</a:t>
            </a:r>
            <a:r>
              <a:rPr lang="en-US" altLang="ko-KR" sz="2400" dirty="0">
                <a:latin typeface="Arial" pitchFamily="34" charset="0"/>
                <a:cs typeface="Arial" pitchFamily="34" charset="0"/>
              </a:rPr>
              <a:t>. </a:t>
            </a:r>
            <a:endParaRPr lang="id-ID" altLang="ko-KR" sz="2400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id-ID" altLang="ko-KR" sz="24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US" altLang="ko-KR" sz="2400" dirty="0" err="1">
                <a:latin typeface="Arial" pitchFamily="34" charset="0"/>
                <a:cs typeface="Arial" pitchFamily="34" charset="0"/>
              </a:rPr>
              <a:t>Contoh</a:t>
            </a:r>
            <a:r>
              <a:rPr lang="en-US" altLang="ko-K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 err="1">
                <a:latin typeface="Arial" pitchFamily="34" charset="0"/>
                <a:cs typeface="Arial" pitchFamily="34" charset="0"/>
              </a:rPr>
              <a:t>risiko</a:t>
            </a:r>
            <a:r>
              <a:rPr lang="en-US" altLang="ko-K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 err="1">
                <a:latin typeface="Arial" pitchFamily="34" charset="0"/>
                <a:cs typeface="Arial" pitchFamily="34" charset="0"/>
              </a:rPr>
              <a:t>sistematis</a:t>
            </a:r>
            <a:r>
              <a:rPr lang="en-US" altLang="ko-KR" sz="2400" dirty="0">
                <a:latin typeface="Arial" pitchFamily="34" charset="0"/>
                <a:cs typeface="Arial" pitchFamily="34" charset="0"/>
              </a:rPr>
              <a:t> :</a:t>
            </a:r>
          </a:p>
          <a:p>
            <a:pPr>
              <a:defRPr/>
            </a:pPr>
            <a:endParaRPr lang="en-US" altLang="ko-KR" sz="2400" dirty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altLang="ko-KR" sz="2400" dirty="0" err="1">
                <a:latin typeface="Arial" pitchFamily="34" charset="0"/>
                <a:cs typeface="Arial" pitchFamily="34" charset="0"/>
              </a:rPr>
              <a:t>Peningkatan</a:t>
            </a:r>
            <a:r>
              <a:rPr lang="en-US" altLang="ko-K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 err="1">
                <a:latin typeface="Arial" pitchFamily="34" charset="0"/>
                <a:cs typeface="Arial" pitchFamily="34" charset="0"/>
              </a:rPr>
              <a:t>tingkat</a:t>
            </a:r>
            <a:r>
              <a:rPr lang="en-US" altLang="ko-K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 err="1">
                <a:latin typeface="Arial" pitchFamily="34" charset="0"/>
                <a:cs typeface="Arial" pitchFamily="34" charset="0"/>
              </a:rPr>
              <a:t>bunga</a:t>
            </a:r>
            <a:r>
              <a:rPr lang="en-US" altLang="ko-KR" sz="2400" dirty="0">
                <a:latin typeface="Arial" pitchFamily="34" charset="0"/>
                <a:cs typeface="Arial" pitchFamily="34" charset="0"/>
              </a:rPr>
              <a:t>,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altLang="ko-KR" sz="2400" dirty="0" err="1">
                <a:latin typeface="Arial" pitchFamily="34" charset="0"/>
                <a:cs typeface="Arial" pitchFamily="34" charset="0"/>
              </a:rPr>
              <a:t>Kenaikan</a:t>
            </a:r>
            <a:r>
              <a:rPr lang="en-US" altLang="ko-K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 err="1">
                <a:latin typeface="Arial" pitchFamily="34" charset="0"/>
                <a:cs typeface="Arial" pitchFamily="34" charset="0"/>
              </a:rPr>
              <a:t>inflasi</a:t>
            </a:r>
            <a:r>
              <a:rPr lang="en-US" altLang="ko-KR" sz="2400" dirty="0">
                <a:latin typeface="Arial" pitchFamily="34" charset="0"/>
                <a:cs typeface="Arial" pitchFamily="34" charset="0"/>
              </a:rPr>
              <a:t>,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en-US" altLang="ko-KR" sz="2400" dirty="0" err="1">
                <a:latin typeface="Arial" pitchFamily="34" charset="0"/>
                <a:cs typeface="Arial" pitchFamily="34" charset="0"/>
              </a:rPr>
              <a:t>Volatilitas</a:t>
            </a:r>
            <a:r>
              <a:rPr lang="en-US" altLang="ko-KR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 err="1">
                <a:latin typeface="Arial" pitchFamily="34" charset="0"/>
                <a:cs typeface="Arial" pitchFamily="34" charset="0"/>
              </a:rPr>
              <a:t>pasar</a:t>
            </a:r>
            <a:r>
              <a:rPr lang="en-US" altLang="ko-KR" sz="24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altLang="ko-KR" sz="2400" dirty="0" err="1">
                <a:latin typeface="Arial" pitchFamily="34" charset="0"/>
                <a:cs typeface="Arial" pitchFamily="34" charset="0"/>
              </a:rPr>
              <a:t>tinggi</a:t>
            </a:r>
            <a:r>
              <a:rPr lang="en-US" altLang="ko-KR" sz="2400" dirty="0">
                <a:latin typeface="Arial" pitchFamily="34" charset="0"/>
                <a:cs typeface="Arial" pitchFamily="34" charset="0"/>
              </a:rPr>
              <a:t> (market risk).</a:t>
            </a:r>
          </a:p>
          <a:p>
            <a:pPr algn="just">
              <a:defRPr/>
            </a:pPr>
            <a:endParaRPr lang="en-US" altLang="ko-KR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241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143000"/>
            <a:ext cx="8229600" cy="4525963"/>
          </a:xfrm>
          <a:solidFill>
            <a:srgbClr val="00B0F0">
              <a:alpha val="34000"/>
            </a:srgbClr>
          </a:solidFill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Risiko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tidak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sistematis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(unsystematic risk) </a:t>
            </a:r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adalah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risiko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spesifik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bersumber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dari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perusahaan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penerbit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sekuritas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tidak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terkait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perubahan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kondisi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pasar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Risiko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muncul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dapat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ditekan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atau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dibatasi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pendekatan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portofolio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yaitu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mendiversifikasikan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investasi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. </a:t>
            </a:r>
            <a:endParaRPr lang="id-ID" altLang="ko-KR" sz="24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id-ID" altLang="ko-KR" sz="24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id-ID" altLang="ko-KR" sz="2400" dirty="0" smtClean="0">
                <a:latin typeface="Arial" pitchFamily="34" charset="0"/>
                <a:cs typeface="Arial" pitchFamily="34" charset="0"/>
              </a:rPr>
              <a:t>Contoh </a:t>
            </a:r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risiko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tidak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sistematis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: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risiko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likuiditas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(liquidity risk), 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risiko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kebangkrutan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(financial/credit risk),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risiko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tuntutan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ko-KR" sz="2400" dirty="0" err="1" smtClean="0">
                <a:latin typeface="Arial" pitchFamily="34" charset="0"/>
                <a:cs typeface="Arial" pitchFamily="34" charset="0"/>
              </a:rPr>
              <a:t>hukum</a:t>
            </a:r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 (operational risk). </a:t>
            </a:r>
          </a:p>
          <a:p>
            <a:pPr>
              <a:defRPr/>
            </a:pPr>
            <a:endParaRPr lang="en-US" altLang="ko-KR" sz="2400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id-ID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6D89418-6128-4A87-A2F1-8EC16C14CFE0}" type="datetime1">
              <a:rPr lang="en-US" smtClean="0"/>
              <a:pPr>
                <a:defRPr/>
              </a:pPr>
              <a:t>3/25/2021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A6DB8A-8A24-4461-9622-145AD1015F09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506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223"/>
              <a:ext cx="9143999" cy="10287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401357" y="0"/>
              <a:ext cx="4742641" cy="59994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-828" y="0"/>
            <a:ext cx="9145590" cy="10205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44500" y="831341"/>
            <a:ext cx="730694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Carlito"/>
                <a:cs typeface="Carlito"/>
              </a:rPr>
              <a:t>Rumus </a:t>
            </a:r>
            <a:r>
              <a:rPr sz="3200" spc="-10" dirty="0">
                <a:latin typeface="Carlito"/>
                <a:cs typeface="Carlito"/>
              </a:rPr>
              <a:t>untuk </a:t>
            </a:r>
            <a:r>
              <a:rPr sz="3200" dirty="0">
                <a:latin typeface="Carlito"/>
                <a:cs typeface="Carlito"/>
              </a:rPr>
              <a:t>menghitung </a:t>
            </a:r>
            <a:r>
              <a:rPr sz="3200" spc="-5" dirty="0">
                <a:latin typeface="Carlito"/>
                <a:cs typeface="Carlito"/>
              </a:rPr>
              <a:t>varians </a:t>
            </a:r>
            <a:r>
              <a:rPr sz="3200" spc="-15" dirty="0">
                <a:latin typeface="Carlito"/>
                <a:cs typeface="Carlito"/>
              </a:rPr>
              <a:t>portofolio</a:t>
            </a:r>
            <a:endParaRPr sz="3200">
              <a:latin typeface="Carlito"/>
              <a:cs typeface="Carlito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153289" y="2709110"/>
            <a:ext cx="756285" cy="0"/>
          </a:xfrm>
          <a:custGeom>
            <a:avLst/>
            <a:gdLst/>
            <a:ahLst/>
            <a:cxnLst/>
            <a:rect l="l" t="t" r="r" b="b"/>
            <a:pathLst>
              <a:path w="756285">
                <a:moveTo>
                  <a:pt x="0" y="0"/>
                </a:moveTo>
                <a:lnTo>
                  <a:pt x="756262" y="0"/>
                </a:lnTo>
              </a:path>
            </a:pathLst>
          </a:custGeom>
          <a:ln w="200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643123" y="2000250"/>
            <a:ext cx="2456815" cy="1356995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178435" rIns="0" bIns="0" rtlCol="0">
            <a:spAutoFit/>
          </a:bodyPr>
          <a:lstStyle/>
          <a:p>
            <a:pPr marL="597535">
              <a:lnSpc>
                <a:spcPts val="3715"/>
              </a:lnSpc>
              <a:spcBef>
                <a:spcPts val="1405"/>
              </a:spcBef>
            </a:pPr>
            <a:r>
              <a:rPr sz="4000" b="1" spc="5" dirty="0">
                <a:latin typeface="Symbol"/>
                <a:cs typeface="Symbol"/>
              </a:rPr>
              <a:t></a:t>
            </a:r>
            <a:r>
              <a:rPr sz="3975" b="1" spc="7" baseline="-20964" dirty="0">
                <a:latin typeface="Times New Roman"/>
                <a:cs typeface="Times New Roman"/>
              </a:rPr>
              <a:t>p </a:t>
            </a:r>
            <a:r>
              <a:rPr sz="4000" b="1" spc="-5" dirty="0">
                <a:latin typeface="Times New Roman"/>
                <a:cs typeface="Times New Roman"/>
              </a:rPr>
              <a:t>= </a:t>
            </a:r>
            <a:r>
              <a:rPr sz="5925" i="1" spc="-165" baseline="17580" dirty="0">
                <a:latin typeface="Symbol"/>
                <a:cs typeface="Symbol"/>
              </a:rPr>
              <a:t></a:t>
            </a:r>
            <a:r>
              <a:rPr sz="5925" i="1" spc="-525" baseline="17580" dirty="0">
                <a:latin typeface="Times New Roman"/>
                <a:cs typeface="Times New Roman"/>
              </a:rPr>
              <a:t> </a:t>
            </a:r>
            <a:r>
              <a:rPr sz="3300" i="1" baseline="7575" dirty="0">
                <a:latin typeface="Times New Roman"/>
                <a:cs typeface="Times New Roman"/>
              </a:rPr>
              <a:t>i</a:t>
            </a:r>
            <a:endParaRPr sz="3300" baseline="7575">
              <a:latin typeface="Times New Roman"/>
              <a:cs typeface="Times New Roman"/>
            </a:endParaRPr>
          </a:p>
          <a:p>
            <a:pPr marL="1542415">
              <a:lnSpc>
                <a:spcPts val="3415"/>
              </a:lnSpc>
            </a:pPr>
            <a:r>
              <a:rPr sz="5625" i="1" spc="37" baseline="-25185" dirty="0">
                <a:latin typeface="Times New Roman"/>
                <a:cs typeface="Times New Roman"/>
              </a:rPr>
              <a:t>n</a:t>
            </a:r>
            <a:r>
              <a:rPr sz="2200" spc="25" dirty="0">
                <a:latin typeface="Times New Roman"/>
                <a:cs typeface="Times New Roman"/>
              </a:rPr>
              <a:t>1/</a:t>
            </a:r>
            <a:r>
              <a:rPr sz="2200" spc="-295" dirty="0">
                <a:latin typeface="Times New Roman"/>
                <a:cs typeface="Times New Roman"/>
              </a:rPr>
              <a:t> </a:t>
            </a:r>
            <a:r>
              <a:rPr sz="2200" dirty="0">
                <a:latin typeface="Times New Roman"/>
                <a:cs typeface="Times New Roman"/>
              </a:rPr>
              <a:t>2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35965" y="3661917"/>
            <a:ext cx="8208645" cy="1550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latin typeface="Arial"/>
                <a:cs typeface="Arial"/>
              </a:rPr>
              <a:t>Contoh</a:t>
            </a:r>
            <a:r>
              <a:rPr sz="1800" spc="-20" dirty="0">
                <a:latin typeface="Georgia"/>
                <a:cs typeface="Georgia"/>
              </a:rPr>
              <a:t>: </a:t>
            </a:r>
            <a:r>
              <a:rPr sz="2000" spc="-45" dirty="0">
                <a:latin typeface="Georgia"/>
                <a:cs typeface="Georgia"/>
              </a:rPr>
              <a:t>Misalnya </a:t>
            </a:r>
            <a:r>
              <a:rPr sz="2000" spc="-40" dirty="0">
                <a:latin typeface="Georgia"/>
                <a:cs typeface="Georgia"/>
              </a:rPr>
              <a:t>risiko </a:t>
            </a:r>
            <a:r>
              <a:rPr sz="2000" spc="-30" dirty="0">
                <a:latin typeface="Georgia"/>
                <a:cs typeface="Georgia"/>
              </a:rPr>
              <a:t>setiap sekuritas </a:t>
            </a:r>
            <a:r>
              <a:rPr sz="2000" spc="-35" dirty="0">
                <a:latin typeface="Georgia"/>
                <a:cs typeface="Georgia"/>
              </a:rPr>
              <a:t>sebesar </a:t>
            </a:r>
            <a:r>
              <a:rPr sz="2000" spc="-105" dirty="0">
                <a:latin typeface="Georgia"/>
                <a:cs typeface="Georgia"/>
              </a:rPr>
              <a:t>0,20, </a:t>
            </a:r>
            <a:r>
              <a:rPr sz="2000" spc="-35" dirty="0">
                <a:latin typeface="Georgia"/>
                <a:cs typeface="Georgia"/>
              </a:rPr>
              <a:t>maka risiko  </a:t>
            </a:r>
            <a:r>
              <a:rPr sz="2000" spc="-20" dirty="0">
                <a:latin typeface="Georgia"/>
                <a:cs typeface="Georgia"/>
              </a:rPr>
              <a:t>portofolio </a:t>
            </a:r>
            <a:r>
              <a:rPr sz="2000" spc="-30" dirty="0">
                <a:latin typeface="Georgia"/>
                <a:cs typeface="Georgia"/>
              </a:rPr>
              <a:t>akan </a:t>
            </a:r>
            <a:r>
              <a:rPr sz="2000" spc="-25" dirty="0">
                <a:latin typeface="Georgia"/>
                <a:cs typeface="Georgia"/>
              </a:rPr>
              <a:t>menurun </a:t>
            </a:r>
            <a:r>
              <a:rPr sz="2000" spc="-30" dirty="0">
                <a:latin typeface="Georgia"/>
                <a:cs typeface="Georgia"/>
              </a:rPr>
              <a:t>terus </a:t>
            </a:r>
            <a:r>
              <a:rPr sz="2000" spc="-40" dirty="0">
                <a:latin typeface="Georgia"/>
                <a:cs typeface="Georgia"/>
              </a:rPr>
              <a:t>jika </a:t>
            </a:r>
            <a:r>
              <a:rPr sz="2000" spc="-25" dirty="0">
                <a:latin typeface="Georgia"/>
                <a:cs typeface="Georgia"/>
              </a:rPr>
              <a:t>semakin </a:t>
            </a:r>
            <a:r>
              <a:rPr sz="2000" spc="-35" dirty="0">
                <a:latin typeface="Georgia"/>
                <a:cs typeface="Georgia"/>
              </a:rPr>
              <a:t>banyak </a:t>
            </a:r>
            <a:r>
              <a:rPr sz="2000" spc="-30" dirty="0">
                <a:latin typeface="Georgia"/>
                <a:cs typeface="Georgia"/>
              </a:rPr>
              <a:t>jumlah sekuritas yang  dimasukkan </a:t>
            </a:r>
            <a:r>
              <a:rPr sz="2000" spc="-35" dirty="0">
                <a:latin typeface="Georgia"/>
                <a:cs typeface="Georgia"/>
              </a:rPr>
              <a:t>dalam </a:t>
            </a:r>
            <a:r>
              <a:rPr sz="2000" spc="-30" dirty="0">
                <a:latin typeface="Georgia"/>
                <a:cs typeface="Georgia"/>
              </a:rPr>
              <a:t>portofolio. </a:t>
            </a:r>
            <a:r>
              <a:rPr sz="2000" spc="-45" dirty="0">
                <a:latin typeface="Georgia"/>
                <a:cs typeface="Georgia"/>
              </a:rPr>
              <a:t>Misalnya, </a:t>
            </a:r>
            <a:r>
              <a:rPr sz="2000" spc="-35" dirty="0">
                <a:latin typeface="Georgia"/>
                <a:cs typeface="Georgia"/>
              </a:rPr>
              <a:t>jika </a:t>
            </a:r>
            <a:r>
              <a:rPr sz="2000" spc="-20" dirty="0">
                <a:latin typeface="Georgia"/>
                <a:cs typeface="Georgia"/>
              </a:rPr>
              <a:t>kita </a:t>
            </a:r>
            <a:r>
              <a:rPr sz="2000" spc="-30" dirty="0">
                <a:latin typeface="Georgia"/>
                <a:cs typeface="Georgia"/>
              </a:rPr>
              <a:t>memasukkan </a:t>
            </a:r>
            <a:r>
              <a:rPr sz="2000" spc="-180" dirty="0">
                <a:latin typeface="Georgia"/>
                <a:cs typeface="Georgia"/>
              </a:rPr>
              <a:t>100 </a:t>
            </a:r>
            <a:r>
              <a:rPr sz="2000" spc="-35" dirty="0">
                <a:latin typeface="Georgia"/>
                <a:cs typeface="Georgia"/>
              </a:rPr>
              <a:t>saham  dalam </a:t>
            </a:r>
            <a:r>
              <a:rPr sz="2000" spc="-25" dirty="0">
                <a:latin typeface="Georgia"/>
                <a:cs typeface="Georgia"/>
              </a:rPr>
              <a:t>portofolio </a:t>
            </a:r>
            <a:r>
              <a:rPr sz="2000" spc="-20" dirty="0">
                <a:latin typeface="Georgia"/>
                <a:cs typeface="Georgia"/>
              </a:rPr>
              <a:t>tersebut </a:t>
            </a:r>
            <a:r>
              <a:rPr sz="2000" spc="-35" dirty="0">
                <a:latin typeface="Georgia"/>
                <a:cs typeface="Georgia"/>
              </a:rPr>
              <a:t>maka risiko </a:t>
            </a:r>
            <a:r>
              <a:rPr sz="2000" spc="-20" dirty="0">
                <a:latin typeface="Georgia"/>
                <a:cs typeface="Georgia"/>
              </a:rPr>
              <a:t>portofolio </a:t>
            </a:r>
            <a:r>
              <a:rPr sz="2000" spc="-30" dirty="0">
                <a:latin typeface="Georgia"/>
                <a:cs typeface="Georgia"/>
              </a:rPr>
              <a:t>akan berkurang </a:t>
            </a:r>
            <a:r>
              <a:rPr sz="2000" spc="-40" dirty="0">
                <a:latin typeface="Georgia"/>
                <a:cs typeface="Georgia"/>
              </a:rPr>
              <a:t>dari </a:t>
            </a:r>
            <a:r>
              <a:rPr sz="2000" spc="-120" dirty="0">
                <a:latin typeface="Georgia"/>
                <a:cs typeface="Georgia"/>
              </a:rPr>
              <a:t>0,20 </a:t>
            </a:r>
            <a:r>
              <a:rPr sz="2000" spc="240" dirty="0">
                <a:latin typeface="Georgia"/>
                <a:cs typeface="Georgia"/>
              </a:rPr>
              <a:t> </a:t>
            </a:r>
            <a:r>
              <a:rPr sz="2000" spc="-30" dirty="0">
                <a:latin typeface="Georgia"/>
                <a:cs typeface="Georgia"/>
              </a:rPr>
              <a:t>menjadi</a:t>
            </a:r>
            <a:r>
              <a:rPr sz="2000" dirty="0">
                <a:latin typeface="Georgia"/>
                <a:cs typeface="Georgia"/>
              </a:rPr>
              <a:t> </a:t>
            </a:r>
            <a:r>
              <a:rPr sz="2000" spc="-130" dirty="0">
                <a:latin typeface="Georgia"/>
                <a:cs typeface="Georgia"/>
              </a:rPr>
              <a:t>0,02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273992" y="5909128"/>
            <a:ext cx="1179830" cy="0"/>
          </a:xfrm>
          <a:custGeom>
            <a:avLst/>
            <a:gdLst/>
            <a:ahLst/>
            <a:cxnLst/>
            <a:rect l="l" t="t" r="r" b="b"/>
            <a:pathLst>
              <a:path w="1179829">
                <a:moveTo>
                  <a:pt x="0" y="0"/>
                </a:moveTo>
                <a:lnTo>
                  <a:pt x="1179306" y="0"/>
                </a:lnTo>
              </a:path>
            </a:pathLst>
          </a:custGeom>
          <a:ln w="1992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4215721" y="5697193"/>
            <a:ext cx="1203960" cy="5994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14"/>
              </a:spcBef>
            </a:pPr>
            <a:r>
              <a:rPr sz="5625" spc="22" baseline="-25185" dirty="0">
                <a:latin typeface="Times New Roman"/>
                <a:cs typeface="Times New Roman"/>
              </a:rPr>
              <a:t>100</a:t>
            </a:r>
            <a:r>
              <a:rPr sz="2200" spc="15" dirty="0">
                <a:latin typeface="Times New Roman"/>
                <a:cs typeface="Times New Roman"/>
              </a:rPr>
              <a:t>1/</a:t>
            </a:r>
            <a:r>
              <a:rPr sz="2200" spc="-260" dirty="0">
                <a:latin typeface="Times New Roman"/>
                <a:cs typeface="Times New Roman"/>
              </a:rPr>
              <a:t> </a:t>
            </a:r>
            <a:r>
              <a:rPr sz="2200" spc="10" dirty="0">
                <a:latin typeface="Times New Roman"/>
                <a:cs typeface="Times New Roman"/>
              </a:rPr>
              <a:t>2</a:t>
            </a:r>
            <a:endParaRPr sz="22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163682" y="5511255"/>
            <a:ext cx="3667760" cy="631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5"/>
              </a:spcBef>
              <a:tabLst>
                <a:tab pos="1278890" algn="l"/>
                <a:tab pos="2418080" algn="l"/>
              </a:tabLst>
            </a:pPr>
            <a:r>
              <a:rPr sz="3950" i="1" spc="-685" dirty="0">
                <a:latin typeface="Symbol"/>
                <a:cs typeface="Symbol"/>
              </a:rPr>
              <a:t></a:t>
            </a:r>
            <a:r>
              <a:rPr sz="3750" i="1" spc="-685" dirty="0">
                <a:latin typeface="Times New Roman"/>
                <a:cs typeface="Times New Roman"/>
              </a:rPr>
              <a:t>p  </a:t>
            </a:r>
            <a:r>
              <a:rPr sz="3750" i="1" spc="-490" dirty="0">
                <a:latin typeface="Times New Roman"/>
                <a:cs typeface="Times New Roman"/>
              </a:rPr>
              <a:t> </a:t>
            </a:r>
            <a:r>
              <a:rPr sz="3750" spc="30" dirty="0">
                <a:latin typeface="Symbol"/>
                <a:cs typeface="Symbol"/>
              </a:rPr>
              <a:t></a:t>
            </a:r>
            <a:r>
              <a:rPr sz="3750" spc="30" dirty="0">
                <a:latin typeface="Times New Roman"/>
                <a:cs typeface="Times New Roman"/>
              </a:rPr>
              <a:t>	</a:t>
            </a:r>
            <a:r>
              <a:rPr sz="5625" spc="37" baseline="34814" dirty="0">
                <a:latin typeface="Times New Roman"/>
                <a:cs typeface="Times New Roman"/>
              </a:rPr>
              <a:t>0,20	</a:t>
            </a:r>
            <a:r>
              <a:rPr sz="3750" spc="30" dirty="0">
                <a:latin typeface="Symbol"/>
                <a:cs typeface="Symbol"/>
              </a:rPr>
              <a:t></a:t>
            </a:r>
            <a:r>
              <a:rPr sz="3750" spc="-175" dirty="0">
                <a:latin typeface="Times New Roman"/>
                <a:cs typeface="Times New Roman"/>
              </a:rPr>
              <a:t> </a:t>
            </a:r>
            <a:r>
              <a:rPr sz="3750" spc="10" dirty="0">
                <a:latin typeface="Times New Roman"/>
                <a:cs typeface="Times New Roman"/>
              </a:rPr>
              <a:t>0,02</a:t>
            </a:r>
            <a:endParaRPr sz="375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092705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223"/>
              <a:ext cx="9143999" cy="10287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401357" y="0"/>
              <a:ext cx="4742641" cy="59994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-828" y="0"/>
            <a:ext cx="9145590" cy="10205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696339" y="754125"/>
            <a:ext cx="569277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74345" marR="5080" indent="-46228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04607A"/>
                </a:solidFill>
                <a:latin typeface="Carlito"/>
                <a:cs typeface="Carlito"/>
              </a:rPr>
              <a:t>PENGARUH PENAMBAHAN JENIS </a:t>
            </a:r>
            <a:r>
              <a:rPr sz="2800" spc="-5" dirty="0">
                <a:solidFill>
                  <a:srgbClr val="04607A"/>
                </a:solidFill>
                <a:latin typeface="Carlito"/>
                <a:cs typeface="Carlito"/>
              </a:rPr>
              <a:t>ASET  </a:t>
            </a:r>
            <a:r>
              <a:rPr sz="2800" spc="-15" dirty="0">
                <a:solidFill>
                  <a:srgbClr val="04607A"/>
                </a:solidFill>
                <a:latin typeface="Carlito"/>
                <a:cs typeface="Carlito"/>
              </a:rPr>
              <a:t>TERHADAP </a:t>
            </a:r>
            <a:r>
              <a:rPr sz="2800" spc="-30" dirty="0">
                <a:solidFill>
                  <a:srgbClr val="04607A"/>
                </a:solidFill>
                <a:latin typeface="Carlito"/>
                <a:cs typeface="Carlito"/>
              </a:rPr>
              <a:t>RESIKO</a:t>
            </a:r>
            <a:r>
              <a:rPr sz="2800" spc="25" dirty="0">
                <a:solidFill>
                  <a:srgbClr val="04607A"/>
                </a:solidFill>
                <a:latin typeface="Carlito"/>
                <a:cs typeface="Carlito"/>
              </a:rPr>
              <a:t> </a:t>
            </a:r>
            <a:r>
              <a:rPr sz="2800" spc="-20" dirty="0">
                <a:solidFill>
                  <a:srgbClr val="04607A"/>
                </a:solidFill>
                <a:latin typeface="Carlito"/>
                <a:cs typeface="Carlito"/>
              </a:rPr>
              <a:t>PORTOFOLIO</a:t>
            </a:r>
            <a:endParaRPr sz="2800">
              <a:latin typeface="Carlito"/>
              <a:cs typeface="Carlito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43127" y="1714500"/>
            <a:ext cx="7735824" cy="428091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84802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4876800" y="228600"/>
            <a:ext cx="3886200" cy="563563"/>
          </a:xfrm>
          <a:solidFill>
            <a:schemeClr val="accent1">
              <a:alpha val="72156"/>
            </a:schemeClr>
          </a:solidFill>
        </p:spPr>
        <p:txBody>
          <a:bodyPr>
            <a:normAutofit fontScale="90000"/>
          </a:bodyPr>
          <a:lstStyle/>
          <a:p>
            <a:r>
              <a:rPr lang="id-ID" smtClean="0"/>
              <a:t>Risk and Return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1905000" y="3886200"/>
            <a:ext cx="6781800" cy="1676400"/>
          </a:xfrm>
          <a:solidFill>
            <a:srgbClr val="00B0F0">
              <a:alpha val="32156"/>
            </a:srgbClr>
          </a:solidFill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id-ID" sz="2400" smtClean="0">
                <a:latin typeface="Arial" charset="0"/>
                <a:cs typeface="Arial" charset="0"/>
              </a:rPr>
              <a:t>Tingkat pengembalian  (return) adalah imbalan yang diharapkan diperoleh di masa mendatang sedangkan risiko (risk) diartikan sebagai ketidakpastian dari imbalan yang diharapkan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6D89418-6128-4A87-A2F1-8EC16C14CFE0}" type="datetime1">
              <a:rPr lang="en-US" smtClean="0"/>
              <a:pPr>
                <a:defRPr/>
              </a:pPr>
              <a:t>3/25/2021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5BF82C-D788-4B75-B9E1-A23BCB8816AE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4102" name="TextBox 6"/>
          <p:cNvSpPr txBox="1">
            <a:spLocks noChangeArrowheads="1"/>
          </p:cNvSpPr>
          <p:nvPr/>
        </p:nvSpPr>
        <p:spPr bwMode="auto">
          <a:xfrm>
            <a:off x="457200" y="1524000"/>
            <a:ext cx="7620000" cy="1846263"/>
          </a:xfrm>
          <a:prstGeom prst="rect">
            <a:avLst/>
          </a:prstGeom>
          <a:solidFill>
            <a:srgbClr val="00B0F0">
              <a:alpha val="3215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id-ID" sz="2400"/>
              <a:t>Ada dua aspek yang perlu dipertimbangkan oleh manajemen perusahaan dalam pengambilan keputusan keuangan, yaitu tingkat pengembalian (return) dan risiko (risk) keputusan keuangan tersebut.</a:t>
            </a:r>
          </a:p>
          <a:p>
            <a:pPr eaLnBrk="1" hangingPunct="1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1921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223"/>
              <a:ext cx="9143999" cy="10287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401357" y="0"/>
              <a:ext cx="4742641" cy="59994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-828" y="0"/>
            <a:ext cx="9145905" cy="1835150"/>
            <a:chOff x="-828" y="0"/>
            <a:chExt cx="9145905" cy="1835150"/>
          </a:xfrm>
        </p:grpSpPr>
        <p:sp>
          <p:nvSpPr>
            <p:cNvPr id="7" name="object 7"/>
            <p:cNvSpPr/>
            <p:nvPr/>
          </p:nvSpPr>
          <p:spPr>
            <a:xfrm>
              <a:off x="-828" y="0"/>
              <a:ext cx="9145590" cy="102057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383535" y="716280"/>
              <a:ext cx="4354068" cy="111861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684145" y="850773"/>
            <a:ext cx="371729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/>
              <a:t>DIVERSIFIK</a:t>
            </a:r>
            <a:r>
              <a:rPr sz="4000" spc="-25" dirty="0"/>
              <a:t>A</a:t>
            </a:r>
            <a:r>
              <a:rPr sz="4000" spc="-5" dirty="0"/>
              <a:t>SI</a:t>
            </a:r>
            <a:endParaRPr sz="4000"/>
          </a:p>
        </p:txBody>
      </p:sp>
      <p:sp>
        <p:nvSpPr>
          <p:cNvPr id="10" name="object 10"/>
          <p:cNvSpPr txBox="1"/>
          <p:nvPr/>
        </p:nvSpPr>
        <p:spPr>
          <a:xfrm>
            <a:off x="535940" y="1924253"/>
            <a:ext cx="8072755" cy="4063365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286385" marR="5080" indent="-274320" algn="just">
              <a:lnSpc>
                <a:spcPct val="90000"/>
              </a:lnSpc>
              <a:spcBef>
                <a:spcPts val="390"/>
              </a:spcBef>
              <a:buClr>
                <a:srgbClr val="0AD0D9"/>
              </a:buClr>
              <a:buSzPct val="79166"/>
              <a:buFont typeface="Arial"/>
              <a:buChar char=""/>
              <a:tabLst>
                <a:tab pos="357505" algn="l"/>
              </a:tabLst>
            </a:pPr>
            <a:r>
              <a:rPr dirty="0"/>
              <a:t>	</a:t>
            </a:r>
            <a:r>
              <a:rPr sz="2400" dirty="0">
                <a:latin typeface="Arial"/>
                <a:cs typeface="Arial"/>
              </a:rPr>
              <a:t>Untuk menurunkan </a:t>
            </a:r>
            <a:r>
              <a:rPr sz="2400" spc="-5" dirty="0">
                <a:latin typeface="Arial"/>
                <a:cs typeface="Arial"/>
              </a:rPr>
              <a:t>risiko portofolio, </a:t>
            </a:r>
            <a:r>
              <a:rPr sz="2400" dirty="0">
                <a:latin typeface="Arial"/>
                <a:cs typeface="Arial"/>
              </a:rPr>
              <a:t>investor </a:t>
            </a:r>
            <a:r>
              <a:rPr sz="2400" spc="-75" dirty="0">
                <a:latin typeface="Arial"/>
                <a:cs typeface="Arial"/>
              </a:rPr>
              <a:t>perlu  </a:t>
            </a:r>
            <a:r>
              <a:rPr sz="2400" spc="-5" dirty="0">
                <a:latin typeface="Arial"/>
                <a:cs typeface="Arial"/>
              </a:rPr>
              <a:t>melakukan ‘diversifikasi’, dengan </a:t>
            </a:r>
            <a:r>
              <a:rPr sz="2400" dirty="0">
                <a:latin typeface="Arial"/>
                <a:cs typeface="Arial"/>
              </a:rPr>
              <a:t>membentuk </a:t>
            </a:r>
            <a:r>
              <a:rPr sz="2400" spc="-5" dirty="0">
                <a:latin typeface="Arial"/>
                <a:cs typeface="Arial"/>
              </a:rPr>
              <a:t>portofolio  </a:t>
            </a:r>
            <a:r>
              <a:rPr sz="2400" dirty="0">
                <a:latin typeface="Arial"/>
                <a:cs typeface="Arial"/>
              </a:rPr>
              <a:t>sedemikian </a:t>
            </a:r>
            <a:r>
              <a:rPr sz="2400" spc="-5" dirty="0">
                <a:latin typeface="Arial"/>
                <a:cs typeface="Arial"/>
              </a:rPr>
              <a:t>rupa hingga risiko </a:t>
            </a:r>
            <a:r>
              <a:rPr sz="2400" dirty="0">
                <a:latin typeface="Arial"/>
                <a:cs typeface="Arial"/>
              </a:rPr>
              <a:t>dapat </a:t>
            </a:r>
            <a:r>
              <a:rPr sz="2400" spc="-5" dirty="0">
                <a:latin typeface="Arial"/>
                <a:cs typeface="Arial"/>
              </a:rPr>
              <a:t>diminimalkan tanpa  mengurangi </a:t>
            </a:r>
            <a:r>
              <a:rPr sz="2400" i="1" dirty="0">
                <a:latin typeface="Arial"/>
                <a:cs typeface="Arial"/>
              </a:rPr>
              <a:t>return </a:t>
            </a:r>
            <a:r>
              <a:rPr sz="2400" spc="-5" dirty="0">
                <a:latin typeface="Arial"/>
                <a:cs typeface="Arial"/>
              </a:rPr>
              <a:t>yang</a:t>
            </a:r>
            <a:r>
              <a:rPr sz="2400" spc="2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diharapkan.</a:t>
            </a:r>
            <a:endParaRPr sz="2400">
              <a:latin typeface="Arial"/>
              <a:cs typeface="Arial"/>
            </a:endParaRPr>
          </a:p>
          <a:p>
            <a:pPr marL="356870" indent="-344805" algn="just">
              <a:lnSpc>
                <a:spcPct val="100000"/>
              </a:lnSpc>
              <a:spcBef>
                <a:spcPts val="1345"/>
              </a:spcBef>
              <a:buClr>
                <a:srgbClr val="0AD0D9"/>
              </a:buClr>
              <a:buSzPct val="79166"/>
              <a:buChar char=""/>
              <a:tabLst>
                <a:tab pos="357505" algn="l"/>
              </a:tabLst>
            </a:pPr>
            <a:r>
              <a:rPr sz="2400" dirty="0">
                <a:latin typeface="Arial"/>
                <a:cs typeface="Arial"/>
              </a:rPr>
              <a:t>Diversifikasi </a:t>
            </a:r>
            <a:r>
              <a:rPr sz="2400" spc="-5" dirty="0">
                <a:latin typeface="Arial"/>
                <a:cs typeface="Arial"/>
              </a:rPr>
              <a:t>bisa dilakukan</a:t>
            </a:r>
            <a:r>
              <a:rPr sz="2400" spc="7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dengan:</a:t>
            </a:r>
            <a:endParaRPr sz="2400">
              <a:latin typeface="Arial"/>
              <a:cs typeface="Arial"/>
            </a:endParaRPr>
          </a:p>
          <a:p>
            <a:pPr marL="625475" lvl="1" indent="-339725" algn="just">
              <a:lnSpc>
                <a:spcPct val="100000"/>
              </a:lnSpc>
              <a:spcBef>
                <a:spcPts val="290"/>
              </a:spcBef>
              <a:buAutoNum type="arabicPeriod"/>
              <a:tabLst>
                <a:tab pos="626110" algn="l"/>
              </a:tabLst>
            </a:pPr>
            <a:r>
              <a:rPr sz="2400" spc="-5" dirty="0">
                <a:latin typeface="Arial"/>
                <a:cs typeface="Arial"/>
              </a:rPr>
              <a:t>Diversifikasi</a:t>
            </a:r>
            <a:r>
              <a:rPr sz="2400" spc="2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random.</a:t>
            </a:r>
            <a:endParaRPr sz="2400">
              <a:latin typeface="Arial"/>
              <a:cs typeface="Arial"/>
            </a:endParaRPr>
          </a:p>
          <a:p>
            <a:pPr marL="1067435" marR="192405" lvl="2" indent="-140335" algn="just">
              <a:lnSpc>
                <a:spcPct val="110000"/>
              </a:lnSpc>
              <a:buSzPct val="90000"/>
              <a:buChar char="-"/>
              <a:tabLst>
                <a:tab pos="1068070" algn="l"/>
              </a:tabLst>
            </a:pPr>
            <a:r>
              <a:rPr sz="2000" dirty="0">
                <a:latin typeface="Arial"/>
                <a:cs typeface="Arial"/>
              </a:rPr>
              <a:t>Memilih aset yang akan dimasukkan dalam portofolio</a:t>
            </a:r>
            <a:r>
              <a:rPr sz="2000" spc="-1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secara  acak.</a:t>
            </a:r>
            <a:endParaRPr sz="2000">
              <a:latin typeface="Arial"/>
              <a:cs typeface="Arial"/>
            </a:endParaRPr>
          </a:p>
          <a:p>
            <a:pPr marL="625475" lvl="1" indent="-339725" algn="just">
              <a:lnSpc>
                <a:spcPct val="100000"/>
              </a:lnSpc>
              <a:spcBef>
                <a:spcPts val="285"/>
              </a:spcBef>
              <a:buAutoNum type="arabicPeriod"/>
              <a:tabLst>
                <a:tab pos="626110" algn="l"/>
              </a:tabLst>
            </a:pPr>
            <a:r>
              <a:rPr sz="2400" spc="-5" dirty="0">
                <a:latin typeface="Arial"/>
                <a:cs typeface="Arial"/>
              </a:rPr>
              <a:t>Diversifikasi model</a:t>
            </a:r>
            <a:r>
              <a:rPr sz="2400" spc="5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Markowitz.</a:t>
            </a:r>
            <a:endParaRPr sz="2400">
              <a:latin typeface="Arial"/>
              <a:cs typeface="Arial"/>
            </a:endParaRPr>
          </a:p>
          <a:p>
            <a:pPr marL="1067435" marR="558165" lvl="2" indent="-140335" algn="just">
              <a:lnSpc>
                <a:spcPct val="110000"/>
              </a:lnSpc>
              <a:spcBef>
                <a:spcPts val="10"/>
              </a:spcBef>
              <a:buChar char="-"/>
              <a:tabLst>
                <a:tab pos="1081405" algn="l"/>
              </a:tabLst>
            </a:pPr>
            <a:r>
              <a:rPr sz="2000" dirty="0">
                <a:latin typeface="Arial"/>
                <a:cs typeface="Arial"/>
              </a:rPr>
              <a:t>Memilih aset yang dimasukkan dalam portofolio</a:t>
            </a:r>
            <a:r>
              <a:rPr sz="2000" spc="-114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berdasar  berbagai informasi dan karakteristik</a:t>
            </a:r>
            <a:r>
              <a:rPr sz="2000" spc="-1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aset.</a:t>
            </a:r>
            <a:endParaRPr sz="2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317380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223"/>
              <a:ext cx="9143999" cy="10287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401357" y="0"/>
              <a:ext cx="4742641" cy="59994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-828" y="0"/>
            <a:ext cx="9145590" cy="10205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968751" y="2340864"/>
            <a:ext cx="3483864" cy="14691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300729" y="2812795"/>
            <a:ext cx="28219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95" dirty="0">
                <a:solidFill>
                  <a:srgbClr val="FFFFFF"/>
                </a:solidFill>
                <a:latin typeface="Arial"/>
                <a:cs typeface="Arial"/>
              </a:rPr>
              <a:t>Risiko</a:t>
            </a:r>
            <a:r>
              <a:rPr sz="2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5" dirty="0">
                <a:solidFill>
                  <a:srgbClr val="FFFFFF"/>
                </a:solidFill>
                <a:latin typeface="Arial"/>
                <a:cs typeface="Arial"/>
              </a:rPr>
              <a:t>Portofolio</a:t>
            </a:r>
            <a:endParaRPr sz="28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958083" y="3895344"/>
            <a:ext cx="704088" cy="103327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22731" y="5052059"/>
            <a:ext cx="2668524" cy="108813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787704" y="5396890"/>
            <a:ext cx="214058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45" dirty="0">
                <a:solidFill>
                  <a:srgbClr val="FFFFFF"/>
                </a:solidFill>
                <a:latin typeface="Arial"/>
                <a:cs typeface="Arial"/>
              </a:rPr>
              <a:t>Koefisien </a:t>
            </a:r>
            <a:r>
              <a:rPr sz="2000" b="1" spc="-60" dirty="0">
                <a:solidFill>
                  <a:srgbClr val="FFFFFF"/>
                </a:solidFill>
                <a:latin typeface="Arial"/>
                <a:cs typeface="Arial"/>
              </a:rPr>
              <a:t>Korelasi</a:t>
            </a:r>
            <a:endParaRPr sz="20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237732" y="5052059"/>
            <a:ext cx="2503932" cy="101193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6895845" y="5358485"/>
            <a:ext cx="119062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75" dirty="0">
                <a:solidFill>
                  <a:srgbClr val="FFFFFF"/>
                </a:solidFill>
                <a:latin typeface="Arial"/>
                <a:cs typeface="Arial"/>
              </a:rPr>
              <a:t>K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000" b="1" spc="-50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2000" b="1" spc="-1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2000" b="1" spc="-70" dirty="0">
                <a:solidFill>
                  <a:srgbClr val="FFFFFF"/>
                </a:solidFill>
                <a:latin typeface="Arial"/>
                <a:cs typeface="Arial"/>
              </a:rPr>
              <a:t>ians</a:t>
            </a:r>
            <a:endParaRPr sz="20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553455" y="3925823"/>
            <a:ext cx="854963" cy="92659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415848" y="895603"/>
            <a:ext cx="526034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0" spc="-5" dirty="0">
                <a:solidFill>
                  <a:srgbClr val="04607A"/>
                </a:solidFill>
                <a:latin typeface="Arial"/>
                <a:cs typeface="Arial"/>
              </a:rPr>
              <a:t>Perhitungan </a:t>
            </a:r>
            <a:r>
              <a:rPr sz="3200" b="0" dirty="0">
                <a:solidFill>
                  <a:srgbClr val="04607A"/>
                </a:solidFill>
                <a:latin typeface="Arial"/>
                <a:cs typeface="Arial"/>
              </a:rPr>
              <a:t>Risiko</a:t>
            </a:r>
            <a:r>
              <a:rPr sz="3200" b="0" spc="-60" dirty="0">
                <a:solidFill>
                  <a:srgbClr val="04607A"/>
                </a:solidFill>
                <a:latin typeface="Arial"/>
                <a:cs typeface="Arial"/>
              </a:rPr>
              <a:t> </a:t>
            </a:r>
            <a:r>
              <a:rPr sz="3200" b="0" spc="-5" dirty="0">
                <a:solidFill>
                  <a:srgbClr val="04607A"/>
                </a:solidFill>
                <a:latin typeface="Arial"/>
                <a:cs typeface="Arial"/>
              </a:rPr>
              <a:t>Portofolio</a:t>
            </a:r>
            <a:endParaRPr sz="32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710684" y="3808476"/>
            <a:ext cx="330708" cy="110185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451859" y="5052059"/>
            <a:ext cx="2526791" cy="101193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3972305" y="5206110"/>
            <a:ext cx="1485900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Return</a:t>
            </a:r>
            <a:r>
              <a:rPr sz="2000" b="1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FFFFFF"/>
                </a:solidFill>
                <a:latin typeface="Arial"/>
                <a:cs typeface="Arial"/>
              </a:rPr>
              <a:t>yang</a:t>
            </a:r>
            <a:endParaRPr sz="2000">
              <a:latin typeface="Arial"/>
              <a:cs typeface="Arial"/>
            </a:endParaRPr>
          </a:p>
          <a:p>
            <a:pPr marL="53340">
              <a:lnSpc>
                <a:spcPct val="100000"/>
              </a:lnSpc>
            </a:pP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Diharapkan</a:t>
            </a:r>
            <a:endParaRPr sz="20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09785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D3951E2-3BC8-4A35-955A-82667D48F23D}" type="datetime1">
              <a:rPr lang="en-US" smtClean="0"/>
              <a:pPr>
                <a:defRPr/>
              </a:pPr>
              <a:t>3/25/2021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2A234A-3595-4454-879C-B940B8EABD37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  <p:pic>
        <p:nvPicPr>
          <p:cNvPr id="1638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13" y="1766888"/>
            <a:ext cx="9155113" cy="3719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389" name="Title 1"/>
          <p:cNvSpPr txBox="1">
            <a:spLocks/>
          </p:cNvSpPr>
          <p:nvPr/>
        </p:nvSpPr>
        <p:spPr bwMode="auto">
          <a:xfrm>
            <a:off x="3505200" y="228600"/>
            <a:ext cx="5257800" cy="563563"/>
          </a:xfrm>
          <a:prstGeom prst="rect">
            <a:avLst/>
          </a:prstGeom>
          <a:solidFill>
            <a:schemeClr val="accent1">
              <a:alpha val="72156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id-ID" sz="3600">
                <a:latin typeface="Calibri" pitchFamily="34" charset="0"/>
              </a:rPr>
              <a:t>Return Portofolio</a:t>
            </a:r>
          </a:p>
        </p:txBody>
      </p:sp>
    </p:spTree>
    <p:extLst>
      <p:ext uri="{BB962C8B-B14F-4D97-AF65-F5344CB8AC3E}">
        <p14:creationId xmlns:p14="http://schemas.microsoft.com/office/powerpoint/2010/main" val="3852342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D3951E2-3BC8-4A35-955A-82667D48F23D}" type="datetime1">
              <a:rPr lang="en-US" smtClean="0"/>
              <a:pPr>
                <a:defRPr/>
              </a:pPr>
              <a:t>3/25/2021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DF05C0-89D5-4AAC-A279-D575699F08BC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  <p:sp>
        <p:nvSpPr>
          <p:cNvPr id="17412" name="Title 1"/>
          <p:cNvSpPr txBox="1">
            <a:spLocks/>
          </p:cNvSpPr>
          <p:nvPr/>
        </p:nvSpPr>
        <p:spPr bwMode="auto">
          <a:xfrm>
            <a:off x="2743200" y="228600"/>
            <a:ext cx="6019800" cy="563563"/>
          </a:xfrm>
          <a:prstGeom prst="rect">
            <a:avLst/>
          </a:prstGeom>
          <a:solidFill>
            <a:schemeClr val="accent1">
              <a:alpha val="72156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id-ID" sz="3600">
                <a:latin typeface="Calibri" pitchFamily="34" charset="0"/>
              </a:rPr>
              <a:t>Ekspektasi Return Portofolio</a:t>
            </a:r>
          </a:p>
        </p:txBody>
      </p:sp>
      <p:pic>
        <p:nvPicPr>
          <p:cNvPr id="1741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" y="1295400"/>
            <a:ext cx="8658225" cy="3690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275" y="5029200"/>
            <a:ext cx="71977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5837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16620" y="9127"/>
            <a:ext cx="8117995" cy="6845323"/>
          </a:xfrm>
          <a:custGeom>
            <a:avLst/>
            <a:gdLst/>
            <a:ahLst/>
            <a:cxnLst/>
            <a:rect l="l" t="t" r="r" b="b"/>
            <a:pathLst>
              <a:path w="8129270" h="6858000">
                <a:moveTo>
                  <a:pt x="8129016" y="0"/>
                </a:moveTo>
                <a:lnTo>
                  <a:pt x="0" y="0"/>
                </a:lnTo>
                <a:lnTo>
                  <a:pt x="0" y="6858000"/>
                </a:lnTo>
                <a:lnTo>
                  <a:pt x="8129016" y="6858000"/>
                </a:lnTo>
                <a:lnTo>
                  <a:pt x="812901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70901" y="370661"/>
            <a:ext cx="1727975" cy="679462"/>
          </a:xfrm>
          <a:prstGeom prst="rect">
            <a:avLst/>
          </a:prstGeom>
        </p:spPr>
        <p:txBody>
          <a:bodyPr vert="horz" wrap="square" lIns="0" tIns="12046" rIns="0" bIns="0" rtlCol="0">
            <a:spAutoFit/>
          </a:bodyPr>
          <a:lstStyle/>
          <a:p>
            <a:pPr marL="12680">
              <a:spcBef>
                <a:spcPts val="95"/>
              </a:spcBef>
            </a:pPr>
            <a:r>
              <a:rPr sz="4300" spc="-65" dirty="0"/>
              <a:t>C</a:t>
            </a:r>
            <a:r>
              <a:rPr sz="4300" spc="-25" dirty="0"/>
              <a:t>o</a:t>
            </a:r>
            <a:r>
              <a:rPr sz="4300" spc="-235" dirty="0"/>
              <a:t>n</a:t>
            </a:r>
            <a:r>
              <a:rPr sz="4300" spc="114" dirty="0"/>
              <a:t>t</a:t>
            </a:r>
            <a:r>
              <a:rPr sz="4300" spc="-25" dirty="0"/>
              <a:t>o</a:t>
            </a:r>
            <a:r>
              <a:rPr sz="4300" spc="-245" dirty="0"/>
              <a:t>h</a:t>
            </a:r>
            <a:endParaRPr sz="4300"/>
          </a:p>
        </p:txBody>
      </p:sp>
      <p:sp>
        <p:nvSpPr>
          <p:cNvPr id="4" name="object 4"/>
          <p:cNvSpPr txBox="1"/>
          <p:nvPr/>
        </p:nvSpPr>
        <p:spPr>
          <a:xfrm>
            <a:off x="1153082" y="1575439"/>
            <a:ext cx="4711506" cy="511498"/>
          </a:xfrm>
          <a:prstGeom prst="rect">
            <a:avLst/>
          </a:prstGeom>
        </p:spPr>
        <p:txBody>
          <a:bodyPr vert="horz" wrap="square" lIns="0" tIns="11412" rIns="0" bIns="0" rtlCol="0">
            <a:spAutoFit/>
          </a:bodyPr>
          <a:lstStyle/>
          <a:p>
            <a:pPr marL="12680">
              <a:spcBef>
                <a:spcPts val="90"/>
              </a:spcBef>
            </a:pPr>
            <a:r>
              <a:rPr sz="2500" spc="-654" dirty="0">
                <a:solidFill>
                  <a:srgbClr val="0E6EC5"/>
                </a:solidFill>
                <a:latin typeface="Arial"/>
                <a:cs typeface="Arial"/>
              </a:rPr>
              <a:t> </a:t>
            </a:r>
            <a:r>
              <a:rPr sz="3200" spc="-180" dirty="0">
                <a:latin typeface="Arial"/>
                <a:cs typeface="Arial"/>
              </a:rPr>
              <a:t>Data </a:t>
            </a:r>
            <a:r>
              <a:rPr sz="3200" spc="-319" dirty="0">
                <a:latin typeface="Arial"/>
                <a:cs typeface="Arial"/>
              </a:rPr>
              <a:t>saham </a:t>
            </a:r>
            <a:r>
              <a:rPr sz="3200" spc="-10" dirty="0">
                <a:latin typeface="Arial"/>
                <a:cs typeface="Arial"/>
              </a:rPr>
              <a:t>A </a:t>
            </a:r>
            <a:r>
              <a:rPr sz="3200" spc="-254" dirty="0">
                <a:latin typeface="Arial"/>
                <a:cs typeface="Arial"/>
              </a:rPr>
              <a:t>dan </a:t>
            </a:r>
            <a:r>
              <a:rPr sz="3200" spc="-319" dirty="0">
                <a:latin typeface="Arial"/>
                <a:cs typeface="Arial"/>
              </a:rPr>
              <a:t>saham</a:t>
            </a:r>
            <a:r>
              <a:rPr sz="3200" spc="-290" dirty="0">
                <a:latin typeface="Arial"/>
                <a:cs typeface="Arial"/>
              </a:rPr>
              <a:t> </a:t>
            </a:r>
            <a:r>
              <a:rPr sz="3200" spc="-709" dirty="0">
                <a:latin typeface="Arial"/>
                <a:cs typeface="Arial"/>
              </a:rPr>
              <a:t>B</a:t>
            </a:r>
            <a:endParaRPr sz="32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114021" y="2592095"/>
            <a:ext cx="7259398" cy="2212054"/>
          </a:xfrm>
          <a:custGeom>
            <a:avLst/>
            <a:gdLst/>
            <a:ahLst/>
            <a:cxnLst/>
            <a:rect l="l" t="t" r="r" b="b"/>
            <a:pathLst>
              <a:path w="7269480" h="2216150">
                <a:moveTo>
                  <a:pt x="7193280" y="0"/>
                </a:moveTo>
                <a:lnTo>
                  <a:pt x="64008" y="0"/>
                </a:lnTo>
                <a:lnTo>
                  <a:pt x="64008" y="9144"/>
                </a:lnTo>
                <a:lnTo>
                  <a:pt x="7193280" y="9144"/>
                </a:lnTo>
                <a:lnTo>
                  <a:pt x="7193280" y="0"/>
                </a:lnTo>
                <a:close/>
              </a:path>
              <a:path w="7269480" h="2216150">
                <a:moveTo>
                  <a:pt x="7269480" y="2206752"/>
                </a:moveTo>
                <a:lnTo>
                  <a:pt x="0" y="2206752"/>
                </a:lnTo>
                <a:lnTo>
                  <a:pt x="0" y="2215896"/>
                </a:lnTo>
                <a:lnTo>
                  <a:pt x="7269480" y="2215896"/>
                </a:lnTo>
                <a:lnTo>
                  <a:pt x="7269480" y="220675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1220552" y="2140305"/>
          <a:ext cx="7123061" cy="250899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98430"/>
                <a:gridCol w="2781247"/>
                <a:gridCol w="1843384"/>
              </a:tblGrid>
              <a:tr h="517900">
                <a:tc>
                  <a:txBody>
                    <a:bodyPr/>
                    <a:lstStyle/>
                    <a:p>
                      <a:pPr marL="228600">
                        <a:lnSpc>
                          <a:spcPts val="3529"/>
                        </a:lnSpc>
                      </a:pPr>
                      <a:r>
                        <a:rPr sz="3200" spc="-170" dirty="0">
                          <a:latin typeface="Arial"/>
                          <a:cs typeface="Arial"/>
                        </a:rPr>
                        <a:t>Periode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18540">
                        <a:lnSpc>
                          <a:spcPts val="3529"/>
                        </a:lnSpc>
                      </a:pPr>
                      <a:r>
                        <a:rPr sz="3200" spc="-185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3100" spc="-277" baseline="-19841" dirty="0">
                          <a:latin typeface="Arial"/>
                          <a:cs typeface="Arial"/>
                        </a:rPr>
                        <a:t>A</a:t>
                      </a:r>
                      <a:endParaRPr sz="3100" baseline="-19841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976630">
                        <a:lnSpc>
                          <a:spcPts val="3529"/>
                        </a:lnSpc>
                      </a:pPr>
                      <a:r>
                        <a:rPr sz="3200" spc="-300" dirty="0">
                          <a:latin typeface="Arial"/>
                          <a:cs typeface="Arial"/>
                        </a:rPr>
                        <a:t>R</a:t>
                      </a:r>
                      <a:r>
                        <a:rPr sz="3100" spc="-450" baseline="-19841" dirty="0">
                          <a:latin typeface="Arial"/>
                          <a:cs typeface="Arial"/>
                        </a:rPr>
                        <a:t>B</a:t>
                      </a:r>
                      <a:endParaRPr sz="3100" baseline="-19841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9525">
                      <a:solidFill>
                        <a:srgbClr val="000000"/>
                      </a:solidFill>
                      <a:prstDash val="solid"/>
                    </a:lnT>
                    <a:solidFill>
                      <a:srgbClr val="FFFFFF"/>
                    </a:solidFill>
                  </a:tcPr>
                </a:tc>
              </a:tr>
              <a:tr h="479666">
                <a:tc>
                  <a:txBody>
                    <a:bodyPr/>
                    <a:lstStyle/>
                    <a:p>
                      <a:pPr marL="228600">
                        <a:lnSpc>
                          <a:spcPts val="3500"/>
                        </a:lnSpc>
                      </a:pPr>
                      <a:r>
                        <a:rPr sz="3200" dirty="0">
                          <a:latin typeface="Arial"/>
                          <a:cs typeface="Arial"/>
                        </a:rPr>
                        <a:t>1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18540">
                        <a:lnSpc>
                          <a:spcPts val="3500"/>
                        </a:lnSpc>
                      </a:pPr>
                      <a:r>
                        <a:rPr sz="3200" spc="-185" dirty="0">
                          <a:latin typeface="Arial"/>
                          <a:cs typeface="Arial"/>
                        </a:rPr>
                        <a:t>20</a:t>
                      </a:r>
                      <a:r>
                        <a:rPr sz="32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spc="-690" dirty="0">
                          <a:latin typeface="Arial"/>
                          <a:cs typeface="Arial"/>
                        </a:rPr>
                        <a:t>%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976630">
                        <a:lnSpc>
                          <a:spcPts val="3500"/>
                        </a:lnSpc>
                      </a:pPr>
                      <a:r>
                        <a:rPr sz="3200" spc="-185" dirty="0">
                          <a:latin typeface="Arial"/>
                          <a:cs typeface="Arial"/>
                        </a:rPr>
                        <a:t>15</a:t>
                      </a:r>
                      <a:r>
                        <a:rPr sz="3200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spc="-690" dirty="0">
                          <a:latin typeface="Arial"/>
                          <a:cs typeface="Arial"/>
                        </a:rPr>
                        <a:t>%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</a:tr>
              <a:tr h="514160">
                <a:tc>
                  <a:txBody>
                    <a:bodyPr/>
                    <a:lstStyle/>
                    <a:p>
                      <a:pPr marL="228600">
                        <a:lnSpc>
                          <a:spcPts val="3775"/>
                        </a:lnSpc>
                      </a:pPr>
                      <a:r>
                        <a:rPr sz="3200" dirty="0">
                          <a:latin typeface="Arial"/>
                          <a:cs typeface="Arial"/>
                        </a:rPr>
                        <a:t>2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18540">
                        <a:lnSpc>
                          <a:spcPts val="3775"/>
                        </a:lnSpc>
                      </a:pPr>
                      <a:r>
                        <a:rPr sz="3200" spc="-185" dirty="0">
                          <a:latin typeface="Arial"/>
                          <a:cs typeface="Arial"/>
                        </a:rPr>
                        <a:t>15</a:t>
                      </a:r>
                      <a:r>
                        <a:rPr sz="32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spc="-690" dirty="0">
                          <a:latin typeface="Arial"/>
                          <a:cs typeface="Arial"/>
                        </a:rPr>
                        <a:t>%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976630">
                        <a:lnSpc>
                          <a:spcPts val="3775"/>
                        </a:lnSpc>
                      </a:pPr>
                      <a:r>
                        <a:rPr sz="3200" spc="-185" dirty="0">
                          <a:latin typeface="Arial"/>
                          <a:cs typeface="Arial"/>
                        </a:rPr>
                        <a:t>20</a:t>
                      </a:r>
                      <a:r>
                        <a:rPr sz="3200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spc="-690" dirty="0">
                          <a:latin typeface="Arial"/>
                          <a:cs typeface="Arial"/>
                        </a:rPr>
                        <a:t>%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</a:tr>
              <a:tr h="514160">
                <a:tc>
                  <a:txBody>
                    <a:bodyPr/>
                    <a:lstStyle/>
                    <a:p>
                      <a:pPr marL="228600">
                        <a:lnSpc>
                          <a:spcPts val="3775"/>
                        </a:lnSpc>
                      </a:pPr>
                      <a:r>
                        <a:rPr sz="3200" dirty="0">
                          <a:latin typeface="Arial"/>
                          <a:cs typeface="Arial"/>
                        </a:rPr>
                        <a:t>3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18540">
                        <a:lnSpc>
                          <a:spcPts val="3775"/>
                        </a:lnSpc>
                      </a:pPr>
                      <a:r>
                        <a:rPr sz="3200" spc="-185" dirty="0">
                          <a:latin typeface="Arial"/>
                          <a:cs typeface="Arial"/>
                        </a:rPr>
                        <a:t>18</a:t>
                      </a:r>
                      <a:r>
                        <a:rPr sz="32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spc="-690" dirty="0">
                          <a:latin typeface="Arial"/>
                          <a:cs typeface="Arial"/>
                        </a:rPr>
                        <a:t>%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976630">
                        <a:lnSpc>
                          <a:spcPts val="3775"/>
                        </a:lnSpc>
                      </a:pPr>
                      <a:r>
                        <a:rPr sz="3200" spc="-185" dirty="0">
                          <a:latin typeface="Arial"/>
                          <a:cs typeface="Arial"/>
                        </a:rPr>
                        <a:t>17</a:t>
                      </a:r>
                      <a:r>
                        <a:rPr sz="3200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spc="-690" dirty="0">
                          <a:latin typeface="Arial"/>
                          <a:cs typeface="Arial"/>
                        </a:rPr>
                        <a:t>%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</a:tr>
              <a:tr h="483105">
                <a:tc>
                  <a:txBody>
                    <a:bodyPr/>
                    <a:lstStyle/>
                    <a:p>
                      <a:pPr marL="228600">
                        <a:lnSpc>
                          <a:spcPts val="3710"/>
                        </a:lnSpc>
                      </a:pPr>
                      <a:r>
                        <a:rPr sz="3200" dirty="0">
                          <a:latin typeface="Arial"/>
                          <a:cs typeface="Arial"/>
                        </a:rPr>
                        <a:t>4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018540">
                        <a:lnSpc>
                          <a:spcPts val="3710"/>
                        </a:lnSpc>
                      </a:pPr>
                      <a:r>
                        <a:rPr sz="3200" spc="-185" dirty="0">
                          <a:latin typeface="Arial"/>
                          <a:cs typeface="Arial"/>
                        </a:rPr>
                        <a:t>21</a:t>
                      </a:r>
                      <a:r>
                        <a:rPr sz="3200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spc="-690" dirty="0">
                          <a:latin typeface="Arial"/>
                          <a:cs typeface="Arial"/>
                        </a:rPr>
                        <a:t>%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976630">
                        <a:lnSpc>
                          <a:spcPts val="3710"/>
                        </a:lnSpc>
                      </a:pPr>
                      <a:r>
                        <a:rPr sz="3200" spc="-185" dirty="0">
                          <a:latin typeface="Arial"/>
                          <a:cs typeface="Arial"/>
                        </a:rPr>
                        <a:t>12</a:t>
                      </a:r>
                      <a:r>
                        <a:rPr sz="3200" spc="-9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200" spc="-690" dirty="0">
                          <a:latin typeface="Arial"/>
                          <a:cs typeface="Arial"/>
                        </a:rPr>
                        <a:t>%</a:t>
                      </a:r>
                      <a:endParaRPr sz="32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object 8"/>
          <p:cNvSpPr txBox="1">
            <a:spLocks noGrp="1"/>
          </p:cNvSpPr>
          <p:nvPr>
            <p:ph type="ftr" sz="quarter" idx="4294967295"/>
          </p:nvPr>
        </p:nvSpPr>
        <p:spPr>
          <a:xfrm>
            <a:off x="4979104" y="6545863"/>
            <a:ext cx="652508" cy="3590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80">
              <a:lnSpc>
                <a:spcPts val="1423"/>
              </a:lnSpc>
            </a:pPr>
            <a:r>
              <a:rPr spc="-70" dirty="0"/>
              <a:t>02</a:t>
            </a:r>
            <a:r>
              <a:rPr spc="-20" dirty="0"/>
              <a:t>-</a:t>
            </a:r>
            <a:r>
              <a:rPr spc="-10" dirty="0"/>
              <a:t>A</a:t>
            </a:r>
            <a:r>
              <a:rPr spc="-70" dirty="0"/>
              <a:t>p</a:t>
            </a:r>
            <a:r>
              <a:rPr spc="-20" dirty="0"/>
              <a:t>r-</a:t>
            </a:r>
            <a:r>
              <a:rPr spc="-70" dirty="0"/>
              <a:t>14</a:t>
            </a:r>
          </a:p>
        </p:txBody>
      </p:sp>
      <p:sp>
        <p:nvSpPr>
          <p:cNvPr id="9" name="object 9"/>
          <p:cNvSpPr txBox="1">
            <a:spLocks noGrp="1"/>
          </p:cNvSpPr>
          <p:nvPr>
            <p:ph type="dt" sz="half" idx="4294967295"/>
          </p:nvPr>
        </p:nvSpPr>
        <p:spPr>
          <a:xfrm>
            <a:off x="5788735" y="6545863"/>
            <a:ext cx="2103374" cy="3590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80">
              <a:lnSpc>
                <a:spcPts val="1423"/>
              </a:lnSpc>
            </a:pPr>
            <a:r>
              <a:rPr spc="-90" dirty="0"/>
              <a:t>Mata </a:t>
            </a:r>
            <a:r>
              <a:rPr spc="-70" dirty="0"/>
              <a:t>Kuliah </a:t>
            </a:r>
            <a:r>
              <a:rPr spc="-90" dirty="0"/>
              <a:t>Manajemen</a:t>
            </a:r>
            <a:r>
              <a:rPr spc="135" dirty="0"/>
              <a:t> </a:t>
            </a:r>
            <a:r>
              <a:rPr spc="-110" dirty="0"/>
              <a:t>Keuangan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4294967295"/>
          </p:nvPr>
        </p:nvSpPr>
        <p:spPr>
          <a:xfrm>
            <a:off x="8718885" y="6545863"/>
            <a:ext cx="228283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039">
              <a:lnSpc>
                <a:spcPts val="1423"/>
              </a:lnSpc>
            </a:pPr>
            <a:fld id="{81D60167-4931-47E6-BA6A-407CBD079E47}" type="slidenum">
              <a:rPr spc="-70" dirty="0"/>
              <a:pPr marL="38039">
                <a:lnSpc>
                  <a:spcPts val="1423"/>
                </a:lnSpc>
              </a:pPr>
              <a:t>24</a:t>
            </a:fld>
            <a:endParaRPr spc="-70" dirty="0"/>
          </a:p>
        </p:txBody>
      </p:sp>
      <p:sp>
        <p:nvSpPr>
          <p:cNvPr id="7" name="object 7"/>
          <p:cNvSpPr txBox="1"/>
          <p:nvPr/>
        </p:nvSpPr>
        <p:spPr>
          <a:xfrm>
            <a:off x="1153082" y="5174558"/>
            <a:ext cx="3303761" cy="511498"/>
          </a:xfrm>
          <a:prstGeom prst="rect">
            <a:avLst/>
          </a:prstGeom>
        </p:spPr>
        <p:txBody>
          <a:bodyPr vert="horz" wrap="square" lIns="0" tIns="11412" rIns="0" bIns="0" rtlCol="0">
            <a:spAutoFit/>
          </a:bodyPr>
          <a:lstStyle/>
          <a:p>
            <a:pPr marL="12680">
              <a:spcBef>
                <a:spcPts val="90"/>
              </a:spcBef>
            </a:pPr>
            <a:r>
              <a:rPr sz="2500" spc="-654" dirty="0">
                <a:solidFill>
                  <a:srgbClr val="0E6EC5"/>
                </a:solidFill>
                <a:latin typeface="Arial"/>
                <a:cs typeface="Arial"/>
              </a:rPr>
              <a:t> </a:t>
            </a:r>
            <a:r>
              <a:rPr sz="3200" spc="-165" dirty="0">
                <a:latin typeface="Arial"/>
                <a:cs typeface="Arial"/>
              </a:rPr>
              <a:t>Risiko </a:t>
            </a:r>
            <a:r>
              <a:rPr sz="3200" spc="-20" dirty="0">
                <a:latin typeface="Arial"/>
                <a:cs typeface="Arial"/>
              </a:rPr>
              <a:t>portofolio</a:t>
            </a:r>
            <a:r>
              <a:rPr sz="3200" spc="135" dirty="0">
                <a:latin typeface="Arial"/>
                <a:cs typeface="Arial"/>
              </a:rPr>
              <a:t> </a:t>
            </a:r>
            <a:r>
              <a:rPr sz="3200" spc="-1113" dirty="0">
                <a:latin typeface="Arial"/>
                <a:cs typeface="Arial"/>
              </a:rPr>
              <a:t>?</a:t>
            </a:r>
            <a:endParaRPr sz="3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952234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16620" y="9127"/>
            <a:ext cx="8117995" cy="6845323"/>
          </a:xfrm>
          <a:custGeom>
            <a:avLst/>
            <a:gdLst/>
            <a:ahLst/>
            <a:cxnLst/>
            <a:rect l="l" t="t" r="r" b="b"/>
            <a:pathLst>
              <a:path w="8129270" h="6858000">
                <a:moveTo>
                  <a:pt x="8129016" y="0"/>
                </a:moveTo>
                <a:lnTo>
                  <a:pt x="0" y="0"/>
                </a:lnTo>
                <a:lnTo>
                  <a:pt x="0" y="6858000"/>
                </a:lnTo>
                <a:lnTo>
                  <a:pt x="8129016" y="6858000"/>
                </a:lnTo>
                <a:lnTo>
                  <a:pt x="812901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70900" y="279053"/>
            <a:ext cx="3141059" cy="688632"/>
          </a:xfrm>
          <a:prstGeom prst="rect">
            <a:avLst/>
          </a:prstGeom>
        </p:spPr>
        <p:txBody>
          <a:bodyPr vert="horz" wrap="square" lIns="0" tIns="11412" rIns="0" bIns="0" rtlCol="0">
            <a:spAutoFit/>
          </a:bodyPr>
          <a:lstStyle/>
          <a:p>
            <a:pPr marL="12680">
              <a:spcBef>
                <a:spcPts val="90"/>
              </a:spcBef>
            </a:pPr>
            <a:r>
              <a:rPr spc="-275" dirty="0"/>
              <a:t>Penyelesaian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4294967295"/>
          </p:nvPr>
        </p:nvSpPr>
        <p:spPr>
          <a:xfrm>
            <a:off x="4979104" y="6545863"/>
            <a:ext cx="652508" cy="3590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80">
              <a:lnSpc>
                <a:spcPts val="1423"/>
              </a:lnSpc>
            </a:pPr>
            <a:r>
              <a:rPr spc="-70" dirty="0"/>
              <a:t>02</a:t>
            </a:r>
            <a:r>
              <a:rPr spc="-20" dirty="0"/>
              <a:t>-</a:t>
            </a:r>
            <a:r>
              <a:rPr spc="-10" dirty="0"/>
              <a:t>A</a:t>
            </a:r>
            <a:r>
              <a:rPr spc="-70" dirty="0"/>
              <a:t>p</a:t>
            </a:r>
            <a:r>
              <a:rPr spc="-20" dirty="0"/>
              <a:t>r-</a:t>
            </a:r>
            <a:r>
              <a:rPr spc="-70" dirty="0"/>
              <a:t>14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dt" sz="half" idx="4294967295"/>
          </p:nvPr>
        </p:nvSpPr>
        <p:spPr>
          <a:xfrm>
            <a:off x="5788735" y="6545863"/>
            <a:ext cx="2103374" cy="3590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80">
              <a:lnSpc>
                <a:spcPts val="1423"/>
              </a:lnSpc>
            </a:pPr>
            <a:r>
              <a:rPr spc="-90" dirty="0"/>
              <a:t>Mata </a:t>
            </a:r>
            <a:r>
              <a:rPr spc="-70" dirty="0"/>
              <a:t>Kuliah </a:t>
            </a:r>
            <a:r>
              <a:rPr spc="-90" dirty="0"/>
              <a:t>Manajemen</a:t>
            </a:r>
            <a:r>
              <a:rPr spc="135" dirty="0"/>
              <a:t> </a:t>
            </a:r>
            <a:r>
              <a:rPr spc="-110" dirty="0"/>
              <a:t>Keuangan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4294967295"/>
          </p:nvPr>
        </p:nvSpPr>
        <p:spPr>
          <a:xfrm>
            <a:off x="8718885" y="6545863"/>
            <a:ext cx="228283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039">
              <a:lnSpc>
                <a:spcPts val="1423"/>
              </a:lnSpc>
            </a:pPr>
            <a:fld id="{81D60167-4931-47E6-BA6A-407CBD079E47}" type="slidenum">
              <a:rPr spc="-70" dirty="0"/>
              <a:pPr marL="38039">
                <a:lnSpc>
                  <a:spcPts val="1423"/>
                </a:lnSpc>
              </a:pPr>
              <a:t>25</a:t>
            </a:fld>
            <a:endParaRPr spc="-70" dirty="0"/>
          </a:p>
        </p:txBody>
      </p:sp>
      <p:sp>
        <p:nvSpPr>
          <p:cNvPr id="4" name="object 4"/>
          <p:cNvSpPr txBox="1"/>
          <p:nvPr/>
        </p:nvSpPr>
        <p:spPr>
          <a:xfrm>
            <a:off x="1115035" y="933499"/>
            <a:ext cx="6445188" cy="5396206"/>
          </a:xfrm>
          <a:prstGeom prst="rect">
            <a:avLst/>
          </a:prstGeom>
        </p:spPr>
        <p:txBody>
          <a:bodyPr vert="horz" wrap="square" lIns="0" tIns="88758" rIns="0" bIns="0" rtlCol="0">
            <a:spAutoFit/>
          </a:bodyPr>
          <a:lstStyle/>
          <a:p>
            <a:pPr marL="50719">
              <a:spcBef>
                <a:spcPts val="699"/>
              </a:spcBef>
              <a:tabLst>
                <a:tab pos="333476" algn="l"/>
              </a:tabLst>
            </a:pPr>
            <a:r>
              <a:rPr sz="1900" spc="-483" dirty="0">
                <a:solidFill>
                  <a:srgbClr val="0E6EC5"/>
                </a:solidFill>
                <a:latin typeface="Arial"/>
                <a:cs typeface="Arial"/>
              </a:rPr>
              <a:t>	</a:t>
            </a:r>
            <a:r>
              <a:rPr sz="2400" spc="-150" dirty="0">
                <a:latin typeface="Arial"/>
                <a:cs typeface="Arial"/>
              </a:rPr>
              <a:t>E(R</a:t>
            </a:r>
            <a:r>
              <a:rPr sz="2400" spc="-225" baseline="-20833" dirty="0">
                <a:latin typeface="Arial"/>
                <a:cs typeface="Arial"/>
              </a:rPr>
              <a:t>A</a:t>
            </a:r>
            <a:r>
              <a:rPr sz="2400" spc="-150" dirty="0">
                <a:latin typeface="Arial"/>
                <a:cs typeface="Arial"/>
              </a:rPr>
              <a:t>) </a:t>
            </a:r>
            <a:r>
              <a:rPr sz="2400" dirty="0">
                <a:latin typeface="Arial"/>
                <a:cs typeface="Arial"/>
              </a:rPr>
              <a:t>= </a:t>
            </a:r>
            <a:r>
              <a:rPr sz="2400" spc="-204" dirty="0">
                <a:latin typeface="Arial"/>
                <a:cs typeface="Arial"/>
              </a:rPr>
              <a:t>(20% </a:t>
            </a:r>
            <a:r>
              <a:rPr sz="2400" dirty="0">
                <a:latin typeface="Arial"/>
                <a:cs typeface="Arial"/>
              </a:rPr>
              <a:t>+ </a:t>
            </a:r>
            <a:r>
              <a:rPr sz="2400" spc="-265" dirty="0">
                <a:latin typeface="Arial"/>
                <a:cs typeface="Arial"/>
              </a:rPr>
              <a:t>15% </a:t>
            </a:r>
            <a:r>
              <a:rPr sz="2400" dirty="0">
                <a:latin typeface="Arial"/>
                <a:cs typeface="Arial"/>
              </a:rPr>
              <a:t>+ </a:t>
            </a:r>
            <a:r>
              <a:rPr sz="2400" spc="-265" dirty="0">
                <a:latin typeface="Arial"/>
                <a:cs typeface="Arial"/>
              </a:rPr>
              <a:t>18% </a:t>
            </a:r>
            <a:r>
              <a:rPr sz="2400" dirty="0">
                <a:latin typeface="Arial"/>
                <a:cs typeface="Arial"/>
              </a:rPr>
              <a:t>+ </a:t>
            </a:r>
            <a:r>
              <a:rPr sz="2400" spc="-200" dirty="0">
                <a:latin typeface="Arial"/>
                <a:cs typeface="Arial"/>
              </a:rPr>
              <a:t>21%) </a:t>
            </a:r>
            <a:r>
              <a:rPr sz="2400" dirty="0">
                <a:latin typeface="Arial"/>
                <a:cs typeface="Arial"/>
              </a:rPr>
              <a:t>/ </a:t>
            </a:r>
            <a:r>
              <a:rPr sz="2400" spc="-135" dirty="0">
                <a:latin typeface="Arial"/>
                <a:cs typeface="Arial"/>
              </a:rPr>
              <a:t>4 </a:t>
            </a:r>
            <a:r>
              <a:rPr sz="2400" dirty="0">
                <a:latin typeface="Arial"/>
                <a:cs typeface="Arial"/>
              </a:rPr>
              <a:t>= </a:t>
            </a:r>
            <a:r>
              <a:rPr sz="2400" spc="-140" dirty="0">
                <a:latin typeface="Arial"/>
                <a:cs typeface="Arial"/>
              </a:rPr>
              <a:t>18, </a:t>
            </a:r>
            <a:r>
              <a:rPr sz="2400" spc="-135" dirty="0">
                <a:latin typeface="Arial"/>
                <a:cs typeface="Arial"/>
              </a:rPr>
              <a:t>5</a:t>
            </a:r>
            <a:r>
              <a:rPr sz="2400" spc="-265" dirty="0">
                <a:latin typeface="Arial"/>
                <a:cs typeface="Arial"/>
              </a:rPr>
              <a:t> </a:t>
            </a:r>
            <a:r>
              <a:rPr sz="2400" spc="-514" dirty="0">
                <a:latin typeface="Arial"/>
                <a:cs typeface="Arial"/>
              </a:rPr>
              <a:t>%</a:t>
            </a:r>
            <a:endParaRPr sz="2400">
              <a:latin typeface="Arial"/>
              <a:cs typeface="Arial"/>
            </a:endParaRPr>
          </a:p>
          <a:p>
            <a:pPr marL="50719">
              <a:spcBef>
                <a:spcPts val="599"/>
              </a:spcBef>
              <a:tabLst>
                <a:tab pos="333476" algn="l"/>
              </a:tabLst>
            </a:pPr>
            <a:r>
              <a:rPr sz="1900" spc="-483" dirty="0">
                <a:solidFill>
                  <a:srgbClr val="0E6EC5"/>
                </a:solidFill>
                <a:latin typeface="Arial"/>
                <a:cs typeface="Arial"/>
              </a:rPr>
              <a:t>	</a:t>
            </a:r>
            <a:r>
              <a:rPr sz="2400" spc="-185" dirty="0">
                <a:latin typeface="Arial"/>
                <a:cs typeface="Arial"/>
              </a:rPr>
              <a:t>E(R</a:t>
            </a:r>
            <a:r>
              <a:rPr sz="2400" spc="-277" baseline="-20833" dirty="0">
                <a:latin typeface="Arial"/>
                <a:cs typeface="Arial"/>
              </a:rPr>
              <a:t>B</a:t>
            </a:r>
            <a:r>
              <a:rPr sz="2400" spc="-185" dirty="0">
                <a:latin typeface="Arial"/>
                <a:cs typeface="Arial"/>
              </a:rPr>
              <a:t>) </a:t>
            </a:r>
            <a:r>
              <a:rPr sz="2400" dirty="0">
                <a:latin typeface="Arial"/>
                <a:cs typeface="Arial"/>
              </a:rPr>
              <a:t>= </a:t>
            </a:r>
            <a:r>
              <a:rPr sz="2400" spc="-204" dirty="0">
                <a:latin typeface="Arial"/>
                <a:cs typeface="Arial"/>
              </a:rPr>
              <a:t>(15% </a:t>
            </a:r>
            <a:r>
              <a:rPr sz="2400" dirty="0">
                <a:latin typeface="Arial"/>
                <a:cs typeface="Arial"/>
              </a:rPr>
              <a:t>+ </a:t>
            </a:r>
            <a:r>
              <a:rPr sz="2400" spc="-265" dirty="0">
                <a:latin typeface="Arial"/>
                <a:cs typeface="Arial"/>
              </a:rPr>
              <a:t>20% </a:t>
            </a:r>
            <a:r>
              <a:rPr sz="2400" dirty="0">
                <a:latin typeface="Arial"/>
                <a:cs typeface="Arial"/>
              </a:rPr>
              <a:t>+ </a:t>
            </a:r>
            <a:r>
              <a:rPr sz="2400" spc="-265" dirty="0">
                <a:latin typeface="Arial"/>
                <a:cs typeface="Arial"/>
              </a:rPr>
              <a:t>17% </a:t>
            </a:r>
            <a:r>
              <a:rPr sz="2400" dirty="0">
                <a:latin typeface="Arial"/>
                <a:cs typeface="Arial"/>
              </a:rPr>
              <a:t>+ </a:t>
            </a:r>
            <a:r>
              <a:rPr sz="2400" spc="-200" dirty="0">
                <a:latin typeface="Arial"/>
                <a:cs typeface="Arial"/>
              </a:rPr>
              <a:t>15%) </a:t>
            </a:r>
            <a:r>
              <a:rPr sz="2400" dirty="0">
                <a:latin typeface="Arial"/>
                <a:cs typeface="Arial"/>
              </a:rPr>
              <a:t>/ </a:t>
            </a:r>
            <a:r>
              <a:rPr sz="2400" spc="-135" dirty="0">
                <a:latin typeface="Arial"/>
                <a:cs typeface="Arial"/>
              </a:rPr>
              <a:t>4 </a:t>
            </a:r>
            <a:r>
              <a:rPr sz="2400" dirty="0">
                <a:latin typeface="Arial"/>
                <a:cs typeface="Arial"/>
              </a:rPr>
              <a:t>= </a:t>
            </a:r>
            <a:r>
              <a:rPr sz="2400" spc="-140" dirty="0">
                <a:latin typeface="Arial"/>
                <a:cs typeface="Arial"/>
              </a:rPr>
              <a:t>16,75</a:t>
            </a:r>
            <a:r>
              <a:rPr sz="2400" spc="-135" dirty="0">
                <a:latin typeface="Arial"/>
                <a:cs typeface="Arial"/>
              </a:rPr>
              <a:t> </a:t>
            </a:r>
            <a:r>
              <a:rPr sz="2400" spc="-514" dirty="0">
                <a:latin typeface="Arial"/>
                <a:cs typeface="Arial"/>
              </a:rPr>
              <a:t>%</a:t>
            </a:r>
            <a:endParaRPr sz="2400">
              <a:latin typeface="Arial"/>
              <a:cs typeface="Arial"/>
            </a:endParaRPr>
          </a:p>
          <a:p>
            <a:pPr>
              <a:spcBef>
                <a:spcPts val="55"/>
              </a:spcBef>
            </a:pPr>
            <a:endParaRPr sz="3500">
              <a:latin typeface="Arial"/>
              <a:cs typeface="Arial"/>
            </a:endParaRPr>
          </a:p>
          <a:p>
            <a:pPr marL="50719"/>
            <a:r>
              <a:rPr sz="2400" spc="-165" dirty="0">
                <a:latin typeface="Arial"/>
                <a:cs typeface="Arial"/>
              </a:rPr>
              <a:t>Varian </a:t>
            </a:r>
            <a:r>
              <a:rPr sz="2400" spc="-90" dirty="0">
                <a:latin typeface="Arial"/>
                <a:cs typeface="Arial"/>
              </a:rPr>
              <a:t>dari</a:t>
            </a:r>
            <a:r>
              <a:rPr sz="2400" spc="-245" dirty="0">
                <a:latin typeface="Arial"/>
                <a:cs typeface="Arial"/>
              </a:rPr>
              <a:t> </a:t>
            </a:r>
            <a:r>
              <a:rPr sz="2400" spc="-160" dirty="0">
                <a:latin typeface="Arial"/>
                <a:cs typeface="Arial"/>
              </a:rPr>
              <a:t>investasi</a:t>
            </a:r>
            <a:endParaRPr sz="2400">
              <a:latin typeface="Arial"/>
              <a:cs typeface="Arial"/>
            </a:endParaRPr>
          </a:p>
          <a:p>
            <a:pPr marL="50719">
              <a:spcBef>
                <a:spcPts val="624"/>
              </a:spcBef>
              <a:tabLst>
                <a:tab pos="333476" algn="l"/>
              </a:tabLst>
            </a:pPr>
            <a:r>
              <a:rPr sz="1900" spc="-483" dirty="0">
                <a:solidFill>
                  <a:srgbClr val="0E6EC5"/>
                </a:solidFill>
                <a:latin typeface="Arial"/>
                <a:cs typeface="Arial"/>
              </a:rPr>
              <a:t>	</a:t>
            </a:r>
            <a:r>
              <a:rPr sz="2400" spc="-30" dirty="0">
                <a:latin typeface="Symbol"/>
                <a:cs typeface="Symbol"/>
              </a:rPr>
              <a:t></a:t>
            </a:r>
            <a:r>
              <a:rPr sz="2400" spc="-44" baseline="-20833" dirty="0">
                <a:latin typeface="Arial"/>
                <a:cs typeface="Arial"/>
              </a:rPr>
              <a:t>A</a:t>
            </a:r>
            <a:r>
              <a:rPr sz="2400" spc="-44" baseline="24305" dirty="0">
                <a:latin typeface="Arial"/>
                <a:cs typeface="Arial"/>
              </a:rPr>
              <a:t>2 </a:t>
            </a:r>
            <a:r>
              <a:rPr sz="2400" dirty="0">
                <a:latin typeface="Arial"/>
                <a:cs typeface="Arial"/>
              </a:rPr>
              <a:t>= </a:t>
            </a:r>
            <a:r>
              <a:rPr sz="2400" spc="-155" dirty="0">
                <a:latin typeface="Arial"/>
                <a:cs typeface="Arial"/>
              </a:rPr>
              <a:t>[(20% </a:t>
            </a:r>
            <a:r>
              <a:rPr sz="2400" spc="-25" dirty="0">
                <a:latin typeface="Arial"/>
                <a:cs typeface="Arial"/>
              </a:rPr>
              <a:t>- </a:t>
            </a:r>
            <a:r>
              <a:rPr sz="2400" spc="-170" dirty="0">
                <a:latin typeface="Arial"/>
                <a:cs typeface="Arial"/>
              </a:rPr>
              <a:t>18,5%)</a:t>
            </a:r>
            <a:r>
              <a:rPr sz="2400" spc="-254" baseline="24305" dirty="0">
                <a:latin typeface="Arial"/>
                <a:cs typeface="Arial"/>
              </a:rPr>
              <a:t>2 </a:t>
            </a:r>
            <a:r>
              <a:rPr sz="2400" dirty="0">
                <a:latin typeface="Arial"/>
                <a:cs typeface="Arial"/>
              </a:rPr>
              <a:t>+ </a:t>
            </a:r>
            <a:r>
              <a:rPr sz="2400" spc="-204" dirty="0">
                <a:latin typeface="Arial"/>
                <a:cs typeface="Arial"/>
              </a:rPr>
              <a:t>(15% </a:t>
            </a:r>
            <a:r>
              <a:rPr sz="2400" spc="-25" dirty="0">
                <a:latin typeface="Arial"/>
                <a:cs typeface="Arial"/>
              </a:rPr>
              <a:t>-</a:t>
            </a:r>
            <a:r>
              <a:rPr sz="2400" spc="414" dirty="0">
                <a:latin typeface="Arial"/>
                <a:cs typeface="Arial"/>
              </a:rPr>
              <a:t> </a:t>
            </a:r>
            <a:r>
              <a:rPr sz="2400" spc="-170" dirty="0">
                <a:latin typeface="Arial"/>
                <a:cs typeface="Arial"/>
              </a:rPr>
              <a:t>18,5%)</a:t>
            </a:r>
            <a:r>
              <a:rPr sz="2400" spc="-254" baseline="24305" dirty="0">
                <a:latin typeface="Arial"/>
                <a:cs typeface="Arial"/>
              </a:rPr>
              <a:t>2 </a:t>
            </a:r>
            <a:r>
              <a:rPr sz="2400" dirty="0">
                <a:latin typeface="Arial"/>
                <a:cs typeface="Arial"/>
              </a:rPr>
              <a:t>+</a:t>
            </a:r>
            <a:endParaRPr sz="2400">
              <a:latin typeface="Arial"/>
              <a:cs typeface="Arial"/>
            </a:endParaRPr>
          </a:p>
          <a:p>
            <a:pPr marL="1170334">
              <a:spcBef>
                <a:spcPts val="574"/>
              </a:spcBef>
            </a:pPr>
            <a:r>
              <a:rPr sz="2400" spc="-204" dirty="0">
                <a:latin typeface="Arial"/>
                <a:cs typeface="Arial"/>
              </a:rPr>
              <a:t>(18% </a:t>
            </a:r>
            <a:r>
              <a:rPr sz="2400" spc="-25" dirty="0">
                <a:latin typeface="Arial"/>
                <a:cs typeface="Arial"/>
              </a:rPr>
              <a:t>- </a:t>
            </a:r>
            <a:r>
              <a:rPr sz="2400" spc="-170" dirty="0">
                <a:latin typeface="Arial"/>
                <a:cs typeface="Arial"/>
              </a:rPr>
              <a:t>18,5%)</a:t>
            </a:r>
            <a:r>
              <a:rPr sz="2400" spc="-254" baseline="24305" dirty="0">
                <a:latin typeface="Arial"/>
                <a:cs typeface="Arial"/>
              </a:rPr>
              <a:t>2 </a:t>
            </a:r>
            <a:r>
              <a:rPr sz="2400" dirty="0">
                <a:latin typeface="Arial"/>
                <a:cs typeface="Arial"/>
              </a:rPr>
              <a:t>+ </a:t>
            </a:r>
            <a:r>
              <a:rPr sz="2400" spc="-204" dirty="0">
                <a:latin typeface="Arial"/>
                <a:cs typeface="Arial"/>
              </a:rPr>
              <a:t>(21% </a:t>
            </a:r>
            <a:r>
              <a:rPr sz="2400" spc="-25" dirty="0">
                <a:latin typeface="Arial"/>
                <a:cs typeface="Arial"/>
              </a:rPr>
              <a:t>- </a:t>
            </a:r>
            <a:r>
              <a:rPr sz="2400" spc="-170" dirty="0">
                <a:latin typeface="Arial"/>
                <a:cs typeface="Arial"/>
              </a:rPr>
              <a:t>18,5%)</a:t>
            </a:r>
            <a:r>
              <a:rPr sz="2400" spc="-254" baseline="24305" dirty="0">
                <a:latin typeface="Arial"/>
                <a:cs typeface="Arial"/>
              </a:rPr>
              <a:t>2 </a:t>
            </a:r>
            <a:r>
              <a:rPr sz="2400" dirty="0">
                <a:latin typeface="Arial"/>
                <a:cs typeface="Arial"/>
              </a:rPr>
              <a:t>]</a:t>
            </a:r>
            <a:r>
              <a:rPr sz="2400" spc="-220" dirty="0">
                <a:latin typeface="Arial"/>
                <a:cs typeface="Arial"/>
              </a:rPr>
              <a:t> </a:t>
            </a:r>
            <a:r>
              <a:rPr sz="2400" spc="-70" dirty="0">
                <a:latin typeface="Arial"/>
                <a:cs typeface="Arial"/>
              </a:rPr>
              <a:t>/4</a:t>
            </a:r>
            <a:endParaRPr sz="2400">
              <a:latin typeface="Arial"/>
              <a:cs typeface="Arial"/>
            </a:endParaRPr>
          </a:p>
          <a:p>
            <a:pPr marL="881238">
              <a:spcBef>
                <a:spcPts val="599"/>
              </a:spcBef>
            </a:pPr>
            <a:r>
              <a:rPr sz="2400" dirty="0">
                <a:latin typeface="Arial"/>
                <a:cs typeface="Arial"/>
              </a:rPr>
              <a:t>= </a:t>
            </a:r>
            <a:r>
              <a:rPr sz="2400" spc="-114" dirty="0">
                <a:latin typeface="Arial"/>
                <a:cs typeface="Arial"/>
              </a:rPr>
              <a:t>(2,25 </a:t>
            </a:r>
            <a:r>
              <a:rPr sz="2400" dirty="0">
                <a:latin typeface="Arial"/>
                <a:cs typeface="Arial"/>
              </a:rPr>
              <a:t>+ </a:t>
            </a:r>
            <a:r>
              <a:rPr sz="2400" spc="-140" dirty="0">
                <a:latin typeface="Arial"/>
                <a:cs typeface="Arial"/>
              </a:rPr>
              <a:t>12,25 </a:t>
            </a:r>
            <a:r>
              <a:rPr sz="2400" dirty="0">
                <a:latin typeface="Arial"/>
                <a:cs typeface="Arial"/>
              </a:rPr>
              <a:t>+ </a:t>
            </a:r>
            <a:r>
              <a:rPr sz="2400" spc="-140" dirty="0">
                <a:latin typeface="Arial"/>
                <a:cs typeface="Arial"/>
              </a:rPr>
              <a:t>0,25 </a:t>
            </a:r>
            <a:r>
              <a:rPr sz="2400" dirty="0">
                <a:latin typeface="Arial"/>
                <a:cs typeface="Arial"/>
              </a:rPr>
              <a:t>+ </a:t>
            </a:r>
            <a:r>
              <a:rPr sz="2400" spc="-114" dirty="0">
                <a:latin typeface="Arial"/>
                <a:cs typeface="Arial"/>
              </a:rPr>
              <a:t>6,25) </a:t>
            </a:r>
            <a:r>
              <a:rPr sz="2400" dirty="0">
                <a:latin typeface="Arial"/>
                <a:cs typeface="Arial"/>
              </a:rPr>
              <a:t>/</a:t>
            </a:r>
            <a:r>
              <a:rPr sz="2400" spc="408" dirty="0">
                <a:latin typeface="Arial"/>
                <a:cs typeface="Arial"/>
              </a:rPr>
              <a:t> </a:t>
            </a:r>
            <a:r>
              <a:rPr sz="2400" spc="-135" dirty="0">
                <a:latin typeface="Arial"/>
                <a:cs typeface="Arial"/>
              </a:rPr>
              <a:t>4</a:t>
            </a:r>
            <a:endParaRPr sz="2400">
              <a:latin typeface="Arial"/>
              <a:cs typeface="Arial"/>
            </a:endParaRPr>
          </a:p>
          <a:p>
            <a:pPr marL="881238">
              <a:spcBef>
                <a:spcPts val="599"/>
              </a:spcBef>
            </a:pPr>
            <a:r>
              <a:rPr sz="2400" dirty="0">
                <a:latin typeface="Arial"/>
                <a:cs typeface="Arial"/>
              </a:rPr>
              <a:t>=</a:t>
            </a:r>
            <a:r>
              <a:rPr sz="2400" spc="-35" dirty="0">
                <a:latin typeface="Arial"/>
                <a:cs typeface="Arial"/>
              </a:rPr>
              <a:t> </a:t>
            </a:r>
            <a:r>
              <a:rPr sz="2400" spc="-140" dirty="0">
                <a:latin typeface="Arial"/>
                <a:cs typeface="Arial"/>
              </a:rPr>
              <a:t>5,25</a:t>
            </a:r>
            <a:endParaRPr sz="2400">
              <a:latin typeface="Arial"/>
              <a:cs typeface="Arial"/>
            </a:endParaRPr>
          </a:p>
          <a:p>
            <a:pPr marL="50719">
              <a:spcBef>
                <a:spcPts val="624"/>
              </a:spcBef>
              <a:tabLst>
                <a:tab pos="333476" algn="l"/>
              </a:tabLst>
            </a:pPr>
            <a:r>
              <a:rPr sz="1900" spc="-483" dirty="0">
                <a:solidFill>
                  <a:srgbClr val="0E6EC5"/>
                </a:solidFill>
                <a:latin typeface="Arial"/>
                <a:cs typeface="Arial"/>
              </a:rPr>
              <a:t>	</a:t>
            </a:r>
            <a:r>
              <a:rPr sz="2400" spc="-85" dirty="0">
                <a:latin typeface="Symbol"/>
                <a:cs typeface="Symbol"/>
              </a:rPr>
              <a:t></a:t>
            </a:r>
            <a:r>
              <a:rPr sz="2400" spc="-127" baseline="-20833" dirty="0">
                <a:latin typeface="Arial"/>
                <a:cs typeface="Arial"/>
              </a:rPr>
              <a:t>B</a:t>
            </a:r>
            <a:r>
              <a:rPr sz="2400" spc="-127" baseline="24305" dirty="0">
                <a:latin typeface="Arial"/>
                <a:cs typeface="Arial"/>
              </a:rPr>
              <a:t>2 </a:t>
            </a:r>
            <a:r>
              <a:rPr sz="2400" dirty="0">
                <a:latin typeface="Arial"/>
                <a:cs typeface="Arial"/>
              </a:rPr>
              <a:t>= </a:t>
            </a:r>
            <a:r>
              <a:rPr sz="2400" spc="-155" dirty="0">
                <a:latin typeface="Arial"/>
                <a:cs typeface="Arial"/>
              </a:rPr>
              <a:t>[(15% </a:t>
            </a:r>
            <a:r>
              <a:rPr sz="2400" spc="-25" dirty="0">
                <a:latin typeface="Arial"/>
                <a:cs typeface="Arial"/>
              </a:rPr>
              <a:t>- </a:t>
            </a:r>
            <a:r>
              <a:rPr sz="2400" spc="-165" dirty="0">
                <a:latin typeface="Arial"/>
                <a:cs typeface="Arial"/>
              </a:rPr>
              <a:t>16,75%)</a:t>
            </a:r>
            <a:r>
              <a:rPr sz="2400" spc="-247" baseline="24305" dirty="0">
                <a:latin typeface="Arial"/>
                <a:cs typeface="Arial"/>
              </a:rPr>
              <a:t>2 </a:t>
            </a:r>
            <a:r>
              <a:rPr sz="2400" dirty="0">
                <a:latin typeface="Arial"/>
                <a:cs typeface="Arial"/>
              </a:rPr>
              <a:t>+ </a:t>
            </a:r>
            <a:r>
              <a:rPr sz="2400" spc="-204" dirty="0">
                <a:latin typeface="Arial"/>
                <a:cs typeface="Arial"/>
              </a:rPr>
              <a:t>(20% </a:t>
            </a:r>
            <a:r>
              <a:rPr sz="2400" spc="-25" dirty="0">
                <a:latin typeface="Arial"/>
                <a:cs typeface="Arial"/>
              </a:rPr>
              <a:t>-</a:t>
            </a:r>
            <a:r>
              <a:rPr sz="2400" spc="-449" dirty="0">
                <a:latin typeface="Arial"/>
                <a:cs typeface="Arial"/>
              </a:rPr>
              <a:t> </a:t>
            </a:r>
            <a:r>
              <a:rPr sz="2400" spc="-165" dirty="0">
                <a:latin typeface="Arial"/>
                <a:cs typeface="Arial"/>
              </a:rPr>
              <a:t>16,75%)</a:t>
            </a:r>
            <a:r>
              <a:rPr sz="2400" spc="-247" baseline="24305" dirty="0">
                <a:latin typeface="Arial"/>
                <a:cs typeface="Arial"/>
              </a:rPr>
              <a:t>2 </a:t>
            </a:r>
            <a:r>
              <a:rPr sz="2400" dirty="0">
                <a:latin typeface="Arial"/>
                <a:cs typeface="Arial"/>
              </a:rPr>
              <a:t>+</a:t>
            </a:r>
            <a:endParaRPr sz="2400">
              <a:latin typeface="Arial"/>
              <a:cs typeface="Arial"/>
            </a:endParaRPr>
          </a:p>
          <a:p>
            <a:pPr marL="1170334">
              <a:spcBef>
                <a:spcPts val="574"/>
              </a:spcBef>
            </a:pPr>
            <a:r>
              <a:rPr sz="2400" spc="-204" dirty="0">
                <a:latin typeface="Arial"/>
                <a:cs typeface="Arial"/>
              </a:rPr>
              <a:t>(17% </a:t>
            </a:r>
            <a:r>
              <a:rPr sz="2400" spc="-25" dirty="0">
                <a:latin typeface="Arial"/>
                <a:cs typeface="Arial"/>
              </a:rPr>
              <a:t>- </a:t>
            </a:r>
            <a:r>
              <a:rPr sz="2400" spc="-165" dirty="0">
                <a:latin typeface="Arial"/>
                <a:cs typeface="Arial"/>
              </a:rPr>
              <a:t>16,75%)</a:t>
            </a:r>
            <a:r>
              <a:rPr sz="2400" spc="-247" baseline="24305" dirty="0">
                <a:latin typeface="Arial"/>
                <a:cs typeface="Arial"/>
              </a:rPr>
              <a:t>2 </a:t>
            </a:r>
            <a:r>
              <a:rPr sz="2400" dirty="0">
                <a:latin typeface="Arial"/>
                <a:cs typeface="Arial"/>
              </a:rPr>
              <a:t>+ </a:t>
            </a:r>
            <a:r>
              <a:rPr sz="2400" spc="-204" dirty="0">
                <a:latin typeface="Arial"/>
                <a:cs typeface="Arial"/>
              </a:rPr>
              <a:t>(15% </a:t>
            </a:r>
            <a:r>
              <a:rPr sz="2400" spc="-25" dirty="0">
                <a:latin typeface="Arial"/>
                <a:cs typeface="Arial"/>
              </a:rPr>
              <a:t>- </a:t>
            </a:r>
            <a:r>
              <a:rPr sz="2400" spc="-165" dirty="0">
                <a:latin typeface="Arial"/>
                <a:cs typeface="Arial"/>
              </a:rPr>
              <a:t>16,75%)</a:t>
            </a:r>
            <a:r>
              <a:rPr sz="2400" spc="-247" baseline="24305" dirty="0">
                <a:latin typeface="Arial"/>
                <a:cs typeface="Arial"/>
              </a:rPr>
              <a:t>2 </a:t>
            </a:r>
            <a:r>
              <a:rPr sz="2400" dirty="0">
                <a:latin typeface="Arial"/>
                <a:cs typeface="Arial"/>
              </a:rPr>
              <a:t>]</a:t>
            </a:r>
            <a:r>
              <a:rPr sz="2400" spc="-250" dirty="0">
                <a:latin typeface="Arial"/>
                <a:cs typeface="Arial"/>
              </a:rPr>
              <a:t> </a:t>
            </a:r>
            <a:r>
              <a:rPr sz="2400" spc="-70" dirty="0">
                <a:latin typeface="Arial"/>
                <a:cs typeface="Arial"/>
              </a:rPr>
              <a:t>/4</a:t>
            </a:r>
            <a:endParaRPr sz="2400">
              <a:latin typeface="Arial"/>
              <a:cs typeface="Arial"/>
            </a:endParaRPr>
          </a:p>
          <a:p>
            <a:pPr marL="881238">
              <a:spcBef>
                <a:spcPts val="599"/>
              </a:spcBef>
            </a:pPr>
            <a:r>
              <a:rPr sz="2400" dirty="0">
                <a:latin typeface="Arial"/>
                <a:cs typeface="Arial"/>
              </a:rPr>
              <a:t>= </a:t>
            </a:r>
            <a:r>
              <a:rPr sz="2400" spc="-125" dirty="0">
                <a:latin typeface="Arial"/>
                <a:cs typeface="Arial"/>
              </a:rPr>
              <a:t>(3,0625 </a:t>
            </a:r>
            <a:r>
              <a:rPr sz="2400" dirty="0">
                <a:latin typeface="Arial"/>
                <a:cs typeface="Arial"/>
              </a:rPr>
              <a:t>+ </a:t>
            </a:r>
            <a:r>
              <a:rPr sz="2400" spc="-140" dirty="0">
                <a:latin typeface="Arial"/>
                <a:cs typeface="Arial"/>
              </a:rPr>
              <a:t>120,5625 </a:t>
            </a:r>
            <a:r>
              <a:rPr sz="2400" dirty="0">
                <a:latin typeface="Arial"/>
                <a:cs typeface="Arial"/>
              </a:rPr>
              <a:t>+ </a:t>
            </a:r>
            <a:r>
              <a:rPr sz="2400" spc="-140" dirty="0">
                <a:latin typeface="Arial"/>
                <a:cs typeface="Arial"/>
              </a:rPr>
              <a:t>0,0625 </a:t>
            </a:r>
            <a:r>
              <a:rPr sz="2400" dirty="0">
                <a:latin typeface="Arial"/>
                <a:cs typeface="Arial"/>
              </a:rPr>
              <a:t>+ </a:t>
            </a:r>
            <a:r>
              <a:rPr sz="2400" spc="-120" dirty="0">
                <a:latin typeface="Arial"/>
                <a:cs typeface="Arial"/>
              </a:rPr>
              <a:t>3,0625) </a:t>
            </a:r>
            <a:r>
              <a:rPr sz="2400" dirty="0">
                <a:latin typeface="Arial"/>
                <a:cs typeface="Arial"/>
              </a:rPr>
              <a:t>/</a:t>
            </a:r>
            <a:r>
              <a:rPr sz="2400" spc="439" dirty="0">
                <a:latin typeface="Arial"/>
                <a:cs typeface="Arial"/>
              </a:rPr>
              <a:t> </a:t>
            </a:r>
            <a:r>
              <a:rPr sz="2400" spc="-135" dirty="0">
                <a:latin typeface="Arial"/>
                <a:cs typeface="Arial"/>
              </a:rPr>
              <a:t>4</a:t>
            </a:r>
            <a:endParaRPr sz="2400">
              <a:latin typeface="Arial"/>
              <a:cs typeface="Arial"/>
            </a:endParaRPr>
          </a:p>
          <a:p>
            <a:pPr marL="881238">
              <a:spcBef>
                <a:spcPts val="599"/>
              </a:spcBef>
            </a:pPr>
            <a:r>
              <a:rPr sz="2400" dirty="0">
                <a:latin typeface="Arial"/>
                <a:cs typeface="Arial"/>
              </a:rPr>
              <a:t>=</a:t>
            </a:r>
            <a:r>
              <a:rPr sz="2400" spc="-35" dirty="0">
                <a:latin typeface="Arial"/>
                <a:cs typeface="Arial"/>
              </a:rPr>
              <a:t> </a:t>
            </a:r>
            <a:r>
              <a:rPr sz="2400" spc="-140" dirty="0">
                <a:latin typeface="Arial"/>
                <a:cs typeface="Arial"/>
              </a:rPr>
              <a:t>4,187</a:t>
            </a:r>
            <a:endParaRPr sz="2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648029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16620" y="9127"/>
            <a:ext cx="8117995" cy="6845323"/>
          </a:xfrm>
          <a:custGeom>
            <a:avLst/>
            <a:gdLst/>
            <a:ahLst/>
            <a:cxnLst/>
            <a:rect l="l" t="t" r="r" b="b"/>
            <a:pathLst>
              <a:path w="8129270" h="6858000">
                <a:moveTo>
                  <a:pt x="8129016" y="0"/>
                </a:moveTo>
                <a:lnTo>
                  <a:pt x="0" y="0"/>
                </a:lnTo>
                <a:lnTo>
                  <a:pt x="0" y="6858000"/>
                </a:lnTo>
                <a:lnTo>
                  <a:pt x="8129016" y="6858000"/>
                </a:lnTo>
                <a:lnTo>
                  <a:pt x="812901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70900" y="242544"/>
            <a:ext cx="3761595" cy="688632"/>
          </a:xfrm>
          <a:prstGeom prst="rect">
            <a:avLst/>
          </a:prstGeom>
        </p:spPr>
        <p:txBody>
          <a:bodyPr vert="horz" wrap="square" lIns="0" tIns="11412" rIns="0" bIns="0" rtlCol="0">
            <a:spAutoFit/>
          </a:bodyPr>
          <a:lstStyle/>
          <a:p>
            <a:pPr marL="12680">
              <a:spcBef>
                <a:spcPts val="90"/>
              </a:spcBef>
            </a:pPr>
            <a:r>
              <a:rPr spc="-275" dirty="0"/>
              <a:t>Penyelesaian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76987" y="1152550"/>
            <a:ext cx="4034900" cy="390437"/>
          </a:xfrm>
          <a:prstGeom prst="rect">
            <a:avLst/>
          </a:prstGeom>
        </p:spPr>
        <p:txBody>
          <a:bodyPr vert="horz" wrap="square" lIns="0" tIns="12680" rIns="0" bIns="0" rtlCol="0">
            <a:spAutoFit/>
          </a:bodyPr>
          <a:lstStyle/>
          <a:p>
            <a:pPr marL="12680">
              <a:spcBef>
                <a:spcPts val="100"/>
              </a:spcBef>
            </a:pPr>
            <a:r>
              <a:rPr sz="2400" spc="-190" dirty="0">
                <a:latin typeface="Arial"/>
                <a:cs typeface="Arial"/>
              </a:rPr>
              <a:t>Standar </a:t>
            </a:r>
            <a:r>
              <a:rPr sz="2400" spc="-160" dirty="0">
                <a:latin typeface="Arial"/>
                <a:cs typeface="Arial"/>
              </a:rPr>
              <a:t>deviasi </a:t>
            </a:r>
            <a:r>
              <a:rPr sz="2400" spc="-55" dirty="0">
                <a:latin typeface="Arial"/>
                <a:cs typeface="Arial"/>
              </a:rPr>
              <a:t>(risiko</a:t>
            </a:r>
            <a:r>
              <a:rPr sz="2400" spc="130" dirty="0">
                <a:latin typeface="Arial"/>
                <a:cs typeface="Arial"/>
              </a:rPr>
              <a:t> </a:t>
            </a:r>
            <a:r>
              <a:rPr sz="2400" spc="-95" dirty="0">
                <a:latin typeface="Arial"/>
                <a:cs typeface="Arial"/>
              </a:rPr>
              <a:t>individual)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38940" y="1520677"/>
            <a:ext cx="2232100" cy="907638"/>
          </a:xfrm>
          <a:prstGeom prst="rect">
            <a:avLst/>
          </a:prstGeom>
        </p:spPr>
        <p:txBody>
          <a:bodyPr vert="horz" wrap="square" lIns="0" tIns="88758" rIns="0" bIns="0" rtlCol="0">
            <a:spAutoFit/>
          </a:bodyPr>
          <a:lstStyle/>
          <a:p>
            <a:pPr marL="50719">
              <a:spcBef>
                <a:spcPts val="699"/>
              </a:spcBef>
              <a:tabLst>
                <a:tab pos="333476" algn="l"/>
                <a:tab pos="817205" algn="l"/>
              </a:tabLst>
            </a:pPr>
            <a:r>
              <a:rPr sz="1900" spc="-483" dirty="0">
                <a:solidFill>
                  <a:srgbClr val="0E6EC5"/>
                </a:solidFill>
                <a:latin typeface="Arial"/>
                <a:cs typeface="Arial"/>
              </a:rPr>
              <a:t>	</a:t>
            </a:r>
            <a:r>
              <a:rPr sz="2400" spc="-5" dirty="0">
                <a:latin typeface="Symbol"/>
                <a:cs typeface="Symbol"/>
              </a:rPr>
              <a:t></a:t>
            </a:r>
            <a:r>
              <a:rPr sz="2400" spc="-7" baseline="-20833" dirty="0">
                <a:latin typeface="Arial"/>
                <a:cs typeface="Arial"/>
              </a:rPr>
              <a:t>A	</a:t>
            </a:r>
            <a:r>
              <a:rPr sz="2400" dirty="0">
                <a:latin typeface="Arial"/>
                <a:cs typeface="Arial"/>
              </a:rPr>
              <a:t>= </a:t>
            </a:r>
            <a:r>
              <a:rPr sz="2400" dirty="0">
                <a:latin typeface="Symbol"/>
                <a:cs typeface="Symbol"/>
              </a:rPr>
              <a:t>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40" dirty="0">
                <a:latin typeface="Arial"/>
                <a:cs typeface="Arial"/>
              </a:rPr>
              <a:t>5,25</a:t>
            </a:r>
            <a:endParaRPr sz="2400">
              <a:latin typeface="Arial"/>
              <a:cs typeface="Arial"/>
            </a:endParaRPr>
          </a:p>
          <a:p>
            <a:pPr marL="50719">
              <a:spcBef>
                <a:spcPts val="599"/>
              </a:spcBef>
              <a:tabLst>
                <a:tab pos="333476" algn="l"/>
                <a:tab pos="853975" algn="l"/>
              </a:tabLst>
            </a:pPr>
            <a:r>
              <a:rPr sz="1900" spc="-483" dirty="0">
                <a:solidFill>
                  <a:srgbClr val="0E6EC5"/>
                </a:solidFill>
                <a:latin typeface="Arial"/>
                <a:cs typeface="Arial"/>
              </a:rPr>
              <a:t>	</a:t>
            </a:r>
            <a:r>
              <a:rPr sz="2400" spc="-90" dirty="0">
                <a:latin typeface="Symbol"/>
                <a:cs typeface="Symbol"/>
              </a:rPr>
              <a:t></a:t>
            </a:r>
            <a:r>
              <a:rPr sz="2400" spc="-135" baseline="-20833" dirty="0">
                <a:latin typeface="Arial"/>
                <a:cs typeface="Arial"/>
              </a:rPr>
              <a:t>B	</a:t>
            </a:r>
            <a:r>
              <a:rPr sz="2400" dirty="0">
                <a:latin typeface="Arial"/>
                <a:cs typeface="Arial"/>
              </a:rPr>
              <a:t>= </a:t>
            </a:r>
            <a:r>
              <a:rPr sz="2400" dirty="0">
                <a:latin typeface="Symbol"/>
                <a:cs typeface="Symbol"/>
              </a:rPr>
              <a:t>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40" dirty="0">
                <a:latin typeface="Arial"/>
                <a:cs typeface="Arial"/>
              </a:rPr>
              <a:t>4,1875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734202" y="1520677"/>
            <a:ext cx="1096392" cy="907638"/>
          </a:xfrm>
          <a:prstGeom prst="rect">
            <a:avLst/>
          </a:prstGeom>
        </p:spPr>
        <p:txBody>
          <a:bodyPr vert="horz" wrap="square" lIns="0" tIns="88758" rIns="0" bIns="0" rtlCol="0">
            <a:spAutoFit/>
          </a:bodyPr>
          <a:lstStyle/>
          <a:p>
            <a:pPr marL="12680">
              <a:spcBef>
                <a:spcPts val="699"/>
              </a:spcBef>
            </a:pPr>
            <a:r>
              <a:rPr sz="2400" dirty="0">
                <a:latin typeface="Arial"/>
                <a:cs typeface="Arial"/>
              </a:rPr>
              <a:t>= </a:t>
            </a:r>
            <a:r>
              <a:rPr sz="2400" spc="-140" dirty="0">
                <a:latin typeface="Arial"/>
                <a:cs typeface="Arial"/>
              </a:rPr>
              <a:t>2,29</a:t>
            </a:r>
            <a:r>
              <a:rPr sz="2400" spc="-135" dirty="0">
                <a:latin typeface="Arial"/>
                <a:cs typeface="Arial"/>
              </a:rPr>
              <a:t> </a:t>
            </a:r>
            <a:r>
              <a:rPr sz="2400" spc="-514" dirty="0">
                <a:latin typeface="Arial"/>
                <a:cs typeface="Arial"/>
              </a:rPr>
              <a:t>%</a:t>
            </a:r>
            <a:endParaRPr sz="2400">
              <a:latin typeface="Arial"/>
              <a:cs typeface="Arial"/>
            </a:endParaRPr>
          </a:p>
          <a:p>
            <a:pPr marL="12680">
              <a:spcBef>
                <a:spcPts val="599"/>
              </a:spcBef>
            </a:pPr>
            <a:r>
              <a:rPr sz="2400" dirty="0">
                <a:latin typeface="Arial"/>
                <a:cs typeface="Arial"/>
              </a:rPr>
              <a:t>= </a:t>
            </a:r>
            <a:r>
              <a:rPr sz="2400" spc="-140" dirty="0">
                <a:latin typeface="Arial"/>
                <a:cs typeface="Arial"/>
              </a:rPr>
              <a:t>2,05</a:t>
            </a:r>
            <a:r>
              <a:rPr sz="2400" spc="-135" dirty="0">
                <a:latin typeface="Arial"/>
                <a:cs typeface="Arial"/>
              </a:rPr>
              <a:t> </a:t>
            </a:r>
            <a:r>
              <a:rPr sz="2400" spc="-514" dirty="0">
                <a:latin typeface="Arial"/>
                <a:cs typeface="Arial"/>
              </a:rPr>
              <a:t>%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26258" y="2399920"/>
            <a:ext cx="6979751" cy="1348782"/>
          </a:xfrm>
          <a:prstGeom prst="rect">
            <a:avLst/>
          </a:prstGeom>
        </p:spPr>
        <p:txBody>
          <a:bodyPr vert="horz" wrap="square" lIns="0" tIns="88758" rIns="0" bIns="0" rtlCol="0">
            <a:spAutoFit/>
          </a:bodyPr>
          <a:lstStyle/>
          <a:p>
            <a:pPr marL="63398">
              <a:spcBef>
                <a:spcPts val="699"/>
              </a:spcBef>
            </a:pPr>
            <a:r>
              <a:rPr sz="2400" spc="-114" dirty="0">
                <a:latin typeface="Arial"/>
                <a:cs typeface="Arial"/>
              </a:rPr>
              <a:t>Covarian</a:t>
            </a:r>
            <a:endParaRPr sz="2400">
              <a:latin typeface="Arial"/>
              <a:cs typeface="Arial"/>
            </a:endParaRPr>
          </a:p>
          <a:p>
            <a:pPr marL="63398">
              <a:spcBef>
                <a:spcPts val="599"/>
              </a:spcBef>
              <a:tabLst>
                <a:tab pos="346155" algn="l"/>
                <a:tab pos="5434511" algn="l"/>
                <a:tab pos="6045671" algn="l"/>
              </a:tabLst>
            </a:pPr>
            <a:r>
              <a:rPr sz="1900" spc="-483" dirty="0">
                <a:solidFill>
                  <a:srgbClr val="0E6EC5"/>
                </a:solidFill>
                <a:latin typeface="Arial"/>
                <a:cs typeface="Arial"/>
              </a:rPr>
              <a:t>	</a:t>
            </a:r>
            <a:r>
              <a:rPr sz="2400" spc="-75" dirty="0">
                <a:latin typeface="Arial"/>
                <a:cs typeface="Arial"/>
              </a:rPr>
              <a:t>Cov </a:t>
            </a:r>
            <a:r>
              <a:rPr sz="2400" spc="-82" baseline="-20833" dirty="0">
                <a:latin typeface="Arial"/>
                <a:cs typeface="Arial"/>
              </a:rPr>
              <a:t>(A,B)  </a:t>
            </a:r>
            <a:r>
              <a:rPr sz="2400" dirty="0">
                <a:latin typeface="Arial"/>
                <a:cs typeface="Arial"/>
              </a:rPr>
              <a:t>= </a:t>
            </a:r>
            <a:r>
              <a:rPr sz="2400" spc="-204" dirty="0">
                <a:latin typeface="Arial"/>
                <a:cs typeface="Arial"/>
              </a:rPr>
              <a:t>(20%  </a:t>
            </a:r>
            <a:r>
              <a:rPr sz="2400" spc="-25" dirty="0">
                <a:latin typeface="Arial"/>
                <a:cs typeface="Arial"/>
              </a:rPr>
              <a:t>- </a:t>
            </a:r>
            <a:r>
              <a:rPr sz="2400" spc="-190" dirty="0">
                <a:latin typeface="Arial"/>
                <a:cs typeface="Arial"/>
              </a:rPr>
              <a:t>18,5%)(15%</a:t>
            </a:r>
            <a:r>
              <a:rPr sz="2400" spc="-339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-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175" dirty="0">
                <a:latin typeface="Arial"/>
                <a:cs typeface="Arial"/>
              </a:rPr>
              <a:t>16,75%)	</a:t>
            </a:r>
            <a:r>
              <a:rPr sz="2400" dirty="0">
                <a:latin typeface="Arial"/>
                <a:cs typeface="Arial"/>
              </a:rPr>
              <a:t>=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-	</a:t>
            </a:r>
            <a:r>
              <a:rPr sz="2400" spc="-200" dirty="0">
                <a:latin typeface="Arial"/>
                <a:cs typeface="Arial"/>
              </a:rPr>
              <a:t>2,625%</a:t>
            </a:r>
            <a:endParaRPr sz="2400">
              <a:latin typeface="Arial"/>
              <a:cs typeface="Arial"/>
            </a:endParaRPr>
          </a:p>
          <a:p>
            <a:pPr marL="1806854">
              <a:spcBef>
                <a:spcPts val="599"/>
              </a:spcBef>
            </a:pPr>
            <a:r>
              <a:rPr sz="2400" spc="-204" dirty="0">
                <a:latin typeface="Arial"/>
                <a:cs typeface="Arial"/>
              </a:rPr>
              <a:t>(15%  </a:t>
            </a:r>
            <a:r>
              <a:rPr sz="2400" spc="-25" dirty="0">
                <a:latin typeface="Arial"/>
                <a:cs typeface="Arial"/>
              </a:rPr>
              <a:t>- </a:t>
            </a:r>
            <a:r>
              <a:rPr sz="2400" spc="-190" dirty="0">
                <a:latin typeface="Arial"/>
                <a:cs typeface="Arial"/>
              </a:rPr>
              <a:t>18,5%)(20%  </a:t>
            </a:r>
            <a:r>
              <a:rPr sz="2400" spc="-25" dirty="0">
                <a:latin typeface="Arial"/>
                <a:cs typeface="Arial"/>
              </a:rPr>
              <a:t>- </a:t>
            </a:r>
            <a:r>
              <a:rPr sz="2400" spc="-175" dirty="0">
                <a:latin typeface="Arial"/>
                <a:cs typeface="Arial"/>
              </a:rPr>
              <a:t>16,75%) </a:t>
            </a:r>
            <a:r>
              <a:rPr sz="2400" dirty="0">
                <a:latin typeface="Arial"/>
                <a:cs typeface="Arial"/>
              </a:rPr>
              <a:t>= </a:t>
            </a:r>
            <a:r>
              <a:rPr sz="2400" spc="-25" dirty="0">
                <a:latin typeface="Arial"/>
                <a:cs typeface="Arial"/>
              </a:rPr>
              <a:t>-</a:t>
            </a:r>
            <a:r>
              <a:rPr sz="2400" spc="-454" dirty="0">
                <a:latin typeface="Arial"/>
                <a:cs typeface="Arial"/>
              </a:rPr>
              <a:t> </a:t>
            </a:r>
            <a:r>
              <a:rPr sz="2400" spc="-190" dirty="0">
                <a:latin typeface="Arial"/>
                <a:cs typeface="Arial"/>
              </a:rPr>
              <a:t>11,375%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821070" y="3723350"/>
            <a:ext cx="4022853" cy="907638"/>
          </a:xfrm>
          <a:prstGeom prst="rect">
            <a:avLst/>
          </a:prstGeom>
        </p:spPr>
        <p:txBody>
          <a:bodyPr vert="horz" wrap="square" lIns="0" tIns="88758" rIns="0" bIns="0" rtlCol="0">
            <a:spAutoFit/>
          </a:bodyPr>
          <a:lstStyle/>
          <a:p>
            <a:pPr marL="12680">
              <a:spcBef>
                <a:spcPts val="699"/>
              </a:spcBef>
            </a:pPr>
            <a:r>
              <a:rPr sz="2400" spc="-204" dirty="0">
                <a:latin typeface="Arial"/>
                <a:cs typeface="Arial"/>
              </a:rPr>
              <a:t>(18%  </a:t>
            </a:r>
            <a:r>
              <a:rPr sz="2400" spc="-25" dirty="0">
                <a:latin typeface="Arial"/>
                <a:cs typeface="Arial"/>
              </a:rPr>
              <a:t>- </a:t>
            </a:r>
            <a:r>
              <a:rPr sz="2400" spc="-190" dirty="0">
                <a:latin typeface="Arial"/>
                <a:cs typeface="Arial"/>
              </a:rPr>
              <a:t>18,5%)(17%  </a:t>
            </a:r>
            <a:r>
              <a:rPr sz="2400" spc="-25" dirty="0">
                <a:latin typeface="Arial"/>
                <a:cs typeface="Arial"/>
              </a:rPr>
              <a:t>- </a:t>
            </a:r>
            <a:r>
              <a:rPr sz="2400" spc="-175" dirty="0">
                <a:latin typeface="Arial"/>
                <a:cs typeface="Arial"/>
              </a:rPr>
              <a:t>16,75%) </a:t>
            </a:r>
            <a:r>
              <a:rPr sz="2400" dirty="0">
                <a:latin typeface="Arial"/>
                <a:cs typeface="Arial"/>
              </a:rPr>
              <a:t>=</a:t>
            </a:r>
            <a:r>
              <a:rPr sz="2400" spc="-454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-</a:t>
            </a:r>
            <a:endParaRPr sz="2400">
              <a:latin typeface="Arial"/>
              <a:cs typeface="Arial"/>
            </a:endParaRPr>
          </a:p>
          <a:p>
            <a:pPr marL="12680">
              <a:spcBef>
                <a:spcPts val="599"/>
              </a:spcBef>
            </a:pPr>
            <a:r>
              <a:rPr sz="2400" spc="-204" dirty="0">
                <a:latin typeface="Arial"/>
                <a:cs typeface="Arial"/>
              </a:rPr>
              <a:t>(21%  </a:t>
            </a:r>
            <a:r>
              <a:rPr sz="2400" spc="-25" dirty="0">
                <a:latin typeface="Arial"/>
                <a:cs typeface="Arial"/>
              </a:rPr>
              <a:t>- </a:t>
            </a:r>
            <a:r>
              <a:rPr sz="2400" spc="-190" dirty="0">
                <a:latin typeface="Arial"/>
                <a:cs typeface="Arial"/>
              </a:rPr>
              <a:t>18,5%)(15%  </a:t>
            </a:r>
            <a:r>
              <a:rPr sz="2400" spc="-25" dirty="0">
                <a:latin typeface="Arial"/>
                <a:cs typeface="Arial"/>
              </a:rPr>
              <a:t>- </a:t>
            </a:r>
            <a:r>
              <a:rPr sz="2400" spc="-175" dirty="0">
                <a:latin typeface="Arial"/>
                <a:cs typeface="Arial"/>
              </a:rPr>
              <a:t>16,75%) </a:t>
            </a:r>
            <a:r>
              <a:rPr sz="2400" dirty="0">
                <a:latin typeface="Arial"/>
                <a:cs typeface="Arial"/>
              </a:rPr>
              <a:t>=</a:t>
            </a:r>
            <a:r>
              <a:rPr sz="2400" spc="-454" dirty="0">
                <a:latin typeface="Arial"/>
                <a:cs typeface="Arial"/>
              </a:rPr>
              <a:t> </a:t>
            </a:r>
            <a:r>
              <a:rPr sz="2400" spc="-25" dirty="0">
                <a:latin typeface="Arial"/>
                <a:cs typeface="Arial"/>
              </a:rPr>
              <a:t>-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070175" y="3723350"/>
            <a:ext cx="906791" cy="907638"/>
          </a:xfrm>
          <a:prstGeom prst="rect">
            <a:avLst/>
          </a:prstGeom>
        </p:spPr>
        <p:txBody>
          <a:bodyPr vert="horz" wrap="square" lIns="0" tIns="88758" rIns="0" bIns="0" rtlCol="0">
            <a:spAutoFit/>
          </a:bodyPr>
          <a:lstStyle/>
          <a:p>
            <a:pPr marL="12680">
              <a:spcBef>
                <a:spcPts val="699"/>
              </a:spcBef>
            </a:pPr>
            <a:r>
              <a:rPr sz="2400" spc="-200" dirty="0">
                <a:latin typeface="Arial"/>
                <a:cs typeface="Arial"/>
              </a:rPr>
              <a:t>0,125%</a:t>
            </a:r>
            <a:endParaRPr sz="2400">
              <a:latin typeface="Arial"/>
              <a:cs typeface="Arial"/>
            </a:endParaRPr>
          </a:p>
          <a:p>
            <a:pPr marL="12680">
              <a:spcBef>
                <a:spcPts val="599"/>
              </a:spcBef>
            </a:pPr>
            <a:r>
              <a:rPr sz="2400" spc="-200" dirty="0">
                <a:latin typeface="Arial"/>
                <a:cs typeface="Arial"/>
              </a:rPr>
              <a:t>4,375%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657865" y="4681694"/>
            <a:ext cx="2358924" cy="390437"/>
          </a:xfrm>
          <a:prstGeom prst="rect">
            <a:avLst/>
          </a:prstGeom>
        </p:spPr>
        <p:txBody>
          <a:bodyPr vert="horz" wrap="square" lIns="0" tIns="12680" rIns="0" bIns="0" rtlCol="0">
            <a:spAutoFit/>
          </a:bodyPr>
          <a:lstStyle/>
          <a:p>
            <a:pPr marL="12680">
              <a:spcBef>
                <a:spcPts val="100"/>
              </a:spcBef>
              <a:tabLst>
                <a:tab pos="867290" algn="l"/>
              </a:tabLst>
            </a:pPr>
            <a:r>
              <a:rPr sz="2400" spc="-135" dirty="0">
                <a:latin typeface="Arial"/>
                <a:cs typeface="Arial"/>
              </a:rPr>
              <a:t>Total	</a:t>
            </a:r>
            <a:r>
              <a:rPr sz="2400" dirty="0">
                <a:latin typeface="Arial"/>
                <a:cs typeface="Arial"/>
              </a:rPr>
              <a:t>= </a:t>
            </a:r>
            <a:r>
              <a:rPr sz="2400" spc="-25" dirty="0">
                <a:latin typeface="Arial"/>
                <a:cs typeface="Arial"/>
              </a:rPr>
              <a:t>-</a:t>
            </a:r>
            <a:r>
              <a:rPr sz="2400" spc="-100" dirty="0">
                <a:latin typeface="Arial"/>
                <a:cs typeface="Arial"/>
              </a:rPr>
              <a:t> </a:t>
            </a:r>
            <a:r>
              <a:rPr sz="2400" spc="-190" dirty="0">
                <a:latin typeface="Arial"/>
                <a:cs typeface="Arial"/>
              </a:rPr>
              <a:t>18,500%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51622" y="5633955"/>
            <a:ext cx="951179" cy="511498"/>
          </a:xfrm>
          <a:prstGeom prst="rect">
            <a:avLst/>
          </a:prstGeom>
        </p:spPr>
        <p:txBody>
          <a:bodyPr vert="horz" wrap="square" lIns="0" tIns="11412" rIns="0" bIns="0" rtlCol="0">
            <a:spAutoFit/>
          </a:bodyPr>
          <a:lstStyle/>
          <a:p>
            <a:pPr marL="38039">
              <a:spcBef>
                <a:spcPts val="90"/>
              </a:spcBef>
            </a:pPr>
            <a:r>
              <a:rPr sz="3800" spc="-980" baseline="13071" dirty="0">
                <a:solidFill>
                  <a:srgbClr val="0E6EC5"/>
                </a:solidFill>
                <a:latin typeface="Arial"/>
                <a:cs typeface="Arial"/>
              </a:rPr>
              <a:t> </a:t>
            </a:r>
            <a:r>
              <a:rPr sz="4800" spc="-75" baseline="10416" dirty="0">
                <a:latin typeface="Arial"/>
                <a:cs typeface="Arial"/>
              </a:rPr>
              <a:t>r</a:t>
            </a:r>
            <a:r>
              <a:rPr sz="1600" spc="-50" dirty="0">
                <a:latin typeface="Arial"/>
                <a:cs typeface="Arial"/>
              </a:rPr>
              <a:t>(A,B)</a:t>
            </a:r>
            <a:endParaRPr sz="16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501474" y="4949422"/>
            <a:ext cx="3015871" cy="1102858"/>
          </a:xfrm>
          <a:prstGeom prst="rect">
            <a:avLst/>
          </a:prstGeom>
        </p:spPr>
        <p:txBody>
          <a:bodyPr vert="horz" wrap="square" lIns="0" tIns="185757" rIns="0" bIns="0" rtlCol="0">
            <a:spAutoFit/>
          </a:bodyPr>
          <a:lstStyle/>
          <a:p>
            <a:pPr marL="12680">
              <a:spcBef>
                <a:spcPts val="1463"/>
              </a:spcBef>
              <a:tabLst>
                <a:tab pos="1555163" algn="l"/>
              </a:tabLst>
            </a:pPr>
            <a:r>
              <a:rPr sz="2400" dirty="0">
                <a:latin typeface="Arial"/>
                <a:cs typeface="Arial"/>
              </a:rPr>
              <a:t>= </a:t>
            </a:r>
            <a:r>
              <a:rPr sz="2400" spc="-25" dirty="0">
                <a:latin typeface="Arial"/>
                <a:cs typeface="Arial"/>
              </a:rPr>
              <a:t>- </a:t>
            </a:r>
            <a:r>
              <a:rPr sz="2400" spc="-140" dirty="0">
                <a:latin typeface="Arial"/>
                <a:cs typeface="Arial"/>
              </a:rPr>
              <a:t>18,5</a:t>
            </a:r>
            <a:r>
              <a:rPr sz="2400" spc="2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/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135" dirty="0">
                <a:latin typeface="Arial"/>
                <a:cs typeface="Arial"/>
              </a:rPr>
              <a:t>4	</a:t>
            </a:r>
            <a:r>
              <a:rPr sz="2400" dirty="0">
                <a:latin typeface="Arial"/>
                <a:cs typeface="Arial"/>
              </a:rPr>
              <a:t>= </a:t>
            </a:r>
            <a:r>
              <a:rPr sz="2400" spc="-25" dirty="0">
                <a:latin typeface="Arial"/>
                <a:cs typeface="Arial"/>
              </a:rPr>
              <a:t>- </a:t>
            </a:r>
            <a:r>
              <a:rPr sz="2400" spc="-140" dirty="0">
                <a:latin typeface="Arial"/>
                <a:cs typeface="Arial"/>
              </a:rPr>
              <a:t>4,625</a:t>
            </a:r>
            <a:r>
              <a:rPr sz="2400" spc="-75" dirty="0">
                <a:latin typeface="Arial"/>
                <a:cs typeface="Arial"/>
              </a:rPr>
              <a:t> </a:t>
            </a:r>
            <a:r>
              <a:rPr sz="2400" spc="-514" dirty="0">
                <a:latin typeface="Arial"/>
                <a:cs typeface="Arial"/>
              </a:rPr>
              <a:t>%</a:t>
            </a:r>
            <a:endParaRPr sz="2400">
              <a:latin typeface="Arial"/>
              <a:cs typeface="Arial"/>
            </a:endParaRPr>
          </a:p>
          <a:p>
            <a:pPr marL="15216">
              <a:spcBef>
                <a:spcPts val="1368"/>
              </a:spcBef>
              <a:tabLst>
                <a:tab pos="362005" algn="l"/>
              </a:tabLst>
            </a:pPr>
            <a:r>
              <a:rPr sz="2400" dirty="0">
                <a:latin typeface="Arial"/>
                <a:cs typeface="Arial"/>
              </a:rPr>
              <a:t>=	</a:t>
            </a:r>
            <a:r>
              <a:rPr sz="2400" spc="-120" dirty="0">
                <a:latin typeface="Arial"/>
                <a:cs typeface="Arial"/>
              </a:rPr>
              <a:t>-4,625 </a:t>
            </a:r>
            <a:r>
              <a:rPr sz="2400" dirty="0">
                <a:latin typeface="Arial"/>
                <a:cs typeface="Arial"/>
              </a:rPr>
              <a:t>/</a:t>
            </a:r>
            <a:r>
              <a:rPr sz="2400" spc="55" dirty="0">
                <a:latin typeface="Arial"/>
                <a:cs typeface="Arial"/>
              </a:rPr>
              <a:t> </a:t>
            </a:r>
            <a:r>
              <a:rPr sz="2400" spc="-85" dirty="0">
                <a:latin typeface="Arial"/>
                <a:cs typeface="Arial"/>
              </a:rPr>
              <a:t>[(2,29)(2,05)]</a:t>
            </a:r>
            <a:endParaRPr sz="24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840137" y="5661336"/>
            <a:ext cx="1313261" cy="390437"/>
          </a:xfrm>
          <a:prstGeom prst="rect">
            <a:avLst/>
          </a:prstGeom>
        </p:spPr>
        <p:txBody>
          <a:bodyPr vert="horz" wrap="square" lIns="0" tIns="12680" rIns="0" bIns="0" rtlCol="0">
            <a:spAutoFit/>
          </a:bodyPr>
          <a:lstStyle/>
          <a:p>
            <a:pPr marL="12680"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= </a:t>
            </a:r>
            <a:r>
              <a:rPr sz="2400" spc="-25" dirty="0">
                <a:latin typeface="Arial"/>
                <a:cs typeface="Arial"/>
              </a:rPr>
              <a:t>-</a:t>
            </a:r>
            <a:r>
              <a:rPr sz="2400" spc="40" dirty="0">
                <a:latin typeface="Arial"/>
                <a:cs typeface="Arial"/>
              </a:rPr>
              <a:t> </a:t>
            </a:r>
            <a:r>
              <a:rPr sz="2400" spc="-140" dirty="0">
                <a:latin typeface="Arial"/>
                <a:cs typeface="Arial"/>
              </a:rPr>
              <a:t>0,9852</a:t>
            </a:r>
            <a:endParaRPr sz="24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510629" y="4645694"/>
            <a:ext cx="1798996" cy="9507"/>
          </a:xfrm>
          <a:custGeom>
            <a:avLst/>
            <a:gdLst/>
            <a:ahLst/>
            <a:cxnLst/>
            <a:rect l="l" t="t" r="r" b="b"/>
            <a:pathLst>
              <a:path w="1801495" h="9525">
                <a:moveTo>
                  <a:pt x="1801367" y="0"/>
                </a:moveTo>
                <a:lnTo>
                  <a:pt x="0" y="0"/>
                </a:lnTo>
                <a:lnTo>
                  <a:pt x="0" y="9144"/>
                </a:lnTo>
                <a:lnTo>
                  <a:pt x="1801367" y="9144"/>
                </a:lnTo>
                <a:lnTo>
                  <a:pt x="18013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4294967295"/>
          </p:nvPr>
        </p:nvSpPr>
        <p:spPr>
          <a:xfrm>
            <a:off x="4979104" y="6545863"/>
            <a:ext cx="652508" cy="3590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80">
              <a:lnSpc>
                <a:spcPts val="1423"/>
              </a:lnSpc>
            </a:pPr>
            <a:r>
              <a:rPr spc="-70" dirty="0"/>
              <a:t>02</a:t>
            </a:r>
            <a:r>
              <a:rPr spc="-20" dirty="0"/>
              <a:t>-</a:t>
            </a:r>
            <a:r>
              <a:rPr spc="-10" dirty="0"/>
              <a:t>A</a:t>
            </a:r>
            <a:r>
              <a:rPr spc="-70" dirty="0"/>
              <a:t>p</a:t>
            </a:r>
            <a:r>
              <a:rPr spc="-20" dirty="0"/>
              <a:t>r-</a:t>
            </a:r>
            <a:r>
              <a:rPr spc="-70" dirty="0"/>
              <a:t>14</a:t>
            </a:r>
          </a:p>
        </p:txBody>
      </p:sp>
      <p:sp>
        <p:nvSpPr>
          <p:cNvPr id="16" name="object 16"/>
          <p:cNvSpPr txBox="1">
            <a:spLocks noGrp="1"/>
          </p:cNvSpPr>
          <p:nvPr>
            <p:ph type="dt" sz="half" idx="4294967295"/>
          </p:nvPr>
        </p:nvSpPr>
        <p:spPr>
          <a:xfrm>
            <a:off x="5788735" y="6545863"/>
            <a:ext cx="2103374" cy="3590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80">
              <a:lnSpc>
                <a:spcPts val="1423"/>
              </a:lnSpc>
            </a:pPr>
            <a:r>
              <a:rPr spc="-90" dirty="0"/>
              <a:t>Mata </a:t>
            </a:r>
            <a:r>
              <a:rPr spc="-70" dirty="0"/>
              <a:t>Kuliah </a:t>
            </a:r>
            <a:r>
              <a:rPr spc="-90" dirty="0"/>
              <a:t>Manajemen</a:t>
            </a:r>
            <a:r>
              <a:rPr spc="135" dirty="0"/>
              <a:t> </a:t>
            </a:r>
            <a:r>
              <a:rPr spc="-110" dirty="0"/>
              <a:t>Keuangan</a:t>
            </a:r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4294967295"/>
          </p:nvPr>
        </p:nvSpPr>
        <p:spPr>
          <a:xfrm>
            <a:off x="8718885" y="6545863"/>
            <a:ext cx="228283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039">
              <a:lnSpc>
                <a:spcPts val="1423"/>
              </a:lnSpc>
            </a:pPr>
            <a:fld id="{81D60167-4931-47E6-BA6A-407CBD079E47}" type="slidenum">
              <a:rPr spc="-70" dirty="0"/>
              <a:pPr marL="38039">
                <a:lnSpc>
                  <a:spcPts val="1423"/>
                </a:lnSpc>
              </a:pPr>
              <a:t>26</a:t>
            </a:fld>
            <a:endParaRPr spc="-70" dirty="0"/>
          </a:p>
        </p:txBody>
      </p:sp>
    </p:spTree>
    <p:extLst>
      <p:ext uri="{BB962C8B-B14F-4D97-AF65-F5344CB8AC3E}">
        <p14:creationId xmlns:p14="http://schemas.microsoft.com/office/powerpoint/2010/main" val="35871945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16620" y="9127"/>
            <a:ext cx="8117995" cy="6845323"/>
          </a:xfrm>
          <a:custGeom>
            <a:avLst/>
            <a:gdLst/>
            <a:ahLst/>
            <a:cxnLst/>
            <a:rect l="l" t="t" r="r" b="b"/>
            <a:pathLst>
              <a:path w="8129270" h="6858000">
                <a:moveTo>
                  <a:pt x="8129016" y="0"/>
                </a:moveTo>
                <a:lnTo>
                  <a:pt x="0" y="0"/>
                </a:lnTo>
                <a:lnTo>
                  <a:pt x="0" y="6858000"/>
                </a:lnTo>
                <a:lnTo>
                  <a:pt x="8129016" y="6858000"/>
                </a:lnTo>
                <a:lnTo>
                  <a:pt x="812901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70900" y="242544"/>
            <a:ext cx="3717123" cy="688632"/>
          </a:xfrm>
          <a:prstGeom prst="rect">
            <a:avLst/>
          </a:prstGeom>
        </p:spPr>
        <p:txBody>
          <a:bodyPr vert="horz" wrap="square" lIns="0" tIns="11412" rIns="0" bIns="0" rtlCol="0">
            <a:spAutoFit/>
          </a:bodyPr>
          <a:lstStyle/>
          <a:p>
            <a:pPr marL="12680">
              <a:spcBef>
                <a:spcPts val="90"/>
              </a:spcBef>
            </a:pPr>
            <a:r>
              <a:rPr spc="-275" dirty="0"/>
              <a:t>Penyelesaian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4294967295"/>
          </p:nvPr>
        </p:nvSpPr>
        <p:spPr>
          <a:xfrm>
            <a:off x="4979104" y="6545863"/>
            <a:ext cx="652508" cy="3590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80">
              <a:lnSpc>
                <a:spcPts val="1423"/>
              </a:lnSpc>
            </a:pPr>
            <a:r>
              <a:rPr spc="-70" dirty="0"/>
              <a:t>02</a:t>
            </a:r>
            <a:r>
              <a:rPr spc="-20" dirty="0"/>
              <a:t>-</a:t>
            </a:r>
            <a:r>
              <a:rPr spc="-10" dirty="0"/>
              <a:t>A</a:t>
            </a:r>
            <a:r>
              <a:rPr spc="-70" dirty="0"/>
              <a:t>p</a:t>
            </a:r>
            <a:r>
              <a:rPr spc="-20" dirty="0"/>
              <a:t>r-</a:t>
            </a:r>
            <a:r>
              <a:rPr spc="-70" dirty="0"/>
              <a:t>14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dt" sz="half" idx="4294967295"/>
          </p:nvPr>
        </p:nvSpPr>
        <p:spPr>
          <a:xfrm>
            <a:off x="5788735" y="6545863"/>
            <a:ext cx="2103374" cy="3590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80">
              <a:lnSpc>
                <a:spcPts val="1423"/>
              </a:lnSpc>
            </a:pPr>
            <a:r>
              <a:rPr spc="-90" dirty="0"/>
              <a:t>Mata </a:t>
            </a:r>
            <a:r>
              <a:rPr spc="-70" dirty="0"/>
              <a:t>Kuliah </a:t>
            </a:r>
            <a:r>
              <a:rPr spc="-90" dirty="0"/>
              <a:t>Manajemen</a:t>
            </a:r>
            <a:r>
              <a:rPr spc="135" dirty="0"/>
              <a:t> </a:t>
            </a:r>
            <a:r>
              <a:rPr spc="-110" dirty="0"/>
              <a:t>Keuangan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4294967295"/>
          </p:nvPr>
        </p:nvSpPr>
        <p:spPr>
          <a:xfrm>
            <a:off x="8718885" y="6545863"/>
            <a:ext cx="228283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039">
              <a:lnSpc>
                <a:spcPts val="1423"/>
              </a:lnSpc>
            </a:pPr>
            <a:fld id="{81D60167-4931-47E6-BA6A-407CBD079E47}" type="slidenum">
              <a:rPr spc="-70" dirty="0"/>
              <a:pPr marL="38039">
                <a:lnSpc>
                  <a:spcPts val="1423"/>
                </a:lnSpc>
              </a:pPr>
              <a:t>27</a:t>
            </a:fld>
            <a:endParaRPr spc="-70" dirty="0"/>
          </a:p>
        </p:txBody>
      </p:sp>
      <p:sp>
        <p:nvSpPr>
          <p:cNvPr id="4" name="object 4"/>
          <p:cNvSpPr txBox="1"/>
          <p:nvPr/>
        </p:nvSpPr>
        <p:spPr>
          <a:xfrm>
            <a:off x="912116" y="963922"/>
            <a:ext cx="7228960" cy="4453682"/>
          </a:xfrm>
          <a:prstGeom prst="rect">
            <a:avLst/>
          </a:prstGeom>
        </p:spPr>
        <p:txBody>
          <a:bodyPr vert="horz" wrap="square" lIns="0" tIns="62130" rIns="0" bIns="0" rtlCol="0">
            <a:spAutoFit/>
          </a:bodyPr>
          <a:lstStyle/>
          <a:p>
            <a:pPr marL="384194" marR="68470" indent="-283391">
              <a:lnSpc>
                <a:spcPts val="3015"/>
              </a:lnSpc>
              <a:spcBef>
                <a:spcPts val="489"/>
              </a:spcBef>
              <a:buClr>
                <a:srgbClr val="0E6EC5"/>
              </a:buClr>
              <a:buSzPct val="78571"/>
              <a:buChar char=""/>
              <a:tabLst>
                <a:tab pos="384828" algn="l"/>
              </a:tabLst>
            </a:pPr>
            <a:r>
              <a:rPr sz="2800" spc="-285" dirty="0">
                <a:latin typeface="Arial"/>
                <a:cs typeface="Arial"/>
              </a:rPr>
              <a:t>Jika </a:t>
            </a:r>
            <a:r>
              <a:rPr sz="2800" spc="-245" dirty="0">
                <a:latin typeface="Arial"/>
                <a:cs typeface="Arial"/>
              </a:rPr>
              <a:t>dana </a:t>
            </a:r>
            <a:r>
              <a:rPr sz="2800" spc="-260" dirty="0">
                <a:latin typeface="Arial"/>
                <a:cs typeface="Arial"/>
              </a:rPr>
              <a:t>yang </a:t>
            </a:r>
            <a:r>
              <a:rPr sz="2800" spc="-160" dirty="0">
                <a:latin typeface="Arial"/>
                <a:cs typeface="Arial"/>
              </a:rPr>
              <a:t>diinvestasikan </a:t>
            </a:r>
            <a:r>
              <a:rPr sz="2800" spc="-270" dirty="0">
                <a:latin typeface="Arial"/>
                <a:cs typeface="Arial"/>
              </a:rPr>
              <a:t>saham </a:t>
            </a:r>
            <a:r>
              <a:rPr sz="2800" spc="5" dirty="0">
                <a:latin typeface="Arial"/>
                <a:cs typeface="Arial"/>
              </a:rPr>
              <a:t>A </a:t>
            </a:r>
            <a:r>
              <a:rPr sz="2800" spc="-150" dirty="0">
                <a:latin typeface="Arial"/>
                <a:cs typeface="Arial"/>
              </a:rPr>
              <a:t>65 </a:t>
            </a:r>
            <a:r>
              <a:rPr sz="2800" spc="-594" dirty="0">
                <a:latin typeface="Arial"/>
                <a:cs typeface="Arial"/>
              </a:rPr>
              <a:t>% </a:t>
            </a:r>
            <a:r>
              <a:rPr sz="2800" spc="-215" dirty="0">
                <a:latin typeface="Arial"/>
                <a:cs typeface="Arial"/>
              </a:rPr>
              <a:t>dan  </a:t>
            </a:r>
            <a:r>
              <a:rPr sz="2800" spc="-270" dirty="0">
                <a:latin typeface="Arial"/>
                <a:cs typeface="Arial"/>
              </a:rPr>
              <a:t>saham </a:t>
            </a:r>
            <a:r>
              <a:rPr sz="2800" spc="-290" dirty="0">
                <a:latin typeface="Arial"/>
                <a:cs typeface="Arial"/>
              </a:rPr>
              <a:t>B </a:t>
            </a:r>
            <a:r>
              <a:rPr sz="2800" spc="-150" dirty="0">
                <a:latin typeface="Arial"/>
                <a:cs typeface="Arial"/>
              </a:rPr>
              <a:t>35 </a:t>
            </a:r>
            <a:r>
              <a:rPr sz="2800" spc="-379" dirty="0">
                <a:latin typeface="Arial"/>
                <a:cs typeface="Arial"/>
              </a:rPr>
              <a:t>%, </a:t>
            </a:r>
            <a:r>
              <a:rPr sz="2800" spc="-65" dirty="0">
                <a:latin typeface="Arial"/>
                <a:cs typeface="Arial"/>
              </a:rPr>
              <a:t>risiko </a:t>
            </a:r>
            <a:r>
              <a:rPr sz="2800" spc="-10" dirty="0">
                <a:latin typeface="Arial"/>
                <a:cs typeface="Arial"/>
              </a:rPr>
              <a:t>portofolio </a:t>
            </a:r>
            <a:r>
              <a:rPr sz="2800" spc="-204" dirty="0">
                <a:latin typeface="Arial"/>
                <a:cs typeface="Arial"/>
              </a:rPr>
              <a:t>dapat </a:t>
            </a:r>
            <a:r>
              <a:rPr sz="2800" spc="-105" dirty="0">
                <a:latin typeface="Arial"/>
                <a:cs typeface="Arial"/>
              </a:rPr>
              <a:t>dihitung</a:t>
            </a:r>
            <a:r>
              <a:rPr sz="2800" spc="-314" dirty="0">
                <a:latin typeface="Arial"/>
                <a:cs typeface="Arial"/>
              </a:rPr>
              <a:t> </a:t>
            </a:r>
            <a:r>
              <a:rPr sz="2800" spc="-165" dirty="0">
                <a:latin typeface="Arial"/>
                <a:cs typeface="Arial"/>
              </a:rPr>
              <a:t>:</a:t>
            </a:r>
            <a:endParaRPr sz="2800">
              <a:latin typeface="Arial"/>
              <a:cs typeface="Arial"/>
            </a:endParaRPr>
          </a:p>
          <a:p>
            <a:pPr marL="101437">
              <a:spcBef>
                <a:spcPts val="314"/>
              </a:spcBef>
              <a:tabLst>
                <a:tab pos="384194" algn="l"/>
              </a:tabLst>
            </a:pPr>
            <a:r>
              <a:rPr sz="1900" spc="-483" dirty="0">
                <a:solidFill>
                  <a:srgbClr val="0E6EC5"/>
                </a:solidFill>
                <a:latin typeface="Arial"/>
                <a:cs typeface="Arial"/>
              </a:rPr>
              <a:t>	</a:t>
            </a:r>
            <a:r>
              <a:rPr sz="2400" spc="-60" dirty="0">
                <a:latin typeface="Symbol"/>
                <a:cs typeface="Symbol"/>
              </a:rPr>
              <a:t></a:t>
            </a:r>
            <a:r>
              <a:rPr sz="2400" spc="-89" baseline="-20833" dirty="0">
                <a:latin typeface="Arial"/>
                <a:cs typeface="Arial"/>
              </a:rPr>
              <a:t>p</a:t>
            </a:r>
            <a:r>
              <a:rPr sz="2400" spc="-89" baseline="24305" dirty="0">
                <a:latin typeface="Arial"/>
                <a:cs typeface="Arial"/>
              </a:rPr>
              <a:t>2 </a:t>
            </a:r>
            <a:r>
              <a:rPr sz="2400" spc="-95" dirty="0">
                <a:latin typeface="Arial"/>
                <a:cs typeface="Arial"/>
              </a:rPr>
              <a:t>=(0,65)2 </a:t>
            </a:r>
            <a:r>
              <a:rPr sz="2400" spc="-114" dirty="0">
                <a:latin typeface="Arial"/>
                <a:cs typeface="Arial"/>
              </a:rPr>
              <a:t>(0,0229)2 </a:t>
            </a:r>
            <a:r>
              <a:rPr sz="2400" dirty="0">
                <a:latin typeface="Arial"/>
                <a:cs typeface="Arial"/>
              </a:rPr>
              <a:t>+ </a:t>
            </a:r>
            <a:r>
              <a:rPr sz="2400" spc="-110" dirty="0">
                <a:latin typeface="Arial"/>
                <a:cs typeface="Arial"/>
              </a:rPr>
              <a:t>(0,35)2(0,0205)2</a:t>
            </a:r>
            <a:r>
              <a:rPr sz="2400" spc="8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+</a:t>
            </a:r>
            <a:endParaRPr sz="2400">
              <a:latin typeface="Arial"/>
              <a:cs typeface="Arial"/>
            </a:endParaRPr>
          </a:p>
          <a:p>
            <a:pPr marL="1099328">
              <a:spcBef>
                <a:spcPts val="285"/>
              </a:spcBef>
            </a:pPr>
            <a:r>
              <a:rPr sz="2400" spc="-135" dirty="0">
                <a:latin typeface="Arial"/>
                <a:cs typeface="Arial"/>
              </a:rPr>
              <a:t>2 </a:t>
            </a:r>
            <a:r>
              <a:rPr sz="2400" spc="-95" dirty="0">
                <a:latin typeface="Arial"/>
                <a:cs typeface="Arial"/>
              </a:rPr>
              <a:t>(0,65)(0,35)(-</a:t>
            </a:r>
            <a:r>
              <a:rPr sz="2400" spc="135" dirty="0">
                <a:latin typeface="Arial"/>
                <a:cs typeface="Arial"/>
              </a:rPr>
              <a:t> </a:t>
            </a:r>
            <a:r>
              <a:rPr sz="2400" spc="-114" dirty="0">
                <a:latin typeface="Arial"/>
                <a:cs typeface="Arial"/>
              </a:rPr>
              <a:t>0,9852)(0,0229)(0,0205)</a:t>
            </a:r>
            <a:endParaRPr sz="2400">
              <a:latin typeface="Arial"/>
              <a:cs typeface="Arial"/>
            </a:endParaRPr>
          </a:p>
          <a:p>
            <a:pPr marL="931956">
              <a:spcBef>
                <a:spcPts val="314"/>
              </a:spcBef>
            </a:pPr>
            <a:r>
              <a:rPr sz="2400" dirty="0">
                <a:latin typeface="Arial"/>
                <a:cs typeface="Arial"/>
              </a:rPr>
              <a:t>= </a:t>
            </a:r>
            <a:r>
              <a:rPr sz="2400" spc="-140" dirty="0">
                <a:latin typeface="Arial"/>
                <a:cs typeface="Arial"/>
              </a:rPr>
              <a:t>0,00022156 </a:t>
            </a:r>
            <a:r>
              <a:rPr sz="2400" dirty="0">
                <a:latin typeface="Arial"/>
                <a:cs typeface="Arial"/>
              </a:rPr>
              <a:t>+ </a:t>
            </a:r>
            <a:r>
              <a:rPr sz="2400" spc="-140" dirty="0">
                <a:latin typeface="Arial"/>
                <a:cs typeface="Arial"/>
              </a:rPr>
              <a:t>0,00005148 </a:t>
            </a:r>
            <a:r>
              <a:rPr sz="2400" spc="-135" dirty="0">
                <a:latin typeface="Arial"/>
                <a:cs typeface="Arial"/>
              </a:rPr>
              <a:t>–</a:t>
            </a:r>
            <a:r>
              <a:rPr sz="2400" spc="215" dirty="0">
                <a:latin typeface="Arial"/>
                <a:cs typeface="Arial"/>
              </a:rPr>
              <a:t> </a:t>
            </a:r>
            <a:r>
              <a:rPr sz="2400" spc="-140" dirty="0">
                <a:latin typeface="Arial"/>
                <a:cs typeface="Arial"/>
              </a:rPr>
              <a:t>0,00021044</a:t>
            </a:r>
            <a:endParaRPr sz="2400">
              <a:latin typeface="Arial"/>
              <a:cs typeface="Arial"/>
            </a:endParaRPr>
          </a:p>
          <a:p>
            <a:pPr marL="931956">
              <a:spcBef>
                <a:spcPts val="310"/>
              </a:spcBef>
            </a:pPr>
            <a:r>
              <a:rPr sz="2400" dirty="0">
                <a:latin typeface="Arial"/>
                <a:cs typeface="Arial"/>
              </a:rPr>
              <a:t>=</a:t>
            </a:r>
            <a:r>
              <a:rPr sz="2400" spc="-35" dirty="0">
                <a:latin typeface="Arial"/>
                <a:cs typeface="Arial"/>
              </a:rPr>
              <a:t> </a:t>
            </a:r>
            <a:r>
              <a:rPr sz="2400" spc="-140" dirty="0">
                <a:latin typeface="Arial"/>
                <a:cs typeface="Arial"/>
              </a:rPr>
              <a:t>0,0000625</a:t>
            </a:r>
            <a:endParaRPr sz="2400">
              <a:latin typeface="Arial"/>
              <a:cs typeface="Arial"/>
            </a:endParaRPr>
          </a:p>
          <a:p>
            <a:pPr marL="101437">
              <a:spcBef>
                <a:spcPts val="334"/>
              </a:spcBef>
              <a:tabLst>
                <a:tab pos="384194" algn="l"/>
                <a:tab pos="931956" algn="l"/>
              </a:tabLst>
            </a:pPr>
            <a:r>
              <a:rPr sz="1900" spc="-483" dirty="0">
                <a:solidFill>
                  <a:srgbClr val="0E6EC5"/>
                </a:solidFill>
                <a:latin typeface="Arial"/>
                <a:cs typeface="Arial"/>
              </a:rPr>
              <a:t>	</a:t>
            </a:r>
            <a:r>
              <a:rPr sz="2400" spc="-50" dirty="0">
                <a:latin typeface="Symbol"/>
                <a:cs typeface="Symbol"/>
              </a:rPr>
              <a:t></a:t>
            </a:r>
            <a:r>
              <a:rPr sz="2400" spc="-75" baseline="-20833" dirty="0">
                <a:latin typeface="Arial"/>
                <a:cs typeface="Arial"/>
              </a:rPr>
              <a:t>p	</a:t>
            </a:r>
            <a:r>
              <a:rPr sz="2400" baseline="-20833" dirty="0">
                <a:latin typeface="Arial"/>
                <a:cs typeface="Arial"/>
              </a:rPr>
              <a:t>= </a:t>
            </a:r>
            <a:r>
              <a:rPr sz="2400" dirty="0">
                <a:latin typeface="Symbol"/>
                <a:cs typeface="Symbol"/>
              </a:rPr>
              <a:t>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40" dirty="0">
                <a:latin typeface="Arial"/>
                <a:cs typeface="Arial"/>
              </a:rPr>
              <a:t>0,00000626 </a:t>
            </a:r>
            <a:r>
              <a:rPr sz="2400" dirty="0">
                <a:latin typeface="Arial"/>
                <a:cs typeface="Arial"/>
              </a:rPr>
              <a:t>= </a:t>
            </a:r>
            <a:r>
              <a:rPr sz="2400" spc="-140" dirty="0">
                <a:latin typeface="Arial"/>
                <a:cs typeface="Arial"/>
              </a:rPr>
              <a:t>0,007912 </a:t>
            </a:r>
            <a:r>
              <a:rPr sz="2400" dirty="0">
                <a:latin typeface="Arial"/>
                <a:cs typeface="Arial"/>
              </a:rPr>
              <a:t>= </a:t>
            </a:r>
            <a:r>
              <a:rPr sz="2400" spc="-140" dirty="0">
                <a:latin typeface="Arial"/>
                <a:cs typeface="Arial"/>
              </a:rPr>
              <a:t>0,7912</a:t>
            </a:r>
            <a:r>
              <a:rPr sz="2400" spc="260" dirty="0">
                <a:latin typeface="Arial"/>
                <a:cs typeface="Arial"/>
              </a:rPr>
              <a:t> </a:t>
            </a:r>
            <a:r>
              <a:rPr sz="2400" spc="-514" dirty="0">
                <a:latin typeface="Arial"/>
                <a:cs typeface="Arial"/>
              </a:rPr>
              <a:t>%</a:t>
            </a:r>
            <a:endParaRPr sz="2400">
              <a:latin typeface="Arial"/>
              <a:cs typeface="Arial"/>
            </a:endParaRPr>
          </a:p>
          <a:p>
            <a:pPr>
              <a:spcBef>
                <a:spcPts val="15"/>
              </a:spcBef>
            </a:pPr>
            <a:endParaRPr sz="3300">
              <a:latin typeface="Arial"/>
              <a:cs typeface="Arial"/>
            </a:endParaRPr>
          </a:p>
          <a:p>
            <a:pPr marL="384194" marR="358835" indent="-283391">
              <a:lnSpc>
                <a:spcPts val="2586"/>
              </a:lnSpc>
              <a:buClr>
                <a:srgbClr val="0E6EC5"/>
              </a:buClr>
              <a:buSzPct val="79166"/>
              <a:buChar char=""/>
              <a:tabLst>
                <a:tab pos="384194" algn="l"/>
                <a:tab pos="384828" algn="l"/>
              </a:tabLst>
            </a:pPr>
            <a:r>
              <a:rPr sz="2400" spc="-125" dirty="0">
                <a:latin typeface="Arial"/>
                <a:cs typeface="Arial"/>
              </a:rPr>
              <a:t>Risiko </a:t>
            </a:r>
            <a:r>
              <a:rPr sz="2400" spc="-100" dirty="0">
                <a:latin typeface="Arial"/>
                <a:cs typeface="Arial"/>
              </a:rPr>
              <a:t>individual </a:t>
            </a:r>
            <a:r>
              <a:rPr sz="2400" spc="-180" dirty="0">
                <a:latin typeface="Arial"/>
                <a:cs typeface="Arial"/>
              </a:rPr>
              <a:t>dapat </a:t>
            </a:r>
            <a:r>
              <a:rPr sz="2400" spc="-85" dirty="0">
                <a:latin typeface="Arial"/>
                <a:cs typeface="Arial"/>
              </a:rPr>
              <a:t>diperkecil </a:t>
            </a:r>
            <a:r>
              <a:rPr sz="2400" spc="-200" dirty="0">
                <a:latin typeface="Arial"/>
                <a:cs typeface="Arial"/>
              </a:rPr>
              <a:t>dengan </a:t>
            </a:r>
            <a:r>
              <a:rPr sz="2400" spc="-120" dirty="0">
                <a:latin typeface="Arial"/>
                <a:cs typeface="Arial"/>
              </a:rPr>
              <a:t>membentuk  </a:t>
            </a:r>
            <a:r>
              <a:rPr sz="2400" spc="-15" dirty="0">
                <a:latin typeface="Arial"/>
                <a:cs typeface="Arial"/>
              </a:rPr>
              <a:t>portofolio </a:t>
            </a:r>
            <a:r>
              <a:rPr sz="2400" spc="-200" dirty="0">
                <a:latin typeface="Arial"/>
                <a:cs typeface="Arial"/>
              </a:rPr>
              <a:t>dengan </a:t>
            </a:r>
            <a:r>
              <a:rPr sz="2400" spc="-114" dirty="0">
                <a:latin typeface="Arial"/>
                <a:cs typeface="Arial"/>
              </a:rPr>
              <a:t>koefisien korelasi </a:t>
            </a:r>
            <a:r>
              <a:rPr sz="2400" spc="-175" dirty="0">
                <a:latin typeface="Arial"/>
                <a:cs typeface="Arial"/>
              </a:rPr>
              <a:t>kedua</a:t>
            </a:r>
            <a:r>
              <a:rPr sz="2400" spc="140" dirty="0">
                <a:latin typeface="Arial"/>
                <a:cs typeface="Arial"/>
              </a:rPr>
              <a:t> </a:t>
            </a:r>
            <a:r>
              <a:rPr sz="2400" spc="-240" dirty="0">
                <a:latin typeface="Arial"/>
                <a:cs typeface="Arial"/>
              </a:rPr>
              <a:t>saham</a:t>
            </a:r>
            <a:endParaRPr sz="2400">
              <a:latin typeface="Arial"/>
              <a:cs typeface="Arial"/>
            </a:endParaRPr>
          </a:p>
          <a:p>
            <a:pPr marL="384194">
              <a:spcBef>
                <a:spcPts val="275"/>
              </a:spcBef>
            </a:pPr>
            <a:r>
              <a:rPr sz="2400" spc="-140" dirty="0">
                <a:latin typeface="Arial"/>
                <a:cs typeface="Arial"/>
              </a:rPr>
              <a:t>negatif</a:t>
            </a:r>
            <a:endParaRPr sz="2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497110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b="1" dirty="0" smtClean="0"/>
              <a:t> TERIMAKASIH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614520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229600" cy="2286000"/>
          </a:xfrm>
          <a:solidFill>
            <a:srgbClr val="00B0F0">
              <a:alpha val="32156"/>
            </a:srgbClr>
          </a:solidFill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id-ID" smtClean="0"/>
              <a:t>Trade off theory :</a:t>
            </a:r>
          </a:p>
          <a:p>
            <a:pPr marL="0" indent="0">
              <a:buFont typeface="Arial" charset="0"/>
              <a:buNone/>
            </a:pPr>
            <a:r>
              <a:rPr lang="id-ID" smtClean="0"/>
              <a:t>Untuk membuat investor mengambil risiko lebih besar, maka anda harus memberikan pengembalian yang lebih tinggi.</a:t>
            </a:r>
          </a:p>
          <a:p>
            <a:pPr marL="0" indent="0">
              <a:buFont typeface="Arial" charset="0"/>
              <a:buNone/>
            </a:pPr>
            <a:endParaRPr lang="id-ID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6D89418-6128-4A87-A2F1-8EC16C14CFE0}" type="datetime1">
              <a:rPr lang="en-US" smtClean="0"/>
              <a:pPr>
                <a:defRPr/>
              </a:pPr>
              <a:t>3/25/2021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BA2562-09EB-4CE1-98C8-D8A2307E059D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125" name="Title 1"/>
          <p:cNvSpPr txBox="1">
            <a:spLocks/>
          </p:cNvSpPr>
          <p:nvPr/>
        </p:nvSpPr>
        <p:spPr bwMode="auto">
          <a:xfrm>
            <a:off x="2667000" y="228600"/>
            <a:ext cx="6096000" cy="563563"/>
          </a:xfrm>
          <a:prstGeom prst="rect">
            <a:avLst/>
          </a:prstGeom>
          <a:solidFill>
            <a:schemeClr val="accent1">
              <a:alpha val="72156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id-ID" sz="4000">
                <a:latin typeface="Calibri" pitchFamily="34" charset="0"/>
              </a:rPr>
              <a:t>The Risk-Return Trade Off</a:t>
            </a:r>
          </a:p>
        </p:txBody>
      </p:sp>
      <p:sp>
        <p:nvSpPr>
          <p:cNvPr id="7" name="Oval 6"/>
          <p:cNvSpPr/>
          <p:nvPr/>
        </p:nvSpPr>
        <p:spPr>
          <a:xfrm>
            <a:off x="1371600" y="4135438"/>
            <a:ext cx="3429000" cy="2286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d-ID" sz="3200" b="1" dirty="0">
                <a:solidFill>
                  <a:schemeClr val="tx1"/>
                </a:solidFill>
              </a:rPr>
              <a:t>HIGH </a:t>
            </a:r>
          </a:p>
          <a:p>
            <a:pPr algn="ctr">
              <a:defRPr/>
            </a:pPr>
            <a:r>
              <a:rPr lang="id-ID" sz="3200" b="1" dirty="0">
                <a:solidFill>
                  <a:schemeClr val="tx1"/>
                </a:solidFill>
              </a:rPr>
              <a:t>RISK</a:t>
            </a:r>
          </a:p>
        </p:txBody>
      </p:sp>
      <p:sp>
        <p:nvSpPr>
          <p:cNvPr id="8" name="Oval 7"/>
          <p:cNvSpPr/>
          <p:nvPr/>
        </p:nvSpPr>
        <p:spPr>
          <a:xfrm>
            <a:off x="4381500" y="4114800"/>
            <a:ext cx="3429000" cy="2286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d-ID" sz="3200" b="1" dirty="0">
                <a:solidFill>
                  <a:schemeClr val="tx1"/>
                </a:solidFill>
              </a:rPr>
              <a:t>HIGH RETURN</a:t>
            </a:r>
          </a:p>
        </p:txBody>
      </p:sp>
    </p:spTree>
    <p:extLst>
      <p:ext uri="{BB962C8B-B14F-4D97-AF65-F5344CB8AC3E}">
        <p14:creationId xmlns:p14="http://schemas.microsoft.com/office/powerpoint/2010/main" val="472386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smtClean="0"/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6D89418-6128-4A87-A2F1-8EC16C14CFE0}" type="datetime1">
              <a:rPr lang="en-US" smtClean="0"/>
              <a:pPr>
                <a:defRPr/>
              </a:pPr>
              <a:t>3/25/2021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64213D-63E4-4A7E-A0C2-190CA439F0B5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pic>
        <p:nvPicPr>
          <p:cNvPr id="6150" name="Picture 2" descr="Image result for trade off antara risiko dan pengembalian GRAPH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685800"/>
            <a:ext cx="7086600" cy="515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396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1676400"/>
          </a:xfrm>
          <a:solidFill>
            <a:srgbClr val="00B0F0">
              <a:alpha val="32156"/>
            </a:srgbClr>
          </a:solidFill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id-ID" smtClean="0"/>
              <a:t>Risiko (Risk) didefinisikan sebagai </a:t>
            </a:r>
          </a:p>
          <a:p>
            <a:pPr marL="0" indent="0">
              <a:buFont typeface="Arial" charset="0"/>
              <a:buNone/>
            </a:pPr>
            <a:r>
              <a:rPr lang="id-ID" b="1" smtClean="0"/>
              <a:t>“peluang akan terjadinya suatu peristiwa yang tidak di inginkan”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6D89418-6128-4A87-A2F1-8EC16C14CFE0}" type="datetime1">
              <a:rPr lang="en-US" smtClean="0"/>
              <a:pPr>
                <a:defRPr/>
              </a:pPr>
              <a:t>3/25/2021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6CFE61-8973-453C-AD6D-F228B3A085D7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7173" name="Title 1"/>
          <p:cNvSpPr txBox="1">
            <a:spLocks/>
          </p:cNvSpPr>
          <p:nvPr/>
        </p:nvSpPr>
        <p:spPr bwMode="auto">
          <a:xfrm>
            <a:off x="4876800" y="228600"/>
            <a:ext cx="3886200" cy="563563"/>
          </a:xfrm>
          <a:prstGeom prst="rect">
            <a:avLst/>
          </a:prstGeom>
          <a:solidFill>
            <a:schemeClr val="accent1">
              <a:alpha val="72156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id-ID" sz="4400">
                <a:latin typeface="Calibri" pitchFamily="34" charset="0"/>
              </a:rPr>
              <a:t>Risiko (Risk)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6800" y="3886200"/>
            <a:ext cx="7162800" cy="1200150"/>
          </a:xfrm>
          <a:prstGeom prst="rect">
            <a:avLst/>
          </a:prstGeom>
          <a:solidFill>
            <a:srgbClr val="00B0F0">
              <a:alpha val="33000"/>
            </a:srgb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id-ID" sz="2400" dirty="0"/>
              <a:t>Risiko suatu aset dapat dianalisis dengan dua cara:</a:t>
            </a:r>
          </a:p>
          <a:p>
            <a:pPr marL="342900" indent="-342900">
              <a:buFontTx/>
              <a:buAutoNum type="arabicPeriod"/>
              <a:defRPr/>
            </a:pPr>
            <a:r>
              <a:rPr lang="id-ID" sz="2400" dirty="0"/>
              <a:t>Risiko berdiri sendiri (Stand-Alone Risk)</a:t>
            </a:r>
          </a:p>
          <a:p>
            <a:pPr marL="342900" indent="-342900">
              <a:buFontTx/>
              <a:buAutoNum type="arabicPeriod"/>
              <a:defRPr/>
            </a:pPr>
            <a:r>
              <a:rPr lang="id-ID" sz="2400" dirty="0"/>
              <a:t>Risiko Portofolio (Portfolio Risk)</a:t>
            </a:r>
          </a:p>
        </p:txBody>
      </p:sp>
    </p:spTree>
    <p:extLst>
      <p:ext uri="{BB962C8B-B14F-4D97-AF65-F5344CB8AC3E}">
        <p14:creationId xmlns:p14="http://schemas.microsoft.com/office/powerpoint/2010/main" val="3820183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223"/>
              <a:ext cx="9143999" cy="10287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401357" y="0"/>
              <a:ext cx="4742641" cy="59994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-828" y="0"/>
            <a:ext cx="9145590" cy="10205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815319" y="116632"/>
            <a:ext cx="5172075" cy="13978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666490" algn="l"/>
              </a:tabLst>
            </a:pPr>
            <a:r>
              <a:rPr sz="4500" b="0" spc="-5" dirty="0">
                <a:solidFill>
                  <a:srgbClr val="0D0D0D"/>
                </a:solidFill>
                <a:latin typeface="Times New Roman"/>
                <a:cs typeface="Times New Roman"/>
              </a:rPr>
              <a:t>Risiko</a:t>
            </a:r>
            <a:r>
              <a:rPr sz="4500" b="0" spc="-60" dirty="0">
                <a:solidFill>
                  <a:srgbClr val="0D0D0D"/>
                </a:solidFill>
                <a:latin typeface="Times New Roman"/>
                <a:cs typeface="Times New Roman"/>
              </a:rPr>
              <a:t> </a:t>
            </a:r>
            <a:r>
              <a:rPr sz="4500" b="0" spc="-25" dirty="0">
                <a:solidFill>
                  <a:srgbClr val="0D0D0D"/>
                </a:solidFill>
                <a:latin typeface="Times New Roman"/>
                <a:cs typeface="Times New Roman"/>
              </a:rPr>
              <a:t>Tunggal	</a:t>
            </a:r>
            <a:r>
              <a:rPr lang="en-US" sz="4500" b="0" spc="-25" dirty="0" smtClean="0">
                <a:solidFill>
                  <a:srgbClr val="0D0D0D"/>
                </a:solidFill>
                <a:latin typeface="Times New Roman"/>
                <a:cs typeface="Times New Roman"/>
              </a:rPr>
              <a:t/>
            </a:r>
            <a:br>
              <a:rPr lang="en-US" sz="4500" b="0" spc="-25" dirty="0" smtClean="0">
                <a:solidFill>
                  <a:srgbClr val="0D0D0D"/>
                </a:solidFill>
                <a:latin typeface="Times New Roman"/>
                <a:cs typeface="Times New Roman"/>
              </a:rPr>
            </a:br>
            <a:r>
              <a:rPr sz="4500" b="0" spc="-5" dirty="0" smtClean="0">
                <a:solidFill>
                  <a:srgbClr val="0D0D0D"/>
                </a:solidFill>
                <a:latin typeface="Times New Roman"/>
                <a:cs typeface="Times New Roman"/>
              </a:rPr>
              <a:t>(Stand</a:t>
            </a:r>
            <a:r>
              <a:rPr lang="en-US" sz="4500" b="0" spc="-5" dirty="0" smtClean="0">
                <a:solidFill>
                  <a:srgbClr val="0D0D0D"/>
                </a:solidFill>
                <a:latin typeface="Times New Roman"/>
                <a:cs typeface="Times New Roman"/>
              </a:rPr>
              <a:t> Alone Risk)</a:t>
            </a:r>
            <a:endParaRPr sz="4500" dirty="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88619" y="3429000"/>
            <a:ext cx="5964555" cy="1928495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25"/>
              </a:spcBef>
            </a:pPr>
            <a:r>
              <a:rPr sz="26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Mengukur </a:t>
            </a:r>
            <a:r>
              <a:rPr sz="2600" b="1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risiko</a:t>
            </a:r>
            <a:r>
              <a:rPr sz="2600" b="1" u="sng" spc="-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6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tunggal:</a:t>
            </a:r>
            <a:endParaRPr sz="2600" u="sng" dirty="0">
              <a:latin typeface="Times New Roman"/>
              <a:cs typeface="Times New Roman"/>
            </a:endParaRPr>
          </a:p>
          <a:p>
            <a:pPr marL="287020" indent="-274320">
              <a:lnSpc>
                <a:spcPct val="100000"/>
              </a:lnSpc>
              <a:spcBef>
                <a:spcPts val="625"/>
              </a:spcBef>
              <a:buClr>
                <a:srgbClr val="0AD0D9"/>
              </a:buClr>
              <a:buSzPct val="94230"/>
              <a:buFont typeface="Arial"/>
              <a:buChar char="•"/>
              <a:tabLst>
                <a:tab pos="286385" algn="l"/>
                <a:tab pos="287020" algn="l"/>
              </a:tabLst>
            </a:pPr>
            <a:r>
              <a:rPr sz="2600" dirty="0">
                <a:latin typeface="Times New Roman"/>
                <a:cs typeface="Times New Roman"/>
              </a:rPr>
              <a:t>Return yang diharapkan </a:t>
            </a:r>
            <a:r>
              <a:rPr sz="2600" spc="-5" dirty="0">
                <a:latin typeface="Times New Roman"/>
                <a:cs typeface="Times New Roman"/>
              </a:rPr>
              <a:t>(</a:t>
            </a:r>
            <a:r>
              <a:rPr sz="2600" i="1" spc="-5" dirty="0">
                <a:latin typeface="Times New Roman"/>
                <a:cs typeface="Times New Roman"/>
              </a:rPr>
              <a:t>Expected</a:t>
            </a:r>
            <a:r>
              <a:rPr sz="2600" i="1" spc="-95" dirty="0">
                <a:latin typeface="Times New Roman"/>
                <a:cs typeface="Times New Roman"/>
              </a:rPr>
              <a:t> </a:t>
            </a:r>
            <a:r>
              <a:rPr sz="2600" i="1" dirty="0">
                <a:latin typeface="Times New Roman"/>
                <a:cs typeface="Times New Roman"/>
              </a:rPr>
              <a:t>Return</a:t>
            </a:r>
            <a:r>
              <a:rPr sz="2600" dirty="0">
                <a:latin typeface="Times New Roman"/>
                <a:cs typeface="Times New Roman"/>
              </a:rPr>
              <a:t>)</a:t>
            </a:r>
          </a:p>
          <a:p>
            <a:pPr marL="287020" indent="-274320">
              <a:lnSpc>
                <a:spcPct val="100000"/>
              </a:lnSpc>
              <a:spcBef>
                <a:spcPts val="625"/>
              </a:spcBef>
              <a:buClr>
                <a:srgbClr val="0AD0D9"/>
              </a:buClr>
              <a:buSzPct val="94230"/>
              <a:buFont typeface="Arial"/>
              <a:buChar char="•"/>
              <a:tabLst>
                <a:tab pos="286385" algn="l"/>
                <a:tab pos="287020" algn="l"/>
              </a:tabLst>
            </a:pPr>
            <a:r>
              <a:rPr sz="2600" dirty="0">
                <a:latin typeface="Times New Roman"/>
                <a:cs typeface="Times New Roman"/>
              </a:rPr>
              <a:t>Deviasi standar</a:t>
            </a:r>
            <a:r>
              <a:rPr sz="2600" spc="-35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return</a:t>
            </a:r>
            <a:endParaRPr sz="2600" dirty="0">
              <a:latin typeface="Times New Roman"/>
              <a:cs typeface="Times New Roman"/>
            </a:endParaRPr>
          </a:p>
          <a:p>
            <a:pPr marL="287020" indent="-274320">
              <a:lnSpc>
                <a:spcPct val="100000"/>
              </a:lnSpc>
              <a:spcBef>
                <a:spcPts val="625"/>
              </a:spcBef>
              <a:buClr>
                <a:srgbClr val="0AD0D9"/>
              </a:buClr>
              <a:buSzPct val="94230"/>
              <a:buFont typeface="Arial"/>
              <a:buChar char="•"/>
              <a:tabLst>
                <a:tab pos="286385" algn="l"/>
                <a:tab pos="287020" algn="l"/>
              </a:tabLst>
            </a:pPr>
            <a:r>
              <a:rPr sz="2600" spc="-5" dirty="0">
                <a:latin typeface="Times New Roman"/>
                <a:cs typeface="Times New Roman"/>
              </a:rPr>
              <a:t>Koefisien</a:t>
            </a:r>
            <a:r>
              <a:rPr sz="2600" spc="-10" dirty="0">
                <a:latin typeface="Times New Roman"/>
                <a:cs typeface="Times New Roman"/>
              </a:rPr>
              <a:t> </a:t>
            </a:r>
            <a:r>
              <a:rPr sz="2600" spc="-5" dirty="0">
                <a:latin typeface="Times New Roman"/>
                <a:cs typeface="Times New Roman"/>
              </a:rPr>
              <a:t>variasi</a:t>
            </a:r>
            <a:endParaRPr sz="2600" dirty="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88620" y="1828800"/>
            <a:ext cx="2564892" cy="119024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07821" y="2205990"/>
            <a:ext cx="17284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50" dirty="0">
                <a:solidFill>
                  <a:srgbClr val="FFFFFF"/>
                </a:solidFill>
                <a:latin typeface="Arial"/>
                <a:cs typeface="Arial"/>
              </a:rPr>
              <a:t>RISIKO</a:t>
            </a:r>
            <a:r>
              <a:rPr sz="1800" spc="-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145" dirty="0">
                <a:solidFill>
                  <a:srgbClr val="FFFFFF"/>
                </a:solidFill>
                <a:latin typeface="Arial"/>
                <a:cs typeface="Arial"/>
              </a:rPr>
              <a:t>TUNGGAL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136392" y="1828800"/>
            <a:ext cx="2333625" cy="1114425"/>
            <a:chOff x="3136392" y="1828800"/>
            <a:chExt cx="2333625" cy="1114425"/>
          </a:xfrm>
        </p:grpSpPr>
        <p:sp>
          <p:nvSpPr>
            <p:cNvPr id="13" name="object 13"/>
            <p:cNvSpPr/>
            <p:nvPr/>
          </p:nvSpPr>
          <p:spPr>
            <a:xfrm>
              <a:off x="3136392" y="2132075"/>
              <a:ext cx="733044" cy="44653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820668" y="1828800"/>
              <a:ext cx="1648967" cy="1114044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4070730" y="2190750"/>
            <a:ext cx="11506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FFFFF"/>
                </a:solidFill>
                <a:latin typeface="Times New Roman"/>
                <a:cs typeface="Times New Roman"/>
              </a:rPr>
              <a:t>INVESTOR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038088" y="1757172"/>
            <a:ext cx="2564891" cy="111556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6479285" y="1982470"/>
            <a:ext cx="1685925" cy="568325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79705" marR="5080" indent="-167640">
              <a:lnSpc>
                <a:spcPts val="2110"/>
              </a:lnSpc>
              <a:spcBef>
                <a:spcPts val="210"/>
              </a:spcBef>
            </a:pP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MEN</a:t>
            </a:r>
            <a:r>
              <a:rPr sz="1800" spc="-15" dirty="0">
                <a:solidFill>
                  <a:srgbClr val="FFFFFF"/>
                </a:solidFill>
                <a:latin typeface="Times New Roman"/>
                <a:cs typeface="Times New Roman"/>
              </a:rPr>
              <a:t>G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1800" spc="-15" dirty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1800" spc="-15" dirty="0">
                <a:solidFill>
                  <a:srgbClr val="FFFFFF"/>
                </a:solidFill>
                <a:latin typeface="Times New Roman"/>
                <a:cs typeface="Times New Roman"/>
              </a:rPr>
              <a:t>K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AN  </a:t>
            </a:r>
            <a:r>
              <a:rPr sz="1800" spc="-55" dirty="0">
                <a:solidFill>
                  <a:srgbClr val="FFFFFF"/>
                </a:solidFill>
                <a:latin typeface="Times New Roman"/>
                <a:cs typeface="Times New Roman"/>
              </a:rPr>
              <a:t>SATU</a:t>
            </a:r>
            <a:r>
              <a:rPr sz="1800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800" i="1" dirty="0">
                <a:solidFill>
                  <a:srgbClr val="FFFFFF"/>
                </a:solidFill>
                <a:latin typeface="Times New Roman"/>
                <a:cs typeface="Times New Roman"/>
              </a:rPr>
              <a:t>ASSET</a:t>
            </a:r>
            <a:r>
              <a:rPr sz="1800" dirty="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486400" y="2183892"/>
            <a:ext cx="597408" cy="39471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960531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-107474"/>
            <a:ext cx="9144000" cy="6858000"/>
            <a:chOff x="0" y="0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223"/>
              <a:ext cx="9143999" cy="10287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401357" y="0"/>
              <a:ext cx="4742641" cy="59994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919734" y="1305191"/>
            <a:ext cx="7940040" cy="611505"/>
          </a:xfrm>
          <a:prstGeom prst="rect">
            <a:avLst/>
          </a:prstGeom>
          <a:ln w="9144">
            <a:solidFill>
              <a:srgbClr val="0073A0"/>
            </a:solidFill>
          </a:ln>
        </p:spPr>
        <p:txBody>
          <a:bodyPr vert="horz" wrap="square" lIns="0" tIns="16065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65"/>
              </a:spcBef>
            </a:pPr>
            <a:r>
              <a:rPr sz="2800" spc="-50" dirty="0">
                <a:latin typeface="Trebuchet MS"/>
                <a:cs typeface="Trebuchet MS"/>
              </a:rPr>
              <a:t>Return</a:t>
            </a:r>
            <a:r>
              <a:rPr sz="2800" spc="-235" dirty="0">
                <a:latin typeface="Trebuchet MS"/>
                <a:cs typeface="Trebuchet MS"/>
              </a:rPr>
              <a:t> </a:t>
            </a:r>
            <a:r>
              <a:rPr sz="2800" spc="-30" dirty="0">
                <a:latin typeface="Trebuchet MS"/>
                <a:cs typeface="Trebuchet MS"/>
              </a:rPr>
              <a:t>yang</a:t>
            </a:r>
            <a:r>
              <a:rPr sz="2800" spc="-225" dirty="0">
                <a:latin typeface="Trebuchet MS"/>
                <a:cs typeface="Trebuchet MS"/>
              </a:rPr>
              <a:t> </a:t>
            </a:r>
            <a:r>
              <a:rPr sz="2800" spc="-75" dirty="0">
                <a:latin typeface="Trebuchet MS"/>
                <a:cs typeface="Trebuchet MS"/>
              </a:rPr>
              <a:t>diharapkan</a:t>
            </a:r>
            <a:r>
              <a:rPr sz="2800" spc="-225" dirty="0">
                <a:latin typeface="Trebuchet MS"/>
                <a:cs typeface="Trebuchet MS"/>
              </a:rPr>
              <a:t> </a:t>
            </a:r>
            <a:r>
              <a:rPr sz="2800" spc="-110" dirty="0">
                <a:latin typeface="Trebuchet MS"/>
                <a:cs typeface="Trebuchet MS"/>
              </a:rPr>
              <a:t>(</a:t>
            </a:r>
            <a:r>
              <a:rPr sz="2800" i="1" spc="-110" dirty="0">
                <a:latin typeface="Trebuchet MS"/>
                <a:cs typeface="Trebuchet MS"/>
              </a:rPr>
              <a:t>Expected</a:t>
            </a:r>
            <a:r>
              <a:rPr sz="2800" i="1" spc="-220" dirty="0">
                <a:latin typeface="Trebuchet MS"/>
                <a:cs typeface="Trebuchet MS"/>
              </a:rPr>
              <a:t> </a:t>
            </a:r>
            <a:r>
              <a:rPr sz="2800" i="1" spc="-135" dirty="0">
                <a:latin typeface="Trebuchet MS"/>
                <a:cs typeface="Trebuchet MS"/>
              </a:rPr>
              <a:t>Rate</a:t>
            </a:r>
            <a:r>
              <a:rPr sz="2800" i="1" spc="-275" dirty="0">
                <a:latin typeface="Trebuchet MS"/>
                <a:cs typeface="Trebuchet MS"/>
              </a:rPr>
              <a:t> </a:t>
            </a:r>
            <a:r>
              <a:rPr sz="2800" i="1" spc="-110" dirty="0">
                <a:latin typeface="Trebuchet MS"/>
                <a:cs typeface="Trebuchet MS"/>
              </a:rPr>
              <a:t>of</a:t>
            </a:r>
            <a:r>
              <a:rPr sz="2800" i="1" spc="-275" dirty="0">
                <a:latin typeface="Trebuchet MS"/>
                <a:cs typeface="Trebuchet MS"/>
              </a:rPr>
              <a:t> </a:t>
            </a:r>
            <a:r>
              <a:rPr sz="2800" i="1" spc="-105" dirty="0">
                <a:latin typeface="Trebuchet MS"/>
                <a:cs typeface="Trebuchet MS"/>
              </a:rPr>
              <a:t>Return</a:t>
            </a:r>
            <a:r>
              <a:rPr sz="2800" spc="-105" dirty="0">
                <a:latin typeface="Trebuchet MS"/>
                <a:cs typeface="Trebuchet MS"/>
              </a:rPr>
              <a:t>)</a:t>
            </a:r>
            <a:endParaRPr sz="2800" dirty="0">
              <a:latin typeface="Trebuchet MS"/>
              <a:cs typeface="Trebuchet MS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331640" y="4446410"/>
            <a:ext cx="6697980" cy="1854835"/>
            <a:chOff x="1094232" y="4788408"/>
            <a:chExt cx="6697980" cy="1854835"/>
          </a:xfrm>
        </p:grpSpPr>
        <p:sp>
          <p:nvSpPr>
            <p:cNvPr id="9" name="object 9"/>
            <p:cNvSpPr/>
            <p:nvPr/>
          </p:nvSpPr>
          <p:spPr>
            <a:xfrm>
              <a:off x="1107186" y="4801362"/>
              <a:ext cx="6672580" cy="1828800"/>
            </a:xfrm>
            <a:custGeom>
              <a:avLst/>
              <a:gdLst/>
              <a:ahLst/>
              <a:cxnLst/>
              <a:rect l="l" t="t" r="r" b="b"/>
              <a:pathLst>
                <a:path w="6672580" h="1828800">
                  <a:moveTo>
                    <a:pt x="6367271" y="0"/>
                  </a:moveTo>
                  <a:lnTo>
                    <a:pt x="304800" y="0"/>
                  </a:lnTo>
                  <a:lnTo>
                    <a:pt x="255359" y="3990"/>
                  </a:lnTo>
                  <a:lnTo>
                    <a:pt x="208458" y="15544"/>
                  </a:lnTo>
                  <a:lnTo>
                    <a:pt x="164725" y="34032"/>
                  </a:lnTo>
                  <a:lnTo>
                    <a:pt x="124788" y="58826"/>
                  </a:lnTo>
                  <a:lnTo>
                    <a:pt x="89273" y="89296"/>
                  </a:lnTo>
                  <a:lnTo>
                    <a:pt x="58808" y="124815"/>
                  </a:lnTo>
                  <a:lnTo>
                    <a:pt x="34020" y="164753"/>
                  </a:lnTo>
                  <a:lnTo>
                    <a:pt x="15538" y="208483"/>
                  </a:lnTo>
                  <a:lnTo>
                    <a:pt x="3989" y="255374"/>
                  </a:lnTo>
                  <a:lnTo>
                    <a:pt x="0" y="304800"/>
                  </a:lnTo>
                  <a:lnTo>
                    <a:pt x="0" y="1524000"/>
                  </a:lnTo>
                  <a:lnTo>
                    <a:pt x="3989" y="1573440"/>
                  </a:lnTo>
                  <a:lnTo>
                    <a:pt x="15538" y="1620341"/>
                  </a:lnTo>
                  <a:lnTo>
                    <a:pt x="34020" y="1664074"/>
                  </a:lnTo>
                  <a:lnTo>
                    <a:pt x="58808" y="1704011"/>
                  </a:lnTo>
                  <a:lnTo>
                    <a:pt x="89273" y="1739526"/>
                  </a:lnTo>
                  <a:lnTo>
                    <a:pt x="124788" y="1769991"/>
                  </a:lnTo>
                  <a:lnTo>
                    <a:pt x="164725" y="1794779"/>
                  </a:lnTo>
                  <a:lnTo>
                    <a:pt x="208458" y="1813261"/>
                  </a:lnTo>
                  <a:lnTo>
                    <a:pt x="255359" y="1824810"/>
                  </a:lnTo>
                  <a:lnTo>
                    <a:pt x="304800" y="1828800"/>
                  </a:lnTo>
                  <a:lnTo>
                    <a:pt x="6367271" y="1828800"/>
                  </a:lnTo>
                  <a:lnTo>
                    <a:pt x="6416697" y="1824810"/>
                  </a:lnTo>
                  <a:lnTo>
                    <a:pt x="6463588" y="1813261"/>
                  </a:lnTo>
                  <a:lnTo>
                    <a:pt x="6507318" y="1794779"/>
                  </a:lnTo>
                  <a:lnTo>
                    <a:pt x="6547256" y="1769991"/>
                  </a:lnTo>
                  <a:lnTo>
                    <a:pt x="6582775" y="1739526"/>
                  </a:lnTo>
                  <a:lnTo>
                    <a:pt x="6613245" y="1704011"/>
                  </a:lnTo>
                  <a:lnTo>
                    <a:pt x="6638039" y="1664074"/>
                  </a:lnTo>
                  <a:lnTo>
                    <a:pt x="6656527" y="1620341"/>
                  </a:lnTo>
                  <a:lnTo>
                    <a:pt x="6668081" y="1573440"/>
                  </a:lnTo>
                  <a:lnTo>
                    <a:pt x="6672071" y="1524000"/>
                  </a:lnTo>
                  <a:lnTo>
                    <a:pt x="6672071" y="304800"/>
                  </a:lnTo>
                  <a:lnTo>
                    <a:pt x="6668081" y="255374"/>
                  </a:lnTo>
                  <a:lnTo>
                    <a:pt x="6656527" y="208483"/>
                  </a:lnTo>
                  <a:lnTo>
                    <a:pt x="6638039" y="164753"/>
                  </a:lnTo>
                  <a:lnTo>
                    <a:pt x="6613245" y="124815"/>
                  </a:lnTo>
                  <a:lnTo>
                    <a:pt x="6582775" y="89296"/>
                  </a:lnTo>
                  <a:lnTo>
                    <a:pt x="6547256" y="58826"/>
                  </a:lnTo>
                  <a:lnTo>
                    <a:pt x="6507318" y="34032"/>
                  </a:lnTo>
                  <a:lnTo>
                    <a:pt x="6463588" y="15544"/>
                  </a:lnTo>
                  <a:lnTo>
                    <a:pt x="6416697" y="3990"/>
                  </a:lnTo>
                  <a:lnTo>
                    <a:pt x="6367271" y="0"/>
                  </a:lnTo>
                  <a:close/>
                </a:path>
              </a:pathLst>
            </a:custGeom>
            <a:solidFill>
              <a:srgbClr val="0E6E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107186" y="4801362"/>
              <a:ext cx="6672580" cy="1828800"/>
            </a:xfrm>
            <a:custGeom>
              <a:avLst/>
              <a:gdLst/>
              <a:ahLst/>
              <a:cxnLst/>
              <a:rect l="l" t="t" r="r" b="b"/>
              <a:pathLst>
                <a:path w="6672580" h="1828800">
                  <a:moveTo>
                    <a:pt x="0" y="304800"/>
                  </a:moveTo>
                  <a:lnTo>
                    <a:pt x="3989" y="255374"/>
                  </a:lnTo>
                  <a:lnTo>
                    <a:pt x="15538" y="208483"/>
                  </a:lnTo>
                  <a:lnTo>
                    <a:pt x="34020" y="164753"/>
                  </a:lnTo>
                  <a:lnTo>
                    <a:pt x="58808" y="124815"/>
                  </a:lnTo>
                  <a:lnTo>
                    <a:pt x="89273" y="89296"/>
                  </a:lnTo>
                  <a:lnTo>
                    <a:pt x="124788" y="58826"/>
                  </a:lnTo>
                  <a:lnTo>
                    <a:pt x="164725" y="34032"/>
                  </a:lnTo>
                  <a:lnTo>
                    <a:pt x="208458" y="15544"/>
                  </a:lnTo>
                  <a:lnTo>
                    <a:pt x="255359" y="3990"/>
                  </a:lnTo>
                  <a:lnTo>
                    <a:pt x="304800" y="0"/>
                  </a:lnTo>
                  <a:lnTo>
                    <a:pt x="6367271" y="0"/>
                  </a:lnTo>
                  <a:lnTo>
                    <a:pt x="6416697" y="3990"/>
                  </a:lnTo>
                  <a:lnTo>
                    <a:pt x="6463588" y="15544"/>
                  </a:lnTo>
                  <a:lnTo>
                    <a:pt x="6507318" y="34032"/>
                  </a:lnTo>
                  <a:lnTo>
                    <a:pt x="6547256" y="58826"/>
                  </a:lnTo>
                  <a:lnTo>
                    <a:pt x="6582775" y="89296"/>
                  </a:lnTo>
                  <a:lnTo>
                    <a:pt x="6613245" y="124815"/>
                  </a:lnTo>
                  <a:lnTo>
                    <a:pt x="6638039" y="164753"/>
                  </a:lnTo>
                  <a:lnTo>
                    <a:pt x="6656527" y="208483"/>
                  </a:lnTo>
                  <a:lnTo>
                    <a:pt x="6668081" y="255374"/>
                  </a:lnTo>
                  <a:lnTo>
                    <a:pt x="6672071" y="304800"/>
                  </a:lnTo>
                  <a:lnTo>
                    <a:pt x="6672071" y="1524000"/>
                  </a:lnTo>
                  <a:lnTo>
                    <a:pt x="6668081" y="1573440"/>
                  </a:lnTo>
                  <a:lnTo>
                    <a:pt x="6656527" y="1620341"/>
                  </a:lnTo>
                  <a:lnTo>
                    <a:pt x="6638039" y="1664074"/>
                  </a:lnTo>
                  <a:lnTo>
                    <a:pt x="6613245" y="1704011"/>
                  </a:lnTo>
                  <a:lnTo>
                    <a:pt x="6582775" y="1739526"/>
                  </a:lnTo>
                  <a:lnTo>
                    <a:pt x="6547256" y="1769991"/>
                  </a:lnTo>
                  <a:lnTo>
                    <a:pt x="6507318" y="1794779"/>
                  </a:lnTo>
                  <a:lnTo>
                    <a:pt x="6463588" y="1813261"/>
                  </a:lnTo>
                  <a:lnTo>
                    <a:pt x="6416697" y="1824810"/>
                  </a:lnTo>
                  <a:lnTo>
                    <a:pt x="6367271" y="1828800"/>
                  </a:lnTo>
                  <a:lnTo>
                    <a:pt x="304800" y="1828800"/>
                  </a:lnTo>
                  <a:lnTo>
                    <a:pt x="255359" y="1824810"/>
                  </a:lnTo>
                  <a:lnTo>
                    <a:pt x="208458" y="1813261"/>
                  </a:lnTo>
                  <a:lnTo>
                    <a:pt x="164725" y="1794779"/>
                  </a:lnTo>
                  <a:lnTo>
                    <a:pt x="124788" y="1769991"/>
                  </a:lnTo>
                  <a:lnTo>
                    <a:pt x="89273" y="1739526"/>
                  </a:lnTo>
                  <a:lnTo>
                    <a:pt x="58808" y="1704011"/>
                  </a:lnTo>
                  <a:lnTo>
                    <a:pt x="34020" y="1664074"/>
                  </a:lnTo>
                  <a:lnTo>
                    <a:pt x="15538" y="1620341"/>
                  </a:lnTo>
                  <a:lnTo>
                    <a:pt x="3989" y="1573440"/>
                  </a:lnTo>
                  <a:lnTo>
                    <a:pt x="0" y="1524000"/>
                  </a:lnTo>
                  <a:lnTo>
                    <a:pt x="0" y="304800"/>
                  </a:lnTo>
                  <a:close/>
                </a:path>
              </a:pathLst>
            </a:custGeom>
            <a:ln w="25908">
              <a:solidFill>
                <a:srgbClr val="08509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553209" y="4750829"/>
            <a:ext cx="6037580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5"/>
              </a:spcBef>
              <a:tabLst>
                <a:tab pos="964565" algn="l"/>
              </a:tabLst>
            </a:pPr>
            <a:r>
              <a:rPr sz="2000" spc="-145" dirty="0">
                <a:solidFill>
                  <a:srgbClr val="FFFFFF"/>
                </a:solidFill>
                <a:latin typeface="Georgia"/>
                <a:cs typeface="Georgia"/>
              </a:rPr>
              <a:t>E</a:t>
            </a:r>
            <a:r>
              <a:rPr sz="2000" spc="2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000" spc="-55" dirty="0">
                <a:solidFill>
                  <a:srgbClr val="FFFFFF"/>
                </a:solidFill>
                <a:latin typeface="Georgia"/>
                <a:cs typeface="Georgia"/>
              </a:rPr>
              <a:t>(R)	</a:t>
            </a:r>
            <a:r>
              <a:rPr sz="2000" spc="-180" dirty="0">
                <a:solidFill>
                  <a:srgbClr val="FFFFFF"/>
                </a:solidFill>
                <a:latin typeface="Georgia"/>
                <a:cs typeface="Georgia"/>
              </a:rPr>
              <a:t>= </a:t>
            </a:r>
            <a:r>
              <a:rPr sz="2000" spc="-40" dirty="0">
                <a:solidFill>
                  <a:srgbClr val="FFFFFF"/>
                </a:solidFill>
                <a:latin typeface="Georgia"/>
                <a:cs typeface="Georgia"/>
              </a:rPr>
              <a:t>Return </a:t>
            </a:r>
            <a:r>
              <a:rPr sz="2000" spc="-30" dirty="0">
                <a:solidFill>
                  <a:srgbClr val="FFFFFF"/>
                </a:solidFill>
                <a:latin typeface="Georgia"/>
                <a:cs typeface="Georgia"/>
              </a:rPr>
              <a:t>yang </a:t>
            </a:r>
            <a:r>
              <a:rPr sz="2000" spc="-35" dirty="0">
                <a:solidFill>
                  <a:srgbClr val="FFFFFF"/>
                </a:solidFill>
                <a:latin typeface="Georgia"/>
                <a:cs typeface="Georgia"/>
              </a:rPr>
              <a:t>diharapkan dari </a:t>
            </a:r>
            <a:r>
              <a:rPr sz="2000" spc="-20" dirty="0">
                <a:solidFill>
                  <a:srgbClr val="FFFFFF"/>
                </a:solidFill>
                <a:latin typeface="Georgia"/>
                <a:cs typeface="Georgia"/>
              </a:rPr>
              <a:t>suatu</a:t>
            </a:r>
            <a:r>
              <a:rPr sz="2000" spc="-28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000" spc="-30" dirty="0">
                <a:solidFill>
                  <a:srgbClr val="FFFFFF"/>
                </a:solidFill>
                <a:latin typeface="Georgia"/>
                <a:cs typeface="Georgia"/>
              </a:rPr>
              <a:t>sekuritas</a:t>
            </a:r>
            <a:endParaRPr sz="2000" dirty="0">
              <a:latin typeface="Georgia"/>
              <a:cs typeface="Georgia"/>
            </a:endParaRPr>
          </a:p>
          <a:p>
            <a:pPr marL="50800" marR="1226185">
              <a:lnSpc>
                <a:spcPct val="100000"/>
              </a:lnSpc>
              <a:spcBef>
                <a:spcPts val="5"/>
              </a:spcBef>
              <a:tabLst>
                <a:tab pos="964565" algn="l"/>
              </a:tabLst>
            </a:pPr>
            <a:r>
              <a:rPr sz="2000" spc="-80" dirty="0">
                <a:solidFill>
                  <a:srgbClr val="FFFFFF"/>
                </a:solidFill>
                <a:latin typeface="Georgia"/>
                <a:cs typeface="Georgia"/>
              </a:rPr>
              <a:t>R</a:t>
            </a:r>
            <a:r>
              <a:rPr sz="1950" spc="-120" baseline="-21367" dirty="0">
                <a:solidFill>
                  <a:srgbClr val="FFFFFF"/>
                </a:solidFill>
                <a:latin typeface="Georgia"/>
                <a:cs typeface="Georgia"/>
              </a:rPr>
              <a:t>i	</a:t>
            </a:r>
            <a:r>
              <a:rPr sz="2000" spc="-185" dirty="0">
                <a:solidFill>
                  <a:srgbClr val="FFFFFF"/>
                </a:solidFill>
                <a:latin typeface="Georgia"/>
                <a:cs typeface="Georgia"/>
              </a:rPr>
              <a:t>= </a:t>
            </a:r>
            <a:r>
              <a:rPr sz="2000" spc="-40" dirty="0">
                <a:solidFill>
                  <a:srgbClr val="FFFFFF"/>
                </a:solidFill>
                <a:latin typeface="Georgia"/>
                <a:cs typeface="Georgia"/>
              </a:rPr>
              <a:t>Return </a:t>
            </a:r>
            <a:r>
              <a:rPr sz="2000" spc="-30" dirty="0">
                <a:solidFill>
                  <a:srgbClr val="FFFFFF"/>
                </a:solidFill>
                <a:latin typeface="Georgia"/>
                <a:cs typeface="Georgia"/>
              </a:rPr>
              <a:t>ke-i yang </a:t>
            </a:r>
            <a:r>
              <a:rPr sz="2000" spc="-20" dirty="0">
                <a:solidFill>
                  <a:srgbClr val="FFFFFF"/>
                </a:solidFill>
                <a:latin typeface="Georgia"/>
                <a:cs typeface="Georgia"/>
              </a:rPr>
              <a:t>mungkin </a:t>
            </a:r>
            <a:r>
              <a:rPr sz="2000" spc="-30" dirty="0">
                <a:solidFill>
                  <a:srgbClr val="FFFFFF"/>
                </a:solidFill>
                <a:latin typeface="Georgia"/>
                <a:cs typeface="Georgia"/>
              </a:rPr>
              <a:t>terjadi  </a:t>
            </a:r>
            <a:r>
              <a:rPr sz="2000" spc="-35" dirty="0">
                <a:solidFill>
                  <a:srgbClr val="FFFFFF"/>
                </a:solidFill>
                <a:latin typeface="Georgia"/>
                <a:cs typeface="Georgia"/>
              </a:rPr>
              <a:t>pr</a:t>
            </a:r>
            <a:r>
              <a:rPr sz="1950" spc="-52" baseline="-21367" dirty="0">
                <a:solidFill>
                  <a:srgbClr val="FFFFFF"/>
                </a:solidFill>
                <a:latin typeface="Georgia"/>
                <a:cs typeface="Georgia"/>
              </a:rPr>
              <a:t>i	</a:t>
            </a:r>
            <a:r>
              <a:rPr sz="2000" spc="-185" dirty="0">
                <a:solidFill>
                  <a:srgbClr val="FFFFFF"/>
                </a:solidFill>
                <a:latin typeface="Georgia"/>
                <a:cs typeface="Georgia"/>
              </a:rPr>
              <a:t>= </a:t>
            </a:r>
            <a:r>
              <a:rPr sz="2000" spc="-30" dirty="0">
                <a:solidFill>
                  <a:srgbClr val="FFFFFF"/>
                </a:solidFill>
                <a:latin typeface="Georgia"/>
                <a:cs typeface="Georgia"/>
              </a:rPr>
              <a:t>Probabilitas </a:t>
            </a:r>
            <a:r>
              <a:rPr sz="2000" spc="-35" dirty="0">
                <a:solidFill>
                  <a:srgbClr val="FFFFFF"/>
                </a:solidFill>
                <a:latin typeface="Georgia"/>
                <a:cs typeface="Georgia"/>
              </a:rPr>
              <a:t>kejadian </a:t>
            </a:r>
            <a:r>
              <a:rPr sz="2000" spc="-25" dirty="0">
                <a:solidFill>
                  <a:srgbClr val="FFFFFF"/>
                </a:solidFill>
                <a:latin typeface="Georgia"/>
                <a:cs typeface="Georgia"/>
              </a:rPr>
              <a:t>return</a:t>
            </a:r>
            <a:r>
              <a:rPr sz="2000" spc="-21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000" spc="-30" dirty="0">
                <a:solidFill>
                  <a:srgbClr val="FFFFFF"/>
                </a:solidFill>
                <a:latin typeface="Georgia"/>
                <a:cs typeface="Georgia"/>
              </a:rPr>
              <a:t>ke-i</a:t>
            </a:r>
            <a:endParaRPr sz="2000" dirty="0">
              <a:latin typeface="Georgia"/>
              <a:cs typeface="Georgia"/>
            </a:endParaRPr>
          </a:p>
          <a:p>
            <a:pPr marL="50800">
              <a:lnSpc>
                <a:spcPct val="100000"/>
              </a:lnSpc>
              <a:tabLst>
                <a:tab pos="964565" algn="l"/>
              </a:tabLst>
            </a:pPr>
            <a:r>
              <a:rPr sz="2000" spc="-20" dirty="0">
                <a:solidFill>
                  <a:srgbClr val="FFFFFF"/>
                </a:solidFill>
                <a:latin typeface="Georgia"/>
                <a:cs typeface="Georgia"/>
              </a:rPr>
              <a:t>n	</a:t>
            </a:r>
            <a:r>
              <a:rPr sz="2000" spc="-185" dirty="0">
                <a:solidFill>
                  <a:srgbClr val="FFFFFF"/>
                </a:solidFill>
                <a:latin typeface="Georgia"/>
                <a:cs typeface="Georgia"/>
              </a:rPr>
              <a:t>= </a:t>
            </a:r>
            <a:r>
              <a:rPr sz="2000" spc="-55" dirty="0">
                <a:solidFill>
                  <a:srgbClr val="FFFFFF"/>
                </a:solidFill>
                <a:latin typeface="Georgia"/>
                <a:cs typeface="Georgia"/>
              </a:rPr>
              <a:t>Banyaknya </a:t>
            </a:r>
            <a:r>
              <a:rPr sz="2000" spc="-25" dirty="0">
                <a:solidFill>
                  <a:srgbClr val="FFFFFF"/>
                </a:solidFill>
                <a:latin typeface="Georgia"/>
                <a:cs typeface="Georgia"/>
              </a:rPr>
              <a:t>return </a:t>
            </a:r>
            <a:r>
              <a:rPr sz="2000" spc="-30" dirty="0">
                <a:solidFill>
                  <a:srgbClr val="FFFFFF"/>
                </a:solidFill>
                <a:latin typeface="Georgia"/>
                <a:cs typeface="Georgia"/>
              </a:rPr>
              <a:t>yang </a:t>
            </a:r>
            <a:r>
              <a:rPr sz="2000" spc="-20" dirty="0">
                <a:solidFill>
                  <a:srgbClr val="FFFFFF"/>
                </a:solidFill>
                <a:latin typeface="Georgia"/>
                <a:cs typeface="Georgia"/>
              </a:rPr>
              <a:t>mungkin</a:t>
            </a:r>
            <a:r>
              <a:rPr sz="2000" spc="-16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000" spc="-30" dirty="0">
                <a:solidFill>
                  <a:srgbClr val="FFFFFF"/>
                </a:solidFill>
                <a:latin typeface="Georgia"/>
                <a:cs typeface="Georgia"/>
              </a:rPr>
              <a:t>terjadi</a:t>
            </a:r>
            <a:endParaRPr sz="2000" dirty="0">
              <a:latin typeface="Georgia"/>
              <a:cs typeface="Georgi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909687" y="2512129"/>
            <a:ext cx="213995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0" i="1" spc="-20" dirty="0">
                <a:latin typeface="Times New Roman"/>
                <a:cs typeface="Times New Roman"/>
              </a:rPr>
              <a:t>n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052228" y="2364581"/>
            <a:ext cx="3881120" cy="1913889"/>
          </a:xfrm>
          <a:prstGeom prst="rect">
            <a:avLst/>
          </a:prstGeom>
        </p:spPr>
        <p:txBody>
          <a:bodyPr vert="horz" wrap="square" lIns="0" tIns="19812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560"/>
              </a:spcBef>
              <a:tabLst>
                <a:tab pos="3193415" algn="l"/>
              </a:tabLst>
            </a:pPr>
            <a:r>
              <a:rPr sz="4400" b="1" spc="25" dirty="0">
                <a:latin typeface="Arial"/>
                <a:cs typeface="Arial"/>
              </a:rPr>
              <a:t>E(R) </a:t>
            </a:r>
            <a:r>
              <a:rPr sz="4400" b="1" spc="-140" dirty="0">
                <a:latin typeface="Arial"/>
                <a:cs typeface="Arial"/>
              </a:rPr>
              <a:t>=</a:t>
            </a:r>
            <a:r>
              <a:rPr sz="4400" b="1" spc="-835" dirty="0">
                <a:latin typeface="Arial"/>
                <a:cs typeface="Arial"/>
              </a:rPr>
              <a:t> </a:t>
            </a:r>
            <a:r>
              <a:rPr sz="11550" spc="-97" baseline="-10101" dirty="0">
                <a:latin typeface="Symbol"/>
                <a:cs typeface="Symbol"/>
              </a:rPr>
              <a:t></a:t>
            </a:r>
            <a:r>
              <a:rPr sz="11550" spc="-1380" baseline="-10101" dirty="0">
                <a:latin typeface="Times New Roman"/>
                <a:cs typeface="Times New Roman"/>
              </a:rPr>
              <a:t> </a:t>
            </a:r>
            <a:r>
              <a:rPr sz="7650" i="1" spc="22" baseline="-2178" dirty="0">
                <a:latin typeface="Times New Roman"/>
                <a:cs typeface="Times New Roman"/>
              </a:rPr>
              <a:t>R</a:t>
            </a:r>
            <a:r>
              <a:rPr sz="4500" i="1" spc="22" baseline="-27777" dirty="0">
                <a:latin typeface="Times New Roman"/>
                <a:cs typeface="Times New Roman"/>
              </a:rPr>
              <a:t>i	</a:t>
            </a:r>
            <a:r>
              <a:rPr sz="7650" i="1" spc="-135" baseline="-2178" dirty="0">
                <a:latin typeface="Times New Roman"/>
                <a:cs typeface="Times New Roman"/>
              </a:rPr>
              <a:t>pr</a:t>
            </a:r>
            <a:r>
              <a:rPr sz="4500" i="1" spc="-135" baseline="-27777" dirty="0">
                <a:latin typeface="Times New Roman"/>
                <a:cs typeface="Times New Roman"/>
              </a:rPr>
              <a:t>i</a:t>
            </a:r>
            <a:endParaRPr sz="4500" baseline="-27777" dirty="0">
              <a:latin typeface="Times New Roman"/>
              <a:cs typeface="Times New Roman"/>
            </a:endParaRPr>
          </a:p>
          <a:p>
            <a:pPr marL="278130" algn="ctr">
              <a:lnSpc>
                <a:spcPct val="100000"/>
              </a:lnSpc>
              <a:spcBef>
                <a:spcPts val="570"/>
              </a:spcBef>
            </a:pPr>
            <a:r>
              <a:rPr sz="3000" i="1" spc="-10" dirty="0">
                <a:latin typeface="Times New Roman"/>
                <a:cs typeface="Times New Roman"/>
              </a:rPr>
              <a:t>i</a:t>
            </a:r>
            <a:r>
              <a:rPr sz="3000" i="1" spc="-495" dirty="0">
                <a:latin typeface="Times New Roman"/>
                <a:cs typeface="Times New Roman"/>
              </a:rPr>
              <a:t> </a:t>
            </a:r>
            <a:r>
              <a:rPr sz="3000" spc="-80" dirty="0">
                <a:latin typeface="Symbol"/>
                <a:cs typeface="Symbol"/>
              </a:rPr>
              <a:t></a:t>
            </a:r>
            <a:r>
              <a:rPr sz="3000" spc="-80" dirty="0">
                <a:latin typeface="Times New Roman"/>
                <a:cs typeface="Times New Roman"/>
              </a:rPr>
              <a:t>1</a:t>
            </a:r>
            <a:endParaRPr sz="30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573994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223"/>
              <a:ext cx="9143999" cy="10287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401357" y="0"/>
              <a:ext cx="4742641" cy="59994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-828" y="0"/>
            <a:ext cx="9145590" cy="10205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44500" y="903477"/>
            <a:ext cx="8131809" cy="940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000" b="0" spc="-5" dirty="0">
                <a:solidFill>
                  <a:srgbClr val="04607A"/>
                </a:solidFill>
                <a:latin typeface="Carlito"/>
                <a:cs typeface="Carlito"/>
              </a:rPr>
              <a:t>Berikut </a:t>
            </a:r>
            <a:r>
              <a:rPr sz="2000" b="0" dirty="0">
                <a:solidFill>
                  <a:srgbClr val="04607A"/>
                </a:solidFill>
                <a:latin typeface="Carlito"/>
                <a:cs typeface="Carlito"/>
              </a:rPr>
              <a:t>ini </a:t>
            </a:r>
            <a:r>
              <a:rPr sz="2000" b="0" spc="-10" dirty="0">
                <a:solidFill>
                  <a:srgbClr val="04607A"/>
                </a:solidFill>
                <a:latin typeface="Carlito"/>
                <a:cs typeface="Carlito"/>
              </a:rPr>
              <a:t>akan diberikan contoh </a:t>
            </a:r>
            <a:r>
              <a:rPr sz="2000" b="0" spc="-5" dirty="0">
                <a:solidFill>
                  <a:srgbClr val="04607A"/>
                </a:solidFill>
                <a:latin typeface="Carlito"/>
                <a:cs typeface="Carlito"/>
              </a:rPr>
              <a:t>perhitungan </a:t>
            </a:r>
            <a:r>
              <a:rPr sz="2000" b="0" spc="-10" dirty="0">
                <a:solidFill>
                  <a:srgbClr val="04607A"/>
                </a:solidFill>
                <a:latin typeface="Carlito"/>
                <a:cs typeface="Carlito"/>
              </a:rPr>
              <a:t>return yang diharapkan </a:t>
            </a:r>
            <a:r>
              <a:rPr sz="2000" b="0" spc="-5" dirty="0">
                <a:solidFill>
                  <a:srgbClr val="04607A"/>
                </a:solidFill>
                <a:latin typeface="Carlito"/>
                <a:cs typeface="Carlito"/>
              </a:rPr>
              <a:t>dari  </a:t>
            </a:r>
            <a:r>
              <a:rPr sz="2000" b="0" spc="-10" dirty="0">
                <a:solidFill>
                  <a:srgbClr val="04607A"/>
                </a:solidFill>
                <a:latin typeface="Carlito"/>
                <a:cs typeface="Carlito"/>
              </a:rPr>
              <a:t>suatu sekuritas </a:t>
            </a:r>
            <a:r>
              <a:rPr sz="2000" b="0" dirty="0">
                <a:solidFill>
                  <a:srgbClr val="04607A"/>
                </a:solidFill>
                <a:latin typeface="Carlito"/>
                <a:cs typeface="Carlito"/>
              </a:rPr>
              <a:t>ABC </a:t>
            </a:r>
            <a:r>
              <a:rPr sz="2000" b="0" spc="-10" dirty="0">
                <a:solidFill>
                  <a:srgbClr val="04607A"/>
                </a:solidFill>
                <a:latin typeface="Carlito"/>
                <a:cs typeface="Carlito"/>
              </a:rPr>
              <a:t>berdasarkan skenario </a:t>
            </a:r>
            <a:r>
              <a:rPr sz="2000" b="0" spc="-15" dirty="0">
                <a:solidFill>
                  <a:srgbClr val="04607A"/>
                </a:solidFill>
                <a:latin typeface="Carlito"/>
                <a:cs typeface="Carlito"/>
              </a:rPr>
              <a:t>kondisi ekonomi </a:t>
            </a:r>
            <a:r>
              <a:rPr sz="2000" b="0" spc="-5" dirty="0">
                <a:solidFill>
                  <a:srgbClr val="04607A"/>
                </a:solidFill>
                <a:latin typeface="Carlito"/>
                <a:cs typeface="Carlito"/>
              </a:rPr>
              <a:t>seperti dalam </a:t>
            </a:r>
            <a:r>
              <a:rPr sz="2000" b="0" spc="-35" dirty="0">
                <a:solidFill>
                  <a:srgbClr val="04607A"/>
                </a:solidFill>
                <a:latin typeface="Carlito"/>
                <a:cs typeface="Carlito"/>
              </a:rPr>
              <a:t>Tabel  </a:t>
            </a:r>
            <a:r>
              <a:rPr sz="2000" b="0" dirty="0">
                <a:solidFill>
                  <a:srgbClr val="04607A"/>
                </a:solidFill>
                <a:latin typeface="Carlito"/>
                <a:cs typeface="Carlito"/>
              </a:rPr>
              <a:t>1 </a:t>
            </a:r>
            <a:r>
              <a:rPr sz="2000" b="0" spc="-5" dirty="0">
                <a:solidFill>
                  <a:srgbClr val="04607A"/>
                </a:solidFill>
                <a:latin typeface="Carlito"/>
                <a:cs typeface="Carlito"/>
              </a:rPr>
              <a:t>di </a:t>
            </a:r>
            <a:r>
              <a:rPr sz="2000" b="0" spc="-10" dirty="0">
                <a:solidFill>
                  <a:srgbClr val="04607A"/>
                </a:solidFill>
                <a:latin typeface="Carlito"/>
                <a:cs typeface="Carlito"/>
              </a:rPr>
              <a:t>bawah</a:t>
            </a:r>
            <a:r>
              <a:rPr sz="2000" b="0" spc="-20" dirty="0">
                <a:solidFill>
                  <a:srgbClr val="04607A"/>
                </a:solidFill>
                <a:latin typeface="Carlito"/>
                <a:cs typeface="Carlito"/>
              </a:rPr>
              <a:t> </a:t>
            </a:r>
            <a:r>
              <a:rPr sz="2000" b="0" spc="-5" dirty="0">
                <a:solidFill>
                  <a:srgbClr val="04607A"/>
                </a:solidFill>
                <a:latin typeface="Carlito"/>
                <a:cs typeface="Carlito"/>
              </a:rPr>
              <a:t>ini:</a:t>
            </a:r>
            <a:endParaRPr sz="2000">
              <a:latin typeface="Carlito"/>
              <a:cs typeface="Carlito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1065187" y="2779648"/>
          <a:ext cx="6929118" cy="22152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39035"/>
                <a:gridCol w="2338069"/>
                <a:gridCol w="2152014"/>
              </a:tblGrid>
              <a:tr h="457200">
                <a:tc>
                  <a:txBody>
                    <a:bodyPr/>
                    <a:lstStyle/>
                    <a:p>
                      <a:pPr marL="269240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sz="2000" b="1" dirty="0">
                          <a:latin typeface="Times New Roman"/>
                          <a:cs typeface="Times New Roman"/>
                        </a:rPr>
                        <a:t>Kondisi</a:t>
                      </a:r>
                      <a:r>
                        <a:rPr sz="20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dirty="0">
                          <a:latin typeface="Times New Roman"/>
                          <a:cs typeface="Times New Roman"/>
                        </a:rPr>
                        <a:t>Ekonomi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895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sz="2000" b="1" spc="-5" dirty="0">
                          <a:latin typeface="Times New Roman"/>
                          <a:cs typeface="Times New Roman"/>
                        </a:rPr>
                        <a:t>Probabilitas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895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sz="2000" b="1" dirty="0">
                          <a:latin typeface="Times New Roman"/>
                          <a:cs typeface="Times New Roman"/>
                        </a:rPr>
                        <a:t>Return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895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86105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Ekonomi</a:t>
                      </a: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kuat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895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0,30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895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0,20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895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85977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Ekonomi</a:t>
                      </a:r>
                      <a:r>
                        <a:rPr sz="20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sedang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895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0,40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895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0,15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895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85978"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Resesi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895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0,30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895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0,10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895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9" name="object 9"/>
          <p:cNvSpPr txBox="1"/>
          <p:nvPr/>
        </p:nvSpPr>
        <p:spPr>
          <a:xfrm>
            <a:off x="2600960" y="2030729"/>
            <a:ext cx="408622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spc="-30" dirty="0">
                <a:latin typeface="Arial"/>
                <a:cs typeface="Arial"/>
              </a:rPr>
              <a:t>Tabel</a:t>
            </a:r>
            <a:r>
              <a:rPr sz="1800" b="1" spc="-5" dirty="0">
                <a:latin typeface="Arial"/>
                <a:cs typeface="Arial"/>
              </a:rPr>
              <a:t> 1</a:t>
            </a:r>
            <a:endParaRPr sz="1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800" b="1" spc="-5" dirty="0">
                <a:latin typeface="Arial"/>
                <a:cs typeface="Arial"/>
              </a:rPr>
              <a:t>Distribusi Probabilitas Sekuritas</a:t>
            </a:r>
            <a:r>
              <a:rPr sz="1800" b="1" spc="-60" dirty="0">
                <a:latin typeface="Arial"/>
                <a:cs typeface="Arial"/>
              </a:rPr>
              <a:t> </a:t>
            </a:r>
            <a:r>
              <a:rPr sz="1800" b="1" spc="-20" dirty="0">
                <a:latin typeface="Arial"/>
                <a:cs typeface="Arial"/>
              </a:rPr>
              <a:t>ABC</a:t>
            </a:r>
            <a:endParaRPr sz="1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324814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9144000" cy="68580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223"/>
              <a:ext cx="9143999" cy="10287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401357" y="0"/>
              <a:ext cx="4742641" cy="59994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-828" y="0"/>
            <a:ext cx="9145590" cy="10205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8739" y="2143505"/>
            <a:ext cx="891032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Arial"/>
                <a:cs typeface="Arial"/>
              </a:rPr>
              <a:t>Penghitungan </a:t>
            </a:r>
            <a:r>
              <a:rPr sz="2400" dirty="0">
                <a:latin typeface="Arial"/>
                <a:cs typeface="Arial"/>
              </a:rPr>
              <a:t>return </a:t>
            </a:r>
            <a:r>
              <a:rPr sz="2400" spc="-5" dirty="0">
                <a:latin typeface="Arial"/>
                <a:cs typeface="Arial"/>
              </a:rPr>
              <a:t>yang diharapkan dari sekuritas ABC tersebut  bisa dihitung dengan rumus di </a:t>
            </a:r>
            <a:r>
              <a:rPr sz="2400" dirty="0">
                <a:latin typeface="Arial"/>
                <a:cs typeface="Arial"/>
              </a:rPr>
              <a:t>atas, </a:t>
            </a:r>
            <a:r>
              <a:rPr sz="2400" spc="-5" dirty="0">
                <a:latin typeface="Arial"/>
                <a:cs typeface="Arial"/>
              </a:rPr>
              <a:t>seperti berikut ini</a:t>
            </a:r>
            <a:r>
              <a:rPr sz="2400" spc="10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60095" y="3238957"/>
            <a:ext cx="984250" cy="7562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75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E</a:t>
            </a:r>
            <a:r>
              <a:rPr sz="2400" spc="-55" dirty="0">
                <a:latin typeface="Arial"/>
                <a:cs typeface="Arial"/>
              </a:rPr>
              <a:t> </a:t>
            </a:r>
            <a:r>
              <a:rPr sz="2400" spc="40" dirty="0">
                <a:latin typeface="Arial"/>
                <a:cs typeface="Arial"/>
              </a:rPr>
              <a:t>(R)=</a:t>
            </a:r>
            <a:endParaRPr sz="2400">
              <a:latin typeface="Arial"/>
              <a:cs typeface="Arial"/>
            </a:endParaRPr>
          </a:p>
          <a:p>
            <a:pPr marR="5080" algn="r">
              <a:lnSpc>
                <a:spcPts val="2875"/>
              </a:lnSpc>
            </a:pPr>
            <a:r>
              <a:rPr sz="2400" dirty="0">
                <a:latin typeface="Arial"/>
                <a:cs typeface="Arial"/>
              </a:rPr>
              <a:t>=</a:t>
            </a:r>
            <a:endParaRPr sz="2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907794" y="3238957"/>
            <a:ext cx="6207125" cy="7562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75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[(0,30) (0,20)] + </a:t>
            </a:r>
            <a:r>
              <a:rPr sz="2400" dirty="0">
                <a:latin typeface="Symbol"/>
                <a:cs typeface="Symbol"/>
              </a:rPr>
              <a:t>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Arial"/>
                <a:cs typeface="Arial"/>
              </a:rPr>
              <a:t>(0,4) (0,15) </a:t>
            </a:r>
            <a:r>
              <a:rPr sz="2400" dirty="0">
                <a:latin typeface="Symbol"/>
                <a:cs typeface="Symbol"/>
              </a:rPr>
              <a:t>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Arial"/>
                <a:cs typeface="Arial"/>
              </a:rPr>
              <a:t>+ </a:t>
            </a:r>
            <a:r>
              <a:rPr sz="2400" dirty="0">
                <a:latin typeface="Symbol"/>
                <a:cs typeface="Symbol"/>
              </a:rPr>
              <a:t></a:t>
            </a:r>
            <a:r>
              <a:rPr sz="2400" dirty="0">
                <a:latin typeface="Arial"/>
                <a:cs typeface="Arial"/>
              </a:rPr>
              <a:t>(0,30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(0,10)]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latin typeface="Times New Roman"/>
                <a:cs typeface="Times New Roman"/>
              </a:rPr>
              <a:t>0,15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8739" y="4286857"/>
            <a:ext cx="8987155" cy="8547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13300"/>
              </a:lnSpc>
              <a:spcBef>
                <a:spcPts val="95"/>
              </a:spcBef>
            </a:pPr>
            <a:r>
              <a:rPr sz="2400" dirty="0">
                <a:latin typeface="Times New Roman"/>
                <a:cs typeface="Times New Roman"/>
              </a:rPr>
              <a:t>Jadi, </a:t>
            </a:r>
            <a:r>
              <a:rPr sz="2400" spc="-5" dirty="0">
                <a:latin typeface="Times New Roman"/>
                <a:cs typeface="Times New Roman"/>
              </a:rPr>
              <a:t>return </a:t>
            </a:r>
            <a:r>
              <a:rPr sz="2400" dirty="0">
                <a:latin typeface="Times New Roman"/>
                <a:cs typeface="Times New Roman"/>
              </a:rPr>
              <a:t>yang </a:t>
            </a:r>
            <a:r>
              <a:rPr sz="2400" spc="-5" dirty="0">
                <a:latin typeface="Times New Roman"/>
                <a:cs typeface="Times New Roman"/>
              </a:rPr>
              <a:t>diharapkan </a:t>
            </a:r>
            <a:r>
              <a:rPr sz="2400" dirty="0">
                <a:latin typeface="Times New Roman"/>
                <a:cs typeface="Times New Roman"/>
              </a:rPr>
              <a:t>dari </a:t>
            </a:r>
            <a:r>
              <a:rPr sz="2400" spc="-5" dirty="0">
                <a:latin typeface="Times New Roman"/>
                <a:cs typeface="Times New Roman"/>
              </a:rPr>
              <a:t>sekuritas ABC adalah sebesar 0,15 atau  15%.</a:t>
            </a:r>
            <a:endParaRPr sz="2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707387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998</Words>
  <Application>Microsoft Office PowerPoint</Application>
  <PresentationFormat>On-screen Show (4:3)</PresentationFormat>
  <Paragraphs>293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PowerPoint Presentation</vt:lpstr>
      <vt:lpstr>Risk and Return</vt:lpstr>
      <vt:lpstr>PowerPoint Presentation</vt:lpstr>
      <vt:lpstr>PowerPoint Presentation</vt:lpstr>
      <vt:lpstr>PowerPoint Presentation</vt:lpstr>
      <vt:lpstr>Risiko Tunggal  (Stand Alone Risk)</vt:lpstr>
      <vt:lpstr>PowerPoint Presentation</vt:lpstr>
      <vt:lpstr>Berikut ini akan diberikan contoh perhitungan return yang diharapkan dari  suatu sekuritas ABC berdasarkan skenario kondisi ekonomi seperti dalam Tabel  1 di bawah ini:</vt:lpstr>
      <vt:lpstr>PowerPoint Presentation</vt:lpstr>
      <vt:lpstr>Menghitung Resiko</vt:lpstr>
      <vt:lpstr>PowerPoint Presentation</vt:lpstr>
      <vt:lpstr>Dalam Tabel 2 berikut ini diberikan contoh perhitungan varians dan standar  deviasi saham DEF. Tabel 2</vt:lpstr>
      <vt:lpstr>Contoh Lain</vt:lpstr>
      <vt:lpstr>Risiko Aset dalam Suatu Portofolio (Risk in Portofolio Assets)</vt:lpstr>
      <vt:lpstr>1. Risiko dalam konteks aset tunggal.</vt:lpstr>
      <vt:lpstr>PowerPoint Presentation</vt:lpstr>
      <vt:lpstr>PowerPoint Presentation</vt:lpstr>
      <vt:lpstr>PowerPoint Presentation</vt:lpstr>
      <vt:lpstr>PENGARUH PENAMBAHAN JENIS ASET  TERHADAP RESIKO PORTOFOLIO</vt:lpstr>
      <vt:lpstr>DIVERSIFIKASI</vt:lpstr>
      <vt:lpstr>Perhitungan Risiko Portofolio</vt:lpstr>
      <vt:lpstr>PowerPoint Presentation</vt:lpstr>
      <vt:lpstr>PowerPoint Presentation</vt:lpstr>
      <vt:lpstr>Contoh</vt:lpstr>
      <vt:lpstr>Penyelesaian</vt:lpstr>
      <vt:lpstr>Penyelesaian</vt:lpstr>
      <vt:lpstr>Penyelesaian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ismail - [2010]</dc:creator>
  <cp:lastModifiedBy>asus</cp:lastModifiedBy>
  <cp:revision>6</cp:revision>
  <dcterms:created xsi:type="dcterms:W3CDTF">2020-03-23T05:25:08Z</dcterms:created>
  <dcterms:modified xsi:type="dcterms:W3CDTF">2021-03-25T14:34:46Z</dcterms:modified>
</cp:coreProperties>
</file>