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23" r:id="rId4"/>
    <p:sldId id="321" r:id="rId5"/>
    <p:sldId id="318" r:id="rId6"/>
    <p:sldId id="301" r:id="rId7"/>
    <p:sldId id="322" r:id="rId8"/>
    <p:sldId id="319" r:id="rId9"/>
    <p:sldId id="320" r:id="rId10"/>
    <p:sldId id="324" r:id="rId11"/>
    <p:sldId id="325" r:id="rId12"/>
    <p:sldId id="326" r:id="rId13"/>
    <p:sldId id="327" r:id="rId14"/>
    <p:sldId id="328" r:id="rId15"/>
    <p:sldId id="329" r:id="rId16"/>
    <p:sldId id="33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94643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HUBUNGAN INDUSTRIAL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022B339-A01D-5EA2-F93C-0136A87DE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908720"/>
            <a:ext cx="8496944" cy="494610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</a:rPr>
              <a:t>Berdasarkan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Pasal 102 </a:t>
            </a:r>
            <a:r>
              <a:rPr lang="en-US" sz="2400" dirty="0" err="1">
                <a:solidFill>
                  <a:schemeClr val="tx1"/>
                </a:solidFill>
              </a:rPr>
              <a:t>ayat</a:t>
            </a:r>
            <a:r>
              <a:rPr lang="en-US" sz="2400" dirty="0">
                <a:solidFill>
                  <a:schemeClr val="tx1"/>
                </a:solidFill>
              </a:rPr>
              <a:t> (2)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No. 13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2003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buruh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serikat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serikat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buruhnya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melaksanakan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industrial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US" sz="2400" dirty="0" err="1">
                <a:solidFill>
                  <a:schemeClr val="tx1"/>
                </a:solidFill>
              </a:rPr>
              <a:t>Menjalankan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ketertiban</a:t>
            </a:r>
            <a:r>
              <a:rPr lang="en-US" sz="2400" dirty="0">
                <a:solidFill>
                  <a:schemeClr val="tx1"/>
                </a:solidFill>
              </a:rPr>
              <a:t> demi </a:t>
            </a:r>
            <a:r>
              <a:rPr lang="en-US" sz="2400" dirty="0" err="1">
                <a:solidFill>
                  <a:schemeClr val="tx1"/>
                </a:solidFill>
              </a:rPr>
              <a:t>kelangsungan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produksi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sz="2400" dirty="0" err="1">
                <a:solidFill>
                  <a:schemeClr val="tx1"/>
                </a:solidFill>
              </a:rPr>
              <a:t>Menyalurkan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aspirasi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demokratis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US" sz="2400" dirty="0" err="1">
                <a:solidFill>
                  <a:schemeClr val="tx1"/>
                </a:solidFill>
              </a:rPr>
              <a:t>Mengembangkan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keterampilan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keahliannya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ikut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memajukan</a:t>
            </a:r>
            <a:r>
              <a:rPr lang="en-US" sz="2400" dirty="0">
                <a:solidFill>
                  <a:schemeClr val="tx1"/>
                </a:solidFill>
              </a:rPr>
              <a:t> Perusahaan, dan </a:t>
            </a:r>
          </a:p>
          <a:p>
            <a:pPr marL="514350" indent="-514350" algn="just">
              <a:buAutoNum type="alphaLcPeriod"/>
            </a:pPr>
            <a:r>
              <a:rPr lang="en-US" sz="2400" dirty="0" err="1">
                <a:solidFill>
                  <a:schemeClr val="tx1"/>
                </a:solidFill>
              </a:rPr>
              <a:t>Memperjuangkan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kesejahteraan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anggota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keluarganya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Hal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ditambah</a:t>
            </a:r>
            <a:r>
              <a:rPr lang="en-US" sz="2400" dirty="0">
                <a:solidFill>
                  <a:schemeClr val="tx1"/>
                </a:solidFill>
              </a:rPr>
              <a:t> oleh </a:t>
            </a:r>
            <a:r>
              <a:rPr lang="en-US" sz="2400" dirty="0" err="1">
                <a:solidFill>
                  <a:schemeClr val="tx1"/>
                </a:solidFill>
              </a:rPr>
              <a:t>penambahan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skema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penguatan</a:t>
            </a:r>
            <a:r>
              <a:rPr lang="en-US" sz="2400" dirty="0">
                <a:solidFill>
                  <a:schemeClr val="tx1"/>
                </a:solidFill>
              </a:rPr>
              <a:t> JKP </a:t>
            </a:r>
            <a:r>
              <a:rPr lang="en-US" sz="2400" dirty="0" err="1">
                <a:solidFill>
                  <a:schemeClr val="tx1"/>
                </a:solidFill>
              </a:rPr>
              <a:t>Jaminan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Kehilangan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termuat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UU </a:t>
            </a:r>
            <a:r>
              <a:rPr lang="en-US" sz="2400" dirty="0" err="1">
                <a:solidFill>
                  <a:schemeClr val="tx1"/>
                </a:solidFill>
              </a:rPr>
              <a:t>Cipta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1867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98F494D-218C-FF8F-D882-B1D4736916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352928" cy="48965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Selanjutnya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Pasal 102 </a:t>
            </a:r>
            <a:r>
              <a:rPr lang="en-US" dirty="0" err="1">
                <a:solidFill>
                  <a:schemeClr val="tx1"/>
                </a:solidFill>
              </a:rPr>
              <a:t>ayat</a:t>
            </a:r>
            <a:r>
              <a:rPr lang="en-US" dirty="0">
                <a:solidFill>
                  <a:schemeClr val="tx1"/>
                </a:solidFill>
              </a:rPr>
              <a:t> (3),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No. 13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2003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melaksanakan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kemitraan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Mengembangkan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Memperluas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, dan 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kesejahteraan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buruh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terbuka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demokratis</a:t>
            </a:r>
            <a:r>
              <a:rPr lang="en-US" dirty="0">
                <a:solidFill>
                  <a:schemeClr val="tx1"/>
                </a:solidFill>
              </a:rPr>
              <a:t>, dan </a:t>
            </a:r>
            <a:r>
              <a:rPr lang="en-US" dirty="0" err="1">
                <a:solidFill>
                  <a:schemeClr val="tx1"/>
                </a:solidFill>
              </a:rPr>
              <a:t>berkeadilan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melaksanakan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maksimal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prediksikan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permasalahan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 di Indonesia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381658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24DA7D1-AFCE-A645-C373-1D5C6A552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764704"/>
            <a:ext cx="8856984" cy="5400600"/>
          </a:xfrm>
        </p:spPr>
        <p:txBody>
          <a:bodyPr/>
          <a:lstStyle/>
          <a:p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Fungsi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masing-masing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pelaku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dalam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hubungan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industrial</a:t>
            </a:r>
          </a:p>
          <a:p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Fungsi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pemerintah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</a:p>
          <a:p>
            <a:endParaRPr lang="en-ID" dirty="0"/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EE5331CB-D4E7-C2D8-EE9E-5BBF586545A7}"/>
              </a:ext>
            </a:extLst>
          </p:cNvPr>
          <p:cNvSpPr/>
          <p:nvPr/>
        </p:nvSpPr>
        <p:spPr>
          <a:xfrm>
            <a:off x="4391980" y="1669052"/>
            <a:ext cx="360040" cy="576064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8C820E-7E13-BD6A-0AFD-AE15ED488A16}"/>
              </a:ext>
            </a:extLst>
          </p:cNvPr>
          <p:cNvSpPr/>
          <p:nvPr/>
        </p:nvSpPr>
        <p:spPr>
          <a:xfrm>
            <a:off x="1223628" y="2425493"/>
            <a:ext cx="6696744" cy="14761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</a:p>
          <a:p>
            <a:pPr marL="342900" indent="-342900" algn="ctr">
              <a:buAutoNum type="arabicPeriod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</a:p>
          <a:p>
            <a:pPr marL="342900" indent="-342900" algn="ctr">
              <a:buAutoNum type="arabicPeriod"/>
            </a:pP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dan </a:t>
            </a:r>
          </a:p>
          <a:p>
            <a:pPr marL="342900" indent="-342900" algn="ctr">
              <a:buAutoNum type="arabicPeriod"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penindakan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.</a:t>
            </a:r>
            <a:endParaRPr lang="en-ID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A2FD71F-A538-5BAA-7205-BD57F172B7BE}"/>
              </a:ext>
            </a:extLst>
          </p:cNvPr>
          <p:cNvCxnSpPr/>
          <p:nvPr/>
        </p:nvCxnSpPr>
        <p:spPr>
          <a:xfrm flipH="1">
            <a:off x="2699792" y="3971168"/>
            <a:ext cx="1368152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9E00163-95E0-3BE2-8418-DEC9D3907960}"/>
              </a:ext>
            </a:extLst>
          </p:cNvPr>
          <p:cNvSpPr/>
          <p:nvPr/>
        </p:nvSpPr>
        <p:spPr>
          <a:xfrm>
            <a:off x="107504" y="4778114"/>
            <a:ext cx="4727035" cy="138719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Pengusaha</a:t>
            </a:r>
            <a:r>
              <a:rPr lang="en-US" dirty="0"/>
              <a:t> </a:t>
            </a:r>
          </a:p>
          <a:p>
            <a:pPr algn="ctr"/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kemitraan</a:t>
            </a:r>
            <a:r>
              <a:rPr lang="en-US" dirty="0"/>
              <a:t>,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kesejehateraan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 dan </a:t>
            </a:r>
            <a:r>
              <a:rPr lang="en-US" dirty="0" err="1"/>
              <a:t>adil</a:t>
            </a:r>
            <a:r>
              <a:rPr lang="en-US" dirty="0"/>
              <a:t> 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B6AD33D-69C2-7E1A-5C05-4AC9F8CD65D7}"/>
              </a:ext>
            </a:extLst>
          </p:cNvPr>
          <p:cNvCxnSpPr>
            <a:cxnSpLocks/>
          </p:cNvCxnSpPr>
          <p:nvPr/>
        </p:nvCxnSpPr>
        <p:spPr>
          <a:xfrm>
            <a:off x="4067944" y="3963751"/>
            <a:ext cx="2160240" cy="581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92AF047-9CAF-E11C-EB98-01C8FEEB90AD}"/>
              </a:ext>
            </a:extLst>
          </p:cNvPr>
          <p:cNvSpPr/>
          <p:nvPr/>
        </p:nvSpPr>
        <p:spPr>
          <a:xfrm>
            <a:off x="4932040" y="4778114"/>
            <a:ext cx="4211960" cy="14417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Pekerja</a:t>
            </a:r>
            <a:r>
              <a:rPr lang="en-US" dirty="0"/>
              <a:t> </a:t>
            </a:r>
          </a:p>
          <a:p>
            <a:pPr algn="ctr"/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kewajibannya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demi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dan </a:t>
            </a:r>
            <a:r>
              <a:rPr lang="en-US" dirty="0" err="1"/>
              <a:t>keahlian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2864828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9E17CBD-C0CA-7862-1F0E-2DAD070917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92696"/>
            <a:ext cx="8964488" cy="540060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F94CD4-285C-47D9-9B1A-3452229E6122}"/>
              </a:ext>
            </a:extLst>
          </p:cNvPr>
          <p:cNvSpPr/>
          <p:nvPr/>
        </p:nvSpPr>
        <p:spPr>
          <a:xfrm>
            <a:off x="0" y="1994652"/>
            <a:ext cx="1331640" cy="154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en-US" dirty="0"/>
              <a:t>5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</a:t>
            </a:r>
            <a:endParaRPr lang="en-ID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1D4F92-15FE-133A-35B5-A1737E7D8B88}"/>
              </a:ext>
            </a:extLst>
          </p:cNvPr>
          <p:cNvSpPr/>
          <p:nvPr/>
        </p:nvSpPr>
        <p:spPr>
          <a:xfrm>
            <a:off x="2987824" y="764704"/>
            <a:ext cx="5832648" cy="12299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kegunaan</a:t>
            </a:r>
            <a:r>
              <a:rPr lang="en-US" dirty="0"/>
              <a:t> (</a:t>
            </a:r>
            <a:r>
              <a:rPr lang="en-US" i="1" dirty="0"/>
              <a:t>utility system)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kebijaksanaan</a:t>
            </a:r>
            <a:r>
              <a:rPr lang="en-US" dirty="0"/>
              <a:t> </a:t>
            </a:r>
            <a:r>
              <a:rPr lang="en-US" i="1" dirty="0"/>
              <a:t>full employment of man power</a:t>
            </a:r>
            <a:r>
              <a:rPr lang="en-US" dirty="0"/>
              <a:t>. </a:t>
            </a:r>
            <a:r>
              <a:rPr lang="en-US" dirty="0" err="1"/>
              <a:t>Buruh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dan </a:t>
            </a:r>
            <a:r>
              <a:rPr lang="en-US" dirty="0" err="1"/>
              <a:t>jaminan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tenaganya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  </a:t>
            </a:r>
            <a:endParaRPr lang="en-ID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D4C8816-B407-DE60-E461-48720283EFDC}"/>
              </a:ext>
            </a:extLst>
          </p:cNvPr>
          <p:cNvCxnSpPr>
            <a:stCxn id="3" idx="3"/>
          </p:cNvCxnSpPr>
          <p:nvPr/>
        </p:nvCxnSpPr>
        <p:spPr>
          <a:xfrm flipV="1">
            <a:off x="1331640" y="1628800"/>
            <a:ext cx="1512168" cy="1137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01B0EF6-FCF6-B078-A6F6-11B56B71B24C}"/>
              </a:ext>
            </a:extLst>
          </p:cNvPr>
          <p:cNvCxnSpPr>
            <a:cxnSpLocks/>
          </p:cNvCxnSpPr>
          <p:nvPr/>
        </p:nvCxnSpPr>
        <p:spPr>
          <a:xfrm flipV="1">
            <a:off x="1350738" y="2636912"/>
            <a:ext cx="1709094" cy="128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87ADF0E9-B98B-E7C5-642A-65E063D734F7}"/>
              </a:ext>
            </a:extLst>
          </p:cNvPr>
          <p:cNvSpPr/>
          <p:nvPr/>
        </p:nvSpPr>
        <p:spPr>
          <a:xfrm>
            <a:off x="3146401" y="2197316"/>
            <a:ext cx="5544616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(</a:t>
            </a:r>
            <a:r>
              <a:rPr lang="en-US" i="1" dirty="0"/>
              <a:t>democratic system)</a:t>
            </a:r>
            <a:r>
              <a:rPr lang="en-US" dirty="0"/>
              <a:t> yang </a:t>
            </a: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konsultasi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dan </a:t>
            </a:r>
            <a:r>
              <a:rPr lang="en-US" dirty="0" err="1"/>
              <a:t>majikan</a:t>
            </a:r>
            <a:endParaRPr lang="en-ID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8B80C7D-CDE8-7C8F-F07D-11902DAA8494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1331640" y="2765832"/>
            <a:ext cx="1368152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853B20D1-F99D-72C4-1035-9751AE3067CB}"/>
              </a:ext>
            </a:extLst>
          </p:cNvPr>
          <p:cNvSpPr/>
          <p:nvPr/>
        </p:nvSpPr>
        <p:spPr>
          <a:xfrm>
            <a:off x="3067112" y="3305892"/>
            <a:ext cx="5703193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(</a:t>
            </a:r>
            <a:r>
              <a:rPr lang="en-US" i="1" dirty="0"/>
              <a:t>human system)</a:t>
            </a:r>
            <a:r>
              <a:rPr lang="en-US" dirty="0"/>
              <a:t> di mana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di </a:t>
            </a:r>
            <a:r>
              <a:rPr lang="en-US" dirty="0" err="1"/>
              <a:t>perhitungkan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dan </a:t>
            </a:r>
            <a:r>
              <a:rPr lang="en-US" dirty="0" err="1"/>
              <a:t>efisiensi</a:t>
            </a:r>
            <a:r>
              <a:rPr lang="en-US" dirty="0"/>
              <a:t>. </a:t>
            </a:r>
            <a:endParaRPr lang="en-ID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E7E7969-770A-4310-D8D5-89DA7D552774}"/>
              </a:ext>
            </a:extLst>
          </p:cNvPr>
          <p:cNvCxnSpPr>
            <a:cxnSpLocks/>
          </p:cNvCxnSpPr>
          <p:nvPr/>
        </p:nvCxnSpPr>
        <p:spPr>
          <a:xfrm>
            <a:off x="1331640" y="2837840"/>
            <a:ext cx="1462001" cy="1591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4200C810-1773-5240-BF77-3B5660B58CBA}"/>
              </a:ext>
            </a:extLst>
          </p:cNvPr>
          <p:cNvSpPr/>
          <p:nvPr/>
        </p:nvSpPr>
        <p:spPr>
          <a:xfrm>
            <a:off x="3146400" y="4342460"/>
            <a:ext cx="5623905" cy="7560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 </a:t>
            </a:r>
            <a:r>
              <a:rPr lang="en-US" dirty="0" err="1"/>
              <a:t>seumur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. </a:t>
            </a:r>
            <a:r>
              <a:rPr lang="en-US" dirty="0" err="1"/>
              <a:t>Buruh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dedikasi</a:t>
            </a:r>
            <a:r>
              <a:rPr lang="en-US" dirty="0"/>
              <a:t>. </a:t>
            </a:r>
            <a:endParaRPr lang="en-ID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CDF0C22-064E-34C3-919C-24F797F7292F}"/>
              </a:ext>
            </a:extLst>
          </p:cNvPr>
          <p:cNvCxnSpPr>
            <a:cxnSpLocks/>
          </p:cNvCxnSpPr>
          <p:nvPr/>
        </p:nvCxnSpPr>
        <p:spPr>
          <a:xfrm>
            <a:off x="1283702" y="2825905"/>
            <a:ext cx="1740126" cy="2539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815FC7FA-150D-8C0C-CB9F-3ECE89F2E9C1}"/>
              </a:ext>
            </a:extLst>
          </p:cNvPr>
          <p:cNvSpPr/>
          <p:nvPr/>
        </p:nvSpPr>
        <p:spPr>
          <a:xfrm>
            <a:off x="3182205" y="5199008"/>
            <a:ext cx="5623905" cy="7560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7916964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44933F4-69FB-7F96-F11F-11148E174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496944" cy="4752528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Objek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 </a:t>
            </a:r>
            <a:r>
              <a:rPr lang="en-US" dirty="0" err="1">
                <a:solidFill>
                  <a:schemeClr val="tx1"/>
                </a:solidFill>
              </a:rPr>
              <a:t>tertuang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perburuhan</a:t>
            </a:r>
            <a:r>
              <a:rPr lang="en-US" dirty="0">
                <a:solidFill>
                  <a:schemeClr val="tx1"/>
                </a:solidFill>
              </a:rPr>
              <a:t>/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bersama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ideal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tertuang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KKB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PKB. PKB pada </a:t>
            </a:r>
            <a:r>
              <a:rPr lang="en-US" dirty="0" err="1">
                <a:solidFill>
                  <a:schemeClr val="tx1"/>
                </a:solidFill>
              </a:rPr>
              <a:t>intinya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syarat-syarat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meliputi</a:t>
            </a:r>
            <a:r>
              <a:rPr lang="en-US" dirty="0">
                <a:solidFill>
                  <a:schemeClr val="tx1"/>
                </a:solidFill>
              </a:rPr>
              <a:t> dua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pokok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produktivitas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terjaminnya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kesejahteraan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buruh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3726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74CC0ED-2024-CAB7-7ADE-5AC594D4E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92696"/>
            <a:ext cx="8568952" cy="5472608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kesejahteraan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co determination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dibuatnya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kotak</a:t>
            </a:r>
            <a:r>
              <a:rPr lang="en-US" dirty="0">
                <a:solidFill>
                  <a:schemeClr val="tx1"/>
                </a:solidFill>
              </a:rPr>
              <a:t> saran,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imbal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keikutsertaan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didalam</a:t>
            </a:r>
            <a:r>
              <a:rPr lang="en-US" dirty="0">
                <a:solidFill>
                  <a:schemeClr val="tx1"/>
                </a:solidFill>
              </a:rPr>
              <a:t> Perusahaan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kepemilikan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saham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dikatakan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produktivitas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kesejahteraan</a:t>
            </a:r>
            <a:r>
              <a:rPr lang="en-US" dirty="0">
                <a:solidFill>
                  <a:schemeClr val="tx1"/>
                </a:solidFill>
              </a:rPr>
              <a:t> . </a:t>
            </a:r>
            <a:r>
              <a:rPr lang="en-US" dirty="0" err="1">
                <a:solidFill>
                  <a:schemeClr val="tx1"/>
                </a:solidFill>
              </a:rPr>
              <a:t>Begitupun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sebeliknya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 </a:t>
            </a:r>
            <a:r>
              <a:rPr lang="en-US" dirty="0" err="1">
                <a:solidFill>
                  <a:schemeClr val="tx1"/>
                </a:solidFill>
              </a:rPr>
              <a:t>dikatakan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timbul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perselisihan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perburuhan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pemogokan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pengerusakan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tindak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27016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B46D5BC-2630-8F52-08C7-F83CFAB40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568952" cy="3384376"/>
          </a:xfrm>
        </p:spPr>
        <p:txBody>
          <a:bodyPr>
            <a:normAutofit/>
          </a:bodyPr>
          <a:lstStyle/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END </a:t>
            </a:r>
          </a:p>
          <a:p>
            <a:r>
              <a:rPr lang="en-US" sz="4000" dirty="0">
                <a:solidFill>
                  <a:schemeClr val="tx1"/>
                </a:solidFill>
              </a:rPr>
              <a:t>THANK YOU</a:t>
            </a:r>
            <a:endParaRPr lang="en-ID" sz="4000" dirty="0">
              <a:solidFill>
                <a:schemeClr val="tx1"/>
              </a:solidFill>
            </a:endParaRPr>
          </a:p>
        </p:txBody>
      </p:sp>
      <p:sp>
        <p:nvSpPr>
          <p:cNvPr id="3" name="Smiley Face 2">
            <a:extLst>
              <a:ext uri="{FF2B5EF4-FFF2-40B4-BE49-F238E27FC236}">
                <a16:creationId xmlns:a16="http://schemas.microsoft.com/office/drawing/2014/main" id="{61BD48A5-7861-AD3D-7C60-5D88F84DDD9D}"/>
              </a:ext>
            </a:extLst>
          </p:cNvPr>
          <p:cNvSpPr/>
          <p:nvPr/>
        </p:nvSpPr>
        <p:spPr>
          <a:xfrm>
            <a:off x="4175956" y="3789040"/>
            <a:ext cx="792088" cy="576064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467649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 dan subyek hukum hubungan industri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</a:t>
            </a: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perburuhan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industrial relations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Pasal 1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16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No. 13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2003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49B507DF-32F1-5C82-F66C-2AE2909A8DEE}"/>
              </a:ext>
            </a:extLst>
          </p:cNvPr>
          <p:cNvSpPr/>
          <p:nvPr/>
        </p:nvSpPr>
        <p:spPr>
          <a:xfrm>
            <a:off x="4103468" y="3442890"/>
            <a:ext cx="468531" cy="70619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174EB5-0237-1307-AC63-E9723F9AA852}"/>
              </a:ext>
            </a:extLst>
          </p:cNvPr>
          <p:cNvSpPr/>
          <p:nvPr/>
        </p:nvSpPr>
        <p:spPr>
          <a:xfrm>
            <a:off x="395056" y="4345830"/>
            <a:ext cx="8291743" cy="114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dan/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, </a:t>
            </a:r>
            <a:r>
              <a:rPr lang="en-US" dirty="0" err="1"/>
              <a:t>pekerja</a:t>
            </a:r>
            <a:r>
              <a:rPr lang="en-US" dirty="0"/>
              <a:t>/</a:t>
            </a:r>
            <a:r>
              <a:rPr lang="en-US" dirty="0" err="1"/>
              <a:t>buruh</a:t>
            </a:r>
            <a:r>
              <a:rPr lang="en-US" dirty="0"/>
              <a:t> dan </a:t>
            </a:r>
            <a:r>
              <a:rPr lang="en-US" dirty="0" err="1"/>
              <a:t>pemerintah</a:t>
            </a:r>
            <a:r>
              <a:rPr lang="en-US" dirty="0"/>
              <a:t> yang </a:t>
            </a:r>
            <a:r>
              <a:rPr lang="en-US" dirty="0" err="1"/>
              <a:t>didasarkan</a:t>
            </a:r>
            <a:r>
              <a:rPr lang="en-US" dirty="0"/>
              <a:t> pada </a:t>
            </a:r>
            <a:r>
              <a:rPr lang="en-US" dirty="0" err="1"/>
              <a:t>nilai</a:t>
            </a:r>
            <a:r>
              <a:rPr lang="en-US" dirty="0"/>
              <a:t> Pancasila dan </a:t>
            </a:r>
            <a:r>
              <a:rPr lang="en-US" dirty="0" err="1"/>
              <a:t>Undang-Undang</a:t>
            </a:r>
            <a:r>
              <a:rPr lang="en-US" dirty="0"/>
              <a:t> Dasar Negara Republik Indonesia </a:t>
            </a:r>
            <a:r>
              <a:rPr lang="en-US" dirty="0" err="1"/>
              <a:t>Tahun</a:t>
            </a:r>
            <a:r>
              <a:rPr lang="en-US" dirty="0"/>
              <a:t> 1945.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0F92595-6D53-7596-5E08-7E5DA7954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640960" cy="5112568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8FB738-6201-8BC6-3021-AD38454953A0}"/>
              </a:ext>
            </a:extLst>
          </p:cNvPr>
          <p:cNvSpPr/>
          <p:nvPr/>
        </p:nvSpPr>
        <p:spPr>
          <a:xfrm>
            <a:off x="179512" y="1004971"/>
            <a:ext cx="6264696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Ruang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77AE21-09FC-191C-4585-504DE0F15A4B}"/>
              </a:ext>
            </a:extLst>
          </p:cNvPr>
          <p:cNvSpPr/>
          <p:nvPr/>
        </p:nvSpPr>
        <p:spPr>
          <a:xfrm>
            <a:off x="179512" y="2132856"/>
            <a:ext cx="7200800" cy="12961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Dimana </a:t>
            </a:r>
            <a:r>
              <a:rPr lang="en-US" dirty="0" err="1"/>
              <a:t>pekerja</a:t>
            </a:r>
            <a:r>
              <a:rPr lang="en-US" dirty="0"/>
              <a:t> dan </a:t>
            </a: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Perusahaan dan </a:t>
            </a:r>
            <a:r>
              <a:rPr lang="en-US" dirty="0" err="1"/>
              <a:t>kesejahteraan</a:t>
            </a:r>
            <a:r>
              <a:rPr lang="en-US" dirty="0"/>
              <a:t> Masyarakat </a:t>
            </a:r>
            <a:endParaRPr lang="en-ID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F70DCBD-7662-7253-C973-848863F20E9C}"/>
              </a:ext>
            </a:extLst>
          </p:cNvPr>
          <p:cNvSpPr/>
          <p:nvPr/>
        </p:nvSpPr>
        <p:spPr>
          <a:xfrm>
            <a:off x="6732240" y="3573015"/>
            <a:ext cx="792088" cy="725221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EE0DC7-ED95-A2BC-0F78-6B021A4F69B8}"/>
              </a:ext>
            </a:extLst>
          </p:cNvPr>
          <p:cNvSpPr/>
          <p:nvPr/>
        </p:nvSpPr>
        <p:spPr>
          <a:xfrm>
            <a:off x="2843808" y="4467590"/>
            <a:ext cx="5661661" cy="13053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dnegan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/</a:t>
            </a:r>
            <a:r>
              <a:rPr lang="en-US" dirty="0" err="1"/>
              <a:t>karyawan</a:t>
            </a:r>
            <a:r>
              <a:rPr lang="en-US" dirty="0"/>
              <a:t>, </a:t>
            </a:r>
            <a:r>
              <a:rPr lang="en-US" dirty="0" err="1"/>
              <a:t>pengusaha</a:t>
            </a:r>
            <a:r>
              <a:rPr lang="en-US" dirty="0"/>
              <a:t> dan </a:t>
            </a:r>
            <a:r>
              <a:rPr lang="en-US" dirty="0" err="1"/>
              <a:t>pemerintahan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9715916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9BBDA45-E979-204F-C43B-14A7224120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424936" cy="4226024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buruh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mempunyai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unsur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upah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perintah</a:t>
            </a:r>
            <a:r>
              <a:rPr lang="en-US" dirty="0">
                <a:solidFill>
                  <a:schemeClr val="tx1"/>
                </a:solidFill>
              </a:rPr>
              <a:t> (Pasal 1 </a:t>
            </a:r>
            <a:r>
              <a:rPr lang="en-US" dirty="0" err="1">
                <a:solidFill>
                  <a:schemeClr val="tx1"/>
                </a:solidFill>
              </a:rPr>
              <a:t>ayat</a:t>
            </a:r>
            <a:r>
              <a:rPr lang="en-US" dirty="0">
                <a:solidFill>
                  <a:schemeClr val="tx1"/>
                </a:solidFill>
              </a:rPr>
              <a:t> 15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13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2003).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0500250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69F5A26-9D7A-7AA7-2490-D57164605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620688"/>
            <a:ext cx="8712968" cy="5544616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1B0BBF-75EC-4BA8-0728-5881B3C5CFB2}"/>
              </a:ext>
            </a:extLst>
          </p:cNvPr>
          <p:cNvSpPr/>
          <p:nvPr/>
        </p:nvSpPr>
        <p:spPr>
          <a:xfrm>
            <a:off x="1259632" y="881583"/>
            <a:ext cx="6264696" cy="5760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ID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81EEF7B-56D8-D9D8-9743-35FD8CB447FF}"/>
              </a:ext>
            </a:extLst>
          </p:cNvPr>
          <p:cNvSpPr/>
          <p:nvPr/>
        </p:nvSpPr>
        <p:spPr>
          <a:xfrm>
            <a:off x="4067944" y="1529779"/>
            <a:ext cx="396044" cy="576064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0CD941-E66C-C25C-85A9-E3A0E053D470}"/>
              </a:ext>
            </a:extLst>
          </p:cNvPr>
          <p:cNvSpPr/>
          <p:nvPr/>
        </p:nvSpPr>
        <p:spPr>
          <a:xfrm>
            <a:off x="1259632" y="2177974"/>
            <a:ext cx="6120680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C30812B4-579E-7C52-6CB0-BB3A406D57A6}"/>
              </a:ext>
            </a:extLst>
          </p:cNvPr>
          <p:cNvSpPr/>
          <p:nvPr/>
        </p:nvSpPr>
        <p:spPr>
          <a:xfrm>
            <a:off x="4110263" y="2906438"/>
            <a:ext cx="461737" cy="666578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4E79B0-EDA6-B13D-DEF5-F93B4B57F582}"/>
              </a:ext>
            </a:extLst>
          </p:cNvPr>
          <p:cNvSpPr/>
          <p:nvPr/>
        </p:nvSpPr>
        <p:spPr>
          <a:xfrm>
            <a:off x="1115616" y="3618273"/>
            <a:ext cx="6588732" cy="7898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0FAFE9D3-F613-D172-2E6F-F11B4ED9A226}"/>
              </a:ext>
            </a:extLst>
          </p:cNvPr>
          <p:cNvSpPr/>
          <p:nvPr/>
        </p:nvSpPr>
        <p:spPr>
          <a:xfrm>
            <a:off x="4217085" y="4498681"/>
            <a:ext cx="432048" cy="576064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A9D13C-E6ED-099D-53E9-64F8FC856DCC}"/>
              </a:ext>
            </a:extLst>
          </p:cNvPr>
          <p:cNvSpPr/>
          <p:nvPr/>
        </p:nvSpPr>
        <p:spPr>
          <a:xfrm>
            <a:off x="1259632" y="5128494"/>
            <a:ext cx="6588732" cy="7203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ditimbulkan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4507511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822960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273297-BE2D-EFFD-E5E7-938846EEEAF5}"/>
              </a:ext>
            </a:extLst>
          </p:cNvPr>
          <p:cNvSpPr/>
          <p:nvPr/>
        </p:nvSpPr>
        <p:spPr>
          <a:xfrm>
            <a:off x="-684584" y="33265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9C9D68-EC9F-3B8E-9108-7CC1E2B41FC3}"/>
              </a:ext>
            </a:extLst>
          </p:cNvPr>
          <p:cNvSpPr/>
          <p:nvPr/>
        </p:nvSpPr>
        <p:spPr>
          <a:xfrm>
            <a:off x="467544" y="1024136"/>
            <a:ext cx="8229600" cy="4637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dirty="0"/>
              <a:t>Ciri-</a:t>
            </a:r>
            <a:r>
              <a:rPr lang="en-US" sz="2000" dirty="0" err="1"/>
              <a:t>ciri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industrial di Indonesia </a:t>
            </a:r>
            <a:r>
              <a:rPr lang="en-US" sz="2000" dirty="0" err="1"/>
              <a:t>antara</a:t>
            </a:r>
            <a:r>
              <a:rPr lang="en-US" sz="2000" dirty="0"/>
              <a:t> lain: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Mengakui</a:t>
            </a:r>
            <a:r>
              <a:rPr lang="en-US" sz="2000" dirty="0"/>
              <a:t> dan </a:t>
            </a:r>
            <a:r>
              <a:rPr lang="en-US" sz="2000" dirty="0" err="1"/>
              <a:t>meyakini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bekerja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sekedar</a:t>
            </a:r>
            <a:r>
              <a:rPr lang="en-US" sz="2000" dirty="0"/>
              <a:t> </a:t>
            </a:r>
            <a:r>
              <a:rPr lang="en-US" sz="2000" dirty="0" err="1"/>
              <a:t>mencari</a:t>
            </a:r>
            <a:r>
              <a:rPr lang="en-US" sz="2000" dirty="0"/>
              <a:t> </a:t>
            </a:r>
            <a:r>
              <a:rPr lang="en-US" sz="2000" dirty="0" err="1"/>
              <a:t>nafkah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,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pengabdian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Tuhannya</a:t>
            </a:r>
            <a:r>
              <a:rPr lang="en-US" sz="2000" dirty="0"/>
              <a:t>, </a:t>
            </a:r>
            <a:r>
              <a:rPr lang="en-US" sz="2000" dirty="0" err="1"/>
              <a:t>sesama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, </a:t>
            </a:r>
            <a:r>
              <a:rPr lang="en-US" sz="2000" dirty="0" err="1"/>
              <a:t>masyarakat</a:t>
            </a:r>
            <a:r>
              <a:rPr lang="en-US" sz="2000" dirty="0"/>
              <a:t>, </a:t>
            </a:r>
            <a:r>
              <a:rPr lang="en-US" sz="2000" dirty="0" err="1"/>
              <a:t>bangsa</a:t>
            </a:r>
            <a:r>
              <a:rPr lang="en-US" sz="2000" dirty="0"/>
              <a:t> dan negara.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Menganggap</a:t>
            </a:r>
            <a:r>
              <a:rPr lang="en-US" sz="2000" dirty="0"/>
              <a:t> </a:t>
            </a:r>
            <a:r>
              <a:rPr lang="en-US" sz="2000" dirty="0" err="1"/>
              <a:t>pekerja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sekedar</a:t>
            </a:r>
            <a:r>
              <a:rPr lang="en-US" sz="2000" dirty="0"/>
              <a:t> factor </a:t>
            </a:r>
            <a:r>
              <a:rPr lang="en-US" sz="2000" dirty="0" err="1"/>
              <a:t>produksi</a:t>
            </a:r>
            <a:r>
              <a:rPr lang="en-US" sz="2000" dirty="0"/>
              <a:t>, </a:t>
            </a:r>
            <a:r>
              <a:rPr lang="en-US" sz="2000" dirty="0" err="1"/>
              <a:t>melainkan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yang </a:t>
            </a:r>
            <a:r>
              <a:rPr lang="en-US" sz="2000" dirty="0" err="1"/>
              <a:t>bermanfaat</a:t>
            </a:r>
            <a:r>
              <a:rPr lang="en-US" sz="2000" dirty="0"/>
              <a:t>. </a:t>
            </a:r>
          </a:p>
          <a:p>
            <a:pPr marL="342900" indent="-342900" algn="just">
              <a:buAutoNum type="arabicPeriod"/>
            </a:pPr>
            <a:r>
              <a:rPr lang="en-US" sz="2000" dirty="0" err="1"/>
              <a:t>Melihat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pengusaha</a:t>
            </a:r>
            <a:r>
              <a:rPr lang="en-US" sz="2000" dirty="0"/>
              <a:t> dan </a:t>
            </a:r>
            <a:r>
              <a:rPr lang="en-US" sz="2000" dirty="0" err="1"/>
              <a:t>pekerja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perbedaan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kemajuan</a:t>
            </a:r>
            <a:r>
              <a:rPr lang="en-US" sz="2000" dirty="0"/>
              <a:t> Perusahaan . </a:t>
            </a:r>
          </a:p>
          <a:p>
            <a:pPr marL="342900" indent="-342900" algn="just">
              <a:buAutoNum type="arabicPeriod"/>
            </a:pP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657C2EC-F1BF-9D47-8C0F-1C68F90E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352928" cy="4298032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Industrial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ketenangan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ketentraman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kenyamanan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kesejahteraan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karyawan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derajatnya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martabat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7986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4A04F69-F4C4-4BB4-1651-C5D0E0B0C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62938"/>
            <a:ext cx="8640960" cy="4586064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A2B441-D4B9-A4D1-B6F7-B1DF48930949}"/>
              </a:ext>
            </a:extLst>
          </p:cNvPr>
          <p:cNvSpPr/>
          <p:nvPr/>
        </p:nvSpPr>
        <p:spPr>
          <a:xfrm>
            <a:off x="2015710" y="643626"/>
            <a:ext cx="4248476" cy="39847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endParaRPr lang="en-ID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38BBE5-7138-20D8-BF5C-B21D40D544BC}"/>
              </a:ext>
            </a:extLst>
          </p:cNvPr>
          <p:cNvSpPr/>
          <p:nvPr/>
        </p:nvSpPr>
        <p:spPr>
          <a:xfrm>
            <a:off x="864002" y="3096016"/>
            <a:ext cx="1512167" cy="3984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Pengusaha</a:t>
            </a:r>
            <a:r>
              <a:rPr lang="en-US" dirty="0"/>
              <a:t>  </a:t>
            </a:r>
            <a:endParaRPr lang="en-ID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B07C22-09D1-B216-7FEA-F3DB2A3FEC50}"/>
              </a:ext>
            </a:extLst>
          </p:cNvPr>
          <p:cNvSpPr/>
          <p:nvPr/>
        </p:nvSpPr>
        <p:spPr>
          <a:xfrm>
            <a:off x="3383868" y="3096015"/>
            <a:ext cx="1512167" cy="3984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Pemerintah</a:t>
            </a:r>
            <a:endParaRPr lang="en-ID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CE3BEF2-5802-ACBD-D7E1-56C47AEAD5E2}"/>
              </a:ext>
            </a:extLst>
          </p:cNvPr>
          <p:cNvSpPr/>
          <p:nvPr/>
        </p:nvSpPr>
        <p:spPr>
          <a:xfrm>
            <a:off x="5903734" y="3110912"/>
            <a:ext cx="1368152" cy="3984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Buruh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646FB6-2045-0591-45C3-9A9925028D13}"/>
              </a:ext>
            </a:extLst>
          </p:cNvPr>
          <p:cNvSpPr/>
          <p:nvPr/>
        </p:nvSpPr>
        <p:spPr>
          <a:xfrm>
            <a:off x="376256" y="3797424"/>
            <a:ext cx="8444216" cy="17198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industrial </a:t>
            </a:r>
            <a:r>
              <a:rPr lang="en-ID" dirty="0" err="1"/>
              <a:t>adalah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industrial,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/</a:t>
            </a:r>
            <a:r>
              <a:rPr lang="en-ID" dirty="0" err="1"/>
              <a:t>buruh</a:t>
            </a:r>
            <a:r>
              <a:rPr lang="en-ID" dirty="0"/>
              <a:t>, </a:t>
            </a:r>
            <a:r>
              <a:rPr lang="en-ID" dirty="0" err="1"/>
              <a:t>pengusaha</a:t>
            </a:r>
            <a:r>
              <a:rPr lang="en-ID" dirty="0"/>
              <a:t>, dan </a:t>
            </a:r>
            <a:r>
              <a:rPr lang="en-ID" dirty="0" err="1"/>
              <a:t>pemerintah</a:t>
            </a:r>
            <a:r>
              <a:rPr lang="en-ID" dirty="0"/>
              <a:t>. </a:t>
            </a:r>
            <a:r>
              <a:rPr lang="en-ID" dirty="0" err="1"/>
              <a:t>Kedudukan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/</a:t>
            </a:r>
            <a:r>
              <a:rPr lang="en-ID" dirty="0" err="1"/>
              <a:t>buruh</a:t>
            </a:r>
            <a:r>
              <a:rPr lang="en-ID" dirty="0"/>
              <a:t> dan </a:t>
            </a:r>
            <a:r>
              <a:rPr lang="en-ID" dirty="0" err="1"/>
              <a:t>pengusaha</a:t>
            </a:r>
            <a:r>
              <a:rPr lang="en-ID" dirty="0"/>
              <a:t> (</a:t>
            </a:r>
            <a:r>
              <a:rPr lang="en-ID" dirty="0" err="1"/>
              <a:t>majikan</a:t>
            </a:r>
            <a:r>
              <a:rPr lang="en-ID" dirty="0"/>
              <a:t>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kaitannya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inti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industrial. </a:t>
            </a:r>
            <a:r>
              <a:rPr lang="en-ID" dirty="0" err="1"/>
              <a:t>Kedudukan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 sangat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fungsinya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, </a:t>
            </a:r>
            <a:r>
              <a:rPr lang="en-ID" dirty="0" err="1"/>
              <a:t>membina</a:t>
            </a:r>
            <a:r>
              <a:rPr lang="en-ID" dirty="0"/>
              <a:t>, dan </a:t>
            </a:r>
            <a:r>
              <a:rPr lang="en-ID" dirty="0" err="1"/>
              <a:t>mengawasi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industrial </a:t>
            </a:r>
            <a:r>
              <a:rPr lang="en-ID" dirty="0" err="1"/>
              <a:t>tersebut</a:t>
            </a:r>
            <a:endParaRPr lang="en-ID" dirty="0"/>
          </a:p>
        </p:txBody>
      </p:sp>
      <p:sp>
        <p:nvSpPr>
          <p:cNvPr id="17" name="Persegi Panjang 16">
            <a:extLst>
              <a:ext uri="{FF2B5EF4-FFF2-40B4-BE49-F238E27FC236}">
                <a16:creationId xmlns:a16="http://schemas.microsoft.com/office/drawing/2014/main" id="{3C859127-7509-ACAF-3BE6-A1A03B4E8AC0}"/>
              </a:ext>
            </a:extLst>
          </p:cNvPr>
          <p:cNvSpPr/>
          <p:nvPr/>
        </p:nvSpPr>
        <p:spPr>
          <a:xfrm>
            <a:off x="3266851" y="1139132"/>
            <a:ext cx="1746195" cy="5702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err="1"/>
              <a:t>Undang-Undang</a:t>
            </a:r>
            <a:r>
              <a:rPr lang="id-ID" dirty="0"/>
              <a:t> ketenagakerjaan</a:t>
            </a:r>
          </a:p>
        </p:txBody>
      </p:sp>
      <p:cxnSp>
        <p:nvCxnSpPr>
          <p:cNvPr id="19" name="Konektor Panah Lurus 18">
            <a:extLst>
              <a:ext uri="{FF2B5EF4-FFF2-40B4-BE49-F238E27FC236}">
                <a16:creationId xmlns:a16="http://schemas.microsoft.com/office/drawing/2014/main" id="{F67B6B10-C6AA-F36D-172D-7205E009EC6C}"/>
              </a:ext>
            </a:extLst>
          </p:cNvPr>
          <p:cNvCxnSpPr/>
          <p:nvPr/>
        </p:nvCxnSpPr>
        <p:spPr>
          <a:xfrm>
            <a:off x="4139948" y="1709363"/>
            <a:ext cx="0" cy="403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ersegi Panjang 19">
            <a:extLst>
              <a:ext uri="{FF2B5EF4-FFF2-40B4-BE49-F238E27FC236}">
                <a16:creationId xmlns:a16="http://schemas.microsoft.com/office/drawing/2014/main" id="{9149CB02-E5DC-0880-B6D4-C5B13882E1E5}"/>
              </a:ext>
            </a:extLst>
          </p:cNvPr>
          <p:cNvSpPr/>
          <p:nvPr/>
        </p:nvSpPr>
        <p:spPr>
          <a:xfrm>
            <a:off x="3266851" y="2122106"/>
            <a:ext cx="1746195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err="1"/>
              <a:t>Undang-Undang</a:t>
            </a:r>
            <a:r>
              <a:rPr lang="id-ID" dirty="0"/>
              <a:t> Cipta Kerja</a:t>
            </a:r>
          </a:p>
        </p:txBody>
      </p:sp>
      <p:cxnSp>
        <p:nvCxnSpPr>
          <p:cNvPr id="22" name="Konektor Panah Lurus 21">
            <a:extLst>
              <a:ext uri="{FF2B5EF4-FFF2-40B4-BE49-F238E27FC236}">
                <a16:creationId xmlns:a16="http://schemas.microsoft.com/office/drawing/2014/main" id="{21F1258F-5F4E-FE84-8A8C-477FC290922C}"/>
              </a:ext>
            </a:extLst>
          </p:cNvPr>
          <p:cNvCxnSpPr>
            <a:stCxn id="20" idx="2"/>
          </p:cNvCxnSpPr>
          <p:nvPr/>
        </p:nvCxnSpPr>
        <p:spPr>
          <a:xfrm flipH="1">
            <a:off x="4139948" y="2698170"/>
            <a:ext cx="1" cy="362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Konektor Panah Lurus 23">
            <a:extLst>
              <a:ext uri="{FF2B5EF4-FFF2-40B4-BE49-F238E27FC236}">
                <a16:creationId xmlns:a16="http://schemas.microsoft.com/office/drawing/2014/main" id="{C29F5A74-FB5E-7FA4-9F3D-2EBB93E1FD89}"/>
              </a:ext>
            </a:extLst>
          </p:cNvPr>
          <p:cNvCxnSpPr>
            <a:cxnSpLocks/>
          </p:cNvCxnSpPr>
          <p:nvPr/>
        </p:nvCxnSpPr>
        <p:spPr>
          <a:xfrm>
            <a:off x="4896035" y="3310152"/>
            <a:ext cx="9721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Konektor Panah Lurus 26">
            <a:extLst>
              <a:ext uri="{FF2B5EF4-FFF2-40B4-BE49-F238E27FC236}">
                <a16:creationId xmlns:a16="http://schemas.microsoft.com/office/drawing/2014/main" id="{255B80DC-03E5-1118-DB11-1D0A587F919F}"/>
              </a:ext>
            </a:extLst>
          </p:cNvPr>
          <p:cNvCxnSpPr/>
          <p:nvPr/>
        </p:nvCxnSpPr>
        <p:spPr>
          <a:xfrm flipH="1">
            <a:off x="2539209" y="3295255"/>
            <a:ext cx="7276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81526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C435016-208D-D0EC-CD8E-7E3901B60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352928" cy="501811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93E35A-8EDC-203B-1979-B5D4A5E42D73}"/>
              </a:ext>
            </a:extLst>
          </p:cNvPr>
          <p:cNvSpPr/>
          <p:nvPr/>
        </p:nvSpPr>
        <p:spPr>
          <a:xfrm>
            <a:off x="257487" y="658202"/>
            <a:ext cx="6944954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endParaRPr lang="en-ID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7B0B1A35-C8E7-EEAC-D6CD-BA694E8AD03A}"/>
              </a:ext>
            </a:extLst>
          </p:cNvPr>
          <p:cNvSpPr/>
          <p:nvPr/>
        </p:nvSpPr>
        <p:spPr>
          <a:xfrm>
            <a:off x="6140932" y="1183962"/>
            <a:ext cx="1152128" cy="120168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B4E628-855E-F220-24A3-51F67EA1B490}"/>
              </a:ext>
            </a:extLst>
          </p:cNvPr>
          <p:cNvSpPr/>
          <p:nvPr/>
        </p:nvSpPr>
        <p:spPr>
          <a:xfrm>
            <a:off x="441858" y="2484746"/>
            <a:ext cx="7970828" cy="223224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Pasal 102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Undang-Undang</a:t>
            </a:r>
            <a:r>
              <a:rPr lang="en-US" dirty="0"/>
              <a:t> No. 13 </a:t>
            </a:r>
            <a:r>
              <a:rPr lang="en-US" dirty="0" err="1"/>
              <a:t>Tahun</a:t>
            </a:r>
            <a:r>
              <a:rPr lang="en-US" dirty="0"/>
              <a:t> 2003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industrial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 marL="342900" indent="-342900" algn="just">
              <a:buAutoNum type="alphaLcPeriod"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  <a:p>
            <a:pPr marL="342900" indent="-342900" algn="just">
              <a:buAutoNum type="alphaLcPeriod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endParaRPr lang="en-US" dirty="0"/>
          </a:p>
          <a:p>
            <a:pPr marL="342900" indent="-342900" algn="just">
              <a:buAutoNum type="alphaLcPeriod"/>
            </a:pP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, dan</a:t>
            </a:r>
          </a:p>
          <a:p>
            <a:pPr marL="342900" indent="-342900" algn="just">
              <a:buAutoNum type="alphaLcPeriod"/>
            </a:pP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penindakan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8C43B2-49DF-92EF-544B-FA2DD8A001B4}"/>
              </a:ext>
            </a:extLst>
          </p:cNvPr>
          <p:cNvSpPr/>
          <p:nvPr/>
        </p:nvSpPr>
        <p:spPr>
          <a:xfrm>
            <a:off x="441858" y="4974383"/>
            <a:ext cx="7586526" cy="50741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102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huruf</a:t>
            </a:r>
            <a:r>
              <a:rPr lang="en-US" dirty="0"/>
              <a:t> A dan B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 err="1"/>
              <a:t>bestuur</a:t>
            </a:r>
            <a:r>
              <a:rPr lang="en-US" i="1" dirty="0"/>
              <a:t>,</a:t>
            </a:r>
            <a:r>
              <a:rPr lang="en-US" dirty="0"/>
              <a:t> C </a:t>
            </a:r>
            <a:r>
              <a:rPr lang="en-US" i="1" dirty="0" err="1"/>
              <a:t>politie</a:t>
            </a:r>
            <a:r>
              <a:rPr lang="en-US" dirty="0"/>
              <a:t>. Dan yang 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 err="1"/>
              <a:t>rechtspraak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25239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3769</TotalTime>
  <Words>894</Words>
  <Application>Microsoft Office PowerPoint</Application>
  <PresentationFormat>On-screen Show (4:3)</PresentationFormat>
  <Paragraphs>76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498</cp:revision>
  <cp:lastPrinted>2017-08-29T02:54:51Z</cp:lastPrinted>
  <dcterms:created xsi:type="dcterms:W3CDTF">2010-04-18T12:06:30Z</dcterms:created>
  <dcterms:modified xsi:type="dcterms:W3CDTF">2024-11-28T04:50:35Z</dcterms:modified>
</cp:coreProperties>
</file>