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36" r:id="rId4"/>
    <p:sldId id="340" r:id="rId5"/>
    <p:sldId id="337" r:id="rId6"/>
    <p:sldId id="321" r:id="rId7"/>
    <p:sldId id="301" r:id="rId8"/>
    <p:sldId id="322" r:id="rId9"/>
    <p:sldId id="339" r:id="rId10"/>
    <p:sldId id="333" r:id="rId11"/>
    <p:sldId id="334" r:id="rId12"/>
    <p:sldId id="338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5-03-05T10:16:23.762" idx="1">
    <p:pos x="5643" y="64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TEORI HUKUM KONTRAK DAN JENIS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KONTRAK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759F3D1-E4A0-8F7B-1CBD-EB193A0A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964488" cy="50405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adl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dua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menjalankan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aktivitas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ekonomi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komersial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Kontrak-kontrak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pihak-pihak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terlibat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beragam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jenisnya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tergantung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sifat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jual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beli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penjual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pembeli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dimana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penjual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setuju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menyerahkan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pembeli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imbalan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pembayaran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sejumlah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uang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ptos" panose="020B0004020202020204" pitchFamily="34" charset="0"/>
              </a:rPr>
              <a:t>lainnya</a:t>
            </a: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endParaRPr lang="en-ID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sewa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adl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di mana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pemilik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barang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properti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lain (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penyewa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selama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jangka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waktu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imbalan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pembayaran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sewa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pemberi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syarat-syarat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kedua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belah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Kemitraan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dua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sepakat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bekerja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sama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menjalankan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usaha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berbagi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keuntungan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kerugian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sesuai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ptos" panose="020B0004020202020204" pitchFamily="34" charset="0"/>
              </a:rPr>
              <a:t>disepakati</a:t>
            </a:r>
            <a:r>
              <a:rPr lang="en-ID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2807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FC1323B-30D8-41CE-811E-8677BC3F9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12968" cy="4730080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bisnis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memiliki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berbagai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jenis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fungsi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berbeda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tergantung</a:t>
            </a:r>
            <a:r>
              <a:rPr lang="en-US" sz="2600" dirty="0">
                <a:solidFill>
                  <a:schemeClr val="tx1"/>
                </a:solidFill>
              </a:rPr>
              <a:t> pada </a:t>
            </a:r>
            <a:r>
              <a:rPr lang="en-US" sz="2600" dirty="0" err="1">
                <a:solidFill>
                  <a:schemeClr val="tx1"/>
                </a:solidFill>
              </a:rPr>
              <a:t>jenis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kegiatan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usaha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dilakukan</a:t>
            </a:r>
            <a:r>
              <a:rPr lang="en-US" sz="2600" dirty="0">
                <a:solidFill>
                  <a:schemeClr val="tx1"/>
                </a:solidFill>
              </a:rPr>
              <a:t>. </a:t>
            </a:r>
            <a:r>
              <a:rPr lang="en-US" sz="2600" dirty="0" err="1">
                <a:solidFill>
                  <a:schemeClr val="tx1"/>
                </a:solidFill>
              </a:rPr>
              <a:t>Setiap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jenis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bertujuan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mengatur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hak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kewajiban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antara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pihak-pihak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terlibat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memastikan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kelancaran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transaksi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mengurangi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risiko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sengketa</a:t>
            </a:r>
            <a:r>
              <a:rPr lang="en-US" sz="2600" dirty="0">
                <a:solidFill>
                  <a:schemeClr val="tx1"/>
                </a:solidFill>
              </a:rPr>
              <a:t> di masa </a:t>
            </a:r>
            <a:r>
              <a:rPr lang="en-US" sz="2600" dirty="0" err="1">
                <a:solidFill>
                  <a:schemeClr val="tx1"/>
                </a:solidFill>
              </a:rPr>
              <a:t>depan</a:t>
            </a:r>
            <a:r>
              <a:rPr lang="en-US" sz="2600" dirty="0">
                <a:solidFill>
                  <a:schemeClr val="tx1"/>
                </a:solidFill>
              </a:rPr>
              <a:t>. Masing-masing </a:t>
            </a:r>
            <a:r>
              <a:rPr lang="en-US" sz="2600" dirty="0" err="1">
                <a:solidFill>
                  <a:schemeClr val="tx1"/>
                </a:solidFill>
              </a:rPr>
              <a:t>jenis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kontrak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memiliki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karakteristik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ketentuan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khusus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diperhatikan</a:t>
            </a:r>
            <a:r>
              <a:rPr lang="en-US" sz="2600" dirty="0">
                <a:solidFill>
                  <a:schemeClr val="tx1"/>
                </a:solidFill>
              </a:rPr>
              <a:t> oleh </a:t>
            </a:r>
            <a:r>
              <a:rPr lang="en-US" sz="2600" dirty="0" err="1">
                <a:solidFill>
                  <a:schemeClr val="tx1"/>
                </a:solidFill>
              </a:rPr>
              <a:t>pihak-pihak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terlibat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436529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638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Klasik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340768"/>
            <a:ext cx="8579296" cy="47853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 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mengacu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sangat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Independensi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independen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Objektif: Teori ini lebih menekankan pada isi objektif dari kontrak, yaitu pada kewajiban yang disepakati oleh para pihak, dan bagaimana hukum akan menegakkan kesepakatan tersebut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0D45C0-763A-1495-D823-F4EB51585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66682"/>
            <a:ext cx="8532948" cy="5724636"/>
          </a:xfrm>
        </p:spPr>
        <p:txBody>
          <a:bodyPr>
            <a:noAutofit/>
          </a:bodyPr>
          <a:lstStyle/>
          <a:p>
            <a:r>
              <a:rPr lang="en-ID" sz="2600" b="1" dirty="0">
                <a:solidFill>
                  <a:schemeClr val="tx1"/>
                </a:solidFill>
                <a:latin typeface="Aptos" panose="020B0004020202020204" pitchFamily="34" charset="0"/>
              </a:rPr>
              <a:t>Teori Hukum </a:t>
            </a:r>
            <a:r>
              <a:rPr lang="en-ID" sz="26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600" b="1" dirty="0">
                <a:solidFill>
                  <a:schemeClr val="tx1"/>
                </a:solidFill>
                <a:latin typeface="Aptos" panose="020B0004020202020204" pitchFamily="34" charset="0"/>
              </a:rPr>
              <a:t> Modern</a:t>
            </a:r>
          </a:p>
          <a:p>
            <a:endParaRPr lang="en-ID" sz="26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Teori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modern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mulai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berkembang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abad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ke-20 dan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menekankan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kebutuhan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memperhatikan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aspek-aspek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sosial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ketidakseimbangan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kekuatan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pembuatan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Perkembangan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dipicu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kesadaran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kebebasan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berkontrak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terbatas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menyebabkan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ketidakadilan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terutama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pihak-pihak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setara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hal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kekuatan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ekonomi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Aptos" panose="020B0004020202020204" pitchFamily="34" charset="0"/>
              </a:rPr>
              <a:t>informasi</a:t>
            </a:r>
            <a:r>
              <a:rPr lang="en-ID" sz="26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</a:p>
          <a:p>
            <a:pPr marL="457200" indent="-457200">
              <a:buAutoNum type="arabicPeriod"/>
            </a:pPr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>
              <a:buAutoNum type="arabicPeriod"/>
            </a:pPr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2527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A550150-7507-D841-FA88-90D0932B1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9144000" cy="5616624"/>
          </a:xfrm>
        </p:spPr>
        <p:txBody>
          <a:bodyPr>
            <a:normAutofit/>
          </a:bodyPr>
          <a:lstStyle/>
          <a:p>
            <a:pPr algn="just"/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Ciri-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ciri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utama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modern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lemah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:  Teori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menekankan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pentingnya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perlindungan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lemah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konsumen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pekerja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 Ini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bertujuan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menghindari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eksploitasi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ketidakadilan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mungkin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pembuatan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seimbang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Intervensi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Hukum :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klasik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mengutamakan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modern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mengizinkan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bahkan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mendorong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intervensi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menjamin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merugikan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lemah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endParaRPr lang="en-ID" sz="2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2516689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43E4157-37DA-2E2E-8B16-0AB498DA0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12968" cy="5256584"/>
          </a:xfrm>
        </p:spPr>
        <p:txBody>
          <a:bodyPr>
            <a:normAutofit/>
          </a:bodyPr>
          <a:lstStyle/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3. Teori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Keberimbangan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(Fairness) : Dalam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modern,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perhatian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besar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prinsip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keberimbangan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keadilan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kontraktual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demikian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dilihat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segi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juga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segi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keadilan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sosial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4.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alat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mejaga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sosial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: Dalam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modern,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dilihat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alat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memenuhi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juga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instrumen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menjaga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sosial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luas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Hal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bisa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berarti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perlindungan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hak-hak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pekerja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konsumen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masyarakat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umum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5.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Transparansi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mengungkapkan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informasi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teori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modern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menuntut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agar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informasi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terkait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jelas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transparan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kuat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misalnya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perusahaan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besar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diharuskan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mengungkapkan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informasi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secara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adil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agar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lemah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membuat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keputusan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ptos" panose="020B0004020202020204" pitchFamily="34" charset="0"/>
              </a:rPr>
              <a:t>bijaksana</a:t>
            </a:r>
            <a:r>
              <a:rPr lang="en-ID" sz="20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02653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419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F3F0421-911A-432B-D35C-DADCDAE93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705376"/>
              </p:ext>
            </p:extLst>
          </p:nvPr>
        </p:nvGraphicFramePr>
        <p:xfrm>
          <a:off x="498633" y="1579482"/>
          <a:ext cx="8146734" cy="4841720"/>
        </p:xfrm>
        <a:graphic>
          <a:graphicData uri="http://schemas.openxmlformats.org/drawingml/2006/table">
            <a:tbl>
              <a:tblPr/>
              <a:tblGrid>
                <a:gridCol w="2715578">
                  <a:extLst>
                    <a:ext uri="{9D8B030D-6E8A-4147-A177-3AD203B41FA5}">
                      <a16:colId xmlns:a16="http://schemas.microsoft.com/office/drawing/2014/main" val="3100974714"/>
                    </a:ext>
                  </a:extLst>
                </a:gridCol>
                <a:gridCol w="2715578">
                  <a:extLst>
                    <a:ext uri="{9D8B030D-6E8A-4147-A177-3AD203B41FA5}">
                      <a16:colId xmlns:a16="http://schemas.microsoft.com/office/drawing/2014/main" val="3648737014"/>
                    </a:ext>
                  </a:extLst>
                </a:gridCol>
                <a:gridCol w="2715578">
                  <a:extLst>
                    <a:ext uri="{9D8B030D-6E8A-4147-A177-3AD203B41FA5}">
                      <a16:colId xmlns:a16="http://schemas.microsoft.com/office/drawing/2014/main" val="2845459371"/>
                    </a:ext>
                  </a:extLst>
                </a:gridCol>
              </a:tblGrid>
              <a:tr h="258821">
                <a:tc>
                  <a:txBody>
                    <a:bodyPr/>
                    <a:lstStyle/>
                    <a:p>
                      <a:r>
                        <a:rPr lang="en-ID" sz="1800" b="1"/>
                        <a:t>Aspek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 b="1"/>
                        <a:t>Teori Hukum Kontrak Klasik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 b="1"/>
                        <a:t>Teori Hukum Kontrak Modern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9279886"/>
                  </a:ext>
                </a:extLst>
              </a:tr>
              <a:tr h="369904">
                <a:tc>
                  <a:txBody>
                    <a:bodyPr/>
                    <a:lstStyle/>
                    <a:p>
                      <a:r>
                        <a:rPr lang="en-ID" sz="1800" b="1"/>
                        <a:t>Kebebasan Berkontrak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v-SE" sz="1800" dirty="0"/>
                        <a:t>Menekankan kebebasan penuh dalam kontrak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Mengutamakan perlindungan pihak yang lebih lemah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413556"/>
                  </a:ext>
                </a:extLst>
              </a:tr>
              <a:tr h="369904">
                <a:tc>
                  <a:txBody>
                    <a:bodyPr/>
                    <a:lstStyle/>
                    <a:p>
                      <a:r>
                        <a:rPr lang="en-ID" sz="1800" b="1"/>
                        <a:t>Keseimbangan Pihak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Menganggap pihak-pihak setara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Mengakui ketidakseimbangan kekuatan dalam kontrak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040714"/>
                  </a:ext>
                </a:extLst>
              </a:tr>
              <a:tr h="369904">
                <a:tc>
                  <a:txBody>
                    <a:bodyPr/>
                    <a:lstStyle/>
                    <a:p>
                      <a:r>
                        <a:rPr lang="en-ID" sz="1800" b="1"/>
                        <a:t>Intervensi Hukum</a:t>
                      </a:r>
                      <a:endParaRPr lang="en-ID" sz="180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Minim intervensi hukum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Menyediakan intervensi hukum untuk melindungi pihak yang lebih lemah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9660324"/>
                  </a:ext>
                </a:extLst>
              </a:tr>
              <a:tr h="480986">
                <a:tc>
                  <a:txBody>
                    <a:bodyPr/>
                    <a:lstStyle/>
                    <a:p>
                      <a:r>
                        <a:rPr lang="en-ID" sz="1800" b="1" dirty="0"/>
                        <a:t>Tujuan </a:t>
                      </a:r>
                      <a:r>
                        <a:rPr lang="en-ID" sz="1800" b="1" dirty="0" err="1"/>
                        <a:t>Kontrak</a:t>
                      </a:r>
                      <a:endParaRPr lang="en-ID" sz="1800" dirty="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/>
                        <a:t>Alat untuk memenuhi kewajiban hukum</a:t>
                      </a:r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 sz="1800" dirty="0"/>
                        <a:t>Alat </a:t>
                      </a:r>
                      <a:r>
                        <a:rPr lang="en-ID" sz="1800" dirty="0" err="1"/>
                        <a:t>untuk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menjaga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keadilan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sosial</a:t>
                      </a:r>
                      <a:r>
                        <a:rPr lang="en-ID" sz="1800" dirty="0"/>
                        <a:t> dan </a:t>
                      </a:r>
                      <a:r>
                        <a:rPr lang="en-ID" sz="1800" dirty="0" err="1"/>
                        <a:t>perlindungan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hak-hak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pihak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tertentu</a:t>
                      </a:r>
                      <a:endParaRPr lang="en-ID" sz="1800" dirty="0"/>
                    </a:p>
                    <a:p>
                      <a:endParaRPr lang="en-ID" sz="1800" dirty="0"/>
                    </a:p>
                  </a:txBody>
                  <a:tcPr marL="90519" marR="90519" marT="45260" marB="452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95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95B5CEFD-D060-4986-3881-F87D94E1804B}"/>
              </a:ext>
            </a:extLst>
          </p:cNvPr>
          <p:cNvSpPr/>
          <p:nvPr/>
        </p:nvSpPr>
        <p:spPr>
          <a:xfrm>
            <a:off x="608990" y="750396"/>
            <a:ext cx="7632848" cy="13681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2. </a:t>
            </a:r>
            <a:r>
              <a:rPr lang="en-US" sz="2800" b="1" dirty="0" err="1"/>
              <a:t>Perbedaan</a:t>
            </a:r>
            <a:r>
              <a:rPr lang="en-US" sz="2800" b="1" dirty="0"/>
              <a:t> </a:t>
            </a:r>
            <a:r>
              <a:rPr lang="en-US" sz="2800" b="1" dirty="0" err="1"/>
              <a:t>Kontrak</a:t>
            </a:r>
            <a:r>
              <a:rPr lang="en-US" sz="2800" b="1" dirty="0"/>
              <a:t> </a:t>
            </a:r>
            <a:r>
              <a:rPr lang="en-US" sz="2800" b="1" dirty="0" err="1"/>
              <a:t>Komersil</a:t>
            </a:r>
            <a:r>
              <a:rPr lang="en-US" sz="2800" b="1" dirty="0"/>
              <a:t> dan Non </a:t>
            </a:r>
            <a:r>
              <a:rPr lang="en-US" sz="2800" b="1" dirty="0" err="1"/>
              <a:t>Komersil</a:t>
            </a:r>
            <a:r>
              <a:rPr lang="en-US" sz="2800" b="1" dirty="0"/>
              <a:t> </a:t>
            </a:r>
            <a:endParaRPr lang="id-ID" sz="2800" b="1" dirty="0"/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167B4F29-2E2A-61C5-E43E-F7DD964C64FC}"/>
              </a:ext>
            </a:extLst>
          </p:cNvPr>
          <p:cNvCxnSpPr/>
          <p:nvPr/>
        </p:nvCxnSpPr>
        <p:spPr>
          <a:xfrm flipH="1">
            <a:off x="3140899" y="2142031"/>
            <a:ext cx="1584176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ersegi Lengkung 12">
            <a:extLst>
              <a:ext uri="{FF2B5EF4-FFF2-40B4-BE49-F238E27FC236}">
                <a16:creationId xmlns:a16="http://schemas.microsoft.com/office/drawing/2014/main" id="{13FFB717-A58E-352E-9F99-EEB4F98C4964}"/>
              </a:ext>
            </a:extLst>
          </p:cNvPr>
          <p:cNvSpPr/>
          <p:nvPr/>
        </p:nvSpPr>
        <p:spPr>
          <a:xfrm>
            <a:off x="107504" y="3429000"/>
            <a:ext cx="4032448" cy="285122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1600" b="1" dirty="0"/>
              <a:t>K</a:t>
            </a:r>
            <a:r>
              <a:rPr lang="en-ID" sz="1600" b="1" dirty="0" err="1"/>
              <a:t>ontrak</a:t>
            </a:r>
            <a:r>
              <a:rPr lang="en-ID" sz="1600" b="1" dirty="0"/>
              <a:t> </a:t>
            </a:r>
            <a:r>
              <a:rPr lang="en-ID" sz="1600" b="1" dirty="0" err="1"/>
              <a:t>Komersil</a:t>
            </a:r>
            <a:r>
              <a:rPr lang="en-ID" sz="1600" b="1" dirty="0"/>
              <a:t> </a:t>
            </a:r>
            <a:r>
              <a:rPr lang="en-ID" sz="1600" b="1" dirty="0" err="1"/>
              <a:t>adl</a:t>
            </a:r>
            <a:r>
              <a:rPr lang="en-ID" sz="1600" b="1" dirty="0"/>
              <a:t>: </a:t>
            </a:r>
            <a:r>
              <a:rPr lang="en-ID" sz="1600" b="1" dirty="0" err="1"/>
              <a:t>kontrak</a:t>
            </a:r>
            <a:r>
              <a:rPr lang="en-ID" sz="1600" b="1" dirty="0"/>
              <a:t> yang </a:t>
            </a:r>
            <a:r>
              <a:rPr lang="en-ID" sz="1600" b="1" dirty="0" err="1"/>
              <a:t>dibuat</a:t>
            </a:r>
            <a:r>
              <a:rPr lang="en-ID" sz="1600" b="1" dirty="0"/>
              <a:t> </a:t>
            </a:r>
            <a:r>
              <a:rPr lang="en-ID" sz="1600" b="1" dirty="0" err="1"/>
              <a:t>antara</a:t>
            </a:r>
            <a:r>
              <a:rPr lang="en-ID" sz="1600" b="1" dirty="0"/>
              <a:t> para </a:t>
            </a:r>
            <a:r>
              <a:rPr lang="en-ID" sz="1600" b="1" dirty="0" err="1"/>
              <a:t>pihak-pihak</a:t>
            </a:r>
            <a:r>
              <a:rPr lang="en-ID" sz="1600" b="1" dirty="0"/>
              <a:t> yang </a:t>
            </a:r>
            <a:r>
              <a:rPr lang="en-ID" sz="1600" b="1" dirty="0" err="1"/>
              <a:t>berhubungan</a:t>
            </a:r>
            <a:r>
              <a:rPr lang="en-ID" sz="1600" b="1" dirty="0"/>
              <a:t> </a:t>
            </a:r>
            <a:r>
              <a:rPr lang="en-ID" sz="1600" b="1" dirty="0" err="1"/>
              <a:t>dengan</a:t>
            </a:r>
            <a:r>
              <a:rPr lang="en-ID" sz="1600" b="1" dirty="0"/>
              <a:t> </a:t>
            </a:r>
            <a:r>
              <a:rPr lang="en-ID" sz="1600" b="1" dirty="0" err="1"/>
              <a:t>kegiatan</a:t>
            </a:r>
            <a:r>
              <a:rPr lang="en-ID" sz="1600" b="1" dirty="0"/>
              <a:t> </a:t>
            </a:r>
            <a:r>
              <a:rPr lang="en-ID" sz="1600" b="1" dirty="0" err="1"/>
              <a:t>bisnis</a:t>
            </a:r>
            <a:r>
              <a:rPr lang="en-ID" sz="1600" b="1" dirty="0"/>
              <a:t> </a:t>
            </a:r>
            <a:r>
              <a:rPr lang="en-ID" sz="1600" b="1" dirty="0" err="1"/>
              <a:t>atau</a:t>
            </a:r>
            <a:r>
              <a:rPr lang="en-ID" sz="1600" b="1" dirty="0"/>
              <a:t> </a:t>
            </a:r>
            <a:r>
              <a:rPr lang="en-ID" sz="1600" b="1" dirty="0" err="1"/>
              <a:t>perdagangan</a:t>
            </a:r>
            <a:r>
              <a:rPr lang="en-ID" sz="1600" b="1" dirty="0"/>
              <a:t>, yang </a:t>
            </a:r>
            <a:r>
              <a:rPr lang="en-ID" sz="1600" b="1" dirty="0" err="1"/>
              <a:t>bertujuan</a:t>
            </a:r>
            <a:r>
              <a:rPr lang="en-ID" sz="1600" b="1" dirty="0"/>
              <a:t> </a:t>
            </a:r>
            <a:r>
              <a:rPr lang="en-ID" sz="1600" b="1" dirty="0" err="1"/>
              <a:t>untuk</a:t>
            </a:r>
            <a:r>
              <a:rPr lang="en-ID" sz="1600" b="1" dirty="0"/>
              <a:t> </a:t>
            </a:r>
            <a:r>
              <a:rPr lang="en-ID" sz="1600" b="1" dirty="0" err="1"/>
              <a:t>menghasilkan</a:t>
            </a:r>
            <a:r>
              <a:rPr lang="en-ID" sz="1600" b="1" dirty="0"/>
              <a:t> </a:t>
            </a:r>
            <a:r>
              <a:rPr lang="en-ID" sz="1600" b="1" dirty="0" err="1"/>
              <a:t>keuntungan</a:t>
            </a:r>
            <a:r>
              <a:rPr lang="en-ID" sz="1600" b="1" dirty="0"/>
              <a:t> </a:t>
            </a:r>
            <a:r>
              <a:rPr lang="en-ID" sz="1600" b="1" dirty="0" err="1"/>
              <a:t>ekonomi</a:t>
            </a:r>
            <a:r>
              <a:rPr lang="en-ID" sz="1600" b="1" dirty="0"/>
              <a:t>.  Ex: </a:t>
            </a:r>
            <a:r>
              <a:rPr lang="en-ID" sz="1600" b="1" dirty="0" err="1"/>
              <a:t>trjdi</a:t>
            </a:r>
            <a:r>
              <a:rPr lang="en-ID" sz="1600" b="1" dirty="0"/>
              <a:t> </a:t>
            </a:r>
            <a:r>
              <a:rPr lang="en-ID" sz="1600" b="1" dirty="0" err="1"/>
              <a:t>antara</a:t>
            </a:r>
            <a:r>
              <a:rPr lang="en-ID" sz="1600" b="1" dirty="0"/>
              <a:t> </a:t>
            </a:r>
            <a:r>
              <a:rPr lang="en-ID" sz="1600" b="1" dirty="0" err="1"/>
              <a:t>pelaku</a:t>
            </a:r>
            <a:r>
              <a:rPr lang="en-ID" sz="1600" b="1" dirty="0"/>
              <a:t> </a:t>
            </a:r>
            <a:r>
              <a:rPr lang="en-ID" sz="1600" b="1" dirty="0" err="1"/>
              <a:t>usaha</a:t>
            </a:r>
            <a:r>
              <a:rPr lang="en-ID" sz="1600" b="1" dirty="0"/>
              <a:t> </a:t>
            </a:r>
            <a:r>
              <a:rPr lang="en-ID" sz="1600" b="1" dirty="0" err="1"/>
              <a:t>atau</a:t>
            </a:r>
            <a:r>
              <a:rPr lang="en-ID" sz="1600" b="1" dirty="0"/>
              <a:t> </a:t>
            </a:r>
            <a:r>
              <a:rPr lang="en-ID" sz="1600" b="1" dirty="0" err="1"/>
              <a:t>pihak</a:t>
            </a:r>
            <a:r>
              <a:rPr lang="en-ID" sz="1600" b="1" dirty="0"/>
              <a:t> yang </a:t>
            </a:r>
            <a:r>
              <a:rPr lang="en-ID" sz="1600" b="1" dirty="0" err="1"/>
              <a:t>terlibat</a:t>
            </a:r>
            <a:r>
              <a:rPr lang="en-ID" sz="1600" b="1" dirty="0"/>
              <a:t> </a:t>
            </a:r>
            <a:r>
              <a:rPr lang="en-ID" sz="1600" b="1" dirty="0" err="1"/>
              <a:t>dlm</a:t>
            </a:r>
            <a:r>
              <a:rPr lang="en-ID" sz="1600" b="1" dirty="0"/>
              <a:t> </a:t>
            </a:r>
            <a:r>
              <a:rPr lang="en-ID" sz="1600" b="1" dirty="0" err="1"/>
              <a:t>aktivitas</a:t>
            </a:r>
            <a:r>
              <a:rPr lang="en-ID" sz="1600" b="1" dirty="0"/>
              <a:t> </a:t>
            </a:r>
            <a:r>
              <a:rPr lang="en-ID" sz="1600" b="1" dirty="0" err="1"/>
              <a:t>ekonomi</a:t>
            </a:r>
            <a:r>
              <a:rPr lang="en-ID" sz="1600" b="1" dirty="0"/>
              <a:t>, </a:t>
            </a:r>
            <a:r>
              <a:rPr lang="en-ID" sz="1600" b="1" dirty="0" err="1"/>
              <a:t>spt</a:t>
            </a:r>
            <a:r>
              <a:rPr lang="en-ID" sz="1600" b="1" dirty="0"/>
              <a:t> Perusahaan, </a:t>
            </a:r>
            <a:r>
              <a:rPr lang="en-ID" sz="1600" b="1" dirty="0" err="1"/>
              <a:t>pedagang</a:t>
            </a:r>
            <a:r>
              <a:rPr lang="en-ID" sz="1600" b="1" dirty="0"/>
              <a:t>, </a:t>
            </a:r>
            <a:r>
              <a:rPr lang="en-ID" sz="1600" b="1" dirty="0" err="1"/>
              <a:t>atau</a:t>
            </a:r>
            <a:r>
              <a:rPr lang="en-ID" sz="1600" b="1" dirty="0"/>
              <a:t> badan </a:t>
            </a:r>
            <a:r>
              <a:rPr lang="en-ID" sz="1600" b="1" dirty="0" err="1"/>
              <a:t>usaha</a:t>
            </a:r>
            <a:r>
              <a:rPr lang="en-ID" sz="1600" b="1" dirty="0"/>
              <a:t> </a:t>
            </a:r>
            <a:r>
              <a:rPr lang="en-ID" sz="1600" b="1" dirty="0" err="1"/>
              <a:t>lainnya</a:t>
            </a:r>
            <a:r>
              <a:rPr lang="en-ID" sz="1600" b="1" dirty="0"/>
              <a:t>. </a:t>
            </a:r>
            <a:endParaRPr lang="en-ID" sz="1600" dirty="0"/>
          </a:p>
        </p:txBody>
      </p:sp>
      <p:cxnSp>
        <p:nvCxnSpPr>
          <p:cNvPr id="15" name="Konektor Panah Lurus 14">
            <a:extLst>
              <a:ext uri="{FF2B5EF4-FFF2-40B4-BE49-F238E27FC236}">
                <a16:creationId xmlns:a16="http://schemas.microsoft.com/office/drawing/2014/main" id="{9FEB8AD7-8243-2717-91B3-B7F93142061F}"/>
              </a:ext>
            </a:extLst>
          </p:cNvPr>
          <p:cNvCxnSpPr/>
          <p:nvPr/>
        </p:nvCxnSpPr>
        <p:spPr>
          <a:xfrm>
            <a:off x="4726360" y="2152226"/>
            <a:ext cx="1512168" cy="103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53D84812-AC62-BA35-DDD1-0DDE2434ABCC}"/>
              </a:ext>
            </a:extLst>
          </p:cNvPr>
          <p:cNvSpPr/>
          <p:nvPr/>
        </p:nvSpPr>
        <p:spPr>
          <a:xfrm>
            <a:off x="4572000" y="3429000"/>
            <a:ext cx="4464496" cy="28512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Non-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Komersil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dibuat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individu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berorientasi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kegiatan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bisnis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mendapatkan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keuntungan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Ex :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keluarga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hibah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pinjaman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pribadi</a:t>
            </a:r>
            <a:r>
              <a:rPr lang="en-US" sz="16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lang="en-US" sz="16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568952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komersil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non-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komersil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algn="just"/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komersil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: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jasa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dua Perusahaan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menyewa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property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keperluan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distribusi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produk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pemasok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pengecer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pinjaman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bisnis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modal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usaha</a:t>
            </a:r>
            <a:endParaRPr lang="en-ID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endParaRPr lang="en-ID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algn="just"/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Non-</a:t>
            </a:r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Komersil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pinjaman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teman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keluarga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hibah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uang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pengasuhan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perawatan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ortu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penyewaan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keperluan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pribadi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3BF4A86-DC9C-DE24-E8F3-F370E943A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784976" cy="5544616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A525203-1A8C-5A16-5074-42D28E538E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685858"/>
              </p:ext>
            </p:extLst>
          </p:nvPr>
        </p:nvGraphicFramePr>
        <p:xfrm>
          <a:off x="179512" y="908720"/>
          <a:ext cx="8964489" cy="5244257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988163">
                  <a:extLst>
                    <a:ext uri="{9D8B030D-6E8A-4147-A177-3AD203B41FA5}">
                      <a16:colId xmlns:a16="http://schemas.microsoft.com/office/drawing/2014/main" val="2059611929"/>
                    </a:ext>
                  </a:extLst>
                </a:gridCol>
                <a:gridCol w="2988163">
                  <a:extLst>
                    <a:ext uri="{9D8B030D-6E8A-4147-A177-3AD203B41FA5}">
                      <a16:colId xmlns:a16="http://schemas.microsoft.com/office/drawing/2014/main" val="2386348474"/>
                    </a:ext>
                  </a:extLst>
                </a:gridCol>
                <a:gridCol w="2988163">
                  <a:extLst>
                    <a:ext uri="{9D8B030D-6E8A-4147-A177-3AD203B41FA5}">
                      <a16:colId xmlns:a16="http://schemas.microsoft.com/office/drawing/2014/main" val="2173454493"/>
                    </a:ext>
                  </a:extLst>
                </a:gridCol>
              </a:tblGrid>
              <a:tr h="531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 dirty="0" err="1">
                          <a:effectLst/>
                        </a:rPr>
                        <a:t>Aspek</a:t>
                      </a:r>
                      <a:endParaRPr lang="en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Kontrak Komersil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Kontrak Non-Komersil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63390881"/>
                  </a:ext>
                </a:extLst>
              </a:tr>
              <a:tr h="1030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Tujuan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Menghasilkan keuntungan ekonomi atau menjalankan bisnis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Kepentingan pribadi atau sosial, bukan untuk keuntungan ekonomi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94582255"/>
                  </a:ext>
                </a:extLst>
              </a:tr>
              <a:tr h="1030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Pihak yang Terlibat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 dirty="0" err="1">
                          <a:effectLst/>
                        </a:rPr>
                        <a:t>Pelaku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usaha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atau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entitas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bisnis</a:t>
                      </a:r>
                      <a:r>
                        <a:rPr lang="en-ID" sz="1800" dirty="0">
                          <a:effectLst/>
                        </a:rPr>
                        <a:t> (</a:t>
                      </a:r>
                      <a:r>
                        <a:rPr lang="en-ID" sz="1800" dirty="0" err="1">
                          <a:effectLst/>
                        </a:rPr>
                        <a:t>perusahaan</a:t>
                      </a:r>
                      <a:r>
                        <a:rPr lang="en-ID" sz="1800" dirty="0">
                          <a:effectLst/>
                        </a:rPr>
                        <a:t>, </a:t>
                      </a:r>
                      <a:r>
                        <a:rPr lang="en-ID" sz="1800" dirty="0" err="1">
                          <a:effectLst/>
                        </a:rPr>
                        <a:t>pedagang</a:t>
                      </a:r>
                      <a:r>
                        <a:rPr lang="en-ID" sz="1800" dirty="0">
                          <a:effectLst/>
                        </a:rPr>
                        <a:t>, </a:t>
                      </a:r>
                      <a:r>
                        <a:rPr lang="en-ID" sz="1800" dirty="0" err="1">
                          <a:effectLst/>
                        </a:rPr>
                        <a:t>dll</a:t>
                      </a:r>
                      <a:r>
                        <a:rPr lang="en-ID" sz="1800" dirty="0">
                          <a:effectLst/>
                        </a:rPr>
                        <a:t>.)</a:t>
                      </a:r>
                      <a:endParaRPr lang="en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Individu, keluarga, atau kelompok non-komersial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20982677"/>
                  </a:ext>
                </a:extLst>
              </a:tr>
              <a:tr h="1030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Contoh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Kontrak jual beli, sewa menyewa untuk bisnis, kerjasama distribusi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Perjanjian pinjaman pribadi, hibah, pengasuhan anak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91357086"/>
                  </a:ext>
                </a:extLst>
              </a:tr>
              <a:tr h="531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Pengaturan Hukum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Diatur oleh hukum komersil atau hukum dagang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Diatur oleh hukum perdata atau hukum keluarga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9205765"/>
                  </a:ext>
                </a:extLst>
              </a:tr>
              <a:tr h="1030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Fungsi Utama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>
                          <a:effectLst/>
                        </a:rPr>
                        <a:t>Menetapkan kewajiban dalam kegiatan ekonomi dan bisnis</a:t>
                      </a:r>
                      <a:endParaRPr lang="en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en-ID" sz="1800" dirty="0" err="1">
                          <a:effectLst/>
                        </a:rPr>
                        <a:t>Menetapkan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kewajiban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dalam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hubungan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pribadi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atau</a:t>
                      </a:r>
                      <a:r>
                        <a:rPr lang="en-ID" sz="1800" dirty="0">
                          <a:effectLst/>
                        </a:rPr>
                        <a:t> </a:t>
                      </a:r>
                      <a:r>
                        <a:rPr lang="en-ID" sz="1800" dirty="0" err="1">
                          <a:effectLst/>
                        </a:rPr>
                        <a:t>sosial</a:t>
                      </a:r>
                      <a:endParaRPr lang="en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52859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70714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4511</TotalTime>
  <Words>958</Words>
  <Application>Microsoft Office PowerPoint</Application>
  <PresentationFormat>On-screen Show (4:3)</PresentationFormat>
  <Paragraphs>81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511</cp:revision>
  <cp:lastPrinted>2017-08-29T02:54:51Z</cp:lastPrinted>
  <dcterms:created xsi:type="dcterms:W3CDTF">2010-04-18T12:06:30Z</dcterms:created>
  <dcterms:modified xsi:type="dcterms:W3CDTF">2025-04-14T06:30:57Z</dcterms:modified>
</cp:coreProperties>
</file>