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3"/>
  </p:notes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Archivo Black" charset="1" panose="020B0A03020202020B04"/>
      <p:regular r:id="rId16"/>
    </p:embeddedFont>
    <p:embeddedFont>
      <p:font typeface="Poppins Bold" charset="1" panose="00000800000000000000"/>
      <p:regular r:id="rId17"/>
    </p:embeddedFont>
    <p:embeddedFont>
      <p:font typeface="League Spartan" charset="1" panose="000008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notesMasters/notesMaster1.xml" Type="http://schemas.openxmlformats.org/officeDocument/2006/relationships/notesMaster"/><Relationship Id="rId14" Target="theme/theme2.xml" Type="http://schemas.openxmlformats.org/officeDocument/2006/relationships/theme"/><Relationship Id="rId15" Target="notesSlides/notesSlide1.xml" Type="http://schemas.openxmlformats.org/officeDocument/2006/relationships/note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pn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7.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2.png" Type="http://schemas.openxmlformats.org/officeDocument/2006/relationships/image"/><Relationship Id="rId13" Target="../media/image23.png" Type="http://schemas.openxmlformats.org/officeDocument/2006/relationships/image"/><Relationship Id="rId14" Target="../media/image24.svg" Type="http://schemas.openxmlformats.org/officeDocument/2006/relationships/image"/><Relationship Id="rId2" Target="../media/image7.jpeg" Type="http://schemas.openxmlformats.org/officeDocument/2006/relationships/image"/><Relationship Id="rId3" Target="../media/image8.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14" Target="../media/image31.png" Type="http://schemas.openxmlformats.org/officeDocument/2006/relationships/image"/><Relationship Id="rId15" Target="../media/image32.svg" Type="http://schemas.openxmlformats.org/officeDocument/2006/relationships/image"/><Relationship Id="rId2" Target="../media/image7.jpeg" Type="http://schemas.openxmlformats.org/officeDocument/2006/relationships/image"/><Relationship Id="rId3" Target="../media/image8.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12" Target="../media/image35.png" Type="http://schemas.openxmlformats.org/officeDocument/2006/relationships/image"/><Relationship Id="rId13" Target="../media/image36.svg" Type="http://schemas.openxmlformats.org/officeDocument/2006/relationships/image"/><Relationship Id="rId14" Target="../media/image37.png" Type="http://schemas.openxmlformats.org/officeDocument/2006/relationships/image"/><Relationship Id="rId15" Target="../media/image38.svg" Type="http://schemas.openxmlformats.org/officeDocument/2006/relationships/image"/><Relationship Id="rId2" Target="../media/image7.jpeg" Type="http://schemas.openxmlformats.org/officeDocument/2006/relationships/image"/><Relationship Id="rId3" Target="../media/image8.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39.png" Type="http://schemas.openxmlformats.org/officeDocument/2006/relationships/image"/><Relationship Id="rId13" Target="../media/image40.png" Type="http://schemas.openxmlformats.org/officeDocument/2006/relationships/image"/><Relationship Id="rId14" Target="../media/image41.png" Type="http://schemas.openxmlformats.org/officeDocument/2006/relationships/image"/><Relationship Id="rId15" Target="../media/image42.svg" Type="http://schemas.openxmlformats.org/officeDocument/2006/relationships/image"/><Relationship Id="rId2" Target="../media/image7.jpeg" Type="http://schemas.openxmlformats.org/officeDocument/2006/relationships/image"/><Relationship Id="rId3" Target="../media/image8.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2" Target="../media/image43.jpe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44.pn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2789623" y="7600905"/>
            <a:ext cx="26221422" cy="536386"/>
            <a:chOff x="0" y="0"/>
            <a:chExt cx="34961896" cy="715182"/>
          </a:xfrm>
        </p:grpSpPr>
        <p:sp>
          <p:nvSpPr>
            <p:cNvPr name="Freeform 3" id="3"/>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4" id="4"/>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5" id="5"/>
          <p:cNvGrpSpPr/>
          <p:nvPr/>
        </p:nvGrpSpPr>
        <p:grpSpPr>
          <a:xfrm rot="0">
            <a:off x="-2789623" y="2341232"/>
            <a:ext cx="26221422" cy="536386"/>
            <a:chOff x="0" y="0"/>
            <a:chExt cx="34961896" cy="715182"/>
          </a:xfrm>
        </p:grpSpPr>
        <p:sp>
          <p:nvSpPr>
            <p:cNvPr name="Freeform 6" id="6"/>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7" id="7"/>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8" id="8"/>
          <p:cNvGrpSpPr/>
          <p:nvPr/>
        </p:nvGrpSpPr>
        <p:grpSpPr>
          <a:xfrm rot="-10800000">
            <a:off x="-325876" y="8032516"/>
            <a:ext cx="18613876" cy="3443106"/>
            <a:chOff x="0" y="0"/>
            <a:chExt cx="24818502" cy="4590807"/>
          </a:xfrm>
        </p:grpSpPr>
        <p:grpSp>
          <p:nvGrpSpPr>
            <p:cNvPr name="Group 9" id="9"/>
            <p:cNvGrpSpPr/>
            <p:nvPr/>
          </p:nvGrpSpPr>
          <p:grpSpPr>
            <a:xfrm rot="0">
              <a:off x="0" y="0"/>
              <a:ext cx="24680862" cy="4565407"/>
              <a:chOff x="0" y="0"/>
              <a:chExt cx="4419725" cy="817550"/>
            </a:xfrm>
          </p:grpSpPr>
          <p:sp>
            <p:nvSpPr>
              <p:cNvPr name="Freeform 10" id="10"/>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11" id="11"/>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2" id="12"/>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15" id="15"/>
          <p:cNvSpPr/>
          <p:nvPr/>
        </p:nvSpPr>
        <p:spPr>
          <a:xfrm flipH="false" flipV="false" rot="0">
            <a:off x="8436967" y="-15716"/>
            <a:ext cx="1414067" cy="1866768"/>
          </a:xfrm>
          <a:custGeom>
            <a:avLst/>
            <a:gdLst/>
            <a:ahLst/>
            <a:cxnLst/>
            <a:rect r="r" b="b" t="t" l="l"/>
            <a:pathLst>
              <a:path h="1866768" w="1414067">
                <a:moveTo>
                  <a:pt x="0" y="0"/>
                </a:moveTo>
                <a:lnTo>
                  <a:pt x="1414066" y="0"/>
                </a:lnTo>
                <a:lnTo>
                  <a:pt x="1414066" y="1866768"/>
                </a:lnTo>
                <a:lnTo>
                  <a:pt x="0" y="1866768"/>
                </a:lnTo>
                <a:lnTo>
                  <a:pt x="0" y="0"/>
                </a:lnTo>
                <a:close/>
              </a:path>
            </a:pathLst>
          </a:custGeom>
          <a:blipFill>
            <a:blip r:embed="rId7"/>
            <a:stretch>
              <a:fillRect l="-17867" t="-3725" r="-318342" b="-3725"/>
            </a:stretch>
          </a:blipFill>
          <a:ln cap="sq">
            <a:noFill/>
            <a:prstDash val="solid"/>
            <a:miter/>
          </a:ln>
        </p:spPr>
      </p:sp>
      <p:sp>
        <p:nvSpPr>
          <p:cNvPr name="Freeform 16" id="16"/>
          <p:cNvSpPr/>
          <p:nvPr/>
        </p:nvSpPr>
        <p:spPr>
          <a:xfrm flipH="false" flipV="false" rot="0">
            <a:off x="7945399" y="1294198"/>
            <a:ext cx="2723078" cy="1113709"/>
          </a:xfrm>
          <a:custGeom>
            <a:avLst/>
            <a:gdLst/>
            <a:ahLst/>
            <a:cxnLst/>
            <a:rect r="r" b="b" t="t" l="l"/>
            <a:pathLst>
              <a:path h="1113709" w="2723078">
                <a:moveTo>
                  <a:pt x="0" y="0"/>
                </a:moveTo>
                <a:lnTo>
                  <a:pt x="2723078" y="0"/>
                </a:lnTo>
                <a:lnTo>
                  <a:pt x="2723078" y="1113709"/>
                </a:lnTo>
                <a:lnTo>
                  <a:pt x="0" y="1113709"/>
                </a:lnTo>
                <a:lnTo>
                  <a:pt x="0" y="0"/>
                </a:lnTo>
                <a:close/>
              </a:path>
            </a:pathLst>
          </a:custGeom>
          <a:blipFill>
            <a:blip r:embed="rId8"/>
            <a:stretch>
              <a:fillRect l="-35141" t="-3725" r="0" b="-3725"/>
            </a:stretch>
          </a:blipFill>
          <a:ln cap="sq">
            <a:noFill/>
            <a:prstDash val="solid"/>
            <a:miter/>
          </a:ln>
        </p:spPr>
      </p:sp>
      <p:grpSp>
        <p:nvGrpSpPr>
          <p:cNvPr name="Group 17" id="17"/>
          <p:cNvGrpSpPr/>
          <p:nvPr/>
        </p:nvGrpSpPr>
        <p:grpSpPr>
          <a:xfrm rot="0">
            <a:off x="-162938" y="-1035199"/>
            <a:ext cx="18613876" cy="3443106"/>
            <a:chOff x="0" y="0"/>
            <a:chExt cx="24818502" cy="4590807"/>
          </a:xfrm>
        </p:grpSpPr>
        <p:grpSp>
          <p:nvGrpSpPr>
            <p:cNvPr name="Group 18" id="18"/>
            <p:cNvGrpSpPr/>
            <p:nvPr/>
          </p:nvGrpSpPr>
          <p:grpSpPr>
            <a:xfrm rot="0">
              <a:off x="0" y="0"/>
              <a:ext cx="24680862" cy="4565407"/>
              <a:chOff x="0" y="0"/>
              <a:chExt cx="4419725" cy="817550"/>
            </a:xfrm>
          </p:grpSpPr>
          <p:sp>
            <p:nvSpPr>
              <p:cNvPr name="Freeform 19" id="19"/>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20" id="20"/>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1" id="21"/>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TextBox 24" id="24"/>
          <p:cNvSpPr txBox="true"/>
          <p:nvPr/>
        </p:nvSpPr>
        <p:spPr>
          <a:xfrm rot="0">
            <a:off x="181630" y="3058161"/>
            <a:ext cx="17924739" cy="3942077"/>
          </a:xfrm>
          <a:prstGeom prst="rect">
            <a:avLst/>
          </a:prstGeom>
        </p:spPr>
        <p:txBody>
          <a:bodyPr anchor="t" rtlCol="false" tIns="0" lIns="0" bIns="0" rIns="0">
            <a:spAutoFit/>
          </a:bodyPr>
          <a:lstStyle/>
          <a:p>
            <a:pPr algn="ctr">
              <a:lnSpc>
                <a:spcPts val="15820"/>
              </a:lnSpc>
              <a:spcBef>
                <a:spcPct val="0"/>
              </a:spcBef>
            </a:pPr>
            <a:r>
              <a:rPr lang="en-US" sz="11300">
                <a:solidFill>
                  <a:srgbClr val="1F491B"/>
                </a:solidFill>
                <a:latin typeface="Archivo Black"/>
                <a:ea typeface="Archivo Black"/>
                <a:cs typeface="Archivo Black"/>
                <a:sym typeface="Archivo Black"/>
              </a:rPr>
              <a:t>PSIKOLOGI PERKEMBANGAN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672040" y="8714098"/>
            <a:ext cx="2615960" cy="1772313"/>
          </a:xfrm>
          <a:custGeom>
            <a:avLst/>
            <a:gdLst/>
            <a:ahLst/>
            <a:cxnLst/>
            <a:rect r="r" b="b" t="t" l="l"/>
            <a:pathLst>
              <a:path h="1772313" w="2615960">
                <a:moveTo>
                  <a:pt x="0" y="0"/>
                </a:moveTo>
                <a:lnTo>
                  <a:pt x="2615960" y="0"/>
                </a:lnTo>
                <a:lnTo>
                  <a:pt x="2615960" y="1772312"/>
                </a:lnTo>
                <a:lnTo>
                  <a:pt x="0" y="1772312"/>
                </a:lnTo>
                <a:lnTo>
                  <a:pt x="0" y="0"/>
                </a:lnTo>
                <a:close/>
              </a:path>
            </a:pathLst>
          </a:custGeom>
          <a:blipFill>
            <a:blip r:embed="rId10"/>
            <a:stretch>
              <a:fillRect l="0" t="0" r="0" b="0"/>
            </a:stretch>
          </a:blipFill>
        </p:spPr>
      </p:sp>
      <p:sp>
        <p:nvSpPr>
          <p:cNvPr name="Freeform 15" id="15"/>
          <p:cNvSpPr/>
          <p:nvPr/>
        </p:nvSpPr>
        <p:spPr>
          <a:xfrm flipH="false" flipV="false" rot="0">
            <a:off x="5065167" y="8714098"/>
            <a:ext cx="1403815" cy="1572902"/>
          </a:xfrm>
          <a:custGeom>
            <a:avLst/>
            <a:gdLst/>
            <a:ahLst/>
            <a:cxnLst/>
            <a:rect r="r" b="b" t="t" l="l"/>
            <a:pathLst>
              <a:path h="1572902" w="1403815">
                <a:moveTo>
                  <a:pt x="0" y="0"/>
                </a:moveTo>
                <a:lnTo>
                  <a:pt x="1403815" y="0"/>
                </a:lnTo>
                <a:lnTo>
                  <a:pt x="1403815" y="1572902"/>
                </a:lnTo>
                <a:lnTo>
                  <a:pt x="0" y="1572902"/>
                </a:lnTo>
                <a:lnTo>
                  <a:pt x="0" y="0"/>
                </a:lnTo>
                <a:close/>
              </a:path>
            </a:pathLst>
          </a:custGeom>
          <a:blipFill>
            <a:blip r:embed="rId11"/>
            <a:stretch>
              <a:fillRect l="0" t="0" r="0" b="0"/>
            </a:stretch>
          </a:blipFill>
        </p:spPr>
      </p:sp>
      <p:sp>
        <p:nvSpPr>
          <p:cNvPr name="TextBox 16" id="16"/>
          <p:cNvSpPr txBox="true"/>
          <p:nvPr/>
        </p:nvSpPr>
        <p:spPr>
          <a:xfrm rot="0">
            <a:off x="5700359" y="2885890"/>
            <a:ext cx="11442463" cy="52611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Psikologi perkembangan berfokus pada bagaimana individu berkembang secara fisik, emosional, sosial, dan kognitif sepanjang hidup mereka. Bagi mahasiswa, tahapan perkembangan ini sering kali melibatkan pencarian identitas, kemandirian, dan penyesuaian terhadap tanggung jawab akademik dan sosial</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Pada tahap ini, mahasiswa mengalami berbagai tantangan, termasuk pengambilan keputusan terkait karier, membangun hubungan interpersonal, dan menavigasi peran baru sebagai individu dewasa muda. Memahami tahap perkembangan ini membantu dalam memberikan dukungan yang tepat untuk pertumbuhan pribadi dan akademik mereka.</a:t>
            </a:r>
          </a:p>
        </p:txBody>
      </p:sp>
      <p:sp>
        <p:nvSpPr>
          <p:cNvPr name="Freeform 17" id="17"/>
          <p:cNvSpPr/>
          <p:nvPr/>
        </p:nvSpPr>
        <p:spPr>
          <a:xfrm flipH="false" flipV="false" rot="0">
            <a:off x="135090" y="6172200"/>
            <a:ext cx="3494093" cy="4114800"/>
          </a:xfrm>
          <a:custGeom>
            <a:avLst/>
            <a:gdLst/>
            <a:ahLst/>
            <a:cxnLst/>
            <a:rect r="r" b="b" t="t" l="l"/>
            <a:pathLst>
              <a:path h="4114800" w="3494093">
                <a:moveTo>
                  <a:pt x="0" y="0"/>
                </a:moveTo>
                <a:lnTo>
                  <a:pt x="3494093" y="0"/>
                </a:lnTo>
                <a:lnTo>
                  <a:pt x="349409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false" rot="0">
            <a:off x="3278391" y="4049751"/>
            <a:ext cx="1588872" cy="1701093"/>
          </a:xfrm>
          <a:custGeom>
            <a:avLst/>
            <a:gdLst/>
            <a:ahLst/>
            <a:cxnLst/>
            <a:rect r="r" b="b" t="t" l="l"/>
            <a:pathLst>
              <a:path h="1701093" w="1588872">
                <a:moveTo>
                  <a:pt x="0" y="0"/>
                </a:moveTo>
                <a:lnTo>
                  <a:pt x="1588871" y="0"/>
                </a:lnTo>
                <a:lnTo>
                  <a:pt x="1588871" y="1701093"/>
                </a:lnTo>
                <a:lnTo>
                  <a:pt x="0" y="170109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9" id="19"/>
          <p:cNvSpPr txBox="true"/>
          <p:nvPr/>
        </p:nvSpPr>
        <p:spPr>
          <a:xfrm rot="0">
            <a:off x="5883552" y="918656"/>
            <a:ext cx="11375748" cy="1571625"/>
          </a:xfrm>
          <a:prstGeom prst="rect">
            <a:avLst/>
          </a:prstGeom>
        </p:spPr>
        <p:txBody>
          <a:bodyPr anchor="t" rtlCol="false" tIns="0" lIns="0" bIns="0" rIns="0">
            <a:spAutoFit/>
          </a:bodyPr>
          <a:lstStyle/>
          <a:p>
            <a:pPr algn="l">
              <a:lnSpc>
                <a:spcPts val="6299"/>
              </a:lnSpc>
              <a:spcBef>
                <a:spcPct val="0"/>
              </a:spcBef>
            </a:pPr>
            <a:r>
              <a:rPr lang="en-US" sz="4500">
                <a:solidFill>
                  <a:srgbClr val="3E8437"/>
                </a:solidFill>
                <a:latin typeface="League Spartan"/>
                <a:ea typeface="League Spartan"/>
                <a:cs typeface="League Spartan"/>
                <a:sym typeface="League Spartan"/>
              </a:rPr>
              <a:t>PSIKOLOGI PERKEMBANGAN DAN TAHAPAN MAHASISWA</a:t>
            </a:r>
          </a:p>
        </p:txBody>
      </p:sp>
    </p:spTree>
  </p:cSld>
  <p:clrMapOvr>
    <a:masterClrMapping/>
  </p:clrMapOvr>
  <p:transition spd="fast">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76630" y="5388713"/>
            <a:ext cx="5065199" cy="3564058"/>
          </a:xfrm>
          <a:custGeom>
            <a:avLst/>
            <a:gdLst/>
            <a:ahLst/>
            <a:cxnLst/>
            <a:rect r="r" b="b" t="t" l="l"/>
            <a:pathLst>
              <a:path h="3564058" w="5065199">
                <a:moveTo>
                  <a:pt x="0" y="0"/>
                </a:moveTo>
                <a:lnTo>
                  <a:pt x="5065199" y="0"/>
                </a:lnTo>
                <a:lnTo>
                  <a:pt x="5065199" y="3564058"/>
                </a:lnTo>
                <a:lnTo>
                  <a:pt x="0" y="35640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4988569" y="549185"/>
            <a:ext cx="2491809" cy="1965415"/>
          </a:xfrm>
          <a:custGeom>
            <a:avLst/>
            <a:gdLst/>
            <a:ahLst/>
            <a:cxnLst/>
            <a:rect r="r" b="b" t="t" l="l"/>
            <a:pathLst>
              <a:path h="1965415" w="2491809">
                <a:moveTo>
                  <a:pt x="0" y="0"/>
                </a:moveTo>
                <a:lnTo>
                  <a:pt x="2491810" y="0"/>
                </a:lnTo>
                <a:lnTo>
                  <a:pt x="2491810" y="1965415"/>
                </a:lnTo>
                <a:lnTo>
                  <a:pt x="0" y="1965415"/>
                </a:lnTo>
                <a:lnTo>
                  <a:pt x="0" y="0"/>
                </a:lnTo>
                <a:close/>
              </a:path>
            </a:pathLst>
          </a:custGeom>
          <a:blipFill>
            <a:blip r:embed="rId12"/>
            <a:stretch>
              <a:fillRect l="0" t="0" r="0" b="0"/>
            </a:stretch>
          </a:blipFill>
        </p:spPr>
      </p:sp>
      <p:sp>
        <p:nvSpPr>
          <p:cNvPr name="TextBox 16" id="16"/>
          <p:cNvSpPr txBox="true"/>
          <p:nvPr/>
        </p:nvSpPr>
        <p:spPr>
          <a:xfrm rot="0">
            <a:off x="5700359" y="2885890"/>
            <a:ext cx="11442463" cy="61374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Kesehatan dan kesejahteraan mental adalah aspek penting yang memengaruhi kinerja akademik dan kualitas hidup mahasiswa. Mahasiswa sering menghadapi tekanan akademik, perubahan sosial, dan tantangan finansial, yang semuanya dapat memengaruhi kesehatan mental mereka</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Dukungan kesehatan mental di kampus, seperti layanan konseling dan program kesehatan mental, penting untuk membantu mahasiswa mengelola stres, kecemasan, depresi, dan masalah lainnya. Mempertahankan kesejahteraan mental yang baik membantu mahasiswa tetap fokus dan termotivasi dalam studi mereka.</a:t>
            </a:r>
          </a:p>
          <a:p>
            <a:pPr algn="just">
              <a:lnSpc>
                <a:spcPts val="3490"/>
              </a:lnSpc>
            </a:pPr>
          </a:p>
          <a:p>
            <a:pPr algn="just">
              <a:lnSpc>
                <a:spcPts val="3490"/>
              </a:lnSpc>
            </a:pPr>
          </a:p>
        </p:txBody>
      </p:sp>
      <p:sp>
        <p:nvSpPr>
          <p:cNvPr name="Freeform 17" id="17"/>
          <p:cNvSpPr/>
          <p:nvPr/>
        </p:nvSpPr>
        <p:spPr>
          <a:xfrm flipH="false" flipV="false" rot="0">
            <a:off x="15877270" y="8147039"/>
            <a:ext cx="2764060" cy="2748983"/>
          </a:xfrm>
          <a:custGeom>
            <a:avLst/>
            <a:gdLst/>
            <a:ahLst/>
            <a:cxnLst/>
            <a:rect r="r" b="b" t="t" l="l"/>
            <a:pathLst>
              <a:path h="2748983" w="2764060">
                <a:moveTo>
                  <a:pt x="0" y="0"/>
                </a:moveTo>
                <a:lnTo>
                  <a:pt x="2764060" y="0"/>
                </a:lnTo>
                <a:lnTo>
                  <a:pt x="2764060" y="2748983"/>
                </a:lnTo>
                <a:lnTo>
                  <a:pt x="0" y="274898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8" id="18"/>
          <p:cNvSpPr txBox="true"/>
          <p:nvPr/>
        </p:nvSpPr>
        <p:spPr>
          <a:xfrm rot="0">
            <a:off x="5883552" y="942975"/>
            <a:ext cx="11375748" cy="1571625"/>
          </a:xfrm>
          <a:prstGeom prst="rect">
            <a:avLst/>
          </a:prstGeom>
        </p:spPr>
        <p:txBody>
          <a:bodyPr anchor="t" rtlCol="false" tIns="0" lIns="0" bIns="0" rIns="0">
            <a:spAutoFit/>
          </a:bodyPr>
          <a:lstStyle/>
          <a:p>
            <a:pPr algn="ctr">
              <a:lnSpc>
                <a:spcPts val="6299"/>
              </a:lnSpc>
            </a:pPr>
            <a:r>
              <a:rPr lang="en-US" sz="4500">
                <a:solidFill>
                  <a:srgbClr val="3E8437"/>
                </a:solidFill>
                <a:latin typeface="League Spartan"/>
                <a:ea typeface="League Spartan"/>
                <a:cs typeface="League Spartan"/>
                <a:sym typeface="League Spartan"/>
              </a:rPr>
              <a:t>KESEHATAN DAN </a:t>
            </a:r>
          </a:p>
          <a:p>
            <a:pPr algn="ctr">
              <a:lnSpc>
                <a:spcPts val="6299"/>
              </a:lnSpc>
              <a:spcBef>
                <a:spcPct val="0"/>
              </a:spcBef>
            </a:pPr>
            <a:r>
              <a:rPr lang="en-US" sz="4500">
                <a:solidFill>
                  <a:srgbClr val="3E8437"/>
                </a:solidFill>
                <a:latin typeface="League Spartan"/>
                <a:ea typeface="League Spartan"/>
                <a:cs typeface="League Spartan"/>
                <a:sym typeface="League Spartan"/>
              </a:rPr>
              <a:t>KESEJAHTERAAN MENTAL</a:t>
            </a:r>
          </a:p>
        </p:txBody>
      </p:sp>
    </p:spTree>
  </p:cSld>
  <p:clrMapOvr>
    <a:masterClrMapping/>
  </p:clrMapOvr>
  <p:transition spd="fast">
    <p:push dir="l"/>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5700359" y="2885890"/>
            <a:ext cx="11442463" cy="61374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Pembelajaran dan memori adalah dua proses yang saling terkait dan sangat penting bagi keberhasilan akademik mahasiswa.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Pembelajaran melibatkan perolehan pengetahuan baru, sementara memori berfungsi untuk menyimpan dan mengakses informasi tersebut saat dibutuhkan. Strategi pembelajaran yang efektif, seperti pengulangan, organisasi informasi, dan penggunaan teknik mnemonic, dapat meningkatkan retensi memori</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Selain itu, pemahaman tentang bagaimana memori bekerja, termasuk faktor-faktor yang mempengaruhinya seperti tidur, nutrisi, dan stres, dapat membantu mahasiswa dalam memaksimalkan potensi akademik mereka.</a:t>
            </a:r>
          </a:p>
          <a:p>
            <a:pPr algn="just">
              <a:lnSpc>
                <a:spcPts val="3490"/>
              </a:lnSpc>
            </a:pPr>
          </a:p>
        </p:txBody>
      </p:sp>
      <p:sp>
        <p:nvSpPr>
          <p:cNvPr name="Freeform 16" id="16"/>
          <p:cNvSpPr/>
          <p:nvPr/>
        </p:nvSpPr>
        <p:spPr>
          <a:xfrm flipH="false" flipV="false" rot="0">
            <a:off x="5883552" y="713603"/>
            <a:ext cx="1076509" cy="1076509"/>
          </a:xfrm>
          <a:custGeom>
            <a:avLst/>
            <a:gdLst/>
            <a:ahLst/>
            <a:cxnLst/>
            <a:rect r="r" b="b" t="t" l="l"/>
            <a:pathLst>
              <a:path h="1076509" w="1076509">
                <a:moveTo>
                  <a:pt x="0" y="0"/>
                </a:moveTo>
                <a:lnTo>
                  <a:pt x="1076509" y="0"/>
                </a:lnTo>
                <a:lnTo>
                  <a:pt x="1076509" y="1076509"/>
                </a:lnTo>
                <a:lnTo>
                  <a:pt x="0" y="10765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24251" y="3649673"/>
            <a:ext cx="4794788" cy="4114800"/>
          </a:xfrm>
          <a:custGeom>
            <a:avLst/>
            <a:gdLst/>
            <a:ahLst/>
            <a:cxnLst/>
            <a:rect r="r" b="b" t="t" l="l"/>
            <a:pathLst>
              <a:path h="4114800" w="4794788">
                <a:moveTo>
                  <a:pt x="0" y="0"/>
                </a:moveTo>
                <a:lnTo>
                  <a:pt x="4794788" y="0"/>
                </a:lnTo>
                <a:lnTo>
                  <a:pt x="479478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5883552" y="1547306"/>
            <a:ext cx="11375748" cy="771525"/>
          </a:xfrm>
          <a:prstGeom prst="rect">
            <a:avLst/>
          </a:prstGeom>
        </p:spPr>
        <p:txBody>
          <a:bodyPr anchor="t" rtlCol="false" tIns="0" lIns="0" bIns="0" rIns="0">
            <a:spAutoFit/>
          </a:bodyPr>
          <a:lstStyle/>
          <a:p>
            <a:pPr algn="ctr">
              <a:lnSpc>
                <a:spcPts val="6299"/>
              </a:lnSpc>
              <a:spcBef>
                <a:spcPct val="0"/>
              </a:spcBef>
            </a:pPr>
            <a:r>
              <a:rPr lang="en-US" sz="4500">
                <a:solidFill>
                  <a:srgbClr val="3E8437"/>
                </a:solidFill>
                <a:latin typeface="League Spartan"/>
                <a:ea typeface="League Spartan"/>
                <a:cs typeface="League Spartan"/>
                <a:sym typeface="League Spartan"/>
              </a:rPr>
              <a:t>PEMBELAJARAN DAN MEMORI</a:t>
            </a:r>
          </a:p>
        </p:txBody>
      </p:sp>
    </p:spTree>
  </p:cSld>
  <p:clrMapOvr>
    <a:masterClrMapping/>
  </p:clrMapOvr>
  <p:transition spd="fast">
    <p:push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831820"/>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6115194" y="-1029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883552" y="7844959"/>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TextBox 14" id="14"/>
          <p:cNvSpPr txBox="true"/>
          <p:nvPr/>
        </p:nvSpPr>
        <p:spPr>
          <a:xfrm rot="0">
            <a:off x="5700359" y="3527145"/>
            <a:ext cx="11442463" cy="48229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Kepribadian memiliki pengaruh besar terhadap bagaimana seseorang mendekati pembelajaran dan mencapai prestasi.</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Misalnya, individu dengan ciri-ciri kepribadian yang cenderung teliti dan disiplin biasanya lebih berhasil dalam memenuhi tenggat waktu dan mencapai tujuan akademik. Sebaliknya, individu yang lebih ekstrover mungkin lebih unggul dalam tugas-tugas yang melibatkan interaksi sosial atau kerja tim.</a:t>
            </a:r>
          </a:p>
          <a:p>
            <a:pPr algn="just">
              <a:lnSpc>
                <a:spcPts val="3490"/>
              </a:lnSpc>
            </a:pPr>
          </a:p>
          <a:p>
            <a:pPr algn="just">
              <a:lnSpc>
                <a:spcPts val="3490"/>
              </a:lnSpc>
            </a:pPr>
          </a:p>
          <a:p>
            <a:pPr algn="just">
              <a:lnSpc>
                <a:spcPts val="3490"/>
              </a:lnSpc>
            </a:pPr>
          </a:p>
        </p:txBody>
      </p:sp>
      <p:sp>
        <p:nvSpPr>
          <p:cNvPr name="Freeform 15" id="15"/>
          <p:cNvSpPr/>
          <p:nvPr/>
        </p:nvSpPr>
        <p:spPr>
          <a:xfrm flipH="false" flipV="false" rot="0">
            <a:off x="366792" y="3159188"/>
            <a:ext cx="4500470" cy="5625588"/>
          </a:xfrm>
          <a:custGeom>
            <a:avLst/>
            <a:gdLst/>
            <a:ahLst/>
            <a:cxnLst/>
            <a:rect r="r" b="b" t="t" l="l"/>
            <a:pathLst>
              <a:path h="5625588" w="4500470">
                <a:moveTo>
                  <a:pt x="0" y="0"/>
                </a:moveTo>
                <a:lnTo>
                  <a:pt x="4500470" y="0"/>
                </a:lnTo>
                <a:lnTo>
                  <a:pt x="4500470" y="5625587"/>
                </a:lnTo>
                <a:lnTo>
                  <a:pt x="0" y="56255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16389450" y="8207784"/>
            <a:ext cx="1506744" cy="2301970"/>
          </a:xfrm>
          <a:custGeom>
            <a:avLst/>
            <a:gdLst/>
            <a:ahLst/>
            <a:cxnLst/>
            <a:rect r="r" b="b" t="t" l="l"/>
            <a:pathLst>
              <a:path h="2301970" w="1506744">
                <a:moveTo>
                  <a:pt x="0" y="0"/>
                </a:moveTo>
                <a:lnTo>
                  <a:pt x="1506745" y="0"/>
                </a:lnTo>
                <a:lnTo>
                  <a:pt x="1506745" y="2301970"/>
                </a:lnTo>
                <a:lnTo>
                  <a:pt x="0" y="230197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5309699" y="8609323"/>
            <a:ext cx="2162152" cy="1651098"/>
          </a:xfrm>
          <a:custGeom>
            <a:avLst/>
            <a:gdLst/>
            <a:ahLst/>
            <a:cxnLst/>
            <a:rect r="r" b="b" t="t" l="l"/>
            <a:pathLst>
              <a:path h="1651098" w="2162152">
                <a:moveTo>
                  <a:pt x="0" y="0"/>
                </a:moveTo>
                <a:lnTo>
                  <a:pt x="2162152" y="0"/>
                </a:lnTo>
                <a:lnTo>
                  <a:pt x="2162152" y="1651098"/>
                </a:lnTo>
                <a:lnTo>
                  <a:pt x="0" y="16510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5883552" y="1166132"/>
            <a:ext cx="11375748" cy="1588135"/>
          </a:xfrm>
          <a:prstGeom prst="rect">
            <a:avLst/>
          </a:prstGeom>
        </p:spPr>
        <p:txBody>
          <a:bodyPr anchor="t" rtlCol="false" tIns="0" lIns="0" bIns="0" rIns="0">
            <a:spAutoFit/>
          </a:bodyPr>
          <a:lstStyle/>
          <a:p>
            <a:pPr algn="ctr">
              <a:lnSpc>
                <a:spcPts val="6439"/>
              </a:lnSpc>
              <a:spcBef>
                <a:spcPct val="0"/>
              </a:spcBef>
            </a:pPr>
            <a:r>
              <a:rPr lang="en-US" sz="4599">
                <a:solidFill>
                  <a:srgbClr val="3E8437"/>
                </a:solidFill>
                <a:latin typeface="League Spartan"/>
                <a:ea typeface="League Spartan"/>
                <a:cs typeface="League Spartan"/>
                <a:sym typeface="League Spartan"/>
              </a:rPr>
              <a:t>PENGARUH KEPRIBADIAN TERHADAP PRESTASI</a:t>
            </a:r>
          </a:p>
        </p:txBody>
      </p:sp>
    </p:spTree>
  </p:cSld>
  <p:clrMapOvr>
    <a:masterClrMapping/>
  </p:clrMapOvr>
  <p:transition spd="fast">
    <p:push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6115194" y="156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611891" y="2639960"/>
            <a:ext cx="3695257" cy="2272583"/>
          </a:xfrm>
          <a:custGeom>
            <a:avLst/>
            <a:gdLst/>
            <a:ahLst/>
            <a:cxnLst/>
            <a:rect r="r" b="b" t="t" l="l"/>
            <a:pathLst>
              <a:path h="2272583" w="3695257">
                <a:moveTo>
                  <a:pt x="0" y="0"/>
                </a:moveTo>
                <a:lnTo>
                  <a:pt x="3695257" y="0"/>
                </a:lnTo>
                <a:lnTo>
                  <a:pt x="3695257" y="2272583"/>
                </a:lnTo>
                <a:lnTo>
                  <a:pt x="0" y="2272583"/>
                </a:lnTo>
                <a:lnTo>
                  <a:pt x="0" y="0"/>
                </a:lnTo>
                <a:close/>
              </a:path>
            </a:pathLst>
          </a:custGeom>
          <a:blipFill>
            <a:blip r:embed="rId12"/>
            <a:stretch>
              <a:fillRect l="0" t="0" r="0" b="0"/>
            </a:stretch>
          </a:blipFill>
        </p:spPr>
      </p:sp>
      <p:sp>
        <p:nvSpPr>
          <p:cNvPr name="Freeform 16" id="16"/>
          <p:cNvSpPr/>
          <p:nvPr/>
        </p:nvSpPr>
        <p:spPr>
          <a:xfrm flipH="false" flipV="false" rot="0">
            <a:off x="65766" y="5597975"/>
            <a:ext cx="4922803" cy="3371493"/>
          </a:xfrm>
          <a:custGeom>
            <a:avLst/>
            <a:gdLst/>
            <a:ahLst/>
            <a:cxnLst/>
            <a:rect r="r" b="b" t="t" l="l"/>
            <a:pathLst>
              <a:path h="3371493" w="4922803">
                <a:moveTo>
                  <a:pt x="0" y="0"/>
                </a:moveTo>
                <a:lnTo>
                  <a:pt x="4922803" y="0"/>
                </a:lnTo>
                <a:lnTo>
                  <a:pt x="4922803" y="3371493"/>
                </a:lnTo>
                <a:lnTo>
                  <a:pt x="0" y="3371493"/>
                </a:lnTo>
                <a:lnTo>
                  <a:pt x="0" y="0"/>
                </a:lnTo>
                <a:close/>
              </a:path>
            </a:pathLst>
          </a:custGeom>
          <a:blipFill>
            <a:blip r:embed="rId13"/>
            <a:stretch>
              <a:fillRect l="0" t="-2550" r="0" b="-8966"/>
            </a:stretch>
          </a:blipFill>
        </p:spPr>
      </p:sp>
      <p:sp>
        <p:nvSpPr>
          <p:cNvPr name="TextBox 17" id="17"/>
          <p:cNvSpPr txBox="true"/>
          <p:nvPr/>
        </p:nvSpPr>
        <p:spPr>
          <a:xfrm rot="0">
            <a:off x="5700359" y="2885890"/>
            <a:ext cx="11442463" cy="56992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Evaluasi psikologis dalam konteks akademik sering kali digunakan untuk menilai minat, bakat, dan preferensi kepribadian mahasiswa, yang semuanya penting dalam proses bimbingan karir. Melalui tes psikologis dan wawancara, konselor dapat membantu mahasiswa memahami pilihan karir yang paling cocok dengan potensi dan minat mereka.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Bimbingan karir yang berdasarkan evaluasi psikologis yang komprehensif memberikan arah yang jelas bagi mahasiswa dalam menentukan jalur karir yang sesuai, sekaligus membantu mereka mengatasi hambatan psikologis yang mungkin muncul di perjalanan karir mereka.</a:t>
            </a:r>
          </a:p>
          <a:p>
            <a:pPr algn="just">
              <a:lnSpc>
                <a:spcPts val="3490"/>
              </a:lnSpc>
            </a:pPr>
          </a:p>
        </p:txBody>
      </p:sp>
      <p:sp>
        <p:nvSpPr>
          <p:cNvPr name="Freeform 18" id="18"/>
          <p:cNvSpPr/>
          <p:nvPr/>
        </p:nvSpPr>
        <p:spPr>
          <a:xfrm flipH="false" flipV="false" rot="0">
            <a:off x="5309699" y="8831468"/>
            <a:ext cx="1508291" cy="1415052"/>
          </a:xfrm>
          <a:custGeom>
            <a:avLst/>
            <a:gdLst/>
            <a:ahLst/>
            <a:cxnLst/>
            <a:rect r="r" b="b" t="t" l="l"/>
            <a:pathLst>
              <a:path h="1415052" w="1508291">
                <a:moveTo>
                  <a:pt x="0" y="0"/>
                </a:moveTo>
                <a:lnTo>
                  <a:pt x="1508291" y="0"/>
                </a:lnTo>
                <a:lnTo>
                  <a:pt x="1508291" y="1415052"/>
                </a:lnTo>
                <a:lnTo>
                  <a:pt x="0" y="141505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9" id="19"/>
          <p:cNvSpPr txBox="true"/>
          <p:nvPr/>
        </p:nvSpPr>
        <p:spPr>
          <a:xfrm rot="0">
            <a:off x="5700359" y="918656"/>
            <a:ext cx="11375748" cy="1623695"/>
          </a:xfrm>
          <a:prstGeom prst="rect">
            <a:avLst/>
          </a:prstGeom>
        </p:spPr>
        <p:txBody>
          <a:bodyPr anchor="t" rtlCol="false" tIns="0" lIns="0" bIns="0" rIns="0">
            <a:spAutoFit/>
          </a:bodyPr>
          <a:lstStyle/>
          <a:p>
            <a:pPr algn="ctr">
              <a:lnSpc>
                <a:spcPts val="6579"/>
              </a:lnSpc>
              <a:spcBef>
                <a:spcPct val="0"/>
              </a:spcBef>
            </a:pPr>
            <a:r>
              <a:rPr lang="en-US" sz="4699">
                <a:solidFill>
                  <a:srgbClr val="3E8437"/>
                </a:solidFill>
                <a:latin typeface="League Spartan"/>
                <a:ea typeface="League Spartan"/>
                <a:cs typeface="League Spartan"/>
                <a:sym typeface="League Spartan"/>
              </a:rPr>
              <a:t>EVALUASI PSIKOLOGIS DAN BIMBINGAN KARIR</a:t>
            </a:r>
          </a:p>
        </p:txBody>
      </p:sp>
    </p:spTree>
  </p:cSld>
  <p:clrMapOvr>
    <a:masterClrMapping/>
  </p:clrMapOvr>
  <p:transition spd="fast">
    <p:push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9" id="9"/>
          <p:cNvGrpSpPr/>
          <p:nvPr/>
        </p:nvGrpSpPr>
        <p:grpSpPr>
          <a:xfrm rot="-10800000">
            <a:off x="-162938" y="8051378"/>
            <a:ext cx="18613876" cy="3443106"/>
            <a:chOff x="0" y="0"/>
            <a:chExt cx="24818502" cy="4590807"/>
          </a:xfrm>
        </p:grpSpPr>
        <p:grpSp>
          <p:nvGrpSpPr>
            <p:cNvPr name="Group 10" id="10"/>
            <p:cNvGrpSpPr/>
            <p:nvPr/>
          </p:nvGrpSpPr>
          <p:grpSpPr>
            <a:xfrm rot="0">
              <a:off x="0" y="0"/>
              <a:ext cx="24680862" cy="4565407"/>
              <a:chOff x="0" y="0"/>
              <a:chExt cx="4419725" cy="817550"/>
            </a:xfrm>
          </p:grpSpPr>
          <p:sp>
            <p:nvSpPr>
              <p:cNvPr name="Freeform 11" id="1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12" id="1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3" id="1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grpSp>
        <p:nvGrpSpPr>
          <p:cNvPr name="Group 16" id="16"/>
          <p:cNvGrpSpPr/>
          <p:nvPr/>
        </p:nvGrpSpPr>
        <p:grpSpPr>
          <a:xfrm rot="0">
            <a:off x="-162938" y="-833681"/>
            <a:ext cx="18613876" cy="3443106"/>
            <a:chOff x="0" y="0"/>
            <a:chExt cx="24818502" cy="4590807"/>
          </a:xfrm>
        </p:grpSpPr>
        <p:grpSp>
          <p:nvGrpSpPr>
            <p:cNvPr name="Group 17" id="17"/>
            <p:cNvGrpSpPr/>
            <p:nvPr/>
          </p:nvGrpSpPr>
          <p:grpSpPr>
            <a:xfrm rot="0">
              <a:off x="0" y="0"/>
              <a:ext cx="24680862" cy="4565407"/>
              <a:chOff x="0" y="0"/>
              <a:chExt cx="4419725" cy="817550"/>
            </a:xfrm>
          </p:grpSpPr>
          <p:sp>
            <p:nvSpPr>
              <p:cNvPr name="Freeform 18" id="1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B3B13">
                      <a:alpha val="100000"/>
                    </a:srgbClr>
                  </a:gs>
                  <a:gs pos="100000">
                    <a:srgbClr val="54B2A1">
                      <a:alpha val="100000"/>
                    </a:srgbClr>
                  </a:gs>
                </a:gsLst>
                <a:path path="circle">
                  <a:fillToRect l="0" r="100000" t="0" b="100000"/>
                </a:path>
                <a:tileRect r="0" l="-100000" b="0" t="-100000"/>
              </a:gradFill>
            </p:spPr>
          </p:sp>
          <p:sp>
            <p:nvSpPr>
              <p:cNvPr name="TextBox 19" id="1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0" id="20"/>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23" id="23"/>
          <p:cNvSpPr/>
          <p:nvPr/>
        </p:nvSpPr>
        <p:spPr>
          <a:xfrm flipH="false" flipV="false" rot="0">
            <a:off x="5029200" y="1087285"/>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7"/>
            <a:stretch>
              <a:fillRect l="0" t="0" r="0" b="0"/>
            </a:stretch>
          </a:blipFill>
        </p:spPr>
      </p:sp>
      <p:sp>
        <p:nvSpPr>
          <p:cNvPr name="Freeform 24" id="24"/>
          <p:cNvSpPr/>
          <p:nvPr/>
        </p:nvSpPr>
        <p:spPr>
          <a:xfrm flipH="false" flipV="false" rot="0">
            <a:off x="15454768" y="0"/>
            <a:ext cx="2441502" cy="2174570"/>
          </a:xfrm>
          <a:custGeom>
            <a:avLst/>
            <a:gdLst/>
            <a:ahLst/>
            <a:cxnLst/>
            <a:rect r="r" b="b" t="t" l="l"/>
            <a:pathLst>
              <a:path h="2174570" w="2441502">
                <a:moveTo>
                  <a:pt x="0" y="0"/>
                </a:moveTo>
                <a:lnTo>
                  <a:pt x="2441502" y="0"/>
                </a:lnTo>
                <a:lnTo>
                  <a:pt x="2441502" y="2174570"/>
                </a:lnTo>
                <a:lnTo>
                  <a:pt x="0" y="21745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0">
            <a:off x="-162938" y="6062712"/>
            <a:ext cx="2730292" cy="3076386"/>
          </a:xfrm>
          <a:custGeom>
            <a:avLst/>
            <a:gdLst/>
            <a:ahLst/>
            <a:cxnLst/>
            <a:rect r="r" b="b" t="t" l="l"/>
            <a:pathLst>
              <a:path h="3076386" w="2730292">
                <a:moveTo>
                  <a:pt x="0" y="0"/>
                </a:moveTo>
                <a:lnTo>
                  <a:pt x="2730292" y="0"/>
                </a:lnTo>
                <a:lnTo>
                  <a:pt x="2730292" y="3076386"/>
                </a:lnTo>
                <a:lnTo>
                  <a:pt x="0" y="3076386"/>
                </a:lnTo>
                <a:lnTo>
                  <a:pt x="0" y="0"/>
                </a:lnTo>
                <a:close/>
              </a:path>
            </a:pathLst>
          </a:custGeom>
          <a:blipFill>
            <a:blip r:embed="rId10"/>
            <a:stretch>
              <a:fillRect l="0" t="0" r="0" b="0"/>
            </a:stretch>
          </a:blipFill>
        </p:spPr>
      </p:sp>
      <p:sp>
        <p:nvSpPr>
          <p:cNvPr name="TextBox 26" id="26"/>
          <p:cNvSpPr txBox="true"/>
          <p:nvPr/>
        </p:nvSpPr>
        <p:spPr>
          <a:xfrm rot="0">
            <a:off x="1752232" y="3979226"/>
            <a:ext cx="14783536" cy="2090423"/>
          </a:xfrm>
          <a:prstGeom prst="rect">
            <a:avLst/>
          </a:prstGeom>
        </p:spPr>
        <p:txBody>
          <a:bodyPr anchor="t" rtlCol="false" tIns="0" lIns="0" bIns="0" rIns="0">
            <a:spAutoFit/>
          </a:bodyPr>
          <a:lstStyle/>
          <a:p>
            <a:pPr algn="ctr">
              <a:lnSpc>
                <a:spcPts val="17079"/>
              </a:lnSpc>
              <a:spcBef>
                <a:spcPct val="0"/>
              </a:spcBef>
            </a:pPr>
            <a:r>
              <a:rPr lang="en-US" sz="12199">
                <a:solidFill>
                  <a:srgbClr val="3E8437"/>
                </a:solidFill>
                <a:latin typeface="League Spartan"/>
                <a:ea typeface="League Spartan"/>
                <a:cs typeface="League Spartan"/>
                <a:sym typeface="League Spartan"/>
              </a:rPr>
              <a:t>ARIGATOU</a:t>
            </a:r>
          </a:p>
        </p:txBody>
      </p:sp>
    </p:spTree>
  </p:cSld>
  <p:clrMapOvr>
    <a:masterClrMapping/>
  </p:clrMapOvr>
  <p:transition spd="fast">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DAGZaZU_Hok</dc:identifier>
  <dcterms:modified xsi:type="dcterms:W3CDTF">2011-08-01T06:04:30Z</dcterms:modified>
  <cp:revision>1</cp:revision>
  <dc:title>PERTEMUAN 11</dc:title>
</cp:coreProperties>
</file>