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92" r:id="rId1"/>
  </p:sldMasterIdLst>
  <p:handoutMasterIdLst>
    <p:handoutMasterId r:id="rId32"/>
  </p:handoutMasterIdLst>
  <p:sldIdLst>
    <p:sldId id="285" r:id="rId2"/>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 id="278" r:id="rId25"/>
    <p:sldId id="279" r:id="rId26"/>
    <p:sldId id="280" r:id="rId27"/>
    <p:sldId id="281" r:id="rId28"/>
    <p:sldId id="282" r:id="rId29"/>
    <p:sldId id="283" r:id="rId30"/>
    <p:sldId id="286" r:id="rId31"/>
  </p:sldIdLst>
  <p:sldSz cx="9144000" cy="6858000" type="screen4x3"/>
  <p:notesSz cx="6858000" cy="9144000"/>
  <p:defaultText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p:scale>
          <a:sx n="66" d="100"/>
          <a:sy n="66" d="100"/>
        </p:scale>
        <p:origin x="-882" y="-144"/>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id-ID"/>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43FF0AA2-304A-4908-9430-21DE96F365B0}" type="datetimeFigureOut">
              <a:rPr lang="id-ID" smtClean="0"/>
              <a:pPr/>
              <a:t>21/09/2014</a:t>
            </a:fld>
            <a:endParaRPr lang="id-ID"/>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id-ID"/>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0180A77C-EA66-4AE7-9429-BE599832CFCF}" type="slidenum">
              <a:rPr lang="id-ID" smtClean="0"/>
              <a:pPr/>
              <a:t>‹#›</a:t>
            </a:fld>
            <a:endParaRPr lang="id-ID"/>
          </a:p>
        </p:txBody>
      </p:sp>
    </p:spTree>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E66B9E9F-C4F2-48F1-A956-00490B361881}" type="datetimeFigureOut">
              <a:rPr lang="id-ID" smtClean="0"/>
              <a:pPr/>
              <a:t>21/09/2014</a:t>
            </a:fld>
            <a:endParaRPr lang="id-ID"/>
          </a:p>
        </p:txBody>
      </p:sp>
      <p:sp>
        <p:nvSpPr>
          <p:cNvPr id="19" name="Footer Placeholder 18"/>
          <p:cNvSpPr>
            <a:spLocks noGrp="1"/>
          </p:cNvSpPr>
          <p:nvPr>
            <p:ph type="ftr" sz="quarter" idx="11"/>
          </p:nvPr>
        </p:nvSpPr>
        <p:spPr/>
        <p:txBody>
          <a:bodyPr/>
          <a:lstStyle/>
          <a:p>
            <a:endParaRPr lang="id-ID"/>
          </a:p>
        </p:txBody>
      </p:sp>
      <p:sp>
        <p:nvSpPr>
          <p:cNvPr id="27" name="Slide Number Placeholder 26"/>
          <p:cNvSpPr>
            <a:spLocks noGrp="1"/>
          </p:cNvSpPr>
          <p:nvPr>
            <p:ph type="sldNum" sz="quarter" idx="12"/>
          </p:nvPr>
        </p:nvSpPr>
        <p:spPr/>
        <p:txBody>
          <a:bodyPr/>
          <a:lstStyle/>
          <a:p>
            <a:fld id="{5C23C027-5893-4617-B638-749BBEEA3FA2}" type="slidenum">
              <a:rPr lang="id-ID" smtClean="0"/>
              <a:pPr/>
              <a:t>‹#›</a:t>
            </a:fld>
            <a:endParaRPr lang="id-ID"/>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E66B9E9F-C4F2-48F1-A956-00490B361881}" type="datetimeFigureOut">
              <a:rPr lang="id-ID" smtClean="0"/>
              <a:pPr/>
              <a:t>21/09/2014</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5C23C027-5893-4617-B638-749BBEEA3FA2}" type="slidenum">
              <a:rPr lang="id-ID" smtClean="0"/>
              <a:pPr/>
              <a:t>‹#›</a:t>
            </a:fld>
            <a:endParaRPr lang="id-ID"/>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E66B9E9F-C4F2-48F1-A956-00490B361881}" type="datetimeFigureOut">
              <a:rPr lang="id-ID" smtClean="0"/>
              <a:pPr/>
              <a:t>21/09/2014</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5C23C027-5893-4617-B638-749BBEEA3FA2}" type="slidenum">
              <a:rPr lang="id-ID" smtClean="0"/>
              <a:pPr/>
              <a:t>‹#›</a:t>
            </a:fld>
            <a:endParaRPr lang="id-ID"/>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E66B9E9F-C4F2-48F1-A956-00490B361881}" type="datetimeFigureOut">
              <a:rPr lang="id-ID" smtClean="0"/>
              <a:pPr/>
              <a:t>21/09/2014</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5C23C027-5893-4617-B638-749BBEEA3FA2}" type="slidenum">
              <a:rPr lang="id-ID" smtClean="0"/>
              <a:pPr/>
              <a:t>‹#›</a:t>
            </a:fld>
            <a:endParaRPr lang="id-ID"/>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E66B9E9F-C4F2-48F1-A956-00490B361881}" type="datetimeFigureOut">
              <a:rPr lang="id-ID" smtClean="0"/>
              <a:pPr/>
              <a:t>21/09/2014</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5C23C027-5893-4617-B638-749BBEEA3FA2}" type="slidenum">
              <a:rPr lang="id-ID" smtClean="0"/>
              <a:pPr/>
              <a:t>‹#›</a:t>
            </a:fld>
            <a:endParaRPr lang="id-ID"/>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E66B9E9F-C4F2-48F1-A956-00490B361881}" type="datetimeFigureOut">
              <a:rPr lang="id-ID" smtClean="0"/>
              <a:pPr/>
              <a:t>21/09/2014</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5C23C027-5893-4617-B638-749BBEEA3FA2}" type="slidenum">
              <a:rPr lang="id-ID" smtClean="0"/>
              <a:pPr/>
              <a:t>‹#›</a:t>
            </a:fld>
            <a:endParaRPr lang="id-ID"/>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E66B9E9F-C4F2-48F1-A956-00490B361881}" type="datetimeFigureOut">
              <a:rPr lang="id-ID" smtClean="0"/>
              <a:pPr/>
              <a:t>21/09/2014</a:t>
            </a:fld>
            <a:endParaRPr lang="id-ID"/>
          </a:p>
        </p:txBody>
      </p:sp>
      <p:sp>
        <p:nvSpPr>
          <p:cNvPr id="8" name="Footer Placeholder 7"/>
          <p:cNvSpPr>
            <a:spLocks noGrp="1"/>
          </p:cNvSpPr>
          <p:nvPr>
            <p:ph type="ftr" sz="quarter" idx="11"/>
          </p:nvPr>
        </p:nvSpPr>
        <p:spPr/>
        <p:txBody>
          <a:bodyPr/>
          <a:lstStyle/>
          <a:p>
            <a:endParaRPr lang="id-ID"/>
          </a:p>
        </p:txBody>
      </p:sp>
      <p:sp>
        <p:nvSpPr>
          <p:cNvPr id="9" name="Slide Number Placeholder 8"/>
          <p:cNvSpPr>
            <a:spLocks noGrp="1"/>
          </p:cNvSpPr>
          <p:nvPr>
            <p:ph type="sldNum" sz="quarter" idx="12"/>
          </p:nvPr>
        </p:nvSpPr>
        <p:spPr/>
        <p:txBody>
          <a:bodyPr/>
          <a:lstStyle/>
          <a:p>
            <a:fld id="{5C23C027-5893-4617-B638-749BBEEA3FA2}" type="slidenum">
              <a:rPr lang="id-ID" smtClean="0"/>
              <a:pPr/>
              <a:t>‹#›</a:t>
            </a:fld>
            <a:endParaRPr lang="id-ID"/>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E66B9E9F-C4F2-48F1-A956-00490B361881}" type="datetimeFigureOut">
              <a:rPr lang="id-ID" smtClean="0"/>
              <a:pPr/>
              <a:t>21/09/2014</a:t>
            </a:fld>
            <a:endParaRPr lang="id-ID"/>
          </a:p>
        </p:txBody>
      </p:sp>
      <p:sp>
        <p:nvSpPr>
          <p:cNvPr id="4" name="Footer Placeholder 3"/>
          <p:cNvSpPr>
            <a:spLocks noGrp="1"/>
          </p:cNvSpPr>
          <p:nvPr>
            <p:ph type="ftr" sz="quarter" idx="11"/>
          </p:nvPr>
        </p:nvSpPr>
        <p:spPr/>
        <p:txBody>
          <a:bodyPr/>
          <a:lstStyle/>
          <a:p>
            <a:endParaRPr lang="id-ID"/>
          </a:p>
        </p:txBody>
      </p:sp>
      <p:sp>
        <p:nvSpPr>
          <p:cNvPr id="5" name="Slide Number Placeholder 4"/>
          <p:cNvSpPr>
            <a:spLocks noGrp="1"/>
          </p:cNvSpPr>
          <p:nvPr>
            <p:ph type="sldNum" sz="quarter" idx="12"/>
          </p:nvPr>
        </p:nvSpPr>
        <p:spPr/>
        <p:txBody>
          <a:bodyPr/>
          <a:lstStyle/>
          <a:p>
            <a:fld id="{5C23C027-5893-4617-B638-749BBEEA3FA2}" type="slidenum">
              <a:rPr lang="id-ID" smtClean="0"/>
              <a:pPr/>
              <a:t>‹#›</a:t>
            </a:fld>
            <a:endParaRPr lang="id-ID"/>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66B9E9F-C4F2-48F1-A956-00490B361881}" type="datetimeFigureOut">
              <a:rPr lang="id-ID" smtClean="0"/>
              <a:pPr/>
              <a:t>21/09/2014</a:t>
            </a:fld>
            <a:endParaRPr lang="id-ID"/>
          </a:p>
        </p:txBody>
      </p:sp>
      <p:sp>
        <p:nvSpPr>
          <p:cNvPr id="3" name="Footer Placeholder 2"/>
          <p:cNvSpPr>
            <a:spLocks noGrp="1"/>
          </p:cNvSpPr>
          <p:nvPr>
            <p:ph type="ftr" sz="quarter" idx="11"/>
          </p:nvPr>
        </p:nvSpPr>
        <p:spPr/>
        <p:txBody>
          <a:bodyPr/>
          <a:lstStyle/>
          <a:p>
            <a:endParaRPr lang="id-ID"/>
          </a:p>
        </p:txBody>
      </p:sp>
      <p:sp>
        <p:nvSpPr>
          <p:cNvPr id="4" name="Slide Number Placeholder 3"/>
          <p:cNvSpPr>
            <a:spLocks noGrp="1"/>
          </p:cNvSpPr>
          <p:nvPr>
            <p:ph type="sldNum" sz="quarter" idx="12"/>
          </p:nvPr>
        </p:nvSpPr>
        <p:spPr/>
        <p:txBody>
          <a:bodyPr/>
          <a:lstStyle/>
          <a:p>
            <a:fld id="{5C23C027-5893-4617-B638-749BBEEA3FA2}" type="slidenum">
              <a:rPr lang="id-ID" smtClean="0"/>
              <a:pPr/>
              <a:t>‹#›</a:t>
            </a:fld>
            <a:endParaRPr lang="id-ID"/>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E66B9E9F-C4F2-48F1-A956-00490B361881}" type="datetimeFigureOut">
              <a:rPr lang="id-ID" smtClean="0"/>
              <a:pPr/>
              <a:t>21/09/2014</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5C23C027-5893-4617-B638-749BBEEA3FA2}" type="slidenum">
              <a:rPr lang="id-ID" smtClean="0"/>
              <a:pPr/>
              <a:t>‹#›</a:t>
            </a:fld>
            <a:endParaRPr lang="id-ID"/>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E66B9E9F-C4F2-48F1-A956-00490B361881}" type="datetimeFigureOut">
              <a:rPr lang="id-ID" smtClean="0"/>
              <a:pPr/>
              <a:t>21/09/2014</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a:xfrm>
            <a:off x="8077200" y="6356350"/>
            <a:ext cx="609600" cy="365125"/>
          </a:xfrm>
        </p:spPr>
        <p:txBody>
          <a:bodyPr/>
          <a:lstStyle/>
          <a:p>
            <a:fld id="{5C23C027-5893-4617-B638-749BBEEA3FA2}" type="slidenum">
              <a:rPr lang="id-ID" smtClean="0"/>
              <a:pPr/>
              <a:t>‹#›</a:t>
            </a:fld>
            <a:endParaRPr lang="id-ID"/>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E66B9E9F-C4F2-48F1-A956-00490B361881}" type="datetimeFigureOut">
              <a:rPr lang="id-ID" smtClean="0"/>
              <a:pPr/>
              <a:t>21/09/2014</a:t>
            </a:fld>
            <a:endParaRPr lang="id-ID"/>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id-ID"/>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5C23C027-5893-4617-B638-749BBEEA3FA2}" type="slidenum">
              <a:rPr lang="id-ID" smtClean="0"/>
              <a:pPr/>
              <a:t>‹#›</a:t>
            </a:fld>
            <a:endParaRPr lang="id-ID"/>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793" r:id="rId1"/>
    <p:sldLayoutId id="2147483794" r:id="rId2"/>
    <p:sldLayoutId id="2147483795" r:id="rId3"/>
    <p:sldLayoutId id="2147483796" r:id="rId4"/>
    <p:sldLayoutId id="2147483797" r:id="rId5"/>
    <p:sldLayoutId id="2147483798" r:id="rId6"/>
    <p:sldLayoutId id="2147483799" r:id="rId7"/>
    <p:sldLayoutId id="2147483800" r:id="rId8"/>
    <p:sldLayoutId id="2147483801" r:id="rId9"/>
    <p:sldLayoutId id="2147483802" r:id="rId10"/>
    <p:sldLayoutId id="2147483803"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0034" y="1357298"/>
            <a:ext cx="8229600" cy="1143000"/>
          </a:xfrm>
        </p:spPr>
        <p:txBody>
          <a:bodyPr>
            <a:noAutofit/>
          </a:bodyPr>
          <a:lstStyle/>
          <a:p>
            <a:pPr algn="ctr"/>
            <a:r>
              <a:rPr lang="id-ID" sz="6000" dirty="0" smtClean="0">
                <a:solidFill>
                  <a:srgbClr val="FF0000"/>
                </a:solidFill>
              </a:rPr>
              <a:t>KERJA</a:t>
            </a:r>
            <a:r>
              <a:rPr lang="id-ID" sz="6000" dirty="0" smtClean="0"/>
              <a:t> </a:t>
            </a:r>
            <a:r>
              <a:rPr lang="id-ID" sz="6000" dirty="0" smtClean="0">
                <a:solidFill>
                  <a:srgbClr val="FF0000"/>
                </a:solidFill>
              </a:rPr>
              <a:t>SAMA KAWASAN</a:t>
            </a:r>
            <a:br>
              <a:rPr lang="id-ID" sz="6000" dirty="0" smtClean="0">
                <a:solidFill>
                  <a:srgbClr val="FF0000"/>
                </a:solidFill>
              </a:rPr>
            </a:br>
            <a:endParaRPr lang="id-ID" sz="6000" dirty="0">
              <a:solidFill>
                <a:srgbClr val="FF0000"/>
              </a:solidFill>
            </a:endParaRPr>
          </a:p>
        </p:txBody>
      </p:sp>
      <p:sp>
        <p:nvSpPr>
          <p:cNvPr id="3" name="Content Placeholder 2"/>
          <p:cNvSpPr>
            <a:spLocks noGrp="1"/>
          </p:cNvSpPr>
          <p:nvPr>
            <p:ph idx="1"/>
          </p:nvPr>
        </p:nvSpPr>
        <p:spPr>
          <a:xfrm>
            <a:off x="457200" y="3000372"/>
            <a:ext cx="8229600" cy="3324228"/>
          </a:xfrm>
        </p:spPr>
        <p:txBody>
          <a:bodyPr>
            <a:normAutofit/>
          </a:bodyPr>
          <a:lstStyle/>
          <a:p>
            <a:pPr algn="ctr">
              <a:buNone/>
            </a:pPr>
            <a:r>
              <a:rPr lang="id-ID" sz="4800" dirty="0" smtClean="0">
                <a:solidFill>
                  <a:srgbClr val="C00000"/>
                </a:solidFill>
              </a:rPr>
              <a:t>DALAM BUKU ISU-ISU GLOBAL KONTEMPORER</a:t>
            </a:r>
          </a:p>
          <a:p>
            <a:pPr algn="ctr">
              <a:buNone/>
            </a:pPr>
            <a:r>
              <a:rPr lang="id-ID" sz="3600" dirty="0" smtClean="0">
                <a:solidFill>
                  <a:srgbClr val="002060"/>
                </a:solidFill>
              </a:rPr>
              <a:t>Prof.Drs. BUDI WINARNO,MA,PhD</a:t>
            </a:r>
            <a:endParaRPr lang="id-ID" sz="3600" dirty="0">
              <a:solidFill>
                <a:srgbClr val="002060"/>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142984"/>
            <a:ext cx="8229600" cy="5181616"/>
          </a:xfrm>
        </p:spPr>
        <p:txBody>
          <a:bodyPr/>
          <a:lstStyle/>
          <a:p>
            <a:r>
              <a:rPr lang="id-ID" dirty="0" smtClean="0"/>
              <a:t>Perbedaan pendekatan yang ada pada dasarnya lebih disebabkan perbedaan-perbedaann asumsi yang mendasari tatanan dunia atau situasi politik internasional. </a:t>
            </a:r>
          </a:p>
          <a:p>
            <a:r>
              <a:rPr lang="id-ID" dirty="0" smtClean="0"/>
              <a:t> Asumsi ini kemudian berpengaruh terhadap bagaimana politik dunia seharusnya dianalisis dan dipahami. Karena masing-masing pendekatan mempunyai asumsi tersendiri sehingga cenderung berbeda dalam melihat relistik politik internasional termasuk dalam menjelaskan kerjasama kawasan. </a:t>
            </a:r>
            <a:endParaRPr lang="id-ID"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00042"/>
            <a:ext cx="8229600" cy="5824558"/>
          </a:xfrm>
        </p:spPr>
        <p:txBody>
          <a:bodyPr/>
          <a:lstStyle/>
          <a:p>
            <a:r>
              <a:rPr lang="id-ID" dirty="0" smtClean="0"/>
              <a:t>Kita harus mempunyai perspektif teoretik yang memadai sehingga bisa lebih jernih dalam menjelaskan makna dibalik semakin kuatnya kecenderungann ke arah kerjasama kawasan.  Jauh lebih baik jika masing-masing perspektif teoretik  ditempatkan pada porsi masing-masing  agar kita dapat mengambil keunggulan dari masing-masing pendekatan guna menjelaskan suatu kasus yang relevan. </a:t>
            </a:r>
          </a:p>
          <a:p>
            <a:endParaRPr lang="id-ID"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5720" y="642918"/>
            <a:ext cx="8229600" cy="1143000"/>
          </a:xfrm>
        </p:spPr>
        <p:txBody>
          <a:bodyPr>
            <a:normAutofit fontScale="90000"/>
          </a:bodyPr>
          <a:lstStyle/>
          <a:p>
            <a:pPr lvl="0"/>
            <a:r>
              <a:rPr lang="id-ID" dirty="0" smtClean="0">
                <a:solidFill>
                  <a:srgbClr val="FF0000"/>
                </a:solidFill>
              </a:rPr>
              <a:t>Neorealisme dalam Politik Internasional</a:t>
            </a:r>
            <a:r>
              <a:rPr lang="id-ID" dirty="0" smtClean="0"/>
              <a:t/>
            </a:r>
            <a:br>
              <a:rPr lang="id-ID" dirty="0" smtClean="0"/>
            </a:br>
            <a:endParaRPr lang="id-ID" dirty="0"/>
          </a:p>
        </p:txBody>
      </p:sp>
      <p:sp>
        <p:nvSpPr>
          <p:cNvPr id="3" name="Content Placeholder 2"/>
          <p:cNvSpPr>
            <a:spLocks noGrp="1"/>
          </p:cNvSpPr>
          <p:nvPr>
            <p:ph idx="1"/>
          </p:nvPr>
        </p:nvSpPr>
        <p:spPr/>
        <p:txBody>
          <a:bodyPr/>
          <a:lstStyle/>
          <a:p>
            <a:r>
              <a:rPr lang="id-ID" dirty="0" smtClean="0"/>
              <a:t>Salah satu varian utama pendekatan neorealis adalah neorealisme struktural yang dikemukakan oleh Kenneth Waltz. </a:t>
            </a:r>
            <a:endParaRPr lang="id-ID"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71472" y="3071810"/>
            <a:ext cx="8229600" cy="1143000"/>
          </a:xfrm>
        </p:spPr>
        <p:txBody>
          <a:bodyPr>
            <a:normAutofit fontScale="90000"/>
          </a:bodyPr>
          <a:lstStyle/>
          <a:p>
            <a:r>
              <a:rPr lang="id-ID" sz="4000" dirty="0" smtClean="0">
                <a:solidFill>
                  <a:srgbClr val="FF0000"/>
                </a:solidFill>
              </a:rPr>
              <a:t>Dibandingkan dengan pendekatan realisme, neorealisme struktural ini mempunyai beberapa perbedaan, antara lain :</a:t>
            </a:r>
            <a:r>
              <a:rPr lang="id-ID" dirty="0" smtClean="0"/>
              <a:t/>
            </a:r>
            <a:br>
              <a:rPr lang="id-ID" dirty="0" smtClean="0"/>
            </a:br>
            <a:endParaRPr lang="id-ID"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28670"/>
            <a:ext cx="8229600" cy="5395930"/>
          </a:xfrm>
        </p:spPr>
        <p:txBody>
          <a:bodyPr/>
          <a:lstStyle/>
          <a:p>
            <a:r>
              <a:rPr lang="id-ID" dirty="0" smtClean="0"/>
              <a:t>Realisme menyandarkan pada penjelasan yang bersifat induktif (induktive theory). </a:t>
            </a:r>
          </a:p>
          <a:p>
            <a:r>
              <a:rPr lang="id-ID" dirty="0" smtClean="0"/>
              <a:t>Perbedaan kedua neorealis struktural dibanding realis adalah cara pandang mereka terhadap kekuasaan. </a:t>
            </a:r>
          </a:p>
          <a:p>
            <a:pPr>
              <a:buNone/>
            </a:pPr>
            <a:r>
              <a:rPr lang="id-ID" dirty="0" smtClean="0"/>
              <a:t>    Meskipun kaum realis memahami elemen-elemen kekuasaan yang berbeda, tetapi mereka menganggap bahwa kekuatan militer yang paling utama. Sebaliknya kaum neorelis strutural seperti Waltz, beranggapan bahwa kekuatan milter bukan satu-satunya yang esensial.</a:t>
            </a:r>
          </a:p>
          <a:p>
            <a:pPr>
              <a:buNone/>
            </a:pPr>
            <a:endParaRPr lang="id-ID"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857232"/>
            <a:ext cx="8229600" cy="5467368"/>
          </a:xfrm>
        </p:spPr>
        <p:txBody>
          <a:bodyPr/>
          <a:lstStyle/>
          <a:p>
            <a:r>
              <a:rPr lang="id-ID" dirty="0" smtClean="0"/>
              <a:t>Perbedaan ketiga terletak pada bagaimana negara bereaksi dalam sistem dunia yang bersifat anarkis.</a:t>
            </a:r>
          </a:p>
          <a:p>
            <a:pPr>
              <a:buNone/>
            </a:pPr>
            <a:r>
              <a:rPr lang="id-ID" dirty="0" smtClean="0"/>
              <a:t>    Bagi kaum realis, anarki adalah kondisi sistem internasional dan negara bereaksi berdasarkan atas ukuran, lokasi, politik dalam negeri dan kualitas pemimpin. </a:t>
            </a:r>
          </a:p>
          <a:p>
            <a:pPr>
              <a:buNone/>
            </a:pPr>
            <a:r>
              <a:rPr lang="id-ID" dirty="0" smtClean="0"/>
              <a:t>   Sebaliknya Neorealis Struktural melihat bahwa anarki menentukan sistem</a:t>
            </a:r>
            <a:endParaRPr lang="id-ID"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0034" y="1571612"/>
            <a:ext cx="8229600" cy="796086"/>
          </a:xfrm>
        </p:spPr>
        <p:txBody>
          <a:bodyPr>
            <a:normAutofit fontScale="90000"/>
          </a:bodyPr>
          <a:lstStyle/>
          <a:p>
            <a:pPr lvl="0"/>
            <a:r>
              <a:rPr lang="id-ID" dirty="0" smtClean="0">
                <a:solidFill>
                  <a:srgbClr val="FF0000"/>
                </a:solidFill>
              </a:rPr>
              <a:t>Neoliberalisme</a:t>
            </a:r>
            <a:br>
              <a:rPr lang="id-ID" dirty="0" smtClean="0">
                <a:solidFill>
                  <a:srgbClr val="FF0000"/>
                </a:solidFill>
              </a:rPr>
            </a:br>
            <a:endParaRPr lang="id-ID" dirty="0">
              <a:solidFill>
                <a:srgbClr val="FF0000"/>
              </a:solidFill>
            </a:endParaRPr>
          </a:p>
        </p:txBody>
      </p:sp>
      <p:sp>
        <p:nvSpPr>
          <p:cNvPr id="3" name="Content Placeholder 2"/>
          <p:cNvSpPr>
            <a:spLocks noGrp="1"/>
          </p:cNvSpPr>
          <p:nvPr>
            <p:ph idx="1"/>
          </p:nvPr>
        </p:nvSpPr>
        <p:spPr>
          <a:xfrm>
            <a:off x="457200" y="2071678"/>
            <a:ext cx="8229600" cy="4252922"/>
          </a:xfrm>
        </p:spPr>
        <p:txBody>
          <a:bodyPr/>
          <a:lstStyle/>
          <a:p>
            <a:r>
              <a:rPr lang="id-ID" dirty="0" smtClean="0"/>
              <a:t>Neoliberalisme yang akan dibahas di sini dalam pengertian bagaimana perspektif teoretik ini berusaha menjelaskan sistem internasional dan kerjasama yang muncul dalam sistem tersebut. </a:t>
            </a:r>
          </a:p>
          <a:p>
            <a:endParaRPr lang="id-ID"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7158" y="1643050"/>
            <a:ext cx="8229600" cy="1143000"/>
          </a:xfrm>
        </p:spPr>
        <p:txBody>
          <a:bodyPr>
            <a:normAutofit fontScale="90000"/>
          </a:bodyPr>
          <a:lstStyle/>
          <a:p>
            <a:r>
              <a:rPr lang="id-ID" sz="4000" dirty="0" smtClean="0">
                <a:solidFill>
                  <a:srgbClr val="FF0000"/>
                </a:solidFill>
              </a:rPr>
              <a:t>Neoliberalisme dalam perspektif ini mempunyai beberapa varian yaitu</a:t>
            </a:r>
            <a:r>
              <a:rPr lang="id-ID" sz="4000" dirty="0" smtClean="0"/>
              <a:t> </a:t>
            </a:r>
            <a:r>
              <a:rPr lang="id-ID" dirty="0" smtClean="0"/>
              <a:t>:</a:t>
            </a:r>
            <a:br>
              <a:rPr lang="id-ID" dirty="0" smtClean="0"/>
            </a:br>
            <a:endParaRPr lang="id-ID" dirty="0"/>
          </a:p>
        </p:txBody>
      </p:sp>
      <p:sp>
        <p:nvSpPr>
          <p:cNvPr id="3" name="Content Placeholder 2"/>
          <p:cNvSpPr>
            <a:spLocks noGrp="1"/>
          </p:cNvSpPr>
          <p:nvPr>
            <p:ph idx="1"/>
          </p:nvPr>
        </p:nvSpPr>
        <p:spPr>
          <a:xfrm>
            <a:off x="457200" y="2285992"/>
            <a:ext cx="8229600" cy="4038608"/>
          </a:xfrm>
        </p:spPr>
        <p:txBody>
          <a:bodyPr/>
          <a:lstStyle/>
          <a:p>
            <a:pPr lvl="0"/>
            <a:r>
              <a:rPr lang="id-ID" dirty="0" smtClean="0"/>
              <a:t>Liberalisme komersial yang berusaha secar terus menerus melakukan pembelaan atas perdagangan bebas dan sebuah pasar atau ekonomi kapitalis sebagi suatu cara untuk meraih kemakmuran dan perdamaian.</a:t>
            </a:r>
          </a:p>
          <a:p>
            <a:pPr lvl="0"/>
            <a:r>
              <a:rPr lang="id-ID" dirty="0" smtClean="0"/>
              <a:t>Liberalisme Republikan yang mengatakan bahwa negara demokrasi akan cenderung menghormati hak-hak asasi warga negara dan cenderung tidak suka berperang dengan negara dem0krasi lainnya. </a:t>
            </a:r>
          </a:p>
          <a:p>
            <a:pPr lvl="0"/>
            <a:endParaRPr lang="id-ID"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42918"/>
            <a:ext cx="8229600" cy="5681682"/>
          </a:xfrm>
        </p:spPr>
        <p:txBody>
          <a:bodyPr>
            <a:normAutofit/>
          </a:bodyPr>
          <a:lstStyle/>
          <a:p>
            <a:r>
              <a:rPr lang="id-ID" dirty="0" smtClean="0"/>
              <a:t>Institusionalisme liberal atau institusionalisme neoliberal telah banyak dipertimbangkan secara intensif oleh para sarjana sebagai suatu perspektif teoretik yang menentang realis dan neorealis. Studi bagi pengembangan perspektif ini menyarankan bahwa cara untuk meraih kemakmuran dan perdamaian adalah bagaimana negara-negara merdeka mengumpulkan sumber daya yang mereka miliki bahkan mengurangi beberapa kedaulatan mereka untuk menciptakanj komunitas yang terintegrasi untuk mempromosikan pertumbuhan ekonomi dan merespon persoalan-persoalan regional.</a:t>
            </a:r>
            <a:endParaRPr lang="id-ID"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71472" y="2857496"/>
            <a:ext cx="8229600" cy="1143000"/>
          </a:xfrm>
        </p:spPr>
        <p:txBody>
          <a:bodyPr>
            <a:normAutofit fontScale="90000"/>
          </a:bodyPr>
          <a:lstStyle/>
          <a:p>
            <a:r>
              <a:rPr lang="id-ID" sz="4000" dirty="0" smtClean="0">
                <a:solidFill>
                  <a:srgbClr val="FF0000"/>
                </a:solidFill>
              </a:rPr>
              <a:t>Para pemikir yang berada dalam perspektif neoinstitusionalisme mengidentifikasikan 4 asumsi pokok :</a:t>
            </a:r>
            <a:r>
              <a:rPr lang="id-ID" dirty="0" smtClean="0">
                <a:solidFill>
                  <a:srgbClr val="FF0000"/>
                </a:solidFill>
              </a:rPr>
              <a:t/>
            </a:r>
            <a:br>
              <a:rPr lang="id-ID" dirty="0" smtClean="0">
                <a:solidFill>
                  <a:srgbClr val="FF0000"/>
                </a:solidFill>
              </a:rPr>
            </a:br>
            <a:endParaRPr lang="id-ID" dirty="0">
              <a:solidFill>
                <a:srgbClr val="FF0000"/>
              </a:solidFill>
            </a:endParaRPr>
          </a:p>
        </p:txBody>
      </p:sp>
      <p:sp>
        <p:nvSpPr>
          <p:cNvPr id="3" name="Content Placeholder 2"/>
          <p:cNvSpPr>
            <a:spLocks noGrp="1"/>
          </p:cNvSpPr>
          <p:nvPr>
            <p:ph idx="1"/>
          </p:nvPr>
        </p:nvSpPr>
        <p:spPr>
          <a:xfrm>
            <a:off x="457200" y="3857628"/>
            <a:ext cx="8229600" cy="2466972"/>
          </a:xfrm>
        </p:spPr>
        <p:txBody>
          <a:bodyPr/>
          <a:lstStyle/>
          <a:p>
            <a:pPr lvl="0"/>
            <a:r>
              <a:rPr lang="id-ID" dirty="0" smtClean="0"/>
              <a:t>Negara merupakan aktor kunci dalam hubungan        internasional tetapi bukanlah satu-satunya aktor yang signifikan.</a:t>
            </a:r>
          </a:p>
          <a:p>
            <a:endParaRPr lang="id-ID"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42910" y="0"/>
            <a:ext cx="7772400" cy="1470025"/>
          </a:xfrm>
        </p:spPr>
        <p:txBody>
          <a:bodyPr>
            <a:normAutofit fontScale="90000"/>
          </a:bodyPr>
          <a:lstStyle/>
          <a:p>
            <a:r>
              <a:rPr lang="id-ID" b="1" dirty="0">
                <a:solidFill>
                  <a:srgbClr val="FF0000"/>
                </a:solidFill>
              </a:rPr>
              <a:t>KERJASAMA KAWASAN</a:t>
            </a:r>
            <a:r>
              <a:rPr lang="id-ID" dirty="0"/>
              <a:t/>
            </a:r>
            <a:br>
              <a:rPr lang="id-ID" dirty="0"/>
            </a:br>
            <a:endParaRPr lang="id-ID" dirty="0"/>
          </a:p>
        </p:txBody>
      </p:sp>
      <p:sp>
        <p:nvSpPr>
          <p:cNvPr id="4" name="Subtitle 3"/>
          <p:cNvSpPr>
            <a:spLocks noGrp="1"/>
          </p:cNvSpPr>
          <p:nvPr>
            <p:ph type="subTitle" idx="1"/>
          </p:nvPr>
        </p:nvSpPr>
        <p:spPr>
          <a:xfrm>
            <a:off x="500034" y="1071546"/>
            <a:ext cx="8001056" cy="4567254"/>
          </a:xfrm>
        </p:spPr>
        <p:txBody>
          <a:bodyPr>
            <a:normAutofit/>
          </a:bodyPr>
          <a:lstStyle/>
          <a:p>
            <a:r>
              <a:rPr lang="id-ID" dirty="0"/>
              <a:t>Diperlukan </a:t>
            </a:r>
            <a:r>
              <a:rPr lang="id-ID" dirty="0" smtClean="0"/>
              <a:t>pemahaman  </a:t>
            </a:r>
            <a:r>
              <a:rPr lang="id-ID" dirty="0"/>
              <a:t>awal tentang kerjasama kawasan. hal ini penting karena definisi kawasan (region) dan regionalism acapkali menimbulkan perdebatan dan pertikaian, sekaligus jarang menimbulkan konsensus. problem membatasi region dan regionalism telah menjadi perhatian kaum akademisi pada akhir tahun 1960an dan tahun 1970an namun tidak memperoleh kesimpulan yang jelas</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Lanjutan....</a:t>
            </a:r>
            <a:endParaRPr lang="id-ID" dirty="0"/>
          </a:p>
        </p:txBody>
      </p:sp>
      <p:sp>
        <p:nvSpPr>
          <p:cNvPr id="3" name="Content Placeholder 2"/>
          <p:cNvSpPr>
            <a:spLocks noGrp="1"/>
          </p:cNvSpPr>
          <p:nvPr>
            <p:ph idx="1"/>
          </p:nvPr>
        </p:nvSpPr>
        <p:spPr/>
        <p:txBody>
          <a:bodyPr>
            <a:normAutofit lnSpcReduction="10000"/>
          </a:bodyPr>
          <a:lstStyle/>
          <a:p>
            <a:pPr lvl="0"/>
            <a:r>
              <a:rPr lang="id-ID" dirty="0" smtClean="0"/>
              <a:t>Dalam lingkungan yang kompetetif, negara berusaha memaksimalkan keuntungan melalui kerjasama.</a:t>
            </a:r>
          </a:p>
          <a:p>
            <a:pPr lvl="0"/>
            <a:r>
              <a:rPr lang="id-ID" dirty="0" smtClean="0"/>
              <a:t>Kendala terbesar  kerjasama yang berhasil adalah ketidakrelaan atau kecurangan yang dilakukan oleh suatu negara.</a:t>
            </a:r>
          </a:p>
          <a:p>
            <a:pPr lvl="0"/>
            <a:r>
              <a:rPr lang="id-ID" dirty="0" smtClean="0"/>
              <a:t>Kerjasama tidak pernah tanpa masalah, tetapi negara akan menggeser sumber daya dan kesetiaannya jika mereka melihat keuntungan bersama, dan jika kerjasama tersebut menyediakan suatu peningkatan kesempatan untuk mengamankan kepentingan nasional mereka. </a:t>
            </a:r>
            <a:endParaRPr lang="id-ID"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85720" y="214290"/>
            <a:ext cx="8229600" cy="5967434"/>
          </a:xfrm>
        </p:spPr>
        <p:txBody>
          <a:bodyPr>
            <a:normAutofit fontScale="92500"/>
          </a:bodyPr>
          <a:lstStyle/>
          <a:p>
            <a:endParaRPr lang="id-ID" sz="3600" dirty="0" smtClean="0"/>
          </a:p>
          <a:p>
            <a:pPr>
              <a:buNone/>
            </a:pPr>
            <a:r>
              <a:rPr lang="id-ID" sz="3600" dirty="0" smtClean="0"/>
              <a:t>   Dari kedua perspektif teoterik terbesar ini, tampak bahwa masing-masing perspektif mempunyai ciri khasnya yang lebih saling melengkapi meskipun dalam beberapa dimensi tidak ada titik temu antara mereka. Namun sebagai sebuah perspektif teoretik, adalah lebih baik jika keduanya bisa digunakan secara bersamaan dalam melihat trend globalisasi dan regionalisasi dewasa ini. </a:t>
            </a:r>
          </a:p>
          <a:p>
            <a:endParaRPr lang="id-ID" sz="3600" dirty="0" smtClean="0"/>
          </a:p>
          <a:p>
            <a:endParaRPr lang="id-ID"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a:r>
              <a:rPr lang="id-ID" dirty="0" smtClean="0"/>
              <a:t>Globalisai VS Regionalisme</a:t>
            </a:r>
            <a:endParaRPr lang="id-ID" dirty="0"/>
          </a:p>
        </p:txBody>
      </p:sp>
      <p:sp>
        <p:nvSpPr>
          <p:cNvPr id="3" name="Content Placeholder 2"/>
          <p:cNvSpPr>
            <a:spLocks noGrp="1"/>
          </p:cNvSpPr>
          <p:nvPr>
            <p:ph idx="1"/>
          </p:nvPr>
        </p:nvSpPr>
        <p:spPr/>
        <p:txBody>
          <a:bodyPr/>
          <a:lstStyle/>
          <a:p>
            <a:pPr>
              <a:buNone/>
            </a:pPr>
            <a:r>
              <a:rPr lang="id-ID" dirty="0" smtClean="0"/>
              <a:t>    Keuntungan yang diraih atas perdagangan bebas neoliberal itu ternyata dalam banyak hal mengalir ke negara-negara maju.  Di sisi lain meskipun motif kerjasama multilateral ditujukan dalam rangka meningkatkan pertumbuhan ekonomi dan kesejahteraan, tetapi faktanya kepentingan nasional tetap menjadi faktor penting  </a:t>
            </a:r>
            <a:endParaRPr lang="id-ID"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Lanjutan....</a:t>
            </a:r>
            <a:endParaRPr lang="id-ID" dirty="0"/>
          </a:p>
        </p:txBody>
      </p:sp>
      <p:sp>
        <p:nvSpPr>
          <p:cNvPr id="3" name="Content Placeholder 2"/>
          <p:cNvSpPr>
            <a:spLocks noGrp="1"/>
          </p:cNvSpPr>
          <p:nvPr>
            <p:ph idx="1"/>
          </p:nvPr>
        </p:nvSpPr>
        <p:spPr/>
        <p:txBody>
          <a:bodyPr/>
          <a:lstStyle/>
          <a:p>
            <a:r>
              <a:rPr lang="id-ID" dirty="0" smtClean="0"/>
              <a:t>Bahkan jika perlu meminggirkan kepentingan negara lain dalam perjanjian perdagangan yang ada. Meskipun begitu, globalisasi neoliberal tetap menjadi dan sepertinya akan tetap menjadi ideologi dominan yang membentuk basis globalisasi sekarang ini. </a:t>
            </a:r>
          </a:p>
          <a:p>
            <a:endParaRPr lang="id-ID"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71472" y="1857364"/>
            <a:ext cx="8229600" cy="1143000"/>
          </a:xfrm>
        </p:spPr>
        <p:txBody>
          <a:bodyPr>
            <a:normAutofit fontScale="90000"/>
          </a:bodyPr>
          <a:lstStyle/>
          <a:p>
            <a:r>
              <a:rPr lang="id-ID" sz="4400" dirty="0" smtClean="0"/>
              <a:t>Ada empat cara bagaimana globalisasi mendorong regionalisme </a:t>
            </a:r>
            <a:r>
              <a:rPr lang="id-ID" dirty="0" smtClean="0"/>
              <a:t>:</a:t>
            </a:r>
            <a:br>
              <a:rPr lang="id-ID" dirty="0" smtClean="0"/>
            </a:br>
            <a:r>
              <a:rPr lang="id-ID" dirty="0" smtClean="0"/>
              <a:t/>
            </a:r>
            <a:br>
              <a:rPr lang="id-ID" dirty="0" smtClean="0"/>
            </a:br>
            <a:endParaRPr lang="id-ID" dirty="0"/>
          </a:p>
        </p:txBody>
      </p:sp>
      <p:sp>
        <p:nvSpPr>
          <p:cNvPr id="3" name="Content Placeholder 2"/>
          <p:cNvSpPr>
            <a:spLocks noGrp="1"/>
          </p:cNvSpPr>
          <p:nvPr>
            <p:ph idx="1"/>
          </p:nvPr>
        </p:nvSpPr>
        <p:spPr>
          <a:xfrm>
            <a:off x="457200" y="2214554"/>
            <a:ext cx="8229600" cy="4110046"/>
          </a:xfrm>
        </p:spPr>
        <p:txBody>
          <a:bodyPr/>
          <a:lstStyle/>
          <a:p>
            <a:pPr lvl="0"/>
            <a:r>
              <a:rPr lang="id-ID" dirty="0" smtClean="0"/>
              <a:t>Integrasi yang semakin mendalam menciptakan persoalan-persoalan yang membutuhkan manajemen kolektif dan lebih spesisfik, bentuk-bentuk manajemen dan regulasi yang melibatkan hak prerogatif negara.</a:t>
            </a:r>
          </a:p>
          <a:p>
            <a:r>
              <a:rPr lang="id-ID" dirty="0" smtClean="0"/>
              <a:t>Karakteristik global dalam banyak isu sering dilebih-lebihkan dan meskipun memang terdapat isu-isu yang bersifat global, tetapi dampaknya lebih terasa pada suatu kawasan</a:t>
            </a:r>
            <a:endParaRPr lang="id-ID"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Lanjutan....</a:t>
            </a:r>
            <a:endParaRPr lang="id-ID" dirty="0"/>
          </a:p>
        </p:txBody>
      </p:sp>
      <p:sp>
        <p:nvSpPr>
          <p:cNvPr id="3" name="Content Placeholder 2"/>
          <p:cNvSpPr>
            <a:spLocks noGrp="1"/>
          </p:cNvSpPr>
          <p:nvPr>
            <p:ph idx="1"/>
          </p:nvPr>
        </p:nvSpPr>
        <p:spPr/>
        <p:txBody>
          <a:bodyPr/>
          <a:lstStyle/>
          <a:p>
            <a:pPr lvl="0"/>
            <a:r>
              <a:rPr lang="id-ID" dirty="0" smtClean="0"/>
              <a:t>Merepresentasikan suatu gairah untuk melakukan rekonsiliasi menuju integritas pasar secara global dan tekanan-tekanan teknologi ke arah globalisasi dan integrasi pada suatu sisi dan pada sisi lain kecenderungan ke arah fragmentasi dalam waktu bersamaan.</a:t>
            </a:r>
          </a:p>
          <a:p>
            <a:pPr lvl="0"/>
            <a:r>
              <a:rPr lang="id-ID" dirty="0" smtClean="0"/>
              <a:t>Integrasi ekonomi global barangkali merupakan stimulus yang paling kuat dalam mendorong regionalisme ekonomi melalui pengintensifan pola-pola kompetisi ekonomi merkantilis.</a:t>
            </a:r>
          </a:p>
          <a:p>
            <a:endParaRPr lang="id-ID" dirty="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7158" y="1500174"/>
            <a:ext cx="8229600" cy="1143000"/>
          </a:xfrm>
        </p:spPr>
        <p:txBody>
          <a:bodyPr>
            <a:noAutofit/>
          </a:bodyPr>
          <a:lstStyle/>
          <a:p>
            <a:r>
              <a:rPr lang="id-ID" sz="3200" dirty="0" smtClean="0"/>
              <a:t>Kontribusi regionalisme terhadap globalisasi dan integrasi pasar-pasar global dapat dilihat dari dua cara pandang. </a:t>
            </a:r>
            <a:br>
              <a:rPr lang="id-ID" sz="3200" dirty="0" smtClean="0"/>
            </a:br>
            <a:endParaRPr lang="id-ID" sz="3200" dirty="0"/>
          </a:p>
        </p:txBody>
      </p:sp>
      <p:sp>
        <p:nvSpPr>
          <p:cNvPr id="3" name="Content Placeholder 2"/>
          <p:cNvSpPr>
            <a:spLocks noGrp="1"/>
          </p:cNvSpPr>
          <p:nvPr>
            <p:ph idx="1"/>
          </p:nvPr>
        </p:nvSpPr>
        <p:spPr>
          <a:xfrm>
            <a:off x="457200" y="2643182"/>
            <a:ext cx="8229600" cy="3681418"/>
          </a:xfrm>
        </p:spPr>
        <p:txBody>
          <a:bodyPr>
            <a:normAutofit fontScale="92500" lnSpcReduction="10000"/>
          </a:bodyPr>
          <a:lstStyle/>
          <a:p>
            <a:r>
              <a:rPr lang="id-ID" dirty="0" smtClean="0"/>
              <a:t>Jika Regionalisme mendorong ke arah kawasan guna mempersiapkan suatu kondisi ke arah integrasi yang lebih luas, yakni integrasi pasar-pasar global, maka regionalisme akan menguntungkan bagi proses globalisasi ekonomi. </a:t>
            </a:r>
          </a:p>
          <a:p>
            <a:r>
              <a:rPr lang="id-ID" dirty="0" smtClean="0"/>
              <a:t>Sebaliknya, jika regionalisme cenderung ke arah pemberian hak-hak istimewa terhadap negara-negara anggota melalui proteksi dan diskriminasi terhadap negara-negara lain bukan anggota sehingga melanggar apa myang disebut sebagai MFN (Most Favoured Nations) maka regionalisme akan merugikan globalisasi.</a:t>
            </a:r>
          </a:p>
          <a:p>
            <a:endParaRPr lang="id-ID" dirty="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2910" y="2643182"/>
            <a:ext cx="8229600" cy="1143000"/>
          </a:xfrm>
        </p:spPr>
        <p:txBody>
          <a:bodyPr>
            <a:normAutofit fontScale="90000"/>
          </a:bodyPr>
          <a:lstStyle/>
          <a:p>
            <a:r>
              <a:rPr lang="id-ID" sz="4900" dirty="0" smtClean="0"/>
              <a:t>Beberapa  relevansi ditemukan pada tataran empiris :</a:t>
            </a:r>
            <a:r>
              <a:rPr lang="id-ID" dirty="0" smtClean="0"/>
              <a:t/>
            </a:r>
            <a:br>
              <a:rPr lang="id-ID" dirty="0" smtClean="0"/>
            </a:br>
            <a:endParaRPr lang="id-ID" dirty="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00042"/>
            <a:ext cx="8229600" cy="5824558"/>
          </a:xfrm>
        </p:spPr>
        <p:txBody>
          <a:bodyPr/>
          <a:lstStyle/>
          <a:p>
            <a:pPr lvl="0"/>
            <a:r>
              <a:rPr lang="id-ID" dirty="0" smtClean="0"/>
              <a:t>Dominasi kebijakan pasar neoliberal akan menyeragamkan semua tipe, kebijakan. Dengan kata lain semua negara dalam satu atau lebih kawasan akan merespons dengan cara yang kurang lebih sama. Hal ini akan mendorong ke arah integrasi global.</a:t>
            </a:r>
          </a:p>
          <a:p>
            <a:pPr lvl="0"/>
            <a:r>
              <a:rPr lang="id-ID" dirty="0" smtClean="0"/>
              <a:t>Berkaitan dengan yang pertama kecuali ada peristiwa-peristiwa besar yang membalikan keadaan maka integrasi pasar global hanya menunggu waktu. Dengan batas waktu yang telah ditentukan oleh masing-masing,  pasar bebas neoliberal pada akhirnya akan tercipta dan kita tinggal menunggu apakah janji kemakmuran itu benar-benar terwujud atau justru menciptakan reaksi yang sebaliknya. Proteksionalisme yang jauh lebih radikal.</a:t>
            </a:r>
          </a:p>
          <a:p>
            <a:endParaRPr lang="id-ID" dirty="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71472" y="1428736"/>
            <a:ext cx="8229600" cy="1143000"/>
          </a:xfrm>
        </p:spPr>
        <p:txBody>
          <a:bodyPr>
            <a:normAutofit fontScale="90000"/>
          </a:bodyPr>
          <a:lstStyle/>
          <a:p>
            <a:pPr lvl="0"/>
            <a:r>
              <a:rPr lang="id-ID" dirty="0" smtClean="0"/>
              <a:t>Beberapa Bentuk Kerjasama Kawasan</a:t>
            </a:r>
            <a:br>
              <a:rPr lang="id-ID" dirty="0" smtClean="0"/>
            </a:br>
            <a:r>
              <a:rPr lang="id-ID" dirty="0" smtClean="0"/>
              <a:t> </a:t>
            </a:r>
            <a:br>
              <a:rPr lang="id-ID" dirty="0" smtClean="0"/>
            </a:br>
            <a:endParaRPr lang="id-ID" dirty="0"/>
          </a:p>
        </p:txBody>
      </p:sp>
      <p:sp>
        <p:nvSpPr>
          <p:cNvPr id="3" name="Content Placeholder 2"/>
          <p:cNvSpPr>
            <a:spLocks noGrp="1"/>
          </p:cNvSpPr>
          <p:nvPr>
            <p:ph idx="1"/>
          </p:nvPr>
        </p:nvSpPr>
        <p:spPr/>
        <p:txBody>
          <a:bodyPr/>
          <a:lstStyle/>
          <a:p>
            <a:pPr lvl="0"/>
            <a:r>
              <a:rPr lang="id-ID" dirty="0" smtClean="0"/>
              <a:t>Uni Eropa dan APEC ( Asia Pacific Economic Cooperation )</a:t>
            </a:r>
          </a:p>
          <a:p>
            <a:pPr lvl="0"/>
            <a:r>
              <a:rPr lang="id-ID" dirty="0" smtClean="0"/>
              <a:t>ASEAN (</a:t>
            </a:r>
            <a:r>
              <a:rPr lang="en-US" dirty="0" smtClean="0"/>
              <a:t>Association of Southeast Asian Nations </a:t>
            </a:r>
            <a:r>
              <a:rPr lang="id-ID" dirty="0" smtClean="0"/>
              <a:t>)</a:t>
            </a:r>
          </a:p>
          <a:p>
            <a:r>
              <a:rPr lang="en-US" dirty="0" smtClean="0"/>
              <a:t>North America Free Trade </a:t>
            </a:r>
            <a:r>
              <a:rPr lang="en-US" dirty="0" err="1" smtClean="0"/>
              <a:t>Aggreement</a:t>
            </a:r>
            <a:r>
              <a:rPr lang="id-ID" dirty="0" smtClean="0"/>
              <a:t> (NAFTA )</a:t>
            </a:r>
            <a:endParaRPr lang="id-ID"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00042"/>
            <a:ext cx="8229600" cy="5824558"/>
          </a:xfrm>
        </p:spPr>
        <p:txBody>
          <a:bodyPr>
            <a:normAutofit/>
          </a:bodyPr>
          <a:lstStyle/>
          <a:p>
            <a:r>
              <a:rPr lang="id-ID" dirty="0" smtClean="0">
                <a:solidFill>
                  <a:srgbClr val="002060"/>
                </a:solidFill>
              </a:rPr>
              <a:t>Regionalis </a:t>
            </a:r>
            <a:r>
              <a:rPr lang="id-ID" dirty="0" smtClean="0"/>
              <a:t>seringkali dianalisis dalam pengertian tingkat kohesivitas sosial (etnisitas, ras, bahasa, agama, budaya, sejarah, kesadaran terhadap warisan bersama); kohesivitas ekonomi (pola-pola perdagangan, komplementaritas ekonomi; kohesivitas  politik (tipe rezim, ideologi); kohesivitas organisasi (eksistensi lembaga-lembaga regional) secara khusus, perhatian difokuskan kepada gagasan saling ketergantungan kawasan (region independence).</a:t>
            </a:r>
            <a:endParaRPr lang="id-ID" dirty="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sz="6000" dirty="0" smtClean="0">
                <a:solidFill>
                  <a:srgbClr val="FF0000"/>
                </a:solidFill>
              </a:rPr>
              <a:t>Anggota Kelompok </a:t>
            </a:r>
            <a:r>
              <a:rPr lang="id-ID" dirty="0" smtClean="0">
                <a:solidFill>
                  <a:srgbClr val="FF0000"/>
                </a:solidFill>
              </a:rPr>
              <a:t>:</a:t>
            </a:r>
            <a:endParaRPr lang="id-ID" dirty="0">
              <a:solidFill>
                <a:srgbClr val="FF0000"/>
              </a:solidFill>
            </a:endParaRPr>
          </a:p>
        </p:txBody>
      </p:sp>
      <p:sp>
        <p:nvSpPr>
          <p:cNvPr id="3" name="Content Placeholder 2"/>
          <p:cNvSpPr>
            <a:spLocks noGrp="1"/>
          </p:cNvSpPr>
          <p:nvPr>
            <p:ph idx="1"/>
          </p:nvPr>
        </p:nvSpPr>
        <p:spPr/>
        <p:txBody>
          <a:bodyPr/>
          <a:lstStyle/>
          <a:p>
            <a:pPr marL="514350" indent="-514350">
              <a:buAutoNum type="arabicPeriod"/>
            </a:pPr>
            <a:r>
              <a:rPr lang="id-ID" sz="4400" dirty="0" smtClean="0"/>
              <a:t>Dely  S. Ndoen</a:t>
            </a:r>
          </a:p>
          <a:p>
            <a:pPr marL="514350" indent="-514350">
              <a:buAutoNum type="arabicPeriod"/>
            </a:pPr>
            <a:r>
              <a:rPr lang="id-ID" sz="4400" dirty="0" smtClean="0"/>
              <a:t>Maria M. Ratnasari</a:t>
            </a:r>
          </a:p>
          <a:p>
            <a:pPr marL="514350" indent="-514350">
              <a:buAutoNum type="arabicPeriod"/>
            </a:pPr>
            <a:r>
              <a:rPr lang="id-ID" sz="4400" dirty="0" smtClean="0"/>
              <a:t>Romana Diki</a:t>
            </a:r>
          </a:p>
          <a:p>
            <a:pPr marL="514350" indent="-514350">
              <a:buAutoNum type="arabicPeriod"/>
            </a:pPr>
            <a:r>
              <a:rPr lang="id-ID" sz="4400" dirty="0" smtClean="0"/>
              <a:t>Kiki E. D. Tulle</a:t>
            </a:r>
          </a:p>
          <a:p>
            <a:pPr marL="514350" indent="-514350">
              <a:buAutoNum type="arabicPeriod"/>
            </a:pPr>
            <a:r>
              <a:rPr lang="id-ID" sz="4400" dirty="0" smtClean="0"/>
              <a:t>Herlyn F. Lusi</a:t>
            </a:r>
          </a:p>
          <a:p>
            <a:pPr marL="514350" indent="-514350">
              <a:buAutoNum type="arabicPeriod"/>
            </a:pPr>
            <a:endParaRPr lang="id-ID"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8596" y="1428736"/>
            <a:ext cx="8229600" cy="1143000"/>
          </a:xfrm>
        </p:spPr>
        <p:txBody>
          <a:bodyPr>
            <a:normAutofit fontScale="90000"/>
          </a:bodyPr>
          <a:lstStyle/>
          <a:p>
            <a:r>
              <a:rPr lang="id-ID" sz="4000" dirty="0" smtClean="0">
                <a:solidFill>
                  <a:srgbClr val="FF0000"/>
                </a:solidFill>
              </a:rPr>
              <a:t>Pengertian regionalism bisa dipilah dalam lima kategori yang berbeda sebagai berikut</a:t>
            </a:r>
            <a:r>
              <a:rPr lang="id-ID" dirty="0" smtClean="0">
                <a:solidFill>
                  <a:srgbClr val="FF0000"/>
                </a:solidFill>
              </a:rPr>
              <a:t>: </a:t>
            </a:r>
            <a:r>
              <a:rPr lang="id-ID" dirty="0" smtClean="0"/>
              <a:t/>
            </a:r>
            <a:br>
              <a:rPr lang="id-ID" dirty="0" smtClean="0"/>
            </a:br>
            <a:endParaRPr lang="id-ID" dirty="0"/>
          </a:p>
        </p:txBody>
      </p:sp>
      <p:sp>
        <p:nvSpPr>
          <p:cNvPr id="3" name="Content Placeholder 2"/>
          <p:cNvSpPr>
            <a:spLocks noGrp="1"/>
          </p:cNvSpPr>
          <p:nvPr>
            <p:ph idx="1"/>
          </p:nvPr>
        </p:nvSpPr>
        <p:spPr/>
        <p:txBody>
          <a:bodyPr/>
          <a:lstStyle/>
          <a:p>
            <a:pPr lvl="0"/>
            <a:r>
              <a:rPr lang="id-ID" dirty="0" smtClean="0"/>
              <a:t>Regionalization menunjuk kepada pertumbuhan integrasi masyarakat dalam sebuah wilayah dan pada proses interaksi sosial dan ekonomi yang acapkali tidak terarah.</a:t>
            </a:r>
          </a:p>
          <a:p>
            <a:pPr lvl="0"/>
            <a:r>
              <a:rPr lang="id-ID" dirty="0" smtClean="0"/>
              <a:t>Regional awareness, regional identity  dan regional consciouness merupakan pemikiran yang secara inheren kurang tepat.</a:t>
            </a:r>
          </a:p>
          <a:p>
            <a:endParaRPr lang="id-ID"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71480"/>
            <a:ext cx="8229600" cy="5753120"/>
          </a:xfrm>
        </p:spPr>
        <p:txBody>
          <a:bodyPr>
            <a:normAutofit/>
          </a:bodyPr>
          <a:lstStyle/>
          <a:p>
            <a:pPr lvl="0"/>
            <a:r>
              <a:rPr lang="id-ID" dirty="0" smtClean="0"/>
              <a:t>Regional interstate co-operation memberikan arti bahwa banyak kegiataan kawasan yang mlibatkan negosiasi dan konstuksi persetujuan antar negara atayu pemerintah, atau antar rezim. </a:t>
            </a:r>
          </a:p>
          <a:p>
            <a:pPr lvl="0"/>
            <a:r>
              <a:rPr lang="id-ID" dirty="0" smtClean="0"/>
              <a:t>State-promoted region integration, sub kategori kerjasama kawasan yang penting berkaitan dengan integrasi ekonomi kawasan.</a:t>
            </a:r>
          </a:p>
          <a:p>
            <a:pPr lvl="0"/>
            <a:r>
              <a:rPr lang="id-ID" dirty="0" smtClean="0"/>
              <a:t>Region cohesion merujuk pada kemungkinan pada suatu titik tertentu bahwa kombinasi empat kategori di atas mendorong munculnya unit kawasan yang kohesif dan terkonsolidasi.</a:t>
            </a:r>
          </a:p>
          <a:p>
            <a:endParaRPr lang="id-ID"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0034" y="928670"/>
            <a:ext cx="8229600" cy="1143000"/>
          </a:xfrm>
        </p:spPr>
        <p:txBody>
          <a:bodyPr>
            <a:normAutofit fontScale="90000"/>
          </a:bodyPr>
          <a:lstStyle/>
          <a:p>
            <a:pPr lvl="0"/>
            <a:r>
              <a:rPr lang="id-ID" dirty="0" smtClean="0">
                <a:solidFill>
                  <a:srgbClr val="FF0000"/>
                </a:solidFill>
              </a:rPr>
              <a:t>Globalisasi sebagai faktor pendorong</a:t>
            </a:r>
            <a:r>
              <a:rPr lang="id-ID" dirty="0" smtClean="0"/>
              <a:t/>
            </a:r>
            <a:br>
              <a:rPr lang="id-ID" dirty="0" smtClean="0"/>
            </a:br>
            <a:endParaRPr lang="id-ID" dirty="0"/>
          </a:p>
        </p:txBody>
      </p:sp>
      <p:sp>
        <p:nvSpPr>
          <p:cNvPr id="3" name="Content Placeholder 2"/>
          <p:cNvSpPr>
            <a:spLocks noGrp="1"/>
          </p:cNvSpPr>
          <p:nvPr>
            <p:ph idx="1"/>
          </p:nvPr>
        </p:nvSpPr>
        <p:spPr/>
        <p:txBody>
          <a:bodyPr/>
          <a:lstStyle/>
          <a:p>
            <a:r>
              <a:rPr lang="id-ID" dirty="0" smtClean="0"/>
              <a:t>Sejak Perang Dunia Kedua, kita telah menyaksikan munculnya fenomena politik baru dalam politik global:kerjasama dan integrasi negara dalam suatu kawasan-dalam skala kontinental. Uni Eropa barangkali bisa menjadi contoh kasus yang cukup baik dalam mendefinisikan dan menjelaskan kerjasama dan integrtasi kawasan,</a:t>
            </a:r>
            <a:endParaRPr lang="id-ID"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00042"/>
            <a:ext cx="8229600" cy="5824558"/>
          </a:xfrm>
        </p:spPr>
        <p:txBody>
          <a:bodyPr>
            <a:normAutofit/>
          </a:bodyPr>
          <a:lstStyle/>
          <a:p>
            <a:r>
              <a:rPr lang="id-ID" dirty="0" smtClean="0"/>
              <a:t>Kerjasama kawasan memberikan batas-batas bagi negara bangsa untuk melakukan tindakan atas nama kedaulatan. Para ahli telah berusaha menjelaskan dan mendefinisikan sifat esensial dan karakteristik kawasan dan kerjasawa kawasan politik, seperti dikemukakan oleh Adam Smith pada tahun 19601n dan 1970an, dunia melihat suatu analisis gelombang pertama yang memfokuskan secara khusus pada dampak-dampakk regional atas Perang Dingin dan munculnya institusi regional baik di eropa maupun di negara-negara Dunia Ketiga.</a:t>
            </a:r>
          </a:p>
          <a:p>
            <a:endParaRPr lang="id-ID"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00034" y="1714488"/>
            <a:ext cx="8229600" cy="1143000"/>
          </a:xfrm>
        </p:spPr>
        <p:txBody>
          <a:bodyPr>
            <a:normAutofit fontScale="90000"/>
          </a:bodyPr>
          <a:lstStyle/>
          <a:p>
            <a:r>
              <a:rPr lang="id-ID" sz="4000" dirty="0" smtClean="0">
                <a:solidFill>
                  <a:srgbClr val="FF0000"/>
                </a:solidFill>
              </a:rPr>
              <a:t>Stubba dan Underhill (2000), mengidentifikasi tiga elemen penting regionalisme </a:t>
            </a:r>
            <a:r>
              <a:rPr lang="id-ID" dirty="0" smtClean="0"/>
              <a:t>:</a:t>
            </a:r>
            <a:br>
              <a:rPr lang="id-ID" dirty="0" smtClean="0"/>
            </a:br>
            <a:endParaRPr lang="id-ID" dirty="0"/>
          </a:p>
        </p:txBody>
      </p:sp>
      <p:sp>
        <p:nvSpPr>
          <p:cNvPr id="3" name="Content Placeholder 2"/>
          <p:cNvSpPr>
            <a:spLocks noGrp="1"/>
          </p:cNvSpPr>
          <p:nvPr>
            <p:ph idx="1"/>
          </p:nvPr>
        </p:nvSpPr>
        <p:spPr>
          <a:xfrm>
            <a:off x="571472" y="2285992"/>
            <a:ext cx="8115328" cy="4038608"/>
          </a:xfrm>
        </p:spPr>
        <p:txBody>
          <a:bodyPr>
            <a:normAutofit fontScale="92500" lnSpcReduction="10000"/>
          </a:bodyPr>
          <a:lstStyle/>
          <a:p>
            <a:pPr lvl="0"/>
            <a:r>
              <a:rPr lang="id-ID" dirty="0" smtClean="0"/>
              <a:t>Adanya pengalaman historis yang sama dan perasaan akan persoalan-persoalan bersama di antara kelompok-kelompok negara atau masyarakat dalam suatu batas geografi. Ini akan memberikan definisi kawasan secara efektif.</a:t>
            </a:r>
          </a:p>
          <a:p>
            <a:pPr lvl="0"/>
            <a:r>
              <a:rPr lang="id-ID" dirty="0" smtClean="0"/>
              <a:t>Adanya interaksi yang lebih intense di antara anggota-anggota dibandingkan dengan dengan interaksi dengan dunia luar.</a:t>
            </a:r>
          </a:p>
          <a:p>
            <a:pPr lvl="0"/>
            <a:r>
              <a:rPr lang="id-ID" dirty="0" smtClean="0"/>
              <a:t>Munculnya suatu organisasi yang memberikan kawasan tersebut kerangka institusi dan hukum dan menyediakan “ruler the game”.</a:t>
            </a:r>
          </a:p>
          <a:p>
            <a:endParaRPr lang="id-ID"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8596" y="357166"/>
            <a:ext cx="8229600" cy="1143000"/>
          </a:xfrm>
        </p:spPr>
        <p:txBody>
          <a:bodyPr>
            <a:normAutofit fontScale="90000"/>
          </a:bodyPr>
          <a:lstStyle/>
          <a:p>
            <a:pPr lvl="0" algn="ctr"/>
            <a:r>
              <a:rPr lang="id-ID" dirty="0" smtClean="0">
                <a:solidFill>
                  <a:srgbClr val="FF0000"/>
                </a:solidFill>
              </a:rPr>
              <a:t>Perspektif Teoretik</a:t>
            </a:r>
            <a:r>
              <a:rPr lang="id-ID" dirty="0" smtClean="0"/>
              <a:t/>
            </a:r>
            <a:br>
              <a:rPr lang="id-ID" dirty="0" smtClean="0"/>
            </a:br>
            <a:endParaRPr lang="id-ID" dirty="0"/>
          </a:p>
        </p:txBody>
      </p:sp>
      <p:sp>
        <p:nvSpPr>
          <p:cNvPr id="3" name="Content Placeholder 2"/>
          <p:cNvSpPr>
            <a:spLocks noGrp="1"/>
          </p:cNvSpPr>
          <p:nvPr>
            <p:ph idx="1"/>
          </p:nvPr>
        </p:nvSpPr>
        <p:spPr/>
        <p:txBody>
          <a:bodyPr/>
          <a:lstStyle/>
          <a:p>
            <a:r>
              <a:rPr lang="id-ID" dirty="0" smtClean="0"/>
              <a:t>Dalam menjelaskan trend dunia tersebut, ada dua perspektif teoretik dominan yang dewasa ini sangat berpengaruh pada analisis hubungan antar negara dan politik international. perpektif teoretik yang dimaksud adalah neorealisme dan neoliberalisme atau neoinstitusionalisme.</a:t>
            </a:r>
          </a:p>
          <a:p>
            <a:endParaRPr lang="id-ID"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214</TotalTime>
  <Words>1447</Words>
  <Application>Microsoft Office PowerPoint</Application>
  <PresentationFormat>On-screen Show (4:3)</PresentationFormat>
  <Paragraphs>73</Paragraphs>
  <Slides>30</Slides>
  <Notes>0</Notes>
  <HiddenSlides>0</HiddenSlides>
  <MMClips>0</MMClips>
  <ScaleCrop>false</ScaleCrop>
  <HeadingPairs>
    <vt:vector size="4" baseType="variant">
      <vt:variant>
        <vt:lpstr>Theme</vt:lpstr>
      </vt:variant>
      <vt:variant>
        <vt:i4>1</vt:i4>
      </vt:variant>
      <vt:variant>
        <vt:lpstr>Slide Titles</vt:lpstr>
      </vt:variant>
      <vt:variant>
        <vt:i4>30</vt:i4>
      </vt:variant>
    </vt:vector>
  </HeadingPairs>
  <TitlesOfParts>
    <vt:vector size="31" baseType="lpstr">
      <vt:lpstr>Flow</vt:lpstr>
      <vt:lpstr>KERJA SAMA KAWASAN </vt:lpstr>
      <vt:lpstr>KERJASAMA KAWASAN </vt:lpstr>
      <vt:lpstr>Slide 3</vt:lpstr>
      <vt:lpstr>Pengertian regionalism bisa dipilah dalam lima kategori yang berbeda sebagai berikut:  </vt:lpstr>
      <vt:lpstr>Slide 5</vt:lpstr>
      <vt:lpstr>Globalisasi sebagai faktor pendorong </vt:lpstr>
      <vt:lpstr>Slide 7</vt:lpstr>
      <vt:lpstr>Stubba dan Underhill (2000), mengidentifikasi tiga elemen penting regionalisme : </vt:lpstr>
      <vt:lpstr>Perspektif Teoretik </vt:lpstr>
      <vt:lpstr>Slide 10</vt:lpstr>
      <vt:lpstr>Slide 11</vt:lpstr>
      <vt:lpstr>Neorealisme dalam Politik Internasional </vt:lpstr>
      <vt:lpstr>Dibandingkan dengan pendekatan realisme, neorealisme struktural ini mempunyai beberapa perbedaan, antara lain : </vt:lpstr>
      <vt:lpstr>Slide 14</vt:lpstr>
      <vt:lpstr>Slide 15</vt:lpstr>
      <vt:lpstr>Neoliberalisme </vt:lpstr>
      <vt:lpstr>Neoliberalisme dalam perspektif ini mempunyai beberapa varian yaitu : </vt:lpstr>
      <vt:lpstr>Slide 18</vt:lpstr>
      <vt:lpstr>Para pemikir yang berada dalam perspektif neoinstitusionalisme mengidentifikasikan 4 asumsi pokok : </vt:lpstr>
      <vt:lpstr>Lanjutan....</vt:lpstr>
      <vt:lpstr>Slide 21</vt:lpstr>
      <vt:lpstr>Globalisai VS Regionalisme</vt:lpstr>
      <vt:lpstr>Lanjutan....</vt:lpstr>
      <vt:lpstr>Ada empat cara bagaimana globalisasi mendorong regionalisme :  </vt:lpstr>
      <vt:lpstr>Lanjutan....</vt:lpstr>
      <vt:lpstr>Kontribusi regionalisme terhadap globalisasi dan integrasi pasar-pasar global dapat dilihat dari dua cara pandang.  </vt:lpstr>
      <vt:lpstr>Beberapa  relevansi ditemukan pada tataran empiris : </vt:lpstr>
      <vt:lpstr>Slide 28</vt:lpstr>
      <vt:lpstr>Beberapa Bentuk Kerjasama Kawasan   </vt:lpstr>
      <vt:lpstr>Anggota Kelompok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KERJASAMA KAWASAN</dc:title>
  <dc:creator>New</dc:creator>
  <cp:lastModifiedBy>New</cp:lastModifiedBy>
  <cp:revision>21</cp:revision>
  <dcterms:created xsi:type="dcterms:W3CDTF">2014-09-16T09:57:13Z</dcterms:created>
  <dcterms:modified xsi:type="dcterms:W3CDTF">2014-09-21T13:12:39Z</dcterms:modified>
</cp:coreProperties>
</file>