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10/19/2020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10/19/2020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BAB 5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INSTRUMEN KEUANGAN, KAS, DAN PIUTANG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7848600" cy="1219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Konsep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Pengakuan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dan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Pengukuran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Instrumen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Keuangan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 - </a:t>
            </a:r>
            <a:r>
              <a:rPr kumimoji="0" lang="en-US" sz="3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yriad Pro Light" pitchFamily="34" charset="0"/>
                <a:ea typeface="+mj-ea"/>
                <a:cs typeface="+mj-cs"/>
              </a:rPr>
              <a:t>lanjutan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yriad Pro Light" pitchFamily="34" charset="0"/>
              <a:ea typeface="+mj-ea"/>
              <a:cs typeface="+mj-cs"/>
            </a:endParaRPr>
          </a:p>
        </p:txBody>
      </p:sp>
      <p:pic>
        <p:nvPicPr>
          <p:cNvPr id="4" name="Picture 3" descr="172-173_Page_2.jpg"/>
          <p:cNvPicPr>
            <a:picLocks noChangeAspect="1"/>
          </p:cNvPicPr>
          <p:nvPr/>
        </p:nvPicPr>
        <p:blipFill>
          <a:blip r:embed="rId2"/>
          <a:srcRect l="18565" t="50000" r="15422" b="16597"/>
          <a:stretch>
            <a:fillRect/>
          </a:stretch>
        </p:blipFill>
        <p:spPr>
          <a:xfrm>
            <a:off x="609600" y="1524000"/>
            <a:ext cx="7451912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990600"/>
          </a:xfrm>
        </p:spPr>
        <p:txBody>
          <a:bodyPr/>
          <a:lstStyle/>
          <a:p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PSAK 50 (</a:t>
            </a:r>
            <a:r>
              <a:rPr lang="en-US" dirty="0" err="1" smtClean="0"/>
              <a:t>Revisi</a:t>
            </a:r>
            <a:r>
              <a:rPr lang="en-US" dirty="0" smtClean="0"/>
              <a:t> 2010): </a:t>
            </a:r>
            <a:r>
              <a:rPr lang="en-US" i="1" dirty="0" err="1" smtClean="0"/>
              <a:t>Instrumen</a:t>
            </a:r>
            <a:r>
              <a:rPr lang="en-US" i="1" dirty="0" smtClean="0"/>
              <a:t> </a:t>
            </a:r>
            <a:r>
              <a:rPr lang="en-US" i="1" dirty="0" err="1" smtClean="0"/>
              <a:t>Keuangan</a:t>
            </a:r>
            <a:r>
              <a:rPr lang="en-US" i="1" dirty="0" smtClean="0"/>
              <a:t>: </a:t>
            </a:r>
            <a:r>
              <a:rPr lang="en-US" i="1" dirty="0" err="1" smtClean="0"/>
              <a:t>Penyajian</a:t>
            </a:r>
            <a:r>
              <a:rPr lang="en-US" i="1" dirty="0" smtClean="0"/>
              <a:t>.</a:t>
            </a:r>
          </a:p>
          <a:p>
            <a:r>
              <a:rPr lang="sv-SE" dirty="0" smtClean="0"/>
              <a:t>Pernyataan ini menjelaskan secara umum prinsip penyajian instrumen keuangan sebagai liabilitas atau ekuitas dan saling hapus aset keuangan dan liabilitas keuangan.</a:t>
            </a:r>
            <a:endParaRPr lang="en-US" i="1" dirty="0" smtClean="0"/>
          </a:p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PSAK 60: </a:t>
            </a:r>
            <a:r>
              <a:rPr lang="en-US" i="1" dirty="0" err="1" smtClean="0"/>
              <a:t>Instrumen</a:t>
            </a:r>
            <a:r>
              <a:rPr lang="en-US" i="1" dirty="0" smtClean="0"/>
              <a:t> </a:t>
            </a:r>
            <a:r>
              <a:rPr lang="en-US" i="1" dirty="0" err="1" smtClean="0"/>
              <a:t>Keuangan</a:t>
            </a:r>
            <a:r>
              <a:rPr lang="en-US" i="1" dirty="0" smtClean="0"/>
              <a:t>: </a:t>
            </a:r>
            <a:r>
              <a:rPr lang="en-US" i="1" dirty="0" err="1" smtClean="0"/>
              <a:t>Pengungkapan</a:t>
            </a:r>
            <a:r>
              <a:rPr lang="en-US" i="1" dirty="0" smtClean="0"/>
              <a:t>.</a:t>
            </a:r>
          </a:p>
          <a:p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signifikasi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ASET 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PSAK 55,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.</a:t>
            </a:r>
          </a:p>
          <a:p>
            <a:pPr lvl="1">
              <a:buNone/>
            </a:pPr>
            <a:r>
              <a:rPr lang="en-US" dirty="0" smtClean="0"/>
              <a:t>a.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(</a:t>
            </a:r>
            <a:r>
              <a:rPr lang="en-US" i="1" dirty="0" smtClean="0"/>
              <a:t>fair value to profit and loss—FVPL) </a:t>
            </a:r>
          </a:p>
          <a:p>
            <a:pPr lvl="1">
              <a:buNone/>
            </a:pPr>
            <a:r>
              <a:rPr lang="en-US" dirty="0" smtClean="0"/>
              <a:t>b.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dipegang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 (</a:t>
            </a:r>
            <a:r>
              <a:rPr lang="en-US" i="1" dirty="0" smtClean="0"/>
              <a:t>held to maturities—HTM) </a:t>
            </a:r>
          </a:p>
          <a:p>
            <a:pPr lvl="1">
              <a:buNone/>
            </a:pPr>
            <a:r>
              <a:rPr lang="en-US" dirty="0" smtClean="0"/>
              <a:t>c. </a:t>
            </a:r>
            <a:r>
              <a:rPr lang="en-US" dirty="0" err="1" smtClean="0"/>
              <a:t>Pinjaman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(</a:t>
            </a:r>
            <a:r>
              <a:rPr lang="en-US" i="1" dirty="0" smtClean="0"/>
              <a:t>loans or receivable—LR) </a:t>
            </a:r>
          </a:p>
          <a:p>
            <a:pPr lvl="1">
              <a:buNone/>
            </a:pPr>
            <a:r>
              <a:rPr lang="en-US" dirty="0" smtClean="0"/>
              <a:t>d.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(</a:t>
            </a:r>
            <a:r>
              <a:rPr lang="en-US" i="1" dirty="0" smtClean="0"/>
              <a:t>available for sale—AFS)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(</a:t>
            </a:r>
            <a:r>
              <a:rPr lang="en-US" i="1" dirty="0" smtClean="0"/>
              <a:t>fair value to profit and loss—FVPL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dimaksudkan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dekat</a:t>
            </a:r>
            <a:r>
              <a:rPr lang="en-US" dirty="0" smtClean="0"/>
              <a:t>.</a:t>
            </a:r>
          </a:p>
          <a:p>
            <a:r>
              <a:rPr lang="en-US" dirty="0" smtClean="0"/>
              <a:t>FVPL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 smtClean="0"/>
              <a:t>obligasi</a:t>
            </a:r>
            <a:r>
              <a:rPr lang="en-US" dirty="0" smtClean="0"/>
              <a:t>,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pendek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derivatif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PSAK 55 (</a:t>
            </a:r>
            <a:r>
              <a:rPr lang="en-US" dirty="0" err="1" smtClean="0"/>
              <a:t>Revisi</a:t>
            </a:r>
            <a:r>
              <a:rPr lang="en-US" dirty="0" smtClean="0"/>
              <a:t> 2013)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FVPL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lvl="1">
              <a:buNone/>
            </a:pPr>
            <a:r>
              <a:rPr lang="en-US" dirty="0" smtClean="0"/>
              <a:t>a.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diperdagangkan</a:t>
            </a:r>
            <a:r>
              <a:rPr lang="en-US" dirty="0" smtClean="0"/>
              <a:t>.</a:t>
            </a:r>
          </a:p>
          <a:p>
            <a:pPr lvl="1">
              <a:buNone/>
            </a:pPr>
            <a:r>
              <a:rPr lang="en-US" dirty="0" smtClean="0"/>
              <a:t>b.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9906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Investasi Dipegang hingga Jatuh Tempo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/>
          <a:lstStyle/>
          <a:p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dipegang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 (</a:t>
            </a:r>
            <a:r>
              <a:rPr lang="en-US" i="1" dirty="0" smtClean="0"/>
              <a:t>held to maturity—HTM)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nonkeuangan</a:t>
            </a:r>
            <a:r>
              <a:rPr lang="en-US" dirty="0" smtClean="0"/>
              <a:t> </a:t>
            </a:r>
            <a:r>
              <a:rPr lang="en-US" dirty="0" err="1" smtClean="0"/>
              <a:t>nonderivatif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</a:t>
            </a:r>
            <a:r>
              <a:rPr lang="en-US" dirty="0" err="1" smtClean="0"/>
              <a:t>temponya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intensi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tempo.</a:t>
            </a:r>
          </a:p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,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amortisasi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amortisasi</a:t>
            </a:r>
            <a:r>
              <a:rPr lang="en-US" dirty="0" smtClean="0"/>
              <a:t> </a:t>
            </a:r>
            <a:r>
              <a:rPr lang="en-US" dirty="0" err="1" smtClean="0"/>
              <a:t>diskon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premium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6553200" cy="9906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Pinjaman yang Diberikan atau Piutang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Pinjaman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(</a:t>
            </a:r>
            <a:r>
              <a:rPr lang="en-US" i="1" dirty="0" smtClean="0"/>
              <a:t>loans or receivable—LR)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nonderivatif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kuotasi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yang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lain.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, </a:t>
            </a:r>
            <a:r>
              <a:rPr lang="en-US" dirty="0" err="1" smtClean="0"/>
              <a:t>pinjaman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diatribusikan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, </a:t>
            </a:r>
            <a:r>
              <a:rPr lang="en-US" dirty="0" err="1" smtClean="0"/>
              <a:t>pinjaman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diamortisasi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Aset Keuangan Tersedia untuk Dijual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(</a:t>
            </a:r>
            <a:r>
              <a:rPr lang="en-US" i="1" dirty="0" smtClean="0"/>
              <a:t>available for sale—</a:t>
            </a:r>
            <a:r>
              <a:rPr lang="en-US" dirty="0" smtClean="0"/>
              <a:t>AFS</a:t>
            </a:r>
            <a:r>
              <a:rPr lang="en-US" i="1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nonderivatif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FVPL, HTM, </a:t>
            </a:r>
            <a:r>
              <a:rPr lang="en-US" dirty="0" err="1" smtClean="0"/>
              <a:t>dan</a:t>
            </a:r>
            <a:r>
              <a:rPr lang="en-US" dirty="0" smtClean="0"/>
              <a:t> LR.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, AFS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, AFS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diamortisasi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AFS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kuotasi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andal</a:t>
            </a:r>
            <a:r>
              <a:rPr lang="en-US" dirty="0" smtClean="0"/>
              <a:t>,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Reklasifikasi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, AFS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, AFS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diamortisasi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AFS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kuotasi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andal</a:t>
            </a:r>
            <a:r>
              <a:rPr lang="en-US" dirty="0" smtClean="0"/>
              <a:t>,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Reklasifikasi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diperkenankan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mereklasifikasi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FVPL. </a:t>
            </a:r>
          </a:p>
          <a:p>
            <a:endParaRPr lang="en-US" dirty="0"/>
          </a:p>
        </p:txBody>
      </p:sp>
      <p:pic>
        <p:nvPicPr>
          <p:cNvPr id="4" name="Picture 3" descr="178.jpg"/>
          <p:cNvPicPr>
            <a:picLocks noChangeAspect="1"/>
          </p:cNvPicPr>
          <p:nvPr/>
        </p:nvPicPr>
        <p:blipFill>
          <a:blip r:embed="rId2"/>
          <a:srcRect l="18574" t="57778" r="21717" b="15555"/>
          <a:stretch>
            <a:fillRect/>
          </a:stretch>
        </p:blipFill>
        <p:spPr>
          <a:xfrm>
            <a:off x="914400" y="2514600"/>
            <a:ext cx="6781800" cy="42832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diamortisasi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otomatis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pasarnya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diamortisasi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 smtClean="0"/>
          </a:p>
          <a:p>
            <a:pPr lvl="1">
              <a:buNone/>
            </a:pPr>
            <a:r>
              <a:rPr lang="sv-SE" dirty="0" smtClean="0"/>
              <a:t>2. Menjelaskan kas dan pengendalian internal terhadap kas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 smtClean="0"/>
          </a:p>
          <a:p>
            <a:pPr lvl="1">
              <a:buNone/>
            </a:pPr>
            <a:r>
              <a:rPr lang="sv-SE" dirty="0" smtClean="0"/>
              <a:t>4. Menjelaskan pengertian, pengakuan piutang</a:t>
            </a:r>
          </a:p>
          <a:p>
            <a:pPr lvl="1">
              <a:buNone/>
            </a:pPr>
            <a:r>
              <a:rPr lang="en-US" dirty="0" smtClean="0"/>
              <a:t>5.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,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 smtClean="0"/>
          </a:p>
          <a:p>
            <a:pPr lvl="1">
              <a:buNone/>
            </a:pPr>
            <a:r>
              <a:rPr lang="fi-FI" dirty="0" smtClean="0"/>
              <a:t>6. Melakukan analisis kas dan piutang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individual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Penghentian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00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menghentikan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kontraktual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berakhir</a:t>
            </a:r>
            <a:r>
              <a:rPr lang="en-US" dirty="0" smtClean="0"/>
              <a:t>;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mentransfer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penghentian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menghentikan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menahan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reward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penghapusbukuan</a:t>
            </a:r>
            <a:r>
              <a:rPr lang="en-US" i="1" dirty="0" smtClean="0"/>
              <a:t> (</a:t>
            </a:r>
            <a:r>
              <a:rPr lang="en-US" i="1" dirty="0" err="1" smtClean="0"/>
              <a:t>derecognition</a:t>
            </a:r>
            <a:r>
              <a:rPr lang="en-US" i="1" dirty="0" smtClean="0"/>
              <a:t>) </a:t>
            </a:r>
            <a:r>
              <a:rPr lang="en-US" dirty="0" err="1" smtClean="0"/>
              <a:t>terpenuhi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dihapus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paling </a:t>
            </a:r>
            <a:r>
              <a:rPr lang="en-US" dirty="0" err="1" smtClean="0"/>
              <a:t>likuid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dicadangkan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dikategorikan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cadangan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dikategorikan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setara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pemisahan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otorisasi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,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,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pembayar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sv-SE" dirty="0" smtClean="0"/>
              <a:t>2. Penggunaan lemari besi (brankas) untuk menyimpan kas atau di ruang tertutup dengan akses terbatas.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rekening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bank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lain. </a:t>
            </a:r>
          </a:p>
          <a:p>
            <a:pPr lvl="1">
              <a:buNone/>
            </a:pPr>
            <a:r>
              <a:rPr lang="en-US" dirty="0" smtClean="0"/>
              <a:t>5.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bank,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6.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i="1" dirty="0" err="1" smtClean="0"/>
              <a:t>imprest</a:t>
            </a:r>
            <a:r>
              <a:rPr lang="en-US" i="1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7. </a:t>
            </a:r>
            <a:r>
              <a:rPr lang="en-US" dirty="0" err="1" smtClean="0"/>
              <a:t>Rekonsiliasi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rekening</a:t>
            </a:r>
            <a:r>
              <a:rPr lang="en-US" dirty="0" smtClean="0"/>
              <a:t> </a:t>
            </a:r>
            <a:r>
              <a:rPr lang="en-US" dirty="0" err="1" smtClean="0"/>
              <a:t>koran</a:t>
            </a:r>
            <a:r>
              <a:rPr lang="en-US" dirty="0" smtClean="0"/>
              <a:t> bank.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Imprest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Kecil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i="1" dirty="0" err="1" smtClean="0"/>
              <a:t>imprest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i="1" dirty="0" smtClean="0"/>
              <a:t> fluctuating system.</a:t>
            </a:r>
          </a:p>
          <a:p>
            <a:pPr lvl="1">
              <a:buNone/>
            </a:pPr>
            <a:r>
              <a:rPr lang="sv-SE" dirty="0" smtClean="0"/>
              <a:t>1. Sistem </a:t>
            </a:r>
            <a:r>
              <a:rPr lang="sv-SE" i="1" dirty="0" smtClean="0"/>
              <a:t>imprest kas kecil </a:t>
            </a:r>
            <a:r>
              <a:rPr lang="sv-SE" dirty="0" smtClean="0"/>
              <a:t>adalah mekanisme kas kecil di mana dana dipertahankan tetap.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i="1" dirty="0" smtClean="0"/>
              <a:t>Fluctuating system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saldonya</a:t>
            </a:r>
            <a:r>
              <a:rPr lang="en-US" dirty="0" smtClean="0"/>
              <a:t> </a:t>
            </a:r>
            <a:r>
              <a:rPr lang="en-US" dirty="0" err="1" smtClean="0"/>
              <a:t>bervariasi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.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Kecil </a:t>
            </a:r>
            <a:endParaRPr lang="sv-SE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343400" y="4876800"/>
            <a:ext cx="978408" cy="484632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86400" y="4724400"/>
            <a:ext cx="32766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185 s.d.187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Rekonsilisasi</a:t>
            </a:r>
            <a:r>
              <a:rPr lang="en-US" dirty="0" smtClean="0"/>
              <a:t> Bank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dirty="0" smtClean="0"/>
              <a:t>Tujuan rekonsilisasi adalah untuk mencocokkan antara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bank yang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Rekonsiliasi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343400" y="2895600"/>
            <a:ext cx="978408" cy="484632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10200" y="2971800"/>
            <a:ext cx="32766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188 s.d.190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Penyajian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Kas dalam laporan posisi keuangan disajikan dalam kelompok aset lancar di urutan paling atas.</a:t>
            </a:r>
          </a:p>
          <a:p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IFRS 1 </a:t>
            </a:r>
            <a:r>
              <a:rPr lang="en-US" i="1" dirty="0" smtClean="0"/>
              <a:t>Presentation of Financial Statement </a:t>
            </a:r>
            <a:r>
              <a:rPr lang="en-US" dirty="0" err="1" smtClean="0"/>
              <a:t>justru</a:t>
            </a:r>
            <a:r>
              <a:rPr lang="en-US" dirty="0" smtClean="0"/>
              <a:t> </a:t>
            </a:r>
            <a:r>
              <a:rPr lang="en-US" dirty="0" err="1" smtClean="0"/>
              <a:t>meletakkan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diletakkan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paling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dalan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429000" y="4038600"/>
            <a:ext cx="978408" cy="484632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95800" y="4114800"/>
            <a:ext cx="32766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192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Pengungkapan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rincian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mengklasifikasikan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i="1" dirty="0" smtClean="0"/>
              <a:t>bank overdraft </a:t>
            </a:r>
            <a:r>
              <a:rPr lang="en-US" dirty="0" err="1" smtClean="0"/>
              <a:t>atau</a:t>
            </a:r>
            <a:r>
              <a:rPr lang="en-US" i="1" dirty="0" smtClean="0"/>
              <a:t> </a:t>
            </a:r>
            <a:r>
              <a:rPr lang="en-US" dirty="0" err="1" smtClean="0"/>
              <a:t>cerukan</a:t>
            </a:r>
            <a:r>
              <a:rPr lang="en-US" i="1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572000" y="4876800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38800" y="4953000"/>
            <a:ext cx="32766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193 </a:t>
            </a:r>
            <a:r>
              <a:rPr lang="en-US" dirty="0" err="1" smtClean="0"/>
              <a:t>s.d</a:t>
            </a:r>
            <a:r>
              <a:rPr lang="en-US" dirty="0" smtClean="0"/>
              <a:t>. 195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61722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PIUTANG DAN PINJAMAN YANG DIBERIKAN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dirty="0" smtClean="0"/>
              <a:t>Piutang merupakan klaim suatu perusahaan pada pihak lain. </a:t>
            </a:r>
          </a:p>
          <a:p>
            <a:r>
              <a:rPr lang="sv-SE" dirty="0" smtClean="0"/>
              <a:t>Entitas menyebutkan piutang terkait dengan pendapatan sebagai </a:t>
            </a:r>
            <a:r>
              <a:rPr lang="sv-SE" b="1" dirty="0" smtClean="0"/>
              <a:t>piutang usaha. </a:t>
            </a:r>
          </a:p>
          <a:p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faktur</a:t>
            </a:r>
            <a:r>
              <a:rPr lang="en-US" dirty="0" smtClean="0"/>
              <a:t> (</a:t>
            </a:r>
            <a:r>
              <a:rPr lang="en-US" i="1" dirty="0" smtClean="0"/>
              <a:t>invoice)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,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i="1" dirty="0" smtClean="0"/>
              <a:t> account receivable </a:t>
            </a:r>
            <a:r>
              <a:rPr lang="en-US" dirty="0" err="1" smtClean="0"/>
              <a:t>atau</a:t>
            </a:r>
            <a:r>
              <a:rPr lang="en-US" i="1" dirty="0" smtClean="0"/>
              <a:t> trade receivable. </a:t>
            </a:r>
          </a:p>
          <a:p>
            <a:r>
              <a:rPr lang="en-US" dirty="0" err="1" smtClean="0"/>
              <a:t>Piutang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i="1" dirty="0" smtClean="0"/>
              <a:t>nontrade </a:t>
            </a:r>
            <a:r>
              <a:rPr lang="en-US" i="1" dirty="0" err="1" smtClean="0"/>
              <a:t>recivable</a:t>
            </a:r>
            <a:r>
              <a:rPr lang="en-US" i="1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RERANGKA BAB</a:t>
            </a:r>
            <a:endParaRPr lang="en-US" dirty="0"/>
          </a:p>
        </p:txBody>
      </p:sp>
      <p:pic>
        <p:nvPicPr>
          <p:cNvPr id="4" name="Content Placeholder 3" descr="16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8988" t="21743" r="21469" b="31579"/>
          <a:stretch>
            <a:fillRect/>
          </a:stretch>
        </p:blipFill>
        <p:spPr>
          <a:xfrm>
            <a:off x="990600" y="1639748"/>
            <a:ext cx="6096000" cy="52182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Wesel </a:t>
            </a:r>
            <a:r>
              <a:rPr lang="en-US" dirty="0" err="1" smtClean="0"/>
              <a:t>Tagih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Wesel </a:t>
            </a:r>
            <a:r>
              <a:rPr lang="en-US" dirty="0" err="1" smtClean="0"/>
              <a:t>tagih</a:t>
            </a:r>
            <a:r>
              <a:rPr lang="en-US" dirty="0" smtClean="0"/>
              <a:t> (</a:t>
            </a:r>
            <a:r>
              <a:rPr lang="en-US" i="1" dirty="0" smtClean="0"/>
              <a:t>promissory notes </a:t>
            </a:r>
            <a:r>
              <a:rPr lang="en-US" dirty="0" err="1" smtClean="0"/>
              <a:t>atau</a:t>
            </a:r>
            <a:r>
              <a:rPr lang="en-US" i="1" dirty="0" smtClean="0"/>
              <a:t> notes receivable)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klaim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yang </a:t>
            </a:r>
            <a:r>
              <a:rPr lang="en-US" dirty="0" err="1" smtClean="0"/>
              <a:t>didukung</a:t>
            </a:r>
            <a:r>
              <a:rPr lang="en-US" dirty="0" smtClean="0"/>
              <a:t> </a:t>
            </a:r>
            <a:r>
              <a:rPr lang="en-US" dirty="0" err="1" smtClean="0"/>
              <a:t>janji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Penerbit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bayar</a:t>
            </a:r>
            <a:r>
              <a:rPr lang="en-US" dirty="0" smtClean="0"/>
              <a:t> (</a:t>
            </a:r>
            <a:r>
              <a:rPr lang="en-US" i="1" dirty="0" smtClean="0"/>
              <a:t>notes payable)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penerbit</a:t>
            </a:r>
            <a:r>
              <a:rPr lang="en-US" dirty="0" smtClean="0"/>
              <a:t> </a:t>
            </a:r>
            <a:r>
              <a:rPr lang="en-US" dirty="0" err="1" smtClean="0"/>
              <a:t>berjanji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Sedangkan</a:t>
            </a:r>
            <a:r>
              <a:rPr lang="en-US" dirty="0" smtClean="0"/>
              <a:t>,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tagih</a:t>
            </a:r>
            <a:r>
              <a:rPr lang="en-US" dirty="0" smtClean="0"/>
              <a:t> (</a:t>
            </a:r>
            <a:r>
              <a:rPr lang="en-US" i="1" dirty="0" smtClean="0"/>
              <a:t>notes receivable)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klaim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menagih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wesel</a:t>
            </a:r>
            <a:r>
              <a:rPr lang="en-US" dirty="0" smtClean="0"/>
              <a:t> </a:t>
            </a:r>
            <a:r>
              <a:rPr lang="en-US" dirty="0" err="1" smtClean="0"/>
              <a:t>tagih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572000" y="5257800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38800" y="5105400"/>
            <a:ext cx="32766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198 </a:t>
            </a:r>
            <a:r>
              <a:rPr lang="en-US" dirty="0" err="1" smtClean="0"/>
              <a:t>s.d</a:t>
            </a:r>
            <a:r>
              <a:rPr lang="en-US" dirty="0" smtClean="0"/>
              <a:t>. 203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Piutang diakui pada laporan posisi keuangan jika entitas tersebut menjadi bagian dalam kontrak piutang tersebut.</a:t>
            </a:r>
          </a:p>
          <a:p>
            <a:r>
              <a:rPr lang="sv-SE" dirty="0" smtClean="0"/>
              <a:t>Dalam transaksi penjualan/pendapatan, pengakuan piutang dikaitkan dengan pengakuan pendapatan.</a:t>
            </a:r>
          </a:p>
          <a:p>
            <a:r>
              <a:rPr lang="fi-FI" dirty="0" smtClean="0"/>
              <a:t>Saat perusahaan telah mengakui pendapatannya maka perusahaan akan mengakui piutangnya.</a:t>
            </a:r>
          </a:p>
          <a:p>
            <a:r>
              <a:rPr lang="sv-SE" dirty="0" smtClean="0"/>
              <a:t>Dalam transaksi piutang yang dikaitkan dengan pemberian pinjaman, piutang diakui sesuai ketentuan dalam kontrak pinjaman.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(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),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yang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5029200" y="3657600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6000" y="3581400"/>
            <a:ext cx="28956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205 </a:t>
            </a:r>
            <a:r>
              <a:rPr lang="en-US" dirty="0" err="1" smtClean="0"/>
              <a:t>s.d</a:t>
            </a:r>
            <a:r>
              <a:rPr lang="en-US" dirty="0" smtClean="0"/>
              <a:t>. 207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Diskon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kali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diskon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kuantitas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Diskon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dijadwalkan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Ilstrasi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Diskon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343400" y="4038600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38800" y="4038600"/>
            <a:ext cx="28194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LR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yang </a:t>
            </a:r>
            <a:r>
              <a:rPr lang="en-US" dirty="0" err="1" smtClean="0"/>
              <a:t>diamortisasi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,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amortisasi</a:t>
            </a:r>
            <a:r>
              <a:rPr lang="en-US" dirty="0" smtClean="0"/>
              <a:t> </a:t>
            </a:r>
            <a:r>
              <a:rPr lang="en-US" dirty="0" err="1" smtClean="0"/>
              <a:t>diskon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premium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124200" y="5334000"/>
            <a:ext cx="978408" cy="48463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91000" y="5334000"/>
            <a:ext cx="28194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210 </a:t>
            </a:r>
            <a:r>
              <a:rPr lang="en-US" dirty="0" err="1" smtClean="0"/>
              <a:t>s.d</a:t>
            </a:r>
            <a:r>
              <a:rPr lang="en-US" dirty="0" smtClean="0"/>
              <a:t>. 212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dievaluasi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dilunasi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jatuh</a:t>
            </a:r>
            <a:r>
              <a:rPr lang="en-US" dirty="0" smtClean="0"/>
              <a:t> tempo. </a:t>
            </a:r>
          </a:p>
          <a:p>
            <a:pPr lvl="1">
              <a:buNone/>
            </a:pPr>
            <a:r>
              <a:rPr lang="sv-SE" dirty="0" smtClean="0"/>
              <a:t>2. Bunga dan pokok tertunggak dalam beberapa kali termin pembayaran.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kelonggaran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kesulitan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dialami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peminjam</a:t>
            </a:r>
            <a:r>
              <a:rPr lang="en-US" dirty="0" smtClean="0"/>
              <a:t>. </a:t>
            </a:r>
            <a:r>
              <a:rPr lang="en-US" dirty="0" err="1" smtClean="0"/>
              <a:t>Kelonggaran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perpanjangan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pelunasan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fi-FI" dirty="0" smtClean="0"/>
              <a:t>4. Peminjam dinyatakan pailit oleh pengadilan. </a:t>
            </a:r>
          </a:p>
          <a:p>
            <a:pPr lvl="1">
              <a:buNone/>
            </a:pPr>
            <a:r>
              <a:rPr lang="en-US" dirty="0" smtClean="0"/>
              <a:t>5. </a:t>
            </a:r>
            <a:r>
              <a:rPr lang="en-US" dirty="0" err="1" smtClean="0"/>
              <a:t>Memburuknya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peminjam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yang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,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Piutang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dihentikan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pailit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yang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diturunkan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r>
              <a:rPr lang="en-US" dirty="0" smtClean="0"/>
              <a:t> yang </a:t>
            </a:r>
            <a:r>
              <a:rPr lang="en-US" dirty="0" err="1" smtClean="0"/>
              <a:t>dikuasai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(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dihapuskan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3581400" y="5791200"/>
            <a:ext cx="484632" cy="381000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6211669"/>
            <a:ext cx="28194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213 </a:t>
            </a:r>
            <a:r>
              <a:rPr lang="en-US" dirty="0" err="1" smtClean="0"/>
              <a:t>s.d</a:t>
            </a:r>
            <a:r>
              <a:rPr lang="en-US" dirty="0" smtClean="0"/>
              <a:t>. 219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pinjaman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(</a:t>
            </a:r>
            <a:r>
              <a:rPr lang="en-US" i="1" dirty="0" smtClean="0"/>
              <a:t>direct write off method)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pencadangan</a:t>
            </a:r>
            <a:r>
              <a:rPr lang="en-US" dirty="0" smtClean="0"/>
              <a:t> </a:t>
            </a:r>
            <a:r>
              <a:rPr lang="en-US" i="1" dirty="0" smtClean="0"/>
              <a:t>(allowance method).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, </a:t>
            </a:r>
            <a:r>
              <a:rPr lang="en-US" dirty="0" err="1" smtClean="0"/>
              <a:t>piutang</a:t>
            </a:r>
            <a:r>
              <a:rPr lang="en-US" dirty="0" smtClean="0"/>
              <a:t> yang </a:t>
            </a:r>
            <a:r>
              <a:rPr lang="en-US" dirty="0" err="1" smtClean="0"/>
              <a:t>diturunkan</a:t>
            </a:r>
            <a:r>
              <a:rPr lang="en-US" dirty="0" smtClean="0"/>
              <a:t> 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dihapuskan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cadangan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3048000" y="5334000"/>
            <a:ext cx="484632" cy="381000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57400" y="5715000"/>
            <a:ext cx="28194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221 </a:t>
            </a:r>
            <a:r>
              <a:rPr lang="en-US" dirty="0" err="1" smtClean="0"/>
              <a:t>s.d</a:t>
            </a:r>
            <a:r>
              <a:rPr lang="en-US" dirty="0" smtClean="0"/>
              <a:t>. 223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Penghentian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Penghentian pengakuan (</a:t>
            </a:r>
            <a:r>
              <a:rPr lang="sv-SE" i="1" dirty="0" smtClean="0"/>
              <a:t>derecognition) </a:t>
            </a:r>
            <a:r>
              <a:rPr lang="sv-SE" dirty="0" smtClean="0"/>
              <a:t>akan menyebabkan nilai piutang dan pinjaman tidak lagi dicatat dalam laporan keuangan.</a:t>
            </a:r>
          </a:p>
          <a:p>
            <a:r>
              <a:rPr lang="en-US" dirty="0" smtClean="0"/>
              <a:t>PSAK 55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menyebutkan</a:t>
            </a:r>
            <a:r>
              <a:rPr lang="en-US" dirty="0" smtClean="0"/>
              <a:t>,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menghentikan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kontraktual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berakhir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mentransfer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penghentian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Penghentian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transfer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transfer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jaminan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4038600"/>
            <a:ext cx="4343400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227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6019800" y="1676400"/>
            <a:ext cx="5334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629400" y="1524000"/>
            <a:ext cx="1981200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224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3886200" y="4953000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743200" y="5562600"/>
            <a:ext cx="29718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227 </a:t>
            </a:r>
            <a:r>
              <a:rPr lang="en-US" dirty="0" err="1" smtClean="0"/>
              <a:t>s.d</a:t>
            </a:r>
            <a:r>
              <a:rPr lang="en-US" dirty="0" smtClean="0"/>
              <a:t>. 228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5410200" y="3505200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 yang </a:t>
            </a:r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• 	PSAK 50: </a:t>
            </a:r>
            <a:r>
              <a:rPr lang="en-US" i="1" dirty="0" err="1" smtClean="0"/>
              <a:t>Instrumen</a:t>
            </a:r>
            <a:r>
              <a:rPr lang="en-US" i="1" dirty="0" smtClean="0"/>
              <a:t> </a:t>
            </a:r>
            <a:r>
              <a:rPr lang="en-US" i="1" dirty="0" err="1" smtClean="0"/>
              <a:t>Keuangan</a:t>
            </a:r>
            <a:r>
              <a:rPr lang="en-US" i="1" dirty="0" smtClean="0"/>
              <a:t>: </a:t>
            </a:r>
            <a:r>
              <a:rPr lang="en-US" i="1" dirty="0" err="1" smtClean="0"/>
              <a:t>Penyajian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Revisi</a:t>
            </a:r>
            <a:r>
              <a:rPr lang="en-US" dirty="0" smtClean="0"/>
              <a:t> 2010) </a:t>
            </a:r>
            <a:r>
              <a:rPr lang="en-US" dirty="0" err="1" smtClean="0"/>
              <a:t>adopsi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IAS 32: </a:t>
            </a:r>
            <a:r>
              <a:rPr lang="en-US" i="1" dirty="0" smtClean="0"/>
              <a:t>Financial Instrument: Presentation </a:t>
            </a:r>
          </a:p>
          <a:p>
            <a:pPr lvl="1">
              <a:buNone/>
            </a:pPr>
            <a:r>
              <a:rPr lang="en-US" dirty="0" smtClean="0"/>
              <a:t>• 	PSAK 55: </a:t>
            </a:r>
            <a:r>
              <a:rPr lang="en-US" i="1" dirty="0" err="1" smtClean="0"/>
              <a:t>Instrumen</a:t>
            </a:r>
            <a:r>
              <a:rPr lang="en-US" i="1" dirty="0" smtClean="0"/>
              <a:t> </a:t>
            </a:r>
            <a:r>
              <a:rPr lang="en-US" i="1" dirty="0" err="1" smtClean="0"/>
              <a:t>Keuangan</a:t>
            </a:r>
            <a:r>
              <a:rPr lang="en-US" i="1" dirty="0" smtClean="0"/>
              <a:t>: </a:t>
            </a:r>
            <a:r>
              <a:rPr lang="en-US" i="1" dirty="0" err="1" smtClean="0"/>
              <a:t>Pengakuan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Penilaian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Revisi</a:t>
            </a:r>
            <a:r>
              <a:rPr lang="en-US" dirty="0" smtClean="0"/>
              <a:t> 2013) </a:t>
            </a:r>
            <a:r>
              <a:rPr lang="en-US" dirty="0" err="1" smtClean="0"/>
              <a:t>adopsi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IAS 39: </a:t>
            </a:r>
            <a:r>
              <a:rPr lang="en-US" i="1" dirty="0" smtClean="0"/>
              <a:t>Financial Instrument: Recognition and Valuation </a:t>
            </a:r>
          </a:p>
          <a:p>
            <a:pPr lvl="1">
              <a:buNone/>
            </a:pPr>
            <a:r>
              <a:rPr lang="en-US" dirty="0" smtClean="0"/>
              <a:t>• 	PSAK 60: </a:t>
            </a:r>
            <a:r>
              <a:rPr lang="en-US" i="1" dirty="0" err="1" smtClean="0"/>
              <a:t>Instrumen</a:t>
            </a:r>
            <a:r>
              <a:rPr lang="en-US" i="1" dirty="0" smtClean="0"/>
              <a:t> </a:t>
            </a:r>
            <a:r>
              <a:rPr lang="en-US" i="1" dirty="0" err="1" smtClean="0"/>
              <a:t>Keuangan</a:t>
            </a:r>
            <a:r>
              <a:rPr lang="en-US" i="1" dirty="0" smtClean="0"/>
              <a:t>: </a:t>
            </a:r>
            <a:r>
              <a:rPr lang="en-US" i="1" dirty="0" err="1" smtClean="0"/>
              <a:t>Pengungkapan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Revisi</a:t>
            </a:r>
            <a:r>
              <a:rPr lang="en-US" dirty="0" smtClean="0"/>
              <a:t> 2013) </a:t>
            </a:r>
            <a:r>
              <a:rPr lang="en-US" dirty="0" err="1" smtClean="0"/>
              <a:t>adopsi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i="1" dirty="0" smtClean="0"/>
              <a:t>IFRS 7: Financial Instrument: Disclosure.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Penyajian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Perusahaan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,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lain.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cadangan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baris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detail </a:t>
            </a:r>
            <a:r>
              <a:rPr lang="en-US" dirty="0" err="1" smtClean="0"/>
              <a:t>subkomponennya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baris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subkomponennya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429000" y="5486400"/>
            <a:ext cx="6736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67200" y="5486400"/>
            <a:ext cx="29718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dibaca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229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Pengungkapan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terbagi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,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rincian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yang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 lain yang material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diletakkan</a:t>
            </a:r>
            <a:r>
              <a:rPr lang="en-US" dirty="0" smtClean="0"/>
              <a:t> </a:t>
            </a:r>
            <a:r>
              <a:rPr lang="en-US" dirty="0" err="1" smtClean="0"/>
              <a:t>bersamaan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Pengungkapan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dijelaskan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52600" y="4800600"/>
            <a:ext cx="6172200" cy="914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Contoh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Pengungkapan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Piutang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dilihat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buku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halaman</a:t>
            </a:r>
            <a:r>
              <a:rPr lang="en-US" dirty="0" smtClean="0">
                <a:solidFill>
                  <a:schemeClr val="tx1"/>
                </a:solidFill>
              </a:rPr>
              <a:t> 230 </a:t>
            </a:r>
            <a:r>
              <a:rPr lang="en-US" dirty="0" err="1" smtClean="0">
                <a:solidFill>
                  <a:schemeClr val="tx1"/>
                </a:solidFill>
              </a:rPr>
              <a:t>s.d</a:t>
            </a:r>
            <a:r>
              <a:rPr lang="en-US" dirty="0" smtClean="0">
                <a:solidFill>
                  <a:schemeClr val="tx1"/>
                </a:solidFill>
              </a:rPr>
              <a:t>. 232.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tertagihnya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perputaran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</a:t>
            </a:r>
            <a:r>
              <a:rPr lang="en-US" dirty="0" err="1" smtClean="0"/>
              <a:t>piutang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pic>
        <p:nvPicPr>
          <p:cNvPr id="4" name="Picture 3" descr="233.jpg"/>
          <p:cNvPicPr>
            <a:picLocks noChangeAspect="1"/>
          </p:cNvPicPr>
          <p:nvPr/>
        </p:nvPicPr>
        <p:blipFill>
          <a:blip r:embed="rId2"/>
          <a:srcRect l="34287" t="64444" r="31145" b="26667"/>
          <a:stretch>
            <a:fillRect/>
          </a:stretch>
        </p:blipFill>
        <p:spPr>
          <a:xfrm>
            <a:off x="990600" y="3505200"/>
            <a:ext cx="7334249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METODE BRUTO: DISKON DI CATAT PADA PERIODE DISKON</a:t>
            </a:r>
          </a:p>
          <a:p>
            <a:r>
              <a:rPr lang="id-ID" dirty="0" smtClean="0"/>
              <a:t>METODE NETO: DISKON PENJUALAN TIDAK DICATAT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1001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400.000.000 X </a:t>
            </a:r>
          </a:p>
          <a:p>
            <a:r>
              <a:rPr lang="id-ID" dirty="0" smtClean="0"/>
              <a:t>400.000.000: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56095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Konvergensi</a:t>
            </a:r>
            <a:r>
              <a:rPr lang="en-US" dirty="0" smtClean="0"/>
              <a:t> PSAK </a:t>
            </a:r>
            <a:r>
              <a:rPr lang="en-US" dirty="0" err="1" smtClean="0"/>
              <a:t>dengan</a:t>
            </a:r>
            <a:r>
              <a:rPr lang="en-US" dirty="0" smtClean="0"/>
              <a:t> IFRS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dicabut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instumen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dicabut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Pencabutan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substansi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yang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lama </a:t>
            </a:r>
            <a:r>
              <a:rPr lang="en-US" dirty="0" err="1" smtClean="0"/>
              <a:t>diubah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PSAK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IFRS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,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membawa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amortisasi</a:t>
            </a:r>
            <a:r>
              <a:rPr lang="en-US" dirty="0" smtClean="0"/>
              <a:t> premium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diskon</a:t>
            </a:r>
            <a:r>
              <a:rPr lang="en-US" dirty="0" smtClean="0"/>
              <a:t> yang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dibolehkan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IFRS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yang </a:t>
            </a:r>
            <a:r>
              <a:rPr lang="en-US" dirty="0" err="1" smtClean="0"/>
              <a:t>menyamakan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/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pic>
        <p:nvPicPr>
          <p:cNvPr id="4" name="Content Placeholder 3" descr="16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8988" t="18100" r="16507" b="43860"/>
          <a:stretch>
            <a:fillRect/>
          </a:stretch>
        </p:blipFill>
        <p:spPr>
          <a:xfrm>
            <a:off x="1219200" y="1523999"/>
            <a:ext cx="6400800" cy="53380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48600" cy="12192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dibedakan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2-173_Page_1.jpg"/>
          <p:cNvPicPr>
            <a:picLocks noChangeAspect="1"/>
          </p:cNvPicPr>
          <p:nvPr/>
        </p:nvPicPr>
        <p:blipFill>
          <a:blip r:embed="rId2"/>
          <a:srcRect l="15432" t="17778" r="18574" b="56667"/>
          <a:stretch>
            <a:fillRect/>
          </a:stretch>
        </p:blipFill>
        <p:spPr>
          <a:xfrm>
            <a:off x="0" y="1600199"/>
            <a:ext cx="9144000" cy="500742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48600" cy="12192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Konsep</a:t>
            </a:r>
            <a:r>
              <a:rPr lang="en-US" sz="3600" dirty="0" smtClean="0"/>
              <a:t> </a:t>
            </a:r>
            <a:r>
              <a:rPr lang="en-US" sz="3600" dirty="0" err="1" smtClean="0"/>
              <a:t>Pengakuan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Pengukuran</a:t>
            </a:r>
            <a:r>
              <a:rPr lang="en-US" sz="3600" dirty="0" smtClean="0"/>
              <a:t> </a:t>
            </a:r>
            <a:r>
              <a:rPr lang="en-US" sz="3600" dirty="0" err="1" smtClean="0"/>
              <a:t>Instrumen</a:t>
            </a:r>
            <a:r>
              <a:rPr lang="en-US" sz="3600" dirty="0" smtClean="0"/>
              <a:t> </a:t>
            </a:r>
            <a:r>
              <a:rPr lang="en-US" sz="3600" dirty="0" err="1" smtClean="0"/>
              <a:t>Keuangan</a:t>
            </a:r>
            <a:r>
              <a:rPr lang="en-US" sz="3600" dirty="0" smtClean="0"/>
              <a:t> - </a:t>
            </a:r>
            <a:r>
              <a:rPr lang="en-US" sz="3600" i="1" dirty="0" err="1" smtClean="0"/>
              <a:t>lanjutan</a:t>
            </a:r>
            <a:endParaRPr lang="en-US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571</TotalTime>
  <Words>2654</Words>
  <Application>Microsoft Office PowerPoint</Application>
  <PresentationFormat>On-screen Show (4:3)</PresentationFormat>
  <Paragraphs>220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Myriad Pro</vt:lpstr>
      <vt:lpstr>Myriad Pro Light</vt:lpstr>
      <vt:lpstr>Tw Cen MT</vt:lpstr>
      <vt:lpstr>Wingdings</vt:lpstr>
      <vt:lpstr>PPt-Template_S4</vt:lpstr>
      <vt:lpstr>BAB 5  INSTRUMEN KEUANGAN, KAS, DAN PIUTANG</vt:lpstr>
      <vt:lpstr>Tujuan Pembelajaran</vt:lpstr>
      <vt:lpstr>RERANGKA BAB</vt:lpstr>
      <vt:lpstr>Instrumen Keuangan</vt:lpstr>
      <vt:lpstr>Instrumen Keuangan - lanjutan</vt:lpstr>
      <vt:lpstr>Instrumen Keuangan - lanjutan</vt:lpstr>
      <vt:lpstr>Bentuk Instrumen Keuangan</vt:lpstr>
      <vt:lpstr>Konsep Pengakuan dan Pengukuran Instrumen Keuangan</vt:lpstr>
      <vt:lpstr>Konsep Pengakuan dan Pengukuran Instrumen Keuangan - lanjutan</vt:lpstr>
      <vt:lpstr>PowerPoint Presentation</vt:lpstr>
      <vt:lpstr>Penyajian dan Pengungkapan</vt:lpstr>
      <vt:lpstr>ASET KEUANGAN</vt:lpstr>
      <vt:lpstr>Aset Keuangan Diukur dengan Nilai Wajar Melalui Laba Rugi</vt:lpstr>
      <vt:lpstr>Investasi Dipegang hingga Jatuh Tempo</vt:lpstr>
      <vt:lpstr>Pinjaman yang Diberikan atau Piutang</vt:lpstr>
      <vt:lpstr>Aset Keuangan Tersedia untuk Dijual</vt:lpstr>
      <vt:lpstr>Reklasifikasi Aset Keuangan</vt:lpstr>
      <vt:lpstr>Reklasifikasi</vt:lpstr>
      <vt:lpstr>Penurunan Nilai</vt:lpstr>
      <vt:lpstr>Penurunan Nilai - lanjutan</vt:lpstr>
      <vt:lpstr>Penghentian Pengakuan</vt:lpstr>
      <vt:lpstr>Kas</vt:lpstr>
      <vt:lpstr>Pengendalian Kas</vt:lpstr>
      <vt:lpstr>Pengendalian Kas - lanjutan</vt:lpstr>
      <vt:lpstr>Sistem Imprest Kas Kecil</vt:lpstr>
      <vt:lpstr>Rekonsilisasi Bank</vt:lpstr>
      <vt:lpstr>Penyajian</vt:lpstr>
      <vt:lpstr>Pengungkapan</vt:lpstr>
      <vt:lpstr>PIUTANG DAN PINJAMAN YANG DIBERIKAN</vt:lpstr>
      <vt:lpstr>Wesel Tagih </vt:lpstr>
      <vt:lpstr>Pengakuan Awal</vt:lpstr>
      <vt:lpstr>Biaya Transaksi</vt:lpstr>
      <vt:lpstr>Diskon Penjualan</vt:lpstr>
      <vt:lpstr>Pengukuran Setelah Perolehan</vt:lpstr>
      <vt:lpstr>Penurunan Nilai</vt:lpstr>
      <vt:lpstr>Penghitungan Penurunan Nilai</vt:lpstr>
      <vt:lpstr>Jurnal Penurunan Nilai</vt:lpstr>
      <vt:lpstr>Penghentian Pengakuan</vt:lpstr>
      <vt:lpstr>Penghentian Pengakuan - lanjutan</vt:lpstr>
      <vt:lpstr>Penyajian</vt:lpstr>
      <vt:lpstr>Pengungkapan</vt:lpstr>
      <vt:lpstr>Pengungkapan - lanjutan</vt:lpstr>
      <vt:lpstr>Analisis Piutang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5  INSTRUMEN KEUANGAN, KAS, DAN PIUTANG</dc:title>
  <dc:creator>S4Pro-02</dc:creator>
  <cp:lastModifiedBy>IBU REVA</cp:lastModifiedBy>
  <cp:revision>67</cp:revision>
  <dcterms:created xsi:type="dcterms:W3CDTF">2016-01-25T09:20:49Z</dcterms:created>
  <dcterms:modified xsi:type="dcterms:W3CDTF">2020-10-19T03:11:26Z</dcterms:modified>
</cp:coreProperties>
</file>