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56" r:id="rId2"/>
    <p:sldId id="299" r:id="rId3"/>
    <p:sldId id="301" r:id="rId4"/>
    <p:sldId id="302" r:id="rId5"/>
    <p:sldId id="303" r:id="rId6"/>
    <p:sldId id="304" r:id="rId7"/>
    <p:sldId id="306" r:id="rId8"/>
    <p:sldId id="305" r:id="rId9"/>
    <p:sldId id="307" r:id="rId10"/>
    <p:sldId id="308" r:id="rId11"/>
    <p:sldId id="309" r:id="rId12"/>
    <p:sldId id="300" r:id="rId13"/>
  </p:sldIdLst>
  <p:sldSz cx="9144000" cy="6858000" type="screen4x3"/>
  <p:notesSz cx="7045325" cy="9345613"/>
  <p:custDataLst>
    <p:tags r:id="rId1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72" autoAdjust="0"/>
    <p:restoredTop sz="87273" autoAdjust="0"/>
  </p:normalViewPr>
  <p:slideViewPr>
    <p:cSldViewPr>
      <p:cViewPr varScale="1">
        <p:scale>
          <a:sx n="49" d="100"/>
          <a:sy n="49" d="100"/>
        </p:scale>
        <p:origin x="1688" y="3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43D238-2A0B-FA8C-AA54-52498A227F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BF64F8-201A-F86D-D44D-039FAA4BF76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A4F0FD9-C255-AE90-09A6-8D1BB8D71A0B}"/>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6EF5F47E-ED96-2EDA-F2F3-F25B4A06A571}"/>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700859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E57AB0-E523-0279-021A-72CFEDC979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213A29-D451-2E70-A2E3-EEAB674193C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161AF76-88E0-DF1D-C327-73BC51BFCD49}"/>
              </a:ext>
            </a:extLst>
          </p:cNvPr>
          <p:cNvSpPr>
            <a:spLocks noGrp="1"/>
          </p:cNvSpPr>
          <p:nvPr>
            <p:ph type="body" idx="1"/>
          </p:nvPr>
        </p:nvSpPr>
        <p:spPr/>
        <p:txBody>
          <a:bodyPr/>
          <a:lstStyle/>
          <a:p>
            <a:r>
              <a:rPr lang="id-ID" b="1" dirty="0"/>
              <a:t>Inisiasi</a:t>
            </a:r>
            <a:r>
              <a:rPr lang="id-ID" dirty="0"/>
              <a:t> dalam konteks manajemen proyek adalah </a:t>
            </a:r>
            <a:r>
              <a:rPr lang="id-ID" b="1" dirty="0"/>
              <a:t>tahap awal</a:t>
            </a:r>
            <a:r>
              <a:rPr lang="id-ID" dirty="0"/>
              <a:t> dari siklus hidup proyek di mana </a:t>
            </a:r>
            <a:r>
              <a:rPr lang="id-ID" b="1" dirty="0"/>
              <a:t>ide atau kebutuhan akan suatu proyek mulai dikenali dan dirumuskan</a:t>
            </a:r>
            <a:r>
              <a:rPr lang="id-ID" dirty="0"/>
              <a:t>. Tujuannya adalah untuk menentukan apakah proyek tersebut layak dilanjutkan dan mendapatkan persetujuan awal.</a:t>
            </a:r>
          </a:p>
        </p:txBody>
      </p:sp>
      <p:sp>
        <p:nvSpPr>
          <p:cNvPr id="4" name="Date Placeholder 3">
            <a:extLst>
              <a:ext uri="{FF2B5EF4-FFF2-40B4-BE49-F238E27FC236}">
                <a16:creationId xmlns:a16="http://schemas.microsoft.com/office/drawing/2014/main" id="{572EFD89-C673-5701-AC3F-9245EBADF1A5}"/>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7855408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dirty="0"/>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4855985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B3F9EB-9390-B668-E350-6D79A47FC11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6449A58-7986-79C1-9EB4-0F98DDFEC1C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EB065A0-81F4-AA87-9953-3DF4F3953E3C}"/>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9B9DEC71-07FF-AC5B-41D0-9AF883256F5A}"/>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3287206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DD7817-6AE4-FBE1-750E-1E8E1A1D3C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68A3C3-12D2-489C-4A7D-68C49DD6628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E92A155-7E3C-B8CF-5B96-7AA8FFEC4722}"/>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Ex. 1 </a:t>
            </a:r>
            <a:r>
              <a:rPr lang="id-ID" dirty="0"/>
              <a:t>seperti pengembangan Desa Wisata Nglanggeran di Yogyakarta yang memadukan konservasi alam, kearifan lokal, dan partisipasi aktif masyarakat dalam penyediaan homestay, paket wisata edukatif, serta produk kerajinan khas setempat.</a:t>
            </a:r>
          </a:p>
          <a:p>
            <a:endParaRPr lang="id-ID" dirty="0"/>
          </a:p>
        </p:txBody>
      </p:sp>
      <p:sp>
        <p:nvSpPr>
          <p:cNvPr id="4" name="Date Placeholder 3">
            <a:extLst>
              <a:ext uri="{FF2B5EF4-FFF2-40B4-BE49-F238E27FC236}">
                <a16:creationId xmlns:a16="http://schemas.microsoft.com/office/drawing/2014/main" id="{6D0AFD49-DFAF-58D3-52B9-872DCD568DAB}"/>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4216789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F31966-EEE9-83F7-EA0B-A454DA5884B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FEFE6B-BC7C-0C67-5135-975D64F4D79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D07E1FE-2E2A-E04B-22BE-62D17C40A4D2}"/>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err="1"/>
              <a:t>Contoh</a:t>
            </a:r>
            <a:r>
              <a:rPr lang="en-US" dirty="0"/>
              <a:t> ex.3 </a:t>
            </a:r>
            <a:r>
              <a:rPr lang="id-ID" dirty="0"/>
              <a:t>seperti studi yang mengevaluasi potensi kerusakan ekosistem mangrove, gangguan habitat satwa laut, dan pencemaran akibat limbah hotel.</a:t>
            </a:r>
          </a:p>
        </p:txBody>
      </p:sp>
      <p:sp>
        <p:nvSpPr>
          <p:cNvPr id="4" name="Date Placeholder 3">
            <a:extLst>
              <a:ext uri="{FF2B5EF4-FFF2-40B4-BE49-F238E27FC236}">
                <a16:creationId xmlns:a16="http://schemas.microsoft.com/office/drawing/2014/main" id="{DA74769C-7802-44AE-9F08-3614F558B60A}"/>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425194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62E1A6-DE00-ED3D-AB41-46E1BE3C5E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AC51C7A-3DE7-8B11-6C7C-E8B23D3FD7A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8173E63-CB41-49FE-677D-D2ECC11B2BF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d-ID" b="1" dirty="0"/>
              <a:t>Mitigasi</a:t>
            </a:r>
            <a:r>
              <a:rPr lang="id-ID" dirty="0"/>
              <a:t> adalah tindakan atau strategi yang dilakukan untuk </a:t>
            </a:r>
            <a:r>
              <a:rPr lang="id-ID" b="1" dirty="0"/>
              <a:t>mengurangi risiko atau dampak negatif</a:t>
            </a:r>
            <a:r>
              <a:rPr lang="id-ID" dirty="0"/>
              <a:t> dari suatu ancaman atau masalah, baik sebelum, saat, maupun setelah kejadian tersebut terjadi.</a:t>
            </a:r>
            <a:endParaRPr lang="en-US" dirty="0"/>
          </a:p>
          <a:p>
            <a:pPr>
              <a:buNone/>
            </a:pPr>
            <a:r>
              <a:rPr lang="id-ID" b="1" dirty="0"/>
              <a:t>Dalam konteks proyek wisata, mitigasi dapat berarti:</a:t>
            </a:r>
          </a:p>
          <a:p>
            <a:pPr>
              <a:buFont typeface="Arial" panose="020B0604020202020204" pitchFamily="34" charset="0"/>
              <a:buChar char="•"/>
            </a:pPr>
            <a:r>
              <a:rPr lang="id-ID" b="1" dirty="0"/>
              <a:t>Perencanaan teknis</a:t>
            </a:r>
            <a:r>
              <a:rPr lang="id-ID" dirty="0"/>
              <a:t>, seperti membangun drainase untuk mencegah banjir di lokasi wisata.</a:t>
            </a:r>
          </a:p>
          <a:p>
            <a:pPr>
              <a:buFont typeface="Arial" panose="020B0604020202020204" pitchFamily="34" charset="0"/>
              <a:buChar char="•"/>
            </a:pPr>
            <a:r>
              <a:rPr lang="id-ID" b="1" dirty="0"/>
              <a:t>Tindakan lingkungan</a:t>
            </a:r>
            <a:r>
              <a:rPr lang="id-ID" dirty="0"/>
              <a:t>, seperti menanam kembali vegetasi setelah pembangunan untuk mengurangi erosi.</a:t>
            </a:r>
          </a:p>
          <a:p>
            <a:pPr>
              <a:buFont typeface="Arial" panose="020B0604020202020204" pitchFamily="34" charset="0"/>
              <a:buChar char="•"/>
            </a:pPr>
            <a:r>
              <a:rPr lang="id-ID" b="1" dirty="0"/>
              <a:t>Kebijakan sosial</a:t>
            </a:r>
            <a:r>
              <a:rPr lang="id-ID" dirty="0"/>
              <a:t>, seperti melibatkan masyarakat dalam pengambilan keputusan untuk mencegah konflik sosial.</a:t>
            </a:r>
          </a:p>
          <a:p>
            <a:pPr marL="0" marR="0" lvl="0" indent="0" algn="l" defTabSz="914400" rtl="0" eaLnBrk="1" fontAlgn="auto" latinLnBrk="0" hangingPunct="1">
              <a:lnSpc>
                <a:spcPct val="100000"/>
              </a:lnSpc>
              <a:spcBef>
                <a:spcPts val="0"/>
              </a:spcBef>
              <a:spcAft>
                <a:spcPts val="0"/>
              </a:spcAft>
              <a:buClrTx/>
              <a:buSzTx/>
              <a:buFontTx/>
              <a:buNone/>
              <a:tabLst/>
              <a:defRPr/>
            </a:pPr>
            <a:endParaRPr lang="id-ID" dirty="0"/>
          </a:p>
        </p:txBody>
      </p:sp>
      <p:sp>
        <p:nvSpPr>
          <p:cNvPr id="4" name="Date Placeholder 3">
            <a:extLst>
              <a:ext uri="{FF2B5EF4-FFF2-40B4-BE49-F238E27FC236}">
                <a16:creationId xmlns:a16="http://schemas.microsoft.com/office/drawing/2014/main" id="{944F5827-5516-AF73-87DA-C8C42ACF2054}"/>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0840417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21F29B-D60E-3767-623C-CE45C0105C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D348E6E-5C50-B68E-EDB8-F271B1E7ABC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C25DD5C-EEAB-2F3F-01F7-364B232FDA77}"/>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398B00A4-688E-D340-FB93-926D80C598EB}"/>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4209058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296ED5-F446-7D11-FFDA-BD38CBF8F62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DBFD21-653E-1F5F-5B59-F78A2EED4C7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1148461-87F9-6D13-4A8D-AD79F646DA3E}"/>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id-ID" dirty="0"/>
          </a:p>
        </p:txBody>
      </p:sp>
      <p:sp>
        <p:nvSpPr>
          <p:cNvPr id="4" name="Date Placeholder 3">
            <a:extLst>
              <a:ext uri="{FF2B5EF4-FFF2-40B4-BE49-F238E27FC236}">
                <a16:creationId xmlns:a16="http://schemas.microsoft.com/office/drawing/2014/main" id="{24F38958-8FAD-73C0-869A-1342EEC9E93F}"/>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3142230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C3E7FF-7FFD-58EB-B451-4D3274589F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CB6E2C8-C39E-B242-FA77-E37D0C7588C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9431235-FAB9-EBB6-6D53-DD16D85073C9}"/>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id-ID" dirty="0"/>
          </a:p>
        </p:txBody>
      </p:sp>
      <p:sp>
        <p:nvSpPr>
          <p:cNvPr id="4" name="Date Placeholder 3">
            <a:extLst>
              <a:ext uri="{FF2B5EF4-FFF2-40B4-BE49-F238E27FC236}">
                <a16:creationId xmlns:a16="http://schemas.microsoft.com/office/drawing/2014/main" id="{E916F535-7FC4-57A2-C8C5-C9CD8AAE66A7}"/>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8351539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PAR23427 – Manajemen Proyek Wisata</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PAR23427 – Manajemen Proyek Wisata</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PAR23427 – Manajemen Proyek Wisata</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PAR23427 – Manajemen Proyek Wisata</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261884"/>
          </a:xfrm>
          <a:prstGeom prst="rect">
            <a:avLst/>
          </a:prstGeom>
          <a:noFill/>
        </p:spPr>
        <p:txBody>
          <a:bodyPr wrap="square" lIns="91440" tIns="45720" rIns="91440" bIns="45720">
            <a:spAutoFit/>
          </a:bodyPr>
          <a:lstStyle/>
          <a:p>
            <a:pPr algn="ct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MANAJEMEN PROYEK PARIWISATA</a:t>
            </a:r>
            <a:endPar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3</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59F1F9-7B75-1A30-8042-8F9207147ED7}"/>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3B2EE44E-9D40-C1B2-3723-ADD379607E6E}"/>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Contoh Sederhana Dokumen Proyek Wisata</a:t>
            </a:r>
          </a:p>
        </p:txBody>
      </p:sp>
      <p:sp>
        <p:nvSpPr>
          <p:cNvPr id="4" name="Content Placeholder 2">
            <a:extLst>
              <a:ext uri="{FF2B5EF4-FFF2-40B4-BE49-F238E27FC236}">
                <a16:creationId xmlns:a16="http://schemas.microsoft.com/office/drawing/2014/main" id="{170F6F21-7659-7AD4-4AAD-ED259CC62128}"/>
              </a:ext>
            </a:extLst>
          </p:cNvPr>
          <p:cNvSpPr txBox="1">
            <a:spLocks/>
          </p:cNvSpPr>
          <p:nvPr/>
        </p:nvSpPr>
        <p:spPr>
          <a:xfrm>
            <a:off x="457200" y="1844824"/>
            <a:ext cx="8229600" cy="4281339"/>
          </a:xfrm>
          <a:prstGeom prst="rect">
            <a:avLst/>
          </a:prstGeom>
        </p:spPr>
        <p:txBody>
          <a:bodyPr vert="horz" lIns="91440" tIns="45720" rIns="91440" bIns="45720" rtlCol="0">
            <a:normAutofit fontScale="775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id-ID" sz="2600" b="1" dirty="0">
                <a:solidFill>
                  <a:schemeClr val="tx1"/>
                </a:solidFill>
                <a:latin typeface="Cambria" panose="02040503050406030204" pitchFamily="18" charset="0"/>
                <a:cs typeface="Arial" panose="020B0604020202020204" pitchFamily="34" charset="0"/>
              </a:rPr>
              <a:t>Nama Proyek:</a:t>
            </a:r>
            <a:r>
              <a:rPr lang="id-ID" sz="2600" dirty="0">
                <a:solidFill>
                  <a:schemeClr val="tx1"/>
                </a:solidFill>
                <a:latin typeface="Cambria" panose="02040503050406030204" pitchFamily="18" charset="0"/>
                <a:cs typeface="Arial" panose="020B0604020202020204" pitchFamily="34" charset="0"/>
              </a:rPr>
              <a:t>Pengembangan Kawasan Wisata Alam Gunung Batu</a:t>
            </a:r>
            <a:endParaRPr lang="en-US" sz="2600" dirty="0">
              <a:solidFill>
                <a:schemeClr val="tx1"/>
              </a:solidFill>
              <a:latin typeface="Cambria" panose="02040503050406030204" pitchFamily="18" charset="0"/>
              <a:cs typeface="Arial" panose="020B0604020202020204" pitchFamily="34" charset="0"/>
            </a:endParaRPr>
          </a:p>
          <a:p>
            <a:pPr algn="l"/>
            <a:r>
              <a:rPr lang="id-ID" sz="2600" b="1" dirty="0">
                <a:solidFill>
                  <a:schemeClr val="tx1"/>
                </a:solidFill>
                <a:latin typeface="Cambria" panose="02040503050406030204" pitchFamily="18" charset="0"/>
                <a:cs typeface="Arial" panose="020B0604020202020204" pitchFamily="34" charset="0"/>
              </a:rPr>
              <a:t>Tujuan:</a:t>
            </a:r>
            <a:r>
              <a:rPr lang="id-ID" sz="2600" dirty="0">
                <a:solidFill>
                  <a:schemeClr val="tx1"/>
                </a:solidFill>
                <a:latin typeface="Cambria" panose="02040503050406030204" pitchFamily="18" charset="0"/>
                <a:cs typeface="Arial" panose="020B0604020202020204" pitchFamily="34" charset="0"/>
              </a:rPr>
              <a:t>Menjadikan Gunung Batu sebagai destinasi wisata petualangan dan edukasi berbasis konservasi.</a:t>
            </a:r>
            <a:endParaRPr lang="en-US" sz="2600" dirty="0">
              <a:solidFill>
                <a:schemeClr val="tx1"/>
              </a:solidFill>
              <a:latin typeface="Cambria" panose="02040503050406030204" pitchFamily="18" charset="0"/>
              <a:cs typeface="Arial" panose="020B0604020202020204" pitchFamily="34" charset="0"/>
            </a:endParaRPr>
          </a:p>
          <a:p>
            <a:pPr algn="l"/>
            <a:r>
              <a:rPr lang="id-ID" sz="2600" b="1" dirty="0">
                <a:solidFill>
                  <a:schemeClr val="tx1"/>
                </a:solidFill>
                <a:latin typeface="Cambria" panose="02040503050406030204" pitchFamily="18" charset="0"/>
                <a:cs typeface="Arial" panose="020B0604020202020204" pitchFamily="34" charset="0"/>
              </a:rPr>
              <a:t>Komponen Kegiatan:</a:t>
            </a:r>
            <a:endParaRPr lang="en-US" sz="2600" b="1"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sz="2600" dirty="0">
                <a:solidFill>
                  <a:schemeClr val="tx1"/>
                </a:solidFill>
                <a:latin typeface="Cambria" panose="02040503050406030204" pitchFamily="18" charset="0"/>
                <a:cs typeface="Arial" panose="020B0604020202020204" pitchFamily="34" charset="0"/>
              </a:rPr>
              <a:t>Pembangunan jalur pendakian dan gardu pandang</a:t>
            </a:r>
            <a:endParaRPr lang="en-US" sz="2600"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sz="2600" dirty="0">
                <a:solidFill>
                  <a:schemeClr val="tx1"/>
                </a:solidFill>
                <a:latin typeface="Cambria" panose="02040503050406030204" pitchFamily="18" charset="0"/>
                <a:cs typeface="Arial" panose="020B0604020202020204" pitchFamily="34" charset="0"/>
              </a:rPr>
              <a:t>Pelatihan pemandu wisata lokal</a:t>
            </a:r>
            <a:endParaRPr lang="en-US" sz="2600"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sz="2600" dirty="0">
                <a:solidFill>
                  <a:schemeClr val="tx1"/>
                </a:solidFill>
                <a:latin typeface="Cambria" panose="02040503050406030204" pitchFamily="18" charset="0"/>
                <a:cs typeface="Arial" panose="020B0604020202020204" pitchFamily="34" charset="0"/>
              </a:rPr>
              <a:t>Pembuatan materi interpretasi (papan informasi, booklet)</a:t>
            </a:r>
            <a:endParaRPr lang="en-US" sz="2600"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sz="2600" dirty="0">
                <a:solidFill>
                  <a:schemeClr val="tx1"/>
                </a:solidFill>
                <a:latin typeface="Cambria" panose="02040503050406030204" pitchFamily="18" charset="0"/>
                <a:cs typeface="Arial" panose="020B0604020202020204" pitchFamily="34" charset="0"/>
              </a:rPr>
              <a:t>Promosi digital</a:t>
            </a:r>
            <a:endParaRPr lang="en-US" sz="2600" dirty="0">
              <a:solidFill>
                <a:schemeClr val="tx1"/>
              </a:solidFill>
              <a:latin typeface="Cambria" panose="02040503050406030204" pitchFamily="18" charset="0"/>
              <a:cs typeface="Arial" panose="020B0604020202020204" pitchFamily="34" charset="0"/>
            </a:endParaRPr>
          </a:p>
          <a:p>
            <a:pPr algn="l"/>
            <a:r>
              <a:rPr lang="id-ID" sz="2600" b="1" dirty="0">
                <a:solidFill>
                  <a:schemeClr val="tx1"/>
                </a:solidFill>
                <a:latin typeface="Cambria" panose="02040503050406030204" pitchFamily="18" charset="0"/>
                <a:cs typeface="Arial" panose="020B0604020202020204" pitchFamily="34" charset="0"/>
              </a:rPr>
              <a:t>Jadwal:</a:t>
            </a:r>
            <a:endParaRPr lang="en-US" sz="2600" b="1" dirty="0">
              <a:solidFill>
                <a:schemeClr val="tx1"/>
              </a:solidFill>
              <a:latin typeface="Cambria" panose="02040503050406030204" pitchFamily="18" charset="0"/>
              <a:cs typeface="Arial" panose="020B0604020202020204" pitchFamily="34" charset="0"/>
            </a:endParaRPr>
          </a:p>
          <a:p>
            <a:pPr algn="l"/>
            <a:r>
              <a:rPr lang="en-US" sz="2600" dirty="0">
                <a:solidFill>
                  <a:schemeClr val="tx1"/>
                </a:solidFill>
                <a:latin typeface="Cambria" panose="02040503050406030204" pitchFamily="18" charset="0"/>
                <a:cs typeface="Arial" panose="020B0604020202020204" pitchFamily="34" charset="0"/>
              </a:rPr>
              <a:t>-</a:t>
            </a:r>
            <a:r>
              <a:rPr lang="id-ID" sz="2600" dirty="0">
                <a:solidFill>
                  <a:schemeClr val="tx1"/>
                </a:solidFill>
                <a:latin typeface="Cambria" panose="02040503050406030204" pitchFamily="18" charset="0"/>
                <a:cs typeface="Arial" panose="020B0604020202020204" pitchFamily="34" charset="0"/>
              </a:rPr>
              <a:t>Bulan 1-2: Persiapan dan studi kelayakan</a:t>
            </a:r>
            <a:endParaRPr lang="en-US" sz="2600" dirty="0">
              <a:solidFill>
                <a:schemeClr val="tx1"/>
              </a:solidFill>
              <a:latin typeface="Cambria" panose="02040503050406030204" pitchFamily="18" charset="0"/>
              <a:cs typeface="Arial" panose="020B0604020202020204" pitchFamily="34" charset="0"/>
            </a:endParaRPr>
          </a:p>
          <a:p>
            <a:pPr algn="l"/>
            <a:r>
              <a:rPr lang="id-ID" sz="2600" dirty="0">
                <a:solidFill>
                  <a:schemeClr val="tx1"/>
                </a:solidFill>
                <a:latin typeface="Cambria" panose="02040503050406030204" pitchFamily="18" charset="0"/>
                <a:cs typeface="Arial" panose="020B0604020202020204" pitchFamily="34" charset="0"/>
              </a:rPr>
              <a:t>Bulan 3-6: Konstruksi dan pelatihan</a:t>
            </a:r>
            <a:endParaRPr lang="en-US" sz="2600" dirty="0">
              <a:solidFill>
                <a:schemeClr val="tx1"/>
              </a:solidFill>
              <a:latin typeface="Cambria" panose="02040503050406030204" pitchFamily="18" charset="0"/>
              <a:cs typeface="Arial" panose="020B0604020202020204" pitchFamily="34" charset="0"/>
            </a:endParaRPr>
          </a:p>
          <a:p>
            <a:pPr algn="l"/>
            <a:r>
              <a:rPr lang="id-ID" sz="2600" dirty="0">
                <a:solidFill>
                  <a:schemeClr val="tx1"/>
                </a:solidFill>
                <a:latin typeface="Cambria" panose="02040503050406030204" pitchFamily="18" charset="0"/>
                <a:cs typeface="Arial" panose="020B0604020202020204" pitchFamily="34" charset="0"/>
              </a:rPr>
              <a:t>Bulan7: Peluncuran dan promosi</a:t>
            </a:r>
            <a:endParaRPr lang="en-US" sz="2600" dirty="0">
              <a:solidFill>
                <a:schemeClr val="tx1"/>
              </a:solidFill>
              <a:latin typeface="Cambria" panose="02040503050406030204" pitchFamily="18" charset="0"/>
              <a:cs typeface="Arial" panose="020B0604020202020204" pitchFamily="34" charset="0"/>
            </a:endParaRPr>
          </a:p>
          <a:p>
            <a:pPr algn="l"/>
            <a:r>
              <a:rPr lang="id-ID" sz="2600" b="1" dirty="0">
                <a:solidFill>
                  <a:schemeClr val="tx1"/>
                </a:solidFill>
                <a:latin typeface="Cambria" panose="02040503050406030204" pitchFamily="18" charset="0"/>
                <a:cs typeface="Arial" panose="020B0604020202020204" pitchFamily="34" charset="0"/>
              </a:rPr>
              <a:t>Estimasi Anggaran</a:t>
            </a:r>
            <a:r>
              <a:rPr lang="id-ID" sz="2600" dirty="0">
                <a:solidFill>
                  <a:schemeClr val="tx1"/>
                </a:solidFill>
                <a:latin typeface="Cambria" panose="02040503050406030204" pitchFamily="18" charset="0"/>
                <a:cs typeface="Arial" panose="020B0604020202020204" pitchFamily="34" charset="0"/>
              </a:rPr>
              <a:t>:Rp 750.000.000</a:t>
            </a:r>
          </a:p>
        </p:txBody>
      </p:sp>
    </p:spTree>
    <p:extLst>
      <p:ext uri="{BB962C8B-B14F-4D97-AF65-F5344CB8AC3E}">
        <p14:creationId xmlns:p14="http://schemas.microsoft.com/office/powerpoint/2010/main" val="2469045542"/>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3AAAB3-F0D1-CB04-6ABC-25BB47FF1AA5}"/>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EA7C7E42-CB05-C116-2F4F-019C9036D6C2}"/>
              </a:ext>
            </a:extLst>
          </p:cNvPr>
          <p:cNvSpPr txBox="1">
            <a:spLocks/>
          </p:cNvSpPr>
          <p:nvPr/>
        </p:nvSpPr>
        <p:spPr>
          <a:xfrm>
            <a:off x="457200" y="557808"/>
            <a:ext cx="8229600" cy="494928"/>
          </a:xfrm>
          <a:prstGeom prst="rect">
            <a:avLst/>
          </a:prstGeom>
        </p:spPr>
        <p:txBody>
          <a:bodyPr vert="horz" lIns="91440" tIns="45720" rIns="91440" bIns="45720" rtlCol="0" anchor="ctr">
            <a:normAutofit fontScale="90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err="1">
                <a:ln>
                  <a:noFill/>
                </a:ln>
                <a:solidFill>
                  <a:schemeClr val="tx1"/>
                </a:solidFill>
                <a:effectLst/>
                <a:uLnTx/>
                <a:uFillTx/>
                <a:latin typeface="Arial" panose="020B0604020202020204" pitchFamily="34" charset="0"/>
                <a:ea typeface="+mj-ea"/>
                <a:cs typeface="Arial" panose="020B0604020202020204" pitchFamily="34" charset="0"/>
              </a:rPr>
              <a:t>Tugas</a:t>
            </a:r>
            <a:r>
              <a:rPr kumimoji="0" lang="en-US"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 </a:t>
            </a:r>
            <a:r>
              <a:rPr kumimoji="0" lang="en-US" sz="3600" b="1" i="0" u="none" strike="noStrike" kern="1200" cap="none" spc="0" normalizeH="0" baseline="0" noProof="0" dirty="0" err="1">
                <a:ln>
                  <a:noFill/>
                </a:ln>
                <a:solidFill>
                  <a:schemeClr val="tx1"/>
                </a:solidFill>
                <a:effectLst/>
                <a:uLnTx/>
                <a:uFillTx/>
                <a:latin typeface="Arial" panose="020B0604020202020204" pitchFamily="34" charset="0"/>
                <a:ea typeface="+mj-ea"/>
                <a:cs typeface="Arial" panose="020B0604020202020204" pitchFamily="34" charset="0"/>
              </a:rPr>
              <a:t>mandiri</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a:extLst>
              <a:ext uri="{FF2B5EF4-FFF2-40B4-BE49-F238E27FC236}">
                <a16:creationId xmlns:a16="http://schemas.microsoft.com/office/drawing/2014/main" id="{D13C94D9-FA9C-E48B-9BDA-5B3C7F4919C0}"/>
              </a:ext>
            </a:extLst>
          </p:cNvPr>
          <p:cNvSpPr txBox="1">
            <a:spLocks/>
          </p:cNvSpPr>
          <p:nvPr/>
        </p:nvSpPr>
        <p:spPr>
          <a:xfrm>
            <a:off x="251520" y="1196752"/>
            <a:ext cx="4320480" cy="4929411"/>
          </a:xfrm>
          <a:prstGeom prst="rect">
            <a:avLst/>
          </a:prstGeom>
        </p:spPr>
        <p:txBody>
          <a:bodyPr vert="horz" lIns="91440" tIns="45720" rIns="91440" bIns="45720" rtlCol="0">
            <a:normAutofit fontScale="625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id-ID" sz="2600" dirty="0">
                <a:solidFill>
                  <a:schemeClr val="tx1"/>
                </a:solidFill>
                <a:latin typeface="Cambria" panose="02040503050406030204" pitchFamily="18" charset="0"/>
                <a:cs typeface="Arial" panose="020B0604020202020204" pitchFamily="34" charset="0"/>
              </a:rPr>
              <a:t>🎯 Deskripsi Tugas:Mahasiswa diminta untuk merancang dan menyusun sebuah rencana proyek wisata secara terstruktur, berdasarkan tahapan dan dokumen yang telah dipelajari dalam materi perkuliahan.</a:t>
            </a:r>
            <a:endParaRPr lang="en-US" sz="2600" dirty="0">
              <a:solidFill>
                <a:schemeClr val="tx1"/>
              </a:solidFill>
              <a:latin typeface="Cambria" panose="02040503050406030204" pitchFamily="18" charset="0"/>
              <a:cs typeface="Arial" panose="020B0604020202020204" pitchFamily="34" charset="0"/>
            </a:endParaRPr>
          </a:p>
          <a:p>
            <a:pPr algn="l"/>
            <a:r>
              <a:rPr lang="id-ID" sz="2600" dirty="0">
                <a:solidFill>
                  <a:schemeClr val="tx1"/>
                </a:solidFill>
                <a:latin typeface="Cambria" panose="02040503050406030204" pitchFamily="18" charset="0"/>
                <a:cs typeface="Arial" panose="020B0604020202020204" pitchFamily="34" charset="0"/>
              </a:rPr>
              <a:t>📌 Petunjuk Umum:</a:t>
            </a:r>
            <a:endParaRPr lang="en-US" sz="2600"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sz="2600" dirty="0">
                <a:solidFill>
                  <a:schemeClr val="tx1"/>
                </a:solidFill>
                <a:latin typeface="Cambria" panose="02040503050406030204" pitchFamily="18" charset="0"/>
                <a:cs typeface="Arial" panose="020B0604020202020204" pitchFamily="34" charset="0"/>
              </a:rPr>
              <a:t>Pilih ide proyek wisata yang relevan dengan potensi di daerah tertentu (misal: wisata alam, budaya, desa wisata, wisata edukasi, dll).</a:t>
            </a:r>
            <a:endParaRPr lang="en-US" sz="2600"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sz="2600" dirty="0">
                <a:solidFill>
                  <a:schemeClr val="tx1"/>
                </a:solidFill>
                <a:latin typeface="Cambria" panose="02040503050406030204" pitchFamily="18" charset="0"/>
                <a:cs typeface="Arial" panose="020B0604020202020204" pitchFamily="34" charset="0"/>
              </a:rPr>
              <a:t>Susun perencanaan proyek wisata yang mencakup:</a:t>
            </a:r>
            <a:endParaRPr lang="en-US" sz="2600"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sz="2600" dirty="0">
                <a:solidFill>
                  <a:schemeClr val="tx1"/>
                </a:solidFill>
                <a:latin typeface="Cambria" panose="02040503050406030204" pitchFamily="18" charset="0"/>
                <a:cs typeface="Arial" panose="020B0604020202020204" pitchFamily="34" charset="0"/>
              </a:rPr>
              <a:t>Nama proyek dan lokasi</a:t>
            </a:r>
            <a:endParaRPr lang="en-US" sz="2600"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sz="2600" dirty="0">
                <a:solidFill>
                  <a:schemeClr val="tx1"/>
                </a:solidFill>
                <a:latin typeface="Cambria" panose="02040503050406030204" pitchFamily="18" charset="0"/>
                <a:cs typeface="Arial" panose="020B0604020202020204" pitchFamily="34" charset="0"/>
              </a:rPr>
              <a:t>Tujuan dan ruang lingkup</a:t>
            </a:r>
            <a:endParaRPr lang="en-US" sz="2600"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sz="2600" dirty="0">
                <a:solidFill>
                  <a:schemeClr val="tx1"/>
                </a:solidFill>
                <a:latin typeface="Cambria" panose="02040503050406030204" pitchFamily="18" charset="0"/>
                <a:cs typeface="Arial" panose="020B0604020202020204" pitchFamily="34" charset="0"/>
              </a:rPr>
              <a:t>Identifikasi stakeholderStudi kelayakan singkat (teknis, sosial, lingkungan)</a:t>
            </a:r>
            <a:endParaRPr lang="en-US" sz="2600"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sz="2600" dirty="0">
                <a:solidFill>
                  <a:schemeClr val="tx1"/>
                </a:solidFill>
                <a:latin typeface="Cambria" panose="02040503050406030204" pitchFamily="18" charset="0"/>
                <a:cs typeface="Arial" panose="020B0604020202020204" pitchFamily="34" charset="0"/>
              </a:rPr>
              <a:t>Estimasi anggaran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lengkap</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jelas</a:t>
            </a:r>
            <a:endParaRPr lang="en-US" sz="2600"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sz="2600" dirty="0">
                <a:solidFill>
                  <a:schemeClr val="tx1"/>
                </a:solidFill>
                <a:latin typeface="Cambria" panose="02040503050406030204" pitchFamily="18" charset="0"/>
                <a:cs typeface="Arial" panose="020B0604020202020204" pitchFamily="34" charset="0"/>
              </a:rPr>
              <a:t>Jadwal pelaksanaan (gunakan tabel atau Gantt Chart sederhana)</a:t>
            </a:r>
            <a:endParaRPr lang="en-US" sz="2600"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sz="2600" dirty="0">
                <a:solidFill>
                  <a:schemeClr val="tx1"/>
                </a:solidFill>
                <a:latin typeface="Cambria" panose="02040503050406030204" pitchFamily="18" charset="0"/>
                <a:cs typeface="Arial" panose="020B0604020202020204" pitchFamily="34" charset="0"/>
              </a:rPr>
              <a:t>Identifikasi risiko dan strategi mitigasiRencana manajemen sumber daya (SDM dan material)</a:t>
            </a:r>
          </a:p>
        </p:txBody>
      </p:sp>
      <p:sp>
        <p:nvSpPr>
          <p:cNvPr id="2" name="Content Placeholder 2">
            <a:extLst>
              <a:ext uri="{FF2B5EF4-FFF2-40B4-BE49-F238E27FC236}">
                <a16:creationId xmlns:a16="http://schemas.microsoft.com/office/drawing/2014/main" id="{D91C261F-BE08-9347-6958-2A1AF899EAB5}"/>
              </a:ext>
            </a:extLst>
          </p:cNvPr>
          <p:cNvSpPr txBox="1">
            <a:spLocks/>
          </p:cNvSpPr>
          <p:nvPr/>
        </p:nvSpPr>
        <p:spPr>
          <a:xfrm>
            <a:off x="4572000" y="1137969"/>
            <a:ext cx="4392488" cy="4929411"/>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sz="2600" dirty="0">
                <a:solidFill>
                  <a:schemeClr val="tx1"/>
                </a:solidFill>
                <a:latin typeface="Cambria" panose="02040503050406030204" pitchFamily="18" charset="0"/>
                <a:cs typeface="Arial" panose="020B0604020202020204" pitchFamily="34" charset="0"/>
              </a:rPr>
              <a:t>3. </a:t>
            </a:r>
            <a:r>
              <a:rPr lang="id-ID" sz="2600" dirty="0">
                <a:solidFill>
                  <a:schemeClr val="tx1"/>
                </a:solidFill>
                <a:latin typeface="Cambria" panose="02040503050406030204" pitchFamily="18" charset="0"/>
                <a:cs typeface="Arial" panose="020B0604020202020204" pitchFamily="34" charset="0"/>
              </a:rPr>
              <a:t>Sertakan penyusunan dokumen proyek berikut:</a:t>
            </a:r>
            <a:endParaRPr lang="en-US" sz="2600"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sz="2600" dirty="0">
                <a:solidFill>
                  <a:schemeClr val="tx1"/>
                </a:solidFill>
                <a:latin typeface="Cambria" panose="02040503050406030204" pitchFamily="18" charset="0"/>
                <a:cs typeface="Arial" panose="020B0604020202020204" pitchFamily="34" charset="0"/>
              </a:rPr>
              <a:t>Dokumen inisiasi proyek</a:t>
            </a:r>
            <a:endParaRPr lang="en-US" sz="2600"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sz="2600" dirty="0">
                <a:solidFill>
                  <a:schemeClr val="tx1"/>
                </a:solidFill>
                <a:latin typeface="Cambria" panose="02040503050406030204" pitchFamily="18" charset="0"/>
                <a:cs typeface="Arial" panose="020B0604020202020204" pitchFamily="34" charset="0"/>
              </a:rPr>
              <a:t>Proposal proyek wisata</a:t>
            </a:r>
            <a:endParaRPr lang="en-US" sz="2600"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sz="2600" dirty="0">
                <a:solidFill>
                  <a:schemeClr val="tx1"/>
                </a:solidFill>
                <a:latin typeface="Cambria" panose="02040503050406030204" pitchFamily="18" charset="0"/>
                <a:cs typeface="Arial" panose="020B0604020202020204" pitchFamily="34" charset="0"/>
              </a:rPr>
              <a:t>Rencana proyek (Project Plan)</a:t>
            </a:r>
            <a:endParaRPr lang="en-US" sz="2600" dirty="0">
              <a:solidFill>
                <a:schemeClr val="tx1"/>
              </a:solidFill>
              <a:latin typeface="Cambria" panose="02040503050406030204" pitchFamily="18" charset="0"/>
              <a:cs typeface="Arial" panose="020B0604020202020204" pitchFamily="34" charset="0"/>
            </a:endParaRPr>
          </a:p>
          <a:p>
            <a:pPr algn="l"/>
            <a:r>
              <a:rPr lang="id-ID" sz="2600" dirty="0">
                <a:solidFill>
                  <a:schemeClr val="tx1"/>
                </a:solidFill>
                <a:latin typeface="Cambria" panose="02040503050406030204" pitchFamily="18" charset="0"/>
                <a:cs typeface="Arial" panose="020B0604020202020204" pitchFamily="34" charset="0"/>
              </a:rPr>
              <a:t>📅 Deadline Pengumpulan:</a:t>
            </a:r>
            <a:r>
              <a:rPr lang="en-US" sz="2600" dirty="0">
                <a:solidFill>
                  <a:schemeClr val="tx1"/>
                </a:solidFill>
                <a:latin typeface="Cambria" panose="02040503050406030204" pitchFamily="18" charset="0"/>
                <a:cs typeface="Arial" panose="020B0604020202020204" pitchFamily="34" charset="0"/>
              </a:rPr>
              <a:t>17 April 2025</a:t>
            </a:r>
          </a:p>
          <a:p>
            <a:pPr algn="l"/>
            <a:r>
              <a:rPr lang="id-ID" sz="2600" dirty="0">
                <a:solidFill>
                  <a:schemeClr val="tx1"/>
                </a:solidFill>
                <a:latin typeface="Cambria" panose="02040503050406030204" pitchFamily="18" charset="0"/>
                <a:cs typeface="Arial" panose="020B0604020202020204" pitchFamily="34" charset="0"/>
              </a:rPr>
              <a:t>Format: PD</a:t>
            </a:r>
            <a:r>
              <a:rPr lang="en-US" sz="2600" dirty="0">
                <a:solidFill>
                  <a:schemeClr val="tx1"/>
                </a:solidFill>
                <a:latin typeface="Cambria" panose="02040503050406030204" pitchFamily="18" charset="0"/>
                <a:cs typeface="Arial" panose="020B0604020202020204" pitchFamily="34" charset="0"/>
              </a:rPr>
              <a:t>F</a:t>
            </a:r>
          </a:p>
          <a:p>
            <a:pPr algn="l"/>
            <a:r>
              <a:rPr lang="id-ID" sz="2600" dirty="0">
                <a:solidFill>
                  <a:schemeClr val="tx1"/>
                </a:solidFill>
                <a:latin typeface="Cambria" panose="02040503050406030204" pitchFamily="18" charset="0"/>
                <a:cs typeface="Arial" panose="020B0604020202020204" pitchFamily="34" charset="0"/>
              </a:rPr>
              <a:t>Pengumpulan: </a:t>
            </a:r>
            <a:r>
              <a:rPr lang="en-US" sz="2600" dirty="0">
                <a:solidFill>
                  <a:schemeClr val="tx1"/>
                </a:solidFill>
                <a:latin typeface="Cambria" panose="02040503050406030204" pitchFamily="18" charset="0"/>
                <a:cs typeface="Arial" panose="020B0604020202020204" pitchFamily="34" charset="0"/>
              </a:rPr>
              <a:t>upload google drive (link pada group)</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077976842"/>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Perencanaan Proyek Wisata dan Penyusunan Dokumen Proyek Wisata</a:t>
            </a:r>
          </a:p>
        </p:txBody>
      </p:sp>
      <p:sp>
        <p:nvSpPr>
          <p:cNvPr id="4" name="Content Placeholder 2"/>
          <p:cNvSpPr txBox="1">
            <a:spLocks/>
          </p:cNvSpPr>
          <p:nvPr/>
        </p:nvSpPr>
        <p:spPr>
          <a:xfrm>
            <a:off x="457200" y="1844824"/>
            <a:ext cx="8229600" cy="428133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id-ID" sz="2600" b="1" dirty="0">
                <a:solidFill>
                  <a:schemeClr val="tx1"/>
                </a:solidFill>
                <a:latin typeface="Cambria" panose="02040503050406030204" pitchFamily="18" charset="0"/>
                <a:cs typeface="Arial" panose="020B0604020202020204" pitchFamily="34" charset="0"/>
              </a:rPr>
              <a:t>Pendahuluan</a:t>
            </a:r>
            <a:endParaRPr lang="en-US" sz="2600" b="1" dirty="0">
              <a:solidFill>
                <a:schemeClr val="tx1"/>
              </a:solidFill>
              <a:latin typeface="Cambria" panose="02040503050406030204" pitchFamily="18" charset="0"/>
              <a:cs typeface="Arial" panose="020B0604020202020204" pitchFamily="34" charset="0"/>
            </a:endParaRPr>
          </a:p>
          <a:p>
            <a:pPr algn="l"/>
            <a:r>
              <a:rPr lang="id-ID" sz="2600" dirty="0">
                <a:solidFill>
                  <a:schemeClr val="tx1"/>
                </a:solidFill>
                <a:latin typeface="Cambria" panose="02040503050406030204" pitchFamily="18" charset="0"/>
                <a:cs typeface="Arial" panose="020B0604020202020204" pitchFamily="34" charset="0"/>
              </a:rPr>
              <a:t>Perencanaan proyek wisata merupakan tahap awal dan terpenting dalam mengelola proyek pariwisata. Perencanaan yang matang akan menentukan arah, efisiensi, dan keberhasilan pelaksanaan proyek. Perencanaan ini mencakup identifikasi tujuan, pengalokasian sumber daya, estimasi waktu dan anggaran, serta penyusunan dokumen formal proyek.</a:t>
            </a: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DD866C-4569-A682-B669-CBD1D081786D}"/>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223037AE-81A3-E4CC-CFDD-A714ED592151}"/>
              </a:ext>
            </a:extLst>
          </p:cNvPr>
          <p:cNvSpPr txBox="1">
            <a:spLocks/>
          </p:cNvSpPr>
          <p:nvPr/>
        </p:nvSpPr>
        <p:spPr>
          <a:xfrm>
            <a:off x="457200" y="980728"/>
            <a:ext cx="8229600" cy="514543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id-ID" sz="2600" b="1" dirty="0">
                <a:solidFill>
                  <a:schemeClr val="tx1"/>
                </a:solidFill>
                <a:latin typeface="Cambria" panose="02040503050406030204" pitchFamily="18" charset="0"/>
                <a:cs typeface="Arial" panose="020B0604020202020204" pitchFamily="34" charset="0"/>
              </a:rPr>
              <a:t>Pengertian Perencanaan Proyek Wisata</a:t>
            </a:r>
            <a:endParaRPr lang="en-US" sz="2600" b="1" dirty="0">
              <a:solidFill>
                <a:schemeClr val="tx1"/>
              </a:solidFill>
              <a:latin typeface="Cambria" panose="02040503050406030204" pitchFamily="18" charset="0"/>
              <a:cs typeface="Arial" panose="020B0604020202020204" pitchFamily="34" charset="0"/>
            </a:endParaRPr>
          </a:p>
          <a:p>
            <a:pPr algn="l"/>
            <a:endParaRPr lang="en-US" sz="2600" dirty="0">
              <a:solidFill>
                <a:schemeClr val="tx1"/>
              </a:solidFill>
              <a:latin typeface="Cambria" panose="02040503050406030204" pitchFamily="18" charset="0"/>
              <a:cs typeface="Arial" panose="020B0604020202020204" pitchFamily="34" charset="0"/>
            </a:endParaRPr>
          </a:p>
          <a:p>
            <a:pPr algn="l"/>
            <a:r>
              <a:rPr lang="id-ID" sz="2600" dirty="0">
                <a:solidFill>
                  <a:schemeClr val="tx1"/>
                </a:solidFill>
                <a:latin typeface="Cambria" panose="02040503050406030204" pitchFamily="18" charset="0"/>
                <a:cs typeface="Arial" panose="020B0604020202020204" pitchFamily="34" charset="0"/>
              </a:rPr>
              <a:t>Perencanaan proyek wisata adalah proses sistematis untuk menetapkan langkah-langkah dan strategi yang diperlukan guna melaksanakan proyek pengembangan atau revitalisasi destinasi wisata. Perencanaan dilakukan dengan memperhatikan aspek sosial, ekonomi, budaya, dan lingkungan.</a:t>
            </a:r>
          </a:p>
        </p:txBody>
      </p:sp>
    </p:spTree>
    <p:extLst>
      <p:ext uri="{BB962C8B-B14F-4D97-AF65-F5344CB8AC3E}">
        <p14:creationId xmlns:p14="http://schemas.microsoft.com/office/powerpoint/2010/main" val="358650821"/>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5F555A-E6ED-E914-E119-723FB29078EF}"/>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4D2FBA60-C6C2-295C-47CB-727388531FC2}"/>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Komponen Perencanaan Proyek Wisata</a:t>
            </a:r>
          </a:p>
        </p:txBody>
      </p:sp>
      <p:sp>
        <p:nvSpPr>
          <p:cNvPr id="4" name="Content Placeholder 2">
            <a:extLst>
              <a:ext uri="{FF2B5EF4-FFF2-40B4-BE49-F238E27FC236}">
                <a16:creationId xmlns:a16="http://schemas.microsoft.com/office/drawing/2014/main" id="{AD345025-E230-4BE1-DDD1-953FDA6D6277}"/>
              </a:ext>
            </a:extLst>
          </p:cNvPr>
          <p:cNvSpPr txBox="1">
            <a:spLocks/>
          </p:cNvSpPr>
          <p:nvPr/>
        </p:nvSpPr>
        <p:spPr>
          <a:xfrm>
            <a:off x="457200" y="1844824"/>
            <a:ext cx="8229600" cy="428133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AutoNum type="arabicPeriod"/>
            </a:pPr>
            <a:r>
              <a:rPr lang="id-ID" sz="2600" b="1" dirty="0">
                <a:solidFill>
                  <a:schemeClr val="tx1"/>
                </a:solidFill>
                <a:latin typeface="Cambria" panose="02040503050406030204" pitchFamily="18" charset="0"/>
                <a:cs typeface="Arial" panose="020B0604020202020204" pitchFamily="34" charset="0"/>
              </a:rPr>
              <a:t>Penetapan Tujuan dan Ruang Lingkup Proyek</a:t>
            </a:r>
            <a:endParaRPr lang="en-US" sz="2600" b="1"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sz="2600" dirty="0">
                <a:solidFill>
                  <a:schemeClr val="tx1"/>
                </a:solidFill>
                <a:latin typeface="Cambria" panose="02040503050406030204" pitchFamily="18" charset="0"/>
                <a:cs typeface="Arial" panose="020B0604020202020204" pitchFamily="34" charset="0"/>
              </a:rPr>
              <a:t>Menentukan apa yang ingin dicapai dan cakupan kegiatan proyek.</a:t>
            </a:r>
            <a:endParaRPr lang="en-US" sz="2600"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sz="2600" dirty="0">
                <a:solidFill>
                  <a:schemeClr val="tx1"/>
                </a:solidFill>
                <a:latin typeface="Cambria" panose="02040503050406030204" pitchFamily="18" charset="0"/>
                <a:cs typeface="Arial" panose="020B0604020202020204" pitchFamily="34" charset="0"/>
              </a:rPr>
              <a:t>Contoh: Pembangunan desa wisata berbasis budaya.</a:t>
            </a:r>
            <a:endParaRPr lang="en-US" sz="2600" dirty="0">
              <a:solidFill>
                <a:schemeClr val="tx1"/>
              </a:solidFill>
              <a:latin typeface="Cambria" panose="02040503050406030204" pitchFamily="18" charset="0"/>
              <a:cs typeface="Arial" panose="020B0604020202020204" pitchFamily="34" charset="0"/>
            </a:endParaRPr>
          </a:p>
          <a:p>
            <a:pPr marL="457200" indent="-457200" algn="l">
              <a:buFontTx/>
              <a:buChar char="-"/>
            </a:pPr>
            <a:endParaRPr lang="en-US" sz="2600" dirty="0">
              <a:solidFill>
                <a:schemeClr val="tx1"/>
              </a:solidFill>
              <a:latin typeface="Cambria" panose="02040503050406030204" pitchFamily="18" charset="0"/>
              <a:cs typeface="Arial" panose="020B0604020202020204" pitchFamily="34" charset="0"/>
            </a:endParaRPr>
          </a:p>
          <a:p>
            <a:pPr algn="l"/>
            <a:r>
              <a:rPr lang="en-US" sz="2600" b="1" dirty="0">
                <a:solidFill>
                  <a:schemeClr val="tx1"/>
                </a:solidFill>
                <a:latin typeface="Cambria" panose="02040503050406030204" pitchFamily="18" charset="0"/>
                <a:cs typeface="Arial" panose="020B0604020202020204" pitchFamily="34" charset="0"/>
              </a:rPr>
              <a:t>2. </a:t>
            </a:r>
            <a:r>
              <a:rPr lang="id-ID" sz="2600" b="1" dirty="0">
                <a:solidFill>
                  <a:schemeClr val="tx1"/>
                </a:solidFill>
                <a:latin typeface="Cambria" panose="02040503050406030204" pitchFamily="18" charset="0"/>
                <a:cs typeface="Arial" panose="020B0604020202020204" pitchFamily="34" charset="0"/>
              </a:rPr>
              <a:t>Identifikasi Stakeholder</a:t>
            </a:r>
            <a:endParaRPr lang="en-US" sz="2600" b="1"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sz="2600" dirty="0">
                <a:solidFill>
                  <a:schemeClr val="tx1"/>
                </a:solidFill>
                <a:latin typeface="Cambria" panose="02040503050406030204" pitchFamily="18" charset="0"/>
                <a:cs typeface="Arial" panose="020B0604020202020204" pitchFamily="34" charset="0"/>
              </a:rPr>
              <a:t>Mengenal pihak-pihak yang terlibat, seperti pemerintah daerah, masyarakat lokal, investor, dan wisatawan.</a:t>
            </a:r>
            <a:endParaRPr lang="en-US" sz="2600" dirty="0">
              <a:solidFill>
                <a:schemeClr val="tx1"/>
              </a:solidFill>
              <a:latin typeface="Cambria" panose="02040503050406030204" pitchFamily="18" charset="0"/>
              <a:cs typeface="Arial" panose="020B0604020202020204" pitchFamily="34" charset="0"/>
            </a:endParaRPr>
          </a:p>
          <a:p>
            <a:pPr marL="457200" indent="-457200" algn="l">
              <a:buFontTx/>
              <a:buChar char="-"/>
            </a:pP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404006588"/>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B7F70C-D6E5-01AC-DEFF-82A40D5489C8}"/>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FB349B5A-0185-BE04-A165-2BC76D51252F}"/>
              </a:ext>
            </a:extLst>
          </p:cNvPr>
          <p:cNvSpPr txBox="1">
            <a:spLocks/>
          </p:cNvSpPr>
          <p:nvPr/>
        </p:nvSpPr>
        <p:spPr>
          <a:xfrm>
            <a:off x="457200" y="836712"/>
            <a:ext cx="8229600" cy="5289451"/>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sz="2600" b="1" dirty="0">
                <a:solidFill>
                  <a:schemeClr val="tx1"/>
                </a:solidFill>
                <a:latin typeface="Cambria" panose="02040503050406030204" pitchFamily="18" charset="0"/>
                <a:cs typeface="Arial" panose="020B0604020202020204" pitchFamily="34" charset="0"/>
              </a:rPr>
              <a:t>3. </a:t>
            </a:r>
            <a:r>
              <a:rPr lang="id-ID" sz="2600" b="1" dirty="0">
                <a:solidFill>
                  <a:schemeClr val="tx1"/>
                </a:solidFill>
                <a:latin typeface="Cambria" panose="02040503050406030204" pitchFamily="18" charset="0"/>
                <a:cs typeface="Arial" panose="020B0604020202020204" pitchFamily="34" charset="0"/>
              </a:rPr>
              <a:t>Studi Kelayakan</a:t>
            </a:r>
            <a:endParaRPr lang="en-US" sz="2600" b="1"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sz="2600" dirty="0">
                <a:solidFill>
                  <a:schemeClr val="tx1"/>
                </a:solidFill>
                <a:latin typeface="Cambria" panose="02040503050406030204" pitchFamily="18" charset="0"/>
                <a:cs typeface="Arial" panose="020B0604020202020204" pitchFamily="34" charset="0"/>
              </a:rPr>
              <a:t>Melakukan analisis teknis, ekonomi, sosial, dan lingkungan terhadap ide proyek.</a:t>
            </a:r>
            <a:endParaRPr lang="en-US" sz="2600"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sz="2600" dirty="0">
                <a:solidFill>
                  <a:schemeClr val="tx1"/>
                </a:solidFill>
                <a:latin typeface="Cambria" panose="02040503050406030204" pitchFamily="18" charset="0"/>
                <a:cs typeface="Arial" panose="020B0604020202020204" pitchFamily="34" charset="0"/>
              </a:rPr>
              <a:t>Contoh: Analisis dampak pembangunan resort terhadap lingkungan pesisir.</a:t>
            </a:r>
            <a:endParaRPr lang="en-US" sz="2600" dirty="0">
              <a:solidFill>
                <a:schemeClr val="tx1"/>
              </a:solidFill>
              <a:latin typeface="Cambria" panose="02040503050406030204" pitchFamily="18" charset="0"/>
              <a:cs typeface="Arial" panose="020B0604020202020204" pitchFamily="34" charset="0"/>
            </a:endParaRPr>
          </a:p>
          <a:p>
            <a:pPr marL="457200" indent="-457200" algn="l">
              <a:buFontTx/>
              <a:buChar char="-"/>
            </a:pPr>
            <a:endParaRPr lang="en-US" sz="2600" dirty="0">
              <a:solidFill>
                <a:schemeClr val="tx1"/>
              </a:solidFill>
              <a:latin typeface="Cambria" panose="02040503050406030204" pitchFamily="18" charset="0"/>
              <a:cs typeface="Arial" panose="020B0604020202020204" pitchFamily="34" charset="0"/>
            </a:endParaRPr>
          </a:p>
          <a:p>
            <a:pPr algn="l"/>
            <a:r>
              <a:rPr lang="en-US" sz="2600" b="1" dirty="0">
                <a:solidFill>
                  <a:schemeClr val="tx1"/>
                </a:solidFill>
                <a:latin typeface="Cambria" panose="02040503050406030204" pitchFamily="18" charset="0"/>
                <a:cs typeface="Arial" panose="020B0604020202020204" pitchFamily="34" charset="0"/>
              </a:rPr>
              <a:t>4. </a:t>
            </a:r>
            <a:r>
              <a:rPr lang="id-ID" sz="2600" b="1" dirty="0">
                <a:solidFill>
                  <a:schemeClr val="tx1"/>
                </a:solidFill>
                <a:latin typeface="Cambria" panose="02040503050406030204" pitchFamily="18" charset="0"/>
                <a:cs typeface="Arial" panose="020B0604020202020204" pitchFamily="34" charset="0"/>
              </a:rPr>
              <a:t>Perencanaan Anggaran</a:t>
            </a:r>
            <a:endParaRPr lang="en-US" sz="2600" b="1"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sz="2600" dirty="0">
                <a:solidFill>
                  <a:schemeClr val="tx1"/>
                </a:solidFill>
                <a:latin typeface="Cambria" panose="02040503050406030204" pitchFamily="18" charset="0"/>
                <a:cs typeface="Arial" panose="020B0604020202020204" pitchFamily="34" charset="0"/>
              </a:rPr>
              <a:t>Menyusun estimasi biaya untuk tiap komponen proyek.</a:t>
            </a:r>
            <a:endParaRPr lang="en-US" sz="2600" dirty="0">
              <a:solidFill>
                <a:schemeClr val="tx1"/>
              </a:solidFill>
              <a:latin typeface="Cambria" panose="02040503050406030204" pitchFamily="18" charset="0"/>
              <a:cs typeface="Arial" panose="020B0604020202020204" pitchFamily="34" charset="0"/>
            </a:endParaRPr>
          </a:p>
          <a:p>
            <a:pPr marL="457200" indent="-457200" algn="l">
              <a:buFontTx/>
              <a:buChar char="-"/>
            </a:pP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285794303"/>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519ABF-E8B7-BAB5-5317-6E3A5C64628A}"/>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DC4E84EF-0090-704C-3782-026024E5E891}"/>
              </a:ext>
            </a:extLst>
          </p:cNvPr>
          <p:cNvSpPr txBox="1">
            <a:spLocks/>
          </p:cNvSpPr>
          <p:nvPr/>
        </p:nvSpPr>
        <p:spPr>
          <a:xfrm>
            <a:off x="457200" y="836712"/>
            <a:ext cx="8229600" cy="5289451"/>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sz="2600" b="1" dirty="0">
                <a:solidFill>
                  <a:schemeClr val="tx1"/>
                </a:solidFill>
                <a:latin typeface="Cambria" panose="02040503050406030204" pitchFamily="18" charset="0"/>
                <a:cs typeface="Arial" panose="020B0604020202020204" pitchFamily="34" charset="0"/>
              </a:rPr>
              <a:t>5. </a:t>
            </a:r>
            <a:r>
              <a:rPr lang="id-ID" sz="2600" b="1" dirty="0">
                <a:solidFill>
                  <a:schemeClr val="tx1"/>
                </a:solidFill>
                <a:latin typeface="Cambria" panose="02040503050406030204" pitchFamily="18" charset="0"/>
                <a:cs typeface="Arial" panose="020B0604020202020204" pitchFamily="34" charset="0"/>
              </a:rPr>
              <a:t>Perencanaan Jadwal (Timeline)</a:t>
            </a:r>
            <a:endParaRPr lang="en-US" sz="2600" b="1"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sz="2600" dirty="0">
                <a:solidFill>
                  <a:schemeClr val="tx1"/>
                </a:solidFill>
                <a:latin typeface="Cambria" panose="02040503050406030204" pitchFamily="18" charset="0"/>
                <a:cs typeface="Arial" panose="020B0604020202020204" pitchFamily="34" charset="0"/>
              </a:rPr>
              <a:t>Menyusun waktu pelaksanaan setiap tahapan proyek</a:t>
            </a:r>
            <a:endParaRPr lang="en-US" sz="2600" dirty="0">
              <a:solidFill>
                <a:schemeClr val="tx1"/>
              </a:solidFill>
              <a:latin typeface="Cambria" panose="02040503050406030204" pitchFamily="18" charset="0"/>
              <a:cs typeface="Arial" panose="020B0604020202020204" pitchFamily="34" charset="0"/>
            </a:endParaRPr>
          </a:p>
          <a:p>
            <a:pPr marL="457200" indent="-457200" algn="l">
              <a:buFontTx/>
              <a:buChar char="-"/>
            </a:pPr>
            <a:endParaRPr lang="en-US" sz="2600" dirty="0">
              <a:solidFill>
                <a:schemeClr val="tx1"/>
              </a:solidFill>
              <a:latin typeface="Cambria" panose="02040503050406030204" pitchFamily="18" charset="0"/>
              <a:cs typeface="Arial" panose="020B0604020202020204" pitchFamily="34" charset="0"/>
            </a:endParaRPr>
          </a:p>
          <a:p>
            <a:pPr algn="l"/>
            <a:r>
              <a:rPr lang="en-US" sz="2600" b="1" dirty="0">
                <a:solidFill>
                  <a:schemeClr val="tx1"/>
                </a:solidFill>
                <a:latin typeface="Cambria" panose="02040503050406030204" pitchFamily="18" charset="0"/>
                <a:cs typeface="Arial" panose="020B0604020202020204" pitchFamily="34" charset="0"/>
              </a:rPr>
              <a:t>6. </a:t>
            </a:r>
            <a:r>
              <a:rPr lang="id-ID" sz="2600" b="1" dirty="0">
                <a:solidFill>
                  <a:schemeClr val="tx1"/>
                </a:solidFill>
                <a:latin typeface="Cambria" panose="02040503050406030204" pitchFamily="18" charset="0"/>
                <a:cs typeface="Arial" panose="020B0604020202020204" pitchFamily="34" charset="0"/>
              </a:rPr>
              <a:t>Perencanaan Risiko</a:t>
            </a:r>
            <a:endParaRPr lang="en-US" sz="2600" b="1"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sz="2600" dirty="0">
                <a:solidFill>
                  <a:schemeClr val="tx1"/>
                </a:solidFill>
                <a:latin typeface="Cambria" panose="02040503050406030204" pitchFamily="18" charset="0"/>
                <a:cs typeface="Arial" panose="020B0604020202020204" pitchFamily="34" charset="0"/>
              </a:rPr>
              <a:t>Mengidentifikasi potensi risiko dan strategi mitigasi.</a:t>
            </a:r>
            <a:endParaRPr lang="en-US" sz="2600" dirty="0">
              <a:solidFill>
                <a:schemeClr val="tx1"/>
              </a:solidFill>
              <a:latin typeface="Cambria" panose="02040503050406030204" pitchFamily="18" charset="0"/>
              <a:cs typeface="Arial" panose="020B0604020202020204" pitchFamily="34" charset="0"/>
            </a:endParaRPr>
          </a:p>
          <a:p>
            <a:pPr marL="457200" indent="-457200" algn="l">
              <a:buFontTx/>
              <a:buChar char="-"/>
            </a:pPr>
            <a:endParaRPr lang="en-US" sz="2600" dirty="0">
              <a:solidFill>
                <a:schemeClr val="tx1"/>
              </a:solidFill>
              <a:latin typeface="Cambria" panose="02040503050406030204" pitchFamily="18" charset="0"/>
              <a:cs typeface="Arial" panose="020B0604020202020204" pitchFamily="34" charset="0"/>
            </a:endParaRPr>
          </a:p>
          <a:p>
            <a:pPr algn="l"/>
            <a:r>
              <a:rPr lang="en-US" sz="2600" b="1" dirty="0">
                <a:solidFill>
                  <a:schemeClr val="tx1"/>
                </a:solidFill>
                <a:latin typeface="Cambria" panose="02040503050406030204" pitchFamily="18" charset="0"/>
                <a:cs typeface="Arial" panose="020B0604020202020204" pitchFamily="34" charset="0"/>
              </a:rPr>
              <a:t>7. </a:t>
            </a:r>
            <a:r>
              <a:rPr lang="id-ID" sz="2600" b="1" dirty="0">
                <a:solidFill>
                  <a:schemeClr val="tx1"/>
                </a:solidFill>
                <a:latin typeface="Cambria" panose="02040503050406030204" pitchFamily="18" charset="0"/>
                <a:cs typeface="Arial" panose="020B0604020202020204" pitchFamily="34" charset="0"/>
              </a:rPr>
              <a:t>Rencana Manajemen Sumber Daya</a:t>
            </a:r>
            <a:endParaRPr lang="en-US" sz="2600" b="1"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sz="2600" dirty="0">
                <a:solidFill>
                  <a:schemeClr val="tx1"/>
                </a:solidFill>
                <a:latin typeface="Cambria" panose="02040503050406030204" pitchFamily="18" charset="0"/>
                <a:cs typeface="Arial" panose="020B0604020202020204" pitchFamily="34" charset="0"/>
              </a:rPr>
              <a:t>Mengatur tenaga kerja, peralatan, dan bahan pendukung.</a:t>
            </a:r>
            <a:endParaRPr lang="en-US" sz="2600" dirty="0">
              <a:solidFill>
                <a:schemeClr val="tx1"/>
              </a:solidFill>
              <a:latin typeface="Cambria" panose="02040503050406030204" pitchFamily="18" charset="0"/>
              <a:cs typeface="Arial" panose="020B0604020202020204" pitchFamily="34" charset="0"/>
            </a:endParaRPr>
          </a:p>
          <a:p>
            <a:pPr marL="457200" indent="-457200" algn="l">
              <a:buFontTx/>
              <a:buChar char="-"/>
            </a:pP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085893414"/>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46E4C7-EB86-7E40-1F12-986C9A9048B6}"/>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81CBEEC2-3DC7-BFD0-EA43-102154C8E844}"/>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Penyusunan Dokumen Proyek Wisata</a:t>
            </a:r>
          </a:p>
        </p:txBody>
      </p:sp>
      <p:sp>
        <p:nvSpPr>
          <p:cNvPr id="4" name="Content Placeholder 2">
            <a:extLst>
              <a:ext uri="{FF2B5EF4-FFF2-40B4-BE49-F238E27FC236}">
                <a16:creationId xmlns:a16="http://schemas.microsoft.com/office/drawing/2014/main" id="{2DDEBE5F-DF10-A4F9-DC3B-36A1FB398F48}"/>
              </a:ext>
            </a:extLst>
          </p:cNvPr>
          <p:cNvSpPr txBox="1">
            <a:spLocks/>
          </p:cNvSpPr>
          <p:nvPr/>
        </p:nvSpPr>
        <p:spPr>
          <a:xfrm>
            <a:off x="457200" y="1844824"/>
            <a:ext cx="8229600" cy="428133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id-ID" sz="2600" dirty="0">
                <a:solidFill>
                  <a:schemeClr val="tx1"/>
                </a:solidFill>
                <a:latin typeface="Cambria" panose="02040503050406030204" pitchFamily="18" charset="0"/>
                <a:cs typeface="Arial" panose="020B0604020202020204" pitchFamily="34" charset="0"/>
              </a:rPr>
              <a:t>Dokumen proyek wisata berfungsi sebagai dasar pengambilan keputusan, pelaksanaan, dan evaluasi proyek. Dokumen ini juga penting untuk memperoleh dukungan dana dan perizinan dari pemangku kepentingan.Jenis-Jenis Dokumen Proyek Wisata:</a:t>
            </a:r>
            <a:endParaRPr lang="en-US" sz="2600"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sz="2600" b="1" dirty="0">
                <a:solidFill>
                  <a:schemeClr val="tx1"/>
                </a:solidFill>
                <a:latin typeface="Cambria" panose="02040503050406030204" pitchFamily="18" charset="0"/>
                <a:cs typeface="Arial" panose="020B0604020202020204" pitchFamily="34" charset="0"/>
              </a:rPr>
              <a:t>Dokumen Inisiasi Proyek (Project Charter)</a:t>
            </a:r>
            <a:endParaRPr lang="en-US" sz="2600" b="1"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sz="2600" dirty="0">
                <a:solidFill>
                  <a:schemeClr val="tx1"/>
                </a:solidFill>
                <a:latin typeface="Cambria" panose="02040503050406030204" pitchFamily="18" charset="0"/>
                <a:cs typeface="Arial" panose="020B0604020202020204" pitchFamily="34" charset="0"/>
              </a:rPr>
              <a:t>Latar belakang, tujuan, ruang lingkup awal, pihak terkait, dan tolok ukur keberhasilan proyek.</a:t>
            </a:r>
            <a:endParaRPr lang="en-US" sz="2600" dirty="0">
              <a:solidFill>
                <a:schemeClr val="tx1"/>
              </a:solidFill>
              <a:latin typeface="Cambria" panose="02040503050406030204" pitchFamily="18" charset="0"/>
              <a:cs typeface="Arial" panose="020B0604020202020204" pitchFamily="34" charset="0"/>
            </a:endParaRPr>
          </a:p>
          <a:p>
            <a:pPr algn="l"/>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969406828"/>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EE3C0C-DA2B-7DD1-4227-693AE2365442}"/>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CCF57911-3A13-5CE7-3C77-923FCFBB1167}"/>
              </a:ext>
            </a:extLst>
          </p:cNvPr>
          <p:cNvSpPr txBox="1">
            <a:spLocks/>
          </p:cNvSpPr>
          <p:nvPr/>
        </p:nvSpPr>
        <p:spPr>
          <a:xfrm>
            <a:off x="457200" y="836712"/>
            <a:ext cx="8229600" cy="5289451"/>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Tx/>
              <a:buChar char="-"/>
            </a:pPr>
            <a:endParaRPr lang="en-US" sz="2600" dirty="0">
              <a:solidFill>
                <a:schemeClr val="tx1"/>
              </a:solidFill>
              <a:latin typeface="Cambria" panose="02040503050406030204" pitchFamily="18" charset="0"/>
              <a:cs typeface="Arial" panose="020B0604020202020204" pitchFamily="34" charset="0"/>
            </a:endParaRPr>
          </a:p>
          <a:p>
            <a:pPr algn="l"/>
            <a:r>
              <a:rPr lang="en-US" sz="2600" dirty="0">
                <a:solidFill>
                  <a:schemeClr val="tx1"/>
                </a:solidFill>
                <a:latin typeface="Cambria" panose="02040503050406030204" pitchFamily="18" charset="0"/>
                <a:cs typeface="Arial" panose="020B0604020202020204" pitchFamily="34" charset="0"/>
              </a:rPr>
              <a:t>2. </a:t>
            </a:r>
            <a:r>
              <a:rPr lang="id-ID" sz="2600" b="1" dirty="0">
                <a:solidFill>
                  <a:schemeClr val="tx1"/>
                </a:solidFill>
                <a:latin typeface="Cambria" panose="02040503050406030204" pitchFamily="18" charset="0"/>
                <a:cs typeface="Arial" panose="020B0604020202020204" pitchFamily="34" charset="0"/>
              </a:rPr>
              <a:t>Proposal Proyek Wisata</a:t>
            </a:r>
            <a:endParaRPr lang="en-US" sz="2600" b="1"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sz="2600" dirty="0">
                <a:solidFill>
                  <a:schemeClr val="tx1"/>
                </a:solidFill>
                <a:latin typeface="Cambria" panose="02040503050406030204" pitchFamily="18" charset="0"/>
                <a:cs typeface="Arial" panose="020B0604020202020204" pitchFamily="34" charset="0"/>
              </a:rPr>
              <a:t>Rancangan lengkap yang mencakup tujuan, kegiatan, sasaran, manfaat, lokasi, anggaran, dan jadwal.</a:t>
            </a:r>
            <a:endParaRPr lang="en-US" sz="2600"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sz="2600" dirty="0">
                <a:solidFill>
                  <a:schemeClr val="tx1"/>
                </a:solidFill>
                <a:latin typeface="Cambria" panose="02040503050406030204" pitchFamily="18" charset="0"/>
                <a:cs typeface="Arial" panose="020B0604020202020204" pitchFamily="34" charset="0"/>
              </a:rPr>
              <a:t>Digunakan untuk pengajuan dana atau dukungan kebijakan.</a:t>
            </a:r>
            <a:endParaRPr lang="en-US" sz="2600" dirty="0">
              <a:solidFill>
                <a:schemeClr val="tx1"/>
              </a:solidFill>
              <a:latin typeface="Cambria" panose="02040503050406030204" pitchFamily="18" charset="0"/>
              <a:cs typeface="Arial" panose="020B0604020202020204" pitchFamily="34" charset="0"/>
            </a:endParaRPr>
          </a:p>
          <a:p>
            <a:pPr marL="457200" indent="-457200" algn="l">
              <a:buFontTx/>
              <a:buChar char="-"/>
            </a:pPr>
            <a:endParaRPr lang="en-US" sz="2600" dirty="0">
              <a:solidFill>
                <a:schemeClr val="tx1"/>
              </a:solidFill>
              <a:latin typeface="Cambria" panose="02040503050406030204" pitchFamily="18" charset="0"/>
              <a:cs typeface="Arial" panose="020B0604020202020204" pitchFamily="34" charset="0"/>
            </a:endParaRPr>
          </a:p>
          <a:p>
            <a:pPr algn="l"/>
            <a:r>
              <a:rPr lang="en-US" sz="2600" dirty="0">
                <a:solidFill>
                  <a:schemeClr val="tx1"/>
                </a:solidFill>
                <a:latin typeface="Cambria" panose="02040503050406030204" pitchFamily="18" charset="0"/>
                <a:cs typeface="Arial" panose="020B0604020202020204" pitchFamily="34" charset="0"/>
              </a:rPr>
              <a:t>3. </a:t>
            </a:r>
            <a:r>
              <a:rPr lang="id-ID" sz="2600" b="1" dirty="0">
                <a:solidFill>
                  <a:schemeClr val="tx1"/>
                </a:solidFill>
                <a:latin typeface="Cambria" panose="02040503050406030204" pitchFamily="18" charset="0"/>
                <a:cs typeface="Arial" panose="020B0604020202020204" pitchFamily="34" charset="0"/>
              </a:rPr>
              <a:t>Rencana Proyek (Project Plan)</a:t>
            </a:r>
            <a:endParaRPr lang="en-US" sz="2600" b="1"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sz="2600" dirty="0">
                <a:solidFill>
                  <a:schemeClr val="tx1"/>
                </a:solidFill>
                <a:latin typeface="Cambria" panose="02040503050406030204" pitchFamily="18" charset="0"/>
                <a:cs typeface="Arial" panose="020B0604020202020204" pitchFamily="34" charset="0"/>
              </a:rPr>
              <a:t>Dokumen terperinci yang mengatur semua aspek operasional proyek (WBS, timeline, logistik, komunikasi, dsb).</a:t>
            </a:r>
            <a:endParaRPr lang="en-US" sz="2600" dirty="0">
              <a:solidFill>
                <a:schemeClr val="tx1"/>
              </a:solidFill>
              <a:latin typeface="Cambria" panose="02040503050406030204" pitchFamily="18" charset="0"/>
              <a:cs typeface="Arial" panose="020B0604020202020204" pitchFamily="34" charset="0"/>
            </a:endParaRPr>
          </a:p>
          <a:p>
            <a:pPr marL="457200" indent="-457200" algn="l">
              <a:buFontTx/>
              <a:buChar char="-"/>
            </a:pP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470509065"/>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1306B1-2631-932C-FA17-C0418205B948}"/>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348F0211-A56A-B3FD-500E-D96090A3ADEC}"/>
              </a:ext>
            </a:extLst>
          </p:cNvPr>
          <p:cNvSpPr txBox="1">
            <a:spLocks/>
          </p:cNvSpPr>
          <p:nvPr/>
        </p:nvSpPr>
        <p:spPr>
          <a:xfrm>
            <a:off x="457200" y="836712"/>
            <a:ext cx="8229600" cy="5289451"/>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Tx/>
              <a:buChar char="-"/>
            </a:pPr>
            <a:endParaRPr lang="en-US" sz="2600" dirty="0">
              <a:solidFill>
                <a:schemeClr val="tx1"/>
              </a:solidFill>
              <a:latin typeface="Cambria" panose="02040503050406030204" pitchFamily="18" charset="0"/>
              <a:cs typeface="Arial" panose="020B0604020202020204" pitchFamily="34" charset="0"/>
            </a:endParaRPr>
          </a:p>
          <a:p>
            <a:pPr algn="l"/>
            <a:r>
              <a:rPr lang="en-US" sz="2600" b="1" dirty="0">
                <a:solidFill>
                  <a:schemeClr val="tx1"/>
                </a:solidFill>
                <a:latin typeface="Cambria" panose="02040503050406030204" pitchFamily="18" charset="0"/>
                <a:cs typeface="Arial" panose="020B0604020202020204" pitchFamily="34" charset="0"/>
              </a:rPr>
              <a:t>4. </a:t>
            </a:r>
            <a:r>
              <a:rPr lang="nn-NO" sz="2600" b="1" dirty="0">
                <a:solidFill>
                  <a:schemeClr val="tx1"/>
                </a:solidFill>
                <a:latin typeface="Cambria" panose="02040503050406030204" pitchFamily="18" charset="0"/>
                <a:cs typeface="Arial" panose="020B0604020202020204" pitchFamily="34" charset="0"/>
              </a:rPr>
              <a:t>Studi Kelayakan</a:t>
            </a:r>
          </a:p>
          <a:p>
            <a:pPr marL="457200" indent="-457200" algn="l">
              <a:buFontTx/>
              <a:buChar char="-"/>
            </a:pPr>
            <a:r>
              <a:rPr lang="nn-NO" sz="2600" dirty="0">
                <a:solidFill>
                  <a:schemeClr val="tx1"/>
                </a:solidFill>
                <a:latin typeface="Cambria" panose="02040503050406030204" pitchFamily="18" charset="0"/>
                <a:cs typeface="Arial" panose="020B0604020202020204" pitchFamily="34" charset="0"/>
              </a:rPr>
              <a:t>Dokumen evaluasi kelayakan teknis, finansial, sosial, dan lingkungan.</a:t>
            </a:r>
          </a:p>
          <a:p>
            <a:pPr algn="l"/>
            <a:endParaRPr lang="nn-NO" sz="2600" b="1" dirty="0">
              <a:solidFill>
                <a:schemeClr val="tx1"/>
              </a:solidFill>
              <a:latin typeface="Cambria" panose="02040503050406030204" pitchFamily="18" charset="0"/>
              <a:cs typeface="Arial" panose="020B0604020202020204" pitchFamily="34" charset="0"/>
            </a:endParaRPr>
          </a:p>
          <a:p>
            <a:pPr algn="l"/>
            <a:r>
              <a:rPr lang="nn-NO" sz="2600" b="1" dirty="0">
                <a:solidFill>
                  <a:schemeClr val="tx1"/>
                </a:solidFill>
                <a:latin typeface="Cambria" panose="02040503050406030204" pitchFamily="18" charset="0"/>
                <a:cs typeface="Arial" panose="020B0604020202020204" pitchFamily="34" charset="0"/>
              </a:rPr>
              <a:t>5. Dokumen Monitoring dan Evaluasi (MONEV)</a:t>
            </a:r>
          </a:p>
          <a:p>
            <a:pPr marL="457200" indent="-457200" algn="l">
              <a:buFontTx/>
              <a:buChar char="-"/>
            </a:pPr>
            <a:r>
              <a:rPr lang="nn-NO" sz="2600" dirty="0">
                <a:solidFill>
                  <a:schemeClr val="tx1"/>
                </a:solidFill>
                <a:latin typeface="Cambria" panose="02040503050406030204" pitchFamily="18" charset="0"/>
                <a:cs typeface="Arial" panose="020B0604020202020204" pitchFamily="34" charset="0"/>
              </a:rPr>
              <a:t>Format pelaporan berkala, indikator capaian, dan mekanisme evaluasi kinerja proyek.</a:t>
            </a:r>
          </a:p>
          <a:p>
            <a:pPr marL="457200" indent="-457200" algn="l">
              <a:buFontTx/>
              <a:buChar char="-"/>
            </a:pP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735190155"/>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3203</TotalTime>
  <Words>808</Words>
  <Application>Microsoft Office PowerPoint</Application>
  <PresentationFormat>On-screen Show (4:3)</PresentationFormat>
  <Paragraphs>89</Paragraphs>
  <Slides>12</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Cambria</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Rionaldi Ali</cp:lastModifiedBy>
  <cp:revision>467</cp:revision>
  <cp:lastPrinted>2017-08-29T02:54:51Z</cp:lastPrinted>
  <dcterms:created xsi:type="dcterms:W3CDTF">2010-04-18T12:06:30Z</dcterms:created>
  <dcterms:modified xsi:type="dcterms:W3CDTF">2025-04-09T18:09:50Z</dcterms:modified>
</cp:coreProperties>
</file>