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5"/>
  </p:notesMasterIdLst>
  <p:sldIdLst>
    <p:sldId id="285" r:id="rId2"/>
    <p:sldId id="296" r:id="rId3"/>
    <p:sldId id="286" r:id="rId4"/>
    <p:sldId id="287" r:id="rId5"/>
    <p:sldId id="288" r:id="rId6"/>
    <p:sldId id="289" r:id="rId7"/>
    <p:sldId id="290" r:id="rId8"/>
    <p:sldId id="291" r:id="rId9"/>
    <p:sldId id="292" r:id="rId10"/>
    <p:sldId id="293" r:id="rId11"/>
    <p:sldId id="294" r:id="rId12"/>
    <p:sldId id="295" r:id="rId13"/>
    <p:sldId id="272"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5" d="100"/>
          <a:sy n="85" d="100"/>
        </p:scale>
        <p:origin x="96" y="4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0A7FE9-EF11-4415-B4A9-09F6A9B7158A}" type="datetimeFigureOut">
              <a:rPr lang="id-ID" smtClean="0"/>
              <a:t>15/12/2022</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A8F41B-3893-424F-9FFE-3E261ED06A5A}" type="slidenum">
              <a:rPr lang="id-ID" smtClean="0"/>
              <a:t>‹#›</a:t>
            </a:fld>
            <a:endParaRPr lang="id-ID"/>
          </a:p>
        </p:txBody>
      </p:sp>
    </p:spTree>
    <p:extLst>
      <p:ext uri="{BB962C8B-B14F-4D97-AF65-F5344CB8AC3E}">
        <p14:creationId xmlns:p14="http://schemas.microsoft.com/office/powerpoint/2010/main" val="3904324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1</a:t>
            </a:fld>
            <a:endParaRPr lang="id-ID"/>
          </a:p>
        </p:txBody>
      </p:sp>
    </p:spTree>
    <p:extLst>
      <p:ext uri="{BB962C8B-B14F-4D97-AF65-F5344CB8AC3E}">
        <p14:creationId xmlns:p14="http://schemas.microsoft.com/office/powerpoint/2010/main" val="193590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10</a:t>
            </a:fld>
            <a:endParaRPr lang="id-ID"/>
          </a:p>
        </p:txBody>
      </p:sp>
    </p:spTree>
    <p:extLst>
      <p:ext uri="{BB962C8B-B14F-4D97-AF65-F5344CB8AC3E}">
        <p14:creationId xmlns:p14="http://schemas.microsoft.com/office/powerpoint/2010/main" val="3056780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11</a:t>
            </a:fld>
            <a:endParaRPr lang="id-ID"/>
          </a:p>
        </p:txBody>
      </p:sp>
    </p:spTree>
    <p:extLst>
      <p:ext uri="{BB962C8B-B14F-4D97-AF65-F5344CB8AC3E}">
        <p14:creationId xmlns:p14="http://schemas.microsoft.com/office/powerpoint/2010/main" val="3120559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12</a:t>
            </a:fld>
            <a:endParaRPr lang="id-ID"/>
          </a:p>
        </p:txBody>
      </p:sp>
    </p:spTree>
    <p:extLst>
      <p:ext uri="{BB962C8B-B14F-4D97-AF65-F5344CB8AC3E}">
        <p14:creationId xmlns:p14="http://schemas.microsoft.com/office/powerpoint/2010/main" val="490126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13</a:t>
            </a:fld>
            <a:endParaRPr lang="id-ID"/>
          </a:p>
        </p:txBody>
      </p:sp>
    </p:spTree>
    <p:extLst>
      <p:ext uri="{BB962C8B-B14F-4D97-AF65-F5344CB8AC3E}">
        <p14:creationId xmlns:p14="http://schemas.microsoft.com/office/powerpoint/2010/main" val="724397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2</a:t>
            </a:fld>
            <a:endParaRPr lang="id-ID"/>
          </a:p>
        </p:txBody>
      </p:sp>
    </p:spTree>
    <p:extLst>
      <p:ext uri="{BB962C8B-B14F-4D97-AF65-F5344CB8AC3E}">
        <p14:creationId xmlns:p14="http://schemas.microsoft.com/office/powerpoint/2010/main" val="978431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3</a:t>
            </a:fld>
            <a:endParaRPr lang="id-ID"/>
          </a:p>
        </p:txBody>
      </p:sp>
    </p:spTree>
    <p:extLst>
      <p:ext uri="{BB962C8B-B14F-4D97-AF65-F5344CB8AC3E}">
        <p14:creationId xmlns:p14="http://schemas.microsoft.com/office/powerpoint/2010/main" val="1036114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4</a:t>
            </a:fld>
            <a:endParaRPr lang="id-ID"/>
          </a:p>
        </p:txBody>
      </p:sp>
    </p:spTree>
    <p:extLst>
      <p:ext uri="{BB962C8B-B14F-4D97-AF65-F5344CB8AC3E}">
        <p14:creationId xmlns:p14="http://schemas.microsoft.com/office/powerpoint/2010/main" val="2298718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5</a:t>
            </a:fld>
            <a:endParaRPr lang="id-ID"/>
          </a:p>
        </p:txBody>
      </p:sp>
    </p:spTree>
    <p:extLst>
      <p:ext uri="{BB962C8B-B14F-4D97-AF65-F5344CB8AC3E}">
        <p14:creationId xmlns:p14="http://schemas.microsoft.com/office/powerpoint/2010/main" val="1377165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6</a:t>
            </a:fld>
            <a:endParaRPr lang="id-ID"/>
          </a:p>
        </p:txBody>
      </p:sp>
    </p:spTree>
    <p:extLst>
      <p:ext uri="{BB962C8B-B14F-4D97-AF65-F5344CB8AC3E}">
        <p14:creationId xmlns:p14="http://schemas.microsoft.com/office/powerpoint/2010/main" val="1430695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7</a:t>
            </a:fld>
            <a:endParaRPr lang="id-ID"/>
          </a:p>
        </p:txBody>
      </p:sp>
    </p:spTree>
    <p:extLst>
      <p:ext uri="{BB962C8B-B14F-4D97-AF65-F5344CB8AC3E}">
        <p14:creationId xmlns:p14="http://schemas.microsoft.com/office/powerpoint/2010/main" val="3017267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8</a:t>
            </a:fld>
            <a:endParaRPr lang="id-ID"/>
          </a:p>
        </p:txBody>
      </p:sp>
    </p:spTree>
    <p:extLst>
      <p:ext uri="{BB962C8B-B14F-4D97-AF65-F5344CB8AC3E}">
        <p14:creationId xmlns:p14="http://schemas.microsoft.com/office/powerpoint/2010/main" val="3382126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A8F41B-3893-424F-9FFE-3E261ED06A5A}" type="slidenum">
              <a:rPr lang="id-ID" smtClean="0"/>
              <a:t>9</a:t>
            </a:fld>
            <a:endParaRPr lang="id-ID"/>
          </a:p>
        </p:txBody>
      </p:sp>
    </p:spTree>
    <p:extLst>
      <p:ext uri="{BB962C8B-B14F-4D97-AF65-F5344CB8AC3E}">
        <p14:creationId xmlns:p14="http://schemas.microsoft.com/office/powerpoint/2010/main" val="407577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DCF7685-A04C-43AE-BF20-F0223854C6B6}" type="datetimeFigureOut">
              <a:rPr lang="id-ID" smtClean="0"/>
              <a:t>15/12/2022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2356463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CF7685-A04C-43AE-BF20-F0223854C6B6}" type="datetimeFigureOut">
              <a:rPr lang="id-ID" smtClean="0"/>
              <a:t>15/12/2022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62341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CF7685-A04C-43AE-BF20-F0223854C6B6}" type="datetimeFigureOut">
              <a:rPr lang="id-ID" smtClean="0"/>
              <a:t>15/12/2022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3148352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CF7685-A04C-43AE-BF20-F0223854C6B6}" type="datetimeFigureOut">
              <a:rPr lang="id-ID" smtClean="0"/>
              <a:t>15/12/2022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4182880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DCF7685-A04C-43AE-BF20-F0223854C6B6}" type="datetimeFigureOut">
              <a:rPr lang="id-ID" smtClean="0"/>
              <a:t>15/12/2022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3428821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DCF7685-A04C-43AE-BF20-F0223854C6B6}" type="datetimeFigureOut">
              <a:rPr lang="id-ID" smtClean="0"/>
              <a:t>15/12/2022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163738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DCF7685-A04C-43AE-BF20-F0223854C6B6}" type="datetimeFigureOut">
              <a:rPr lang="id-ID" smtClean="0"/>
              <a:t>15/12/2022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2475781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DCF7685-A04C-43AE-BF20-F0223854C6B6}" type="datetimeFigureOut">
              <a:rPr lang="id-ID" smtClean="0"/>
              <a:t>15/12/2022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2984303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F7685-A04C-43AE-BF20-F0223854C6B6}" type="datetimeFigureOut">
              <a:rPr lang="id-ID" smtClean="0"/>
              <a:t>15/12/2022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775563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CF7685-A04C-43AE-BF20-F0223854C6B6}" type="datetimeFigureOut">
              <a:rPr lang="id-ID" smtClean="0"/>
              <a:t>15/12/2022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7325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CF7685-A04C-43AE-BF20-F0223854C6B6}" type="datetimeFigureOut">
              <a:rPr lang="id-ID" smtClean="0"/>
              <a:t>15/12/2022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BBDDB48-0378-4646-B475-AA8EAB7691A1}" type="slidenum">
              <a:rPr lang="id-ID" smtClean="0"/>
              <a:t>‹#›</a:t>
            </a:fld>
            <a:endParaRPr lang="id-ID"/>
          </a:p>
        </p:txBody>
      </p:sp>
    </p:spTree>
    <p:extLst>
      <p:ext uri="{BB962C8B-B14F-4D97-AF65-F5344CB8AC3E}">
        <p14:creationId xmlns:p14="http://schemas.microsoft.com/office/powerpoint/2010/main" val="2283114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F7685-A04C-43AE-BF20-F0223854C6B6}" type="datetimeFigureOut">
              <a:rPr lang="id-ID" smtClean="0"/>
              <a:t>15/12/2022</a:t>
            </a:fld>
            <a:endParaRPr lang="id-ID"/>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BDDB48-0378-4646-B475-AA8EAB7691A1}" type="slidenum">
              <a:rPr lang="id-ID" smtClean="0"/>
              <a:t>‹#›</a:t>
            </a:fld>
            <a:endParaRPr lang="id-ID"/>
          </a:p>
        </p:txBody>
      </p:sp>
    </p:spTree>
    <p:extLst>
      <p:ext uri="{BB962C8B-B14F-4D97-AF65-F5344CB8AC3E}">
        <p14:creationId xmlns:p14="http://schemas.microsoft.com/office/powerpoint/2010/main" val="1592911683"/>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6435534" y="1285478"/>
            <a:ext cx="2664296" cy="2197310"/>
          </a:xfrm>
          <a:prstGeom prst="rect">
            <a:avLst/>
          </a:prstGeom>
          <a:noFill/>
          <a:ln>
            <a:noFill/>
          </a:ln>
        </p:spPr>
      </p:pic>
      <p:sp>
        <p:nvSpPr>
          <p:cNvPr id="11" name="TextBox 1"/>
          <p:cNvSpPr txBox="1">
            <a:spLocks noChangeArrowheads="1"/>
          </p:cNvSpPr>
          <p:nvPr/>
        </p:nvSpPr>
        <p:spPr bwMode="auto">
          <a:xfrm>
            <a:off x="1331640" y="1383840"/>
            <a:ext cx="4752528"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sz="1400" b="1" dirty="0" smtClean="0">
              <a:latin typeface="Arial" panose="020B0604020202020204" pitchFamily="34" charset="0"/>
              <a:cs typeface="Arial" panose="020B0604020202020204" pitchFamily="34" charset="0"/>
            </a:endParaRPr>
          </a:p>
          <a:p>
            <a:pPr algn="ctr" eaLnBrk="1" hangingPunct="1">
              <a:spcBef>
                <a:spcPct val="0"/>
              </a:spcBef>
              <a:buFontTx/>
              <a:buNone/>
            </a:pPr>
            <a:r>
              <a:rPr lang="en-US" sz="1400" b="1" dirty="0" smtClean="0">
                <a:latin typeface="Arial" panose="020B0604020202020204" pitchFamily="34" charset="0"/>
                <a:cs typeface="Arial" panose="020B0604020202020204" pitchFamily="34" charset="0"/>
              </a:rPr>
              <a:t>MATERI PEMBELAJARAN</a:t>
            </a:r>
          </a:p>
          <a:p>
            <a:pPr algn="ctr" eaLnBrk="1" hangingPunct="1">
              <a:spcBef>
                <a:spcPct val="0"/>
              </a:spcBef>
              <a:buFontTx/>
              <a:buNone/>
            </a:pPr>
            <a:endParaRPr lang="en-US" sz="1400" b="1" dirty="0">
              <a:latin typeface="Arial" panose="020B0604020202020204" pitchFamily="34" charset="0"/>
              <a:cs typeface="Arial" panose="020B0604020202020204" pitchFamily="34" charset="0"/>
            </a:endParaRPr>
          </a:p>
          <a:p>
            <a:pPr eaLnBrk="1" hangingPunct="1">
              <a:spcBef>
                <a:spcPct val="0"/>
              </a:spcBef>
              <a:buFontTx/>
              <a:buNone/>
            </a:pPr>
            <a:r>
              <a:rPr lang="en-US" sz="1400" b="1" dirty="0" err="1" smtClean="0">
                <a:latin typeface="Arial" panose="020B0604020202020204" pitchFamily="34" charset="0"/>
                <a:cs typeface="Arial" panose="020B0604020202020204" pitchFamily="34" charset="0"/>
              </a:rPr>
              <a:t>Pancasila</a:t>
            </a:r>
            <a:r>
              <a:rPr lang="en-US" sz="1400" b="1" dirty="0" smtClean="0">
                <a:latin typeface="Arial" panose="020B0604020202020204" pitchFamily="34" charset="0"/>
                <a:cs typeface="Arial" panose="020B0604020202020204" pitchFamily="34" charset="0"/>
              </a:rPr>
              <a:t> </a:t>
            </a:r>
            <a:r>
              <a:rPr lang="en-US" sz="1400" b="1" dirty="0" err="1" smtClean="0">
                <a:latin typeface="Arial" panose="020B0604020202020204" pitchFamily="34" charset="0"/>
                <a:cs typeface="Arial" panose="020B0604020202020204" pitchFamily="34" charset="0"/>
              </a:rPr>
              <a:t>sebagai</a:t>
            </a:r>
            <a:r>
              <a:rPr lang="en-US" sz="1400" b="1" dirty="0" smtClean="0">
                <a:latin typeface="Arial" panose="020B0604020202020204" pitchFamily="34" charset="0"/>
                <a:cs typeface="Arial" panose="020B0604020202020204" pitchFamily="34" charset="0"/>
              </a:rPr>
              <a:t> </a:t>
            </a:r>
            <a:r>
              <a:rPr lang="en-US" sz="1400" b="1" dirty="0" err="1" smtClean="0">
                <a:latin typeface="Arial" panose="020B0604020202020204" pitchFamily="34" charset="0"/>
                <a:cs typeface="Arial" panose="020B0604020202020204" pitchFamily="34" charset="0"/>
              </a:rPr>
              <a:t>Sistem</a:t>
            </a:r>
            <a:r>
              <a:rPr lang="en-US" sz="1400" b="1" dirty="0" smtClean="0">
                <a:latin typeface="Arial" panose="020B0604020202020204" pitchFamily="34" charset="0"/>
                <a:cs typeface="Arial" panose="020B0604020202020204" pitchFamily="34" charset="0"/>
              </a:rPr>
              <a:t> </a:t>
            </a:r>
            <a:r>
              <a:rPr lang="en-US" sz="1400" b="1" dirty="0" err="1" smtClean="0">
                <a:latin typeface="Arial" panose="020B0604020202020204" pitchFamily="34" charset="0"/>
                <a:cs typeface="Arial" panose="020B0604020202020204" pitchFamily="34" charset="0"/>
              </a:rPr>
              <a:t>Etika</a:t>
            </a:r>
            <a:endParaRPr lang="en-US" sz="1400" b="1" dirty="0">
              <a:latin typeface="Arial" panose="020B0604020202020204" pitchFamily="34" charset="0"/>
              <a:cs typeface="Arial" panose="020B0604020202020204" pitchFamily="34" charset="0"/>
            </a:endParaRPr>
          </a:p>
          <a:p>
            <a:pPr marL="228600" indent="-228600">
              <a:buNone/>
            </a:pPr>
            <a:r>
              <a:rPr lang="en-US" sz="1400" dirty="0" smtClean="0">
                <a:latin typeface="Arial" panose="020B0604020202020204" pitchFamily="34" charset="0"/>
                <a:cs typeface="Arial" panose="020B0604020202020204" pitchFamily="34" charset="0"/>
              </a:rPr>
              <a:t>1</a:t>
            </a:r>
            <a:r>
              <a:rPr lang="en-US" sz="1400" b="1" dirty="0" smtClean="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Pengertian</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Etika</a:t>
            </a:r>
            <a:r>
              <a:rPr lang="en-US" sz="1400" b="1" dirty="0">
                <a:latin typeface="Arial" panose="020B0604020202020204" pitchFamily="34" charset="0"/>
                <a:cs typeface="Arial" panose="020B0604020202020204" pitchFamily="34" charset="0"/>
              </a:rPr>
              <a:t> : </a:t>
            </a:r>
            <a:r>
              <a:rPr lang="en-US" sz="1400" b="1" dirty="0" err="1">
                <a:latin typeface="Arial" panose="020B0604020202020204" pitchFamily="34" charset="0"/>
                <a:cs typeface="Arial" panose="020B0604020202020204" pitchFamily="34" charset="0"/>
              </a:rPr>
              <a:t>Nilai</a:t>
            </a:r>
            <a:r>
              <a:rPr lang="en-US" sz="1400" b="1" dirty="0">
                <a:latin typeface="Arial" panose="020B0604020202020204" pitchFamily="34" charset="0"/>
                <a:cs typeface="Arial" panose="020B0604020202020204" pitchFamily="34" charset="0"/>
              </a:rPr>
              <a:t>, Norma </a:t>
            </a:r>
            <a:r>
              <a:rPr lang="en-US" sz="1400" b="1" dirty="0" err="1">
                <a:latin typeface="Arial" panose="020B0604020202020204" pitchFamily="34" charset="0"/>
                <a:cs typeface="Arial" panose="020B0604020202020204" pitchFamily="34" charset="0"/>
              </a:rPr>
              <a:t>dan</a:t>
            </a:r>
            <a:r>
              <a:rPr lang="en-US" sz="1400" b="1" dirty="0">
                <a:latin typeface="Arial" panose="020B0604020202020204" pitchFamily="34" charset="0"/>
                <a:cs typeface="Arial" panose="020B0604020202020204" pitchFamily="34" charset="0"/>
              </a:rPr>
              <a:t> Moral </a:t>
            </a:r>
            <a:r>
              <a:rPr lang="en-US" sz="1400" b="1" dirty="0" err="1">
                <a:latin typeface="Arial" panose="020B0604020202020204" pitchFamily="34" charset="0"/>
                <a:cs typeface="Arial" panose="020B0604020202020204" pitchFamily="34" charset="0"/>
              </a:rPr>
              <a:t>Pancasila</a:t>
            </a:r>
            <a:endParaRPr lang="en-US" sz="1400" b="1" dirty="0">
              <a:latin typeface="Arial" panose="020B0604020202020204" pitchFamily="34" charset="0"/>
              <a:cs typeface="Arial" panose="020B0604020202020204" pitchFamily="34" charset="0"/>
            </a:endParaRPr>
          </a:p>
          <a:p>
            <a:pPr>
              <a:buNone/>
            </a:pPr>
            <a:r>
              <a:rPr lang="en-US" sz="1400" b="1" dirty="0">
                <a:latin typeface="Arial" panose="020B0604020202020204" pitchFamily="34" charset="0"/>
                <a:cs typeface="Arial" panose="020B0604020202020204" pitchFamily="34" charset="0"/>
              </a:rPr>
              <a:t>(2) </a:t>
            </a:r>
            <a:r>
              <a:rPr lang="en-US" sz="1400" b="1" dirty="0" err="1">
                <a:latin typeface="Arial" panose="020B0604020202020204" pitchFamily="34" charset="0"/>
                <a:cs typeface="Arial" panose="020B0604020202020204" pitchFamily="34" charset="0"/>
              </a:rPr>
              <a:t>Aliran-aliran</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dan</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etika</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Pancasila</a:t>
            </a:r>
            <a:endParaRPr lang="en-US" sz="1400" b="1" dirty="0">
              <a:latin typeface="Arial" panose="020B0604020202020204" pitchFamily="34" charset="0"/>
              <a:cs typeface="Arial" panose="020B0604020202020204" pitchFamily="34" charset="0"/>
            </a:endParaRPr>
          </a:p>
          <a:p>
            <a:pPr marL="174625" indent="-174625">
              <a:buNone/>
            </a:pPr>
            <a:endParaRPr lang="en-US" sz="1400" dirty="0">
              <a:latin typeface="Arial" panose="020B0604020202020204" pitchFamily="34" charset="0"/>
              <a:cs typeface="Arial" panose="020B0604020202020204" pitchFamily="34" charset="0"/>
            </a:endParaRPr>
          </a:p>
          <a:p>
            <a:pPr>
              <a:buNone/>
            </a:pPr>
            <a:endParaRPr lang="en-US" sz="1400" dirty="0">
              <a:latin typeface="Arial" panose="020B0604020202020204" pitchFamily="34" charset="0"/>
              <a:cs typeface="Arial" panose="020B0604020202020204" pitchFamily="34" charset="0"/>
            </a:endParaRPr>
          </a:p>
          <a:p>
            <a:pPr marL="228600" indent="-228600">
              <a:buNone/>
            </a:pPr>
            <a:endParaRPr lang="en-US" sz="1400" b="1" dirty="0">
              <a:latin typeface="Arial" panose="020B0604020202020204" pitchFamily="34" charset="0"/>
              <a:cs typeface="Arial" panose="020B0604020202020204" pitchFamily="34" charset="0"/>
            </a:endParaRPr>
          </a:p>
          <a:p>
            <a:pPr algn="ctr" eaLnBrk="1" hangingPunct="1">
              <a:spcBef>
                <a:spcPct val="0"/>
              </a:spcBef>
              <a:buFontTx/>
              <a:buNone/>
            </a:pPr>
            <a:endParaRPr lang="en-US" sz="1400" b="1" dirty="0">
              <a:latin typeface="Arial" panose="020B0604020202020204" pitchFamily="34" charset="0"/>
              <a:cs typeface="Arial" panose="020B0604020202020204" pitchFamily="34" charset="0"/>
            </a:endParaRPr>
          </a:p>
          <a:p>
            <a:pPr algn="ctr" eaLnBrk="1" hangingPunct="1">
              <a:spcBef>
                <a:spcPct val="0"/>
              </a:spcBef>
              <a:buFontTx/>
              <a:buNone/>
            </a:pPr>
            <a:endParaRPr lang="en-US" sz="1400" b="1" dirty="0">
              <a:latin typeface="Arial" panose="020B0604020202020204" pitchFamily="34" charset="0"/>
              <a:cs typeface="Arial" panose="020B0604020202020204" pitchFamily="34" charset="0"/>
            </a:endParaRPr>
          </a:p>
        </p:txBody>
      </p:sp>
      <p:sp>
        <p:nvSpPr>
          <p:cNvPr id="12" name="TextBox 1"/>
          <p:cNvSpPr txBox="1">
            <a:spLocks noChangeArrowheads="1"/>
          </p:cNvSpPr>
          <p:nvPr/>
        </p:nvSpPr>
        <p:spPr bwMode="auto">
          <a:xfrm>
            <a:off x="467544" y="3482788"/>
            <a:ext cx="712879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id-ID" sz="1600" b="1" dirty="0">
              <a:latin typeface="Arial" panose="020B0604020202020204" pitchFamily="34" charset="0"/>
            </a:endParaRPr>
          </a:p>
          <a:p>
            <a:pPr algn="ctr">
              <a:spcBef>
                <a:spcPct val="0"/>
              </a:spcBef>
              <a:buNone/>
            </a:pPr>
            <a:r>
              <a:rPr lang="en-US" sz="2000" b="1" dirty="0">
                <a:latin typeface="Arial" panose="020B0604020202020204" pitchFamily="34" charset="0"/>
              </a:rPr>
              <a:t>PERTEMUAN </a:t>
            </a:r>
            <a:r>
              <a:rPr lang="en-US" sz="2000" b="1" dirty="0" smtClean="0">
                <a:latin typeface="Arial" panose="020B0604020202020204" pitchFamily="34" charset="0"/>
              </a:rPr>
              <a:t>KESEBELAS</a:t>
            </a:r>
            <a:endParaRPr lang="en-US" sz="2000" b="1" dirty="0">
              <a:latin typeface="Arial" panose="020B0604020202020204" pitchFamily="34" charset="0"/>
            </a:endParaRPr>
          </a:p>
          <a:p>
            <a:pPr algn="ctr">
              <a:spcBef>
                <a:spcPct val="0"/>
              </a:spcBef>
              <a:buNone/>
            </a:pPr>
            <a:r>
              <a:rPr lang="id-ID" sz="2000" b="1" dirty="0" smtClean="0">
                <a:latin typeface="Arial" panose="020B0604020202020204" pitchFamily="34" charset="0"/>
              </a:rPr>
              <a:t>MATA KULIAH </a:t>
            </a:r>
            <a:r>
              <a:rPr lang="en-US" sz="2000" b="1" dirty="0" smtClean="0">
                <a:latin typeface="Arial" panose="020B0604020202020204" pitchFamily="34" charset="0"/>
              </a:rPr>
              <a:t>PANCASILA </a:t>
            </a:r>
            <a:r>
              <a:rPr lang="en-US" sz="2000" b="1" dirty="0" smtClean="0">
                <a:latin typeface="Arial" panose="020B0604020202020204" pitchFamily="34" charset="0"/>
              </a:rPr>
              <a:t>SEBAGAI SISTEM ETIKA</a:t>
            </a:r>
            <a:endParaRPr lang="en-US" sz="2000" b="1" dirty="0">
              <a:latin typeface="Arial" panose="020B0604020202020204" pitchFamily="34" charset="0"/>
            </a:endParaRPr>
          </a:p>
          <a:p>
            <a:pPr algn="ctr" eaLnBrk="1" hangingPunct="1">
              <a:spcBef>
                <a:spcPct val="0"/>
              </a:spcBef>
              <a:buFontTx/>
              <a:buNone/>
            </a:pPr>
            <a:endParaRPr lang="en-US" sz="1600" b="1" dirty="0">
              <a:latin typeface="Arial" panose="020B0604020202020204" pitchFamily="34" charset="0"/>
            </a:endParaRPr>
          </a:p>
        </p:txBody>
      </p:sp>
      <p:sp>
        <p:nvSpPr>
          <p:cNvPr id="13" name="Rectangle 12"/>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19279882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2209903"/>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600" b="1" dirty="0" smtClean="0">
              <a:latin typeface="Arial" panose="020B0604020202020204" pitchFamily="34" charset="0"/>
              <a:cs typeface="Arial" panose="020B0604020202020204" pitchFamily="34" charset="0"/>
            </a:endParaRPr>
          </a:p>
          <a:p>
            <a:pPr algn="r"/>
            <a:r>
              <a:rPr lang="en-US" sz="1600" b="1" dirty="0" smtClean="0">
                <a:latin typeface="Arial" panose="020B0604020202020204" pitchFamily="34" charset="0"/>
                <a:cs typeface="Arial" panose="020B0604020202020204" pitchFamily="34" charset="0"/>
              </a:rPr>
              <a:t>NILAI, NORMA DAN MORAL</a:t>
            </a:r>
          </a:p>
          <a:p>
            <a:pPr algn="r"/>
            <a:endParaRPr lang="en-US" sz="1600" b="1" dirty="0" smtClean="0">
              <a:latin typeface="Arial" panose="020B0604020202020204" pitchFamily="34" charset="0"/>
              <a:cs typeface="Arial" panose="020B0604020202020204" pitchFamily="34" charset="0"/>
            </a:endParaRPr>
          </a:p>
          <a:p>
            <a:pPr algn="r"/>
            <a:r>
              <a:rPr lang="en-US" sz="1600" b="1" dirty="0" err="1" smtClean="0">
                <a:latin typeface="Arial" panose="020B0604020202020204" pitchFamily="34" charset="0"/>
                <a:cs typeface="Arial" panose="020B0604020202020204" pitchFamily="34" charset="0"/>
              </a:rPr>
              <a:t>Moralitas</a:t>
            </a:r>
            <a:r>
              <a:rPr lang="id-ID" sz="1600"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merupakan kemauan untuk menerima dan melakukan peraturan, nilai-nilai atau prinsip-prinsip moral. </a:t>
            </a:r>
            <a:endParaRPr lang="en-US" sz="1600" dirty="0" smtClean="0">
              <a:latin typeface="Arial" panose="020B0604020202020204" pitchFamily="34" charset="0"/>
              <a:cs typeface="Arial" panose="020B0604020202020204" pitchFamily="34" charset="0"/>
            </a:endParaRPr>
          </a:p>
          <a:p>
            <a:pPr algn="r"/>
            <a:endParaRPr lang="en-US" sz="1600" dirty="0">
              <a:latin typeface="Arial" panose="020B0604020202020204" pitchFamily="34" charset="0"/>
              <a:cs typeface="Arial" panose="020B0604020202020204" pitchFamily="34" charset="0"/>
            </a:endParaRPr>
          </a:p>
          <a:p>
            <a:pPr algn="r"/>
            <a:r>
              <a:rPr lang="id-ID" sz="1600" b="1" dirty="0" smtClean="0">
                <a:latin typeface="Arial" panose="020B0604020202020204" pitchFamily="34" charset="0"/>
                <a:cs typeface="Arial" panose="020B0604020202020204" pitchFamily="34" charset="0"/>
              </a:rPr>
              <a:t>Nilai-nilai </a:t>
            </a:r>
            <a:r>
              <a:rPr lang="id-ID" sz="1600" b="1" dirty="0">
                <a:latin typeface="Arial" panose="020B0604020202020204" pitchFamily="34" charset="0"/>
                <a:cs typeface="Arial" panose="020B0604020202020204" pitchFamily="34" charset="0"/>
              </a:rPr>
              <a:t>moral tersebut</a:t>
            </a:r>
            <a:r>
              <a:rPr lang="id-ID" sz="1600" dirty="0">
                <a:latin typeface="Arial" panose="020B0604020202020204" pitchFamily="34" charset="0"/>
                <a:cs typeface="Arial" panose="020B0604020202020204" pitchFamily="34" charset="0"/>
              </a:rPr>
              <a:t>, yaitu:</a:t>
            </a:r>
            <a:endParaRPr lang="en-US" sz="1600" dirty="0">
              <a:latin typeface="Arial" panose="020B0604020202020204" pitchFamily="34" charset="0"/>
              <a:cs typeface="Arial" panose="020B0604020202020204" pitchFamily="34" charset="0"/>
            </a:endParaRPr>
          </a:p>
          <a:p>
            <a:pPr lvl="0" algn="r"/>
            <a:endParaRPr lang="en-US" sz="1600" dirty="0" smtClean="0">
              <a:latin typeface="Arial" panose="020B0604020202020204" pitchFamily="34" charset="0"/>
              <a:cs typeface="Arial" panose="020B0604020202020204" pitchFamily="34" charset="0"/>
            </a:endParaRPr>
          </a:p>
          <a:p>
            <a:pPr lvl="0" algn="r"/>
            <a:r>
              <a:rPr lang="id-ID" sz="1600" b="1" dirty="0" smtClean="0">
                <a:latin typeface="Arial" panose="020B0604020202020204" pitchFamily="34" charset="0"/>
                <a:cs typeface="Arial" panose="020B0604020202020204" pitchFamily="34" charset="0"/>
              </a:rPr>
              <a:t>Seruan</a:t>
            </a:r>
            <a:r>
              <a:rPr lang="id-ID" sz="1600"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untuk berbuat baik kepada orang lain, memelihara ketertiban dan keamanan, memelihara kebersihan dan memelihara hak orang lain.</a:t>
            </a:r>
            <a:endParaRPr lang="en-US" sz="1600" b="1" dirty="0">
              <a:latin typeface="Arial" panose="020B0604020202020204" pitchFamily="34" charset="0"/>
              <a:cs typeface="Arial" panose="020B0604020202020204" pitchFamily="34" charset="0"/>
            </a:endParaRPr>
          </a:p>
          <a:p>
            <a:pPr lvl="0" algn="r"/>
            <a:r>
              <a:rPr lang="id-ID" sz="1600" b="1" dirty="0">
                <a:latin typeface="Arial" panose="020B0604020202020204" pitchFamily="34" charset="0"/>
                <a:cs typeface="Arial" panose="020B0604020202020204" pitchFamily="34" charset="0"/>
              </a:rPr>
              <a:t>Larangan</a:t>
            </a:r>
            <a:r>
              <a:rPr lang="id-ID" sz="1600" dirty="0">
                <a:latin typeface="Arial" panose="020B0604020202020204" pitchFamily="34" charset="0"/>
                <a:cs typeface="Arial" panose="020B0604020202020204" pitchFamily="34" charset="0"/>
              </a:rPr>
              <a:t> mencuri, berzina, membunuh, meminum-minumanan keras dan berjudi. </a:t>
            </a:r>
            <a:endParaRPr lang="en-US" sz="1600" dirty="0">
              <a:latin typeface="Arial" panose="020B0604020202020204" pitchFamily="34" charset="0"/>
              <a:cs typeface="Arial" panose="020B0604020202020204" pitchFamily="34" charset="0"/>
            </a:endParaRPr>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23496566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2209903"/>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600" b="1" dirty="0" smtClean="0">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7183640"/>
              </p:ext>
            </p:extLst>
          </p:nvPr>
        </p:nvGraphicFramePr>
        <p:xfrm>
          <a:off x="107821" y="2180682"/>
          <a:ext cx="5066665" cy="3768597"/>
        </p:xfrm>
        <a:graphic>
          <a:graphicData uri="http://schemas.openxmlformats.org/drawingml/2006/table">
            <a:tbl>
              <a:tblPr firstRow="1" firstCol="1" bandRow="1">
                <a:tableStyleId>{5C22544A-7EE6-4342-B048-85BDC9FD1C3A}</a:tableStyleId>
              </a:tblPr>
              <a:tblGrid>
                <a:gridCol w="1028700">
                  <a:extLst>
                    <a:ext uri="{9D8B030D-6E8A-4147-A177-3AD203B41FA5}">
                      <a16:colId xmlns:a16="http://schemas.microsoft.com/office/drawing/2014/main" val="20000"/>
                    </a:ext>
                  </a:extLst>
                </a:gridCol>
                <a:gridCol w="1249680">
                  <a:extLst>
                    <a:ext uri="{9D8B030D-6E8A-4147-A177-3AD203B41FA5}">
                      <a16:colId xmlns:a16="http://schemas.microsoft.com/office/drawing/2014/main" val="20001"/>
                    </a:ext>
                  </a:extLst>
                </a:gridCol>
                <a:gridCol w="1132840">
                  <a:extLst>
                    <a:ext uri="{9D8B030D-6E8A-4147-A177-3AD203B41FA5}">
                      <a16:colId xmlns:a16="http://schemas.microsoft.com/office/drawing/2014/main" val="20002"/>
                    </a:ext>
                  </a:extLst>
                </a:gridCol>
                <a:gridCol w="1655445">
                  <a:extLst>
                    <a:ext uri="{9D8B030D-6E8A-4147-A177-3AD203B41FA5}">
                      <a16:colId xmlns:a16="http://schemas.microsoft.com/office/drawing/2014/main" val="20003"/>
                    </a:ext>
                  </a:extLst>
                </a:gridCol>
              </a:tblGrid>
              <a:tr h="240277">
                <a:tc>
                  <a:txBody>
                    <a:bodyPr/>
                    <a:lstStyle/>
                    <a:p>
                      <a:pPr marL="0" marR="0" algn="ctr">
                        <a:lnSpc>
                          <a:spcPct val="115000"/>
                        </a:lnSpc>
                        <a:spcBef>
                          <a:spcPts val="0"/>
                        </a:spcBef>
                        <a:spcAft>
                          <a:spcPts val="0"/>
                        </a:spcAft>
                      </a:pPr>
                      <a:r>
                        <a:rPr lang="id-ID" sz="1200" dirty="0">
                          <a:effectLst/>
                        </a:rPr>
                        <a:t>Aliran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id-ID" sz="1200">
                          <a:effectLst/>
                        </a:rPr>
                        <a:t>Orientasi</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id-ID" sz="1200">
                          <a:effectLst/>
                        </a:rPr>
                        <a:t>Watak Nilai</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id-ID" sz="1200">
                          <a:effectLst/>
                        </a:rPr>
                        <a:t>Keterangan</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05956">
                <a:tc>
                  <a:txBody>
                    <a:bodyPr/>
                    <a:lstStyle/>
                    <a:p>
                      <a:pPr marL="0" marR="0" algn="just">
                        <a:lnSpc>
                          <a:spcPct val="115000"/>
                        </a:lnSpc>
                        <a:spcBef>
                          <a:spcPts val="0"/>
                        </a:spcBef>
                        <a:spcAft>
                          <a:spcPts val="0"/>
                        </a:spcAft>
                      </a:pPr>
                      <a:r>
                        <a:rPr lang="id-ID" sz="1200">
                          <a:effectLst/>
                        </a:rPr>
                        <a:t>Etika Keutamaan</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a:effectLst/>
                        </a:rPr>
                        <a:t>Keutamaan atau Kebajikan</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a:effectLst/>
                        </a:rPr>
                        <a:t>Disiplin, Kejujuran, Belas kasih, dll.</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a:effectLst/>
                        </a:rPr>
                        <a:t>Etika keutamaan pada umumnya dianut oleh moralitas yang didasarkan pada agama</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261182">
                <a:tc>
                  <a:txBody>
                    <a:bodyPr/>
                    <a:lstStyle/>
                    <a:p>
                      <a:pPr marL="0" marR="0" algn="just">
                        <a:lnSpc>
                          <a:spcPct val="115000"/>
                        </a:lnSpc>
                        <a:spcBef>
                          <a:spcPts val="0"/>
                        </a:spcBef>
                        <a:spcAft>
                          <a:spcPts val="0"/>
                        </a:spcAft>
                      </a:pPr>
                      <a:r>
                        <a:rPr lang="id-ID" sz="1200">
                          <a:effectLst/>
                        </a:rPr>
                        <a:t>Etika Teologis</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a:effectLst/>
                        </a:rPr>
                        <a:t>Konsekuensi atau akibat</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a:effectLst/>
                        </a:rPr>
                        <a:t>Kebenaran dan kesalahan didasarkan pada tujuan akhir</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a:effectLst/>
                        </a:rPr>
                        <a:t>Hasil dari aliran etika ini: Efoisme etis dan Utilitariarisme</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261182">
                <a:tc>
                  <a:txBody>
                    <a:bodyPr/>
                    <a:lstStyle/>
                    <a:p>
                      <a:pPr marL="0" marR="0" algn="just">
                        <a:lnSpc>
                          <a:spcPct val="115000"/>
                        </a:lnSpc>
                        <a:spcBef>
                          <a:spcPts val="0"/>
                        </a:spcBef>
                        <a:spcAft>
                          <a:spcPts val="0"/>
                        </a:spcAft>
                      </a:pPr>
                      <a:r>
                        <a:rPr lang="id-ID" sz="1200">
                          <a:effectLst/>
                        </a:rPr>
                        <a:t>Etika Deontologis</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a:effectLst/>
                        </a:rPr>
                        <a:t>Kewajiban atau keharusan</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dirty="0">
                          <a:effectLst/>
                        </a:rPr>
                        <a:t>Kelayakan, Kepatutan dan Kepantasan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id-ID" sz="1200" dirty="0">
                          <a:effectLst/>
                        </a:rPr>
                        <a:t>Pandangan etika yang mementingkan kewajiban, perbuatan baik yang dilakukan tanpa pamrih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
        <p:nvSpPr>
          <p:cNvPr id="5" name="Rectangle 4"/>
          <p:cNvSpPr/>
          <p:nvPr/>
        </p:nvSpPr>
        <p:spPr>
          <a:xfrm>
            <a:off x="1215323" y="1628800"/>
            <a:ext cx="4076757" cy="390363"/>
          </a:xfrm>
          <a:prstGeom prst="rect">
            <a:avLst/>
          </a:prstGeom>
        </p:spPr>
        <p:txBody>
          <a:bodyPr wrap="none">
            <a:spAutoFit/>
          </a:bodyPr>
          <a:lstStyle/>
          <a:p>
            <a:pPr indent="285750" algn="ctr">
              <a:lnSpc>
                <a:spcPct val="115000"/>
              </a:lnSpc>
              <a:spcAft>
                <a:spcPts val="1000"/>
              </a:spcAft>
            </a:pPr>
            <a:r>
              <a:rPr lang="id-ID" b="1" dirty="0">
                <a:latin typeface="Arial" panose="020B0604020202020204" pitchFamily="34" charset="0"/>
                <a:ea typeface="Times New Roman" panose="02020603050405020304" pitchFamily="18" charset="0"/>
                <a:cs typeface="Times New Roman" panose="02020603050405020304" pitchFamily="18" charset="0"/>
              </a:rPr>
              <a:t>Aliran Etika dan Karakteristiknya</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Rectangle 10"/>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4202830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39952" y="188640"/>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2209903"/>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600" b="1" dirty="0" smtClean="0">
              <a:latin typeface="Arial" panose="020B0604020202020204" pitchFamily="34" charset="0"/>
              <a:cs typeface="Arial" panose="020B0604020202020204" pitchFamily="34" charset="0"/>
            </a:endParaRPr>
          </a:p>
        </p:txBody>
      </p:sp>
      <p:pic>
        <p:nvPicPr>
          <p:cNvPr id="11" name="Picture 10" descr="Hasil gambar untuk ilustrasi contoh etika"/>
          <p:cNvPicPr/>
          <p:nvPr/>
        </p:nvPicPr>
        <p:blipFill rotWithShape="1">
          <a:blip r:embed="rId3">
            <a:extLst>
              <a:ext uri="{28A0092B-C50C-407E-A947-70E740481C1C}">
                <a14:useLocalDpi xmlns:a14="http://schemas.microsoft.com/office/drawing/2010/main" val="0"/>
              </a:ext>
            </a:extLst>
          </a:blip>
          <a:srcRect b="2565"/>
          <a:stretch/>
        </p:blipFill>
        <p:spPr bwMode="auto">
          <a:xfrm>
            <a:off x="0" y="1196752"/>
            <a:ext cx="9144000" cy="5472608"/>
          </a:xfrm>
          <a:prstGeom prst="rect">
            <a:avLst/>
          </a:prstGeom>
          <a:noFill/>
          <a:ln>
            <a:noFill/>
          </a:ln>
        </p:spPr>
      </p:pic>
      <p:sp>
        <p:nvSpPr>
          <p:cNvPr id="5" name="Rectangle 4"/>
          <p:cNvSpPr/>
          <p:nvPr/>
        </p:nvSpPr>
        <p:spPr>
          <a:xfrm>
            <a:off x="4932040" y="6392361"/>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39243289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4536504" cy="5184576"/>
          </a:xfrm>
        </p:spPr>
        <p:txBody>
          <a:bodyPr>
            <a:noAutofit/>
          </a:bodyPr>
          <a:lstStyle/>
          <a:p>
            <a:pPr algn="r"/>
            <a:r>
              <a:rPr lang="en-US" sz="1800" b="1" dirty="0" smtClean="0">
                <a:latin typeface="Arial" panose="020B0604020202020204" pitchFamily="34" charset="0"/>
                <a:cs typeface="Arial" panose="020B0604020202020204" pitchFamily="34" charset="0"/>
              </a:rPr>
              <a:t/>
            </a:r>
            <a:br>
              <a:rPr lang="en-US" sz="1800" b="1" dirty="0" smtClean="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r>
            <a:br>
              <a:rPr lang="en-US" sz="1800" b="1" dirty="0">
                <a:latin typeface="Arial" panose="020B0604020202020204" pitchFamily="34" charset="0"/>
                <a:cs typeface="Arial" panose="020B0604020202020204" pitchFamily="34" charset="0"/>
              </a:rPr>
            </a:br>
            <a:r>
              <a:rPr lang="id-ID" sz="3200" b="1" dirty="0" smtClean="0">
                <a:latin typeface="Arial" panose="020B0604020202020204" pitchFamily="34" charset="0"/>
                <a:cs typeface="Arial" panose="020B0604020202020204" pitchFamily="34" charset="0"/>
              </a:rPr>
              <a:t>TERIMA KASIH</a:t>
            </a:r>
            <a:r>
              <a:rPr lang="en-US" sz="3200" b="1" dirty="0" smtClean="0">
                <a:latin typeface="Arial" panose="020B0604020202020204" pitchFamily="34" charset="0"/>
                <a:cs typeface="Arial" panose="020B0604020202020204" pitchFamily="34" charset="0"/>
              </a:rPr>
              <a:t> </a:t>
            </a:r>
            <a:r>
              <a:rPr lang="en-US" sz="3200" b="1" dirty="0" smtClean="0">
                <a:latin typeface="Arial" panose="020B0604020202020204" pitchFamily="34" charset="0"/>
                <a:cs typeface="Arial" panose="020B0604020202020204" pitchFamily="34" charset="0"/>
              </a:rPr>
              <a:t/>
            </a:r>
            <a:br>
              <a:rPr lang="en-US" sz="3200" b="1" dirty="0" smtClean="0">
                <a:latin typeface="Arial" panose="020B0604020202020204" pitchFamily="34" charset="0"/>
                <a:cs typeface="Arial" panose="020B0604020202020204" pitchFamily="34" charset="0"/>
              </a:rPr>
            </a:br>
            <a:r>
              <a:rPr lang="en-US" sz="1800" b="1" dirty="0" smtClean="0">
                <a:latin typeface="Arial" panose="020B0604020202020204" pitchFamily="34" charset="0"/>
                <a:cs typeface="Arial" panose="020B0604020202020204" pitchFamily="34" charset="0"/>
              </a:rPr>
              <a:t/>
            </a:r>
            <a:br>
              <a:rPr lang="en-US" sz="1800" b="1" dirty="0" smtClean="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  </a:t>
            </a:r>
            <a:r>
              <a:rPr lang="en-US" sz="1800" b="1"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r>
              <a:rPr lang="en-US" sz="1800" b="1" dirty="0" smtClean="0">
                <a:latin typeface="Arial" panose="020B0604020202020204" pitchFamily="34" charset="0"/>
                <a:cs typeface="Arial" panose="020B0604020202020204" pitchFamily="34" charset="0"/>
              </a:rPr>
              <a:t> </a:t>
            </a:r>
            <a:br>
              <a:rPr lang="en-US" sz="1800" b="1" dirty="0" smtClean="0">
                <a:latin typeface="Arial" panose="020B0604020202020204" pitchFamily="34" charset="0"/>
                <a:cs typeface="Arial" panose="020B0604020202020204" pitchFamily="34" charset="0"/>
              </a:rPr>
            </a:br>
            <a:r>
              <a:rPr lang="en-US" sz="1800" b="1" dirty="0" smtClean="0">
                <a:latin typeface="Arial" panose="020B0604020202020204" pitchFamily="34" charset="0"/>
                <a:cs typeface="Arial" panose="020B0604020202020204" pitchFamily="34" charset="0"/>
              </a:rPr>
              <a:t>    </a:t>
            </a:r>
            <a:br>
              <a:rPr lang="en-US" sz="1800" b="1" dirty="0" smtClean="0">
                <a:latin typeface="Arial" panose="020B0604020202020204" pitchFamily="34" charset="0"/>
                <a:cs typeface="Arial" panose="020B0604020202020204" pitchFamily="34" charset="0"/>
              </a:rPr>
            </a:br>
            <a:endParaRPr lang="id-ID" sz="1800" b="1" dirty="0">
              <a:latin typeface="Arial" panose="020B0604020202020204" pitchFamily="34" charset="0"/>
              <a:cs typeface="Arial" panose="020B0604020202020204" pitchFamily="34" charset="0"/>
            </a:endParaRPr>
          </a:p>
        </p:txBody>
      </p:sp>
      <p:cxnSp>
        <p:nvCxnSpPr>
          <p:cNvPr id="9" name="Straight Connector 8"/>
          <p:cNvCxnSpPr/>
          <p:nvPr/>
        </p:nvCxnSpPr>
        <p:spPr>
          <a:xfrm>
            <a:off x="5148064" y="126876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8"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9800" y="1825625"/>
            <a:ext cx="3255089" cy="3331567"/>
          </a:xfrm>
          <a:prstGeom prst="rect">
            <a:avLst/>
          </a:prstGeom>
        </p:spPr>
      </p:pic>
      <p:sp>
        <p:nvSpPr>
          <p:cNvPr id="6" name="Rectangle 5"/>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4739707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2425927"/>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r">
              <a:buAutoNum type="arabicPeriod"/>
            </a:pPr>
            <a:r>
              <a:rPr lang="en-US" sz="1800" dirty="0" err="1" smtClean="0">
                <a:latin typeface="Arial" panose="020B0604020202020204" pitchFamily="34" charset="0"/>
                <a:cs typeface="Arial" panose="020B0604020202020204" pitchFamily="34" charset="0"/>
              </a:rPr>
              <a:t>Merupakan</a:t>
            </a:r>
            <a:r>
              <a:rPr lang="en-US" sz="1800" dirty="0" smtClean="0">
                <a:latin typeface="Arial" panose="020B0604020202020204" pitchFamily="34" charset="0"/>
                <a:cs typeface="Arial" panose="020B0604020202020204" pitchFamily="34" charset="0"/>
              </a:rPr>
              <a:t> </a:t>
            </a:r>
            <a:r>
              <a:rPr lang="id-ID" sz="1800" i="1" dirty="0" smtClean="0">
                <a:latin typeface="Arial" panose="020B0604020202020204" pitchFamily="34" charset="0"/>
                <a:cs typeface="Arial" panose="020B0604020202020204" pitchFamily="34" charset="0"/>
              </a:rPr>
              <a:t>way </a:t>
            </a:r>
            <a:r>
              <a:rPr lang="id-ID" sz="1800" i="1" dirty="0">
                <a:latin typeface="Arial" panose="020B0604020202020204" pitchFamily="34" charset="0"/>
                <a:cs typeface="Arial" panose="020B0604020202020204" pitchFamily="34" charset="0"/>
              </a:rPr>
              <a:t>of life</a:t>
            </a:r>
            <a:r>
              <a:rPr lang="id-ID" sz="1800" dirty="0">
                <a:latin typeface="Arial" panose="020B0604020202020204" pitchFamily="34" charset="0"/>
                <a:cs typeface="Arial" panose="020B0604020202020204" pitchFamily="34" charset="0"/>
              </a:rPr>
              <a:t> bangsa </a:t>
            </a:r>
            <a:r>
              <a:rPr lang="id-ID" sz="1800" dirty="0" smtClean="0">
                <a:latin typeface="Arial" panose="020B0604020202020204" pitchFamily="34" charset="0"/>
                <a:cs typeface="Arial" panose="020B0604020202020204" pitchFamily="34" charset="0"/>
              </a:rPr>
              <a:t>Indonesia</a:t>
            </a:r>
            <a:endParaRPr lang="en-US" sz="1800" dirty="0" smtClean="0">
              <a:latin typeface="Arial" panose="020B0604020202020204" pitchFamily="34" charset="0"/>
              <a:cs typeface="Arial" panose="020B0604020202020204" pitchFamily="34" charset="0"/>
            </a:endParaRPr>
          </a:p>
          <a:p>
            <a:pPr algn="r"/>
            <a:r>
              <a:rPr lang="id-ID" sz="1800" dirty="0" smtClean="0">
                <a:latin typeface="Arial" panose="020B0604020202020204" pitchFamily="34" charset="0"/>
                <a:cs typeface="Arial" panose="020B0604020202020204" pitchFamily="34" charset="0"/>
              </a:rPr>
              <a:t> </a:t>
            </a:r>
            <a:endParaRPr lang="en-US" sz="1800" dirty="0" smtClean="0">
              <a:latin typeface="Arial" panose="020B0604020202020204" pitchFamily="34" charset="0"/>
              <a:cs typeface="Arial" panose="020B0604020202020204" pitchFamily="34" charset="0"/>
            </a:endParaRPr>
          </a:p>
          <a:p>
            <a:pPr algn="r"/>
            <a:r>
              <a:rPr lang="en-US" sz="1800" dirty="0" smtClean="0">
                <a:latin typeface="Arial" panose="020B0604020202020204" pitchFamily="34" charset="0"/>
                <a:cs typeface="Arial" panose="020B0604020202020204" pitchFamily="34" charset="0"/>
              </a:rPr>
              <a:t>2. </a:t>
            </a:r>
            <a:r>
              <a:rPr lang="en-US" sz="1800" dirty="0">
                <a:latin typeface="Arial" panose="020B0604020202020204" pitchFamily="34" charset="0"/>
                <a:cs typeface="Arial" panose="020B0604020202020204" pitchFamily="34" charset="0"/>
              </a:rPr>
              <a:t>S</a:t>
            </a:r>
            <a:r>
              <a:rPr lang="id-ID" sz="1800" dirty="0" smtClean="0">
                <a:latin typeface="Arial" panose="020B0604020202020204" pitchFamily="34" charset="0"/>
                <a:cs typeface="Arial" panose="020B0604020202020204" pitchFamily="34" charset="0"/>
              </a:rPr>
              <a:t>ebagai </a:t>
            </a:r>
            <a:r>
              <a:rPr lang="id-ID" sz="1800" dirty="0">
                <a:latin typeface="Arial" panose="020B0604020202020204" pitchFamily="34" charset="0"/>
                <a:cs typeface="Arial" panose="020B0604020202020204" pitchFamily="34" charset="0"/>
              </a:rPr>
              <a:t>struktur pemikiran untuk memberikan tuntunan/panduan dalam bersikap dan bertingkah laku</a:t>
            </a:r>
            <a:r>
              <a:rPr lang="id-ID" sz="1800" dirty="0" smtClean="0">
                <a:latin typeface="Arial" panose="020B0604020202020204" pitchFamily="34" charset="0"/>
                <a:cs typeface="Arial" panose="020B0604020202020204" pitchFamily="34" charset="0"/>
              </a:rPr>
              <a:t>.</a:t>
            </a:r>
            <a:endParaRPr lang="en-US" sz="1800" dirty="0" smtClean="0">
              <a:latin typeface="Arial" panose="020B0604020202020204" pitchFamily="34" charset="0"/>
              <a:cs typeface="Arial" panose="020B0604020202020204" pitchFamily="34" charset="0"/>
            </a:endParaRPr>
          </a:p>
          <a:p>
            <a:pPr algn="r"/>
            <a:r>
              <a:rPr lang="id-ID" sz="1800" dirty="0" smtClean="0">
                <a:latin typeface="Arial" panose="020B0604020202020204" pitchFamily="34" charset="0"/>
                <a:cs typeface="Arial" panose="020B0604020202020204" pitchFamily="34" charset="0"/>
              </a:rPr>
              <a:t> </a:t>
            </a:r>
            <a:endParaRPr lang="en-US" sz="1800" dirty="0" smtClean="0">
              <a:latin typeface="Arial" panose="020B0604020202020204" pitchFamily="34" charset="0"/>
              <a:cs typeface="Arial" panose="020B0604020202020204" pitchFamily="34" charset="0"/>
            </a:endParaRPr>
          </a:p>
          <a:p>
            <a:pPr algn="r"/>
            <a:r>
              <a:rPr lang="en-US" sz="1800" dirty="0" smtClean="0">
                <a:latin typeface="Arial" panose="020B0604020202020204" pitchFamily="34" charset="0"/>
                <a:cs typeface="Arial" panose="020B0604020202020204" pitchFamily="34" charset="0"/>
              </a:rPr>
              <a:t>3. U</a:t>
            </a:r>
            <a:r>
              <a:rPr lang="id-ID" sz="1800" dirty="0" smtClean="0">
                <a:latin typeface="Arial" panose="020B0604020202020204" pitchFamily="34" charset="0"/>
                <a:cs typeface="Arial" panose="020B0604020202020204" pitchFamily="34" charset="0"/>
              </a:rPr>
              <a:t>ntuk </a:t>
            </a:r>
            <a:r>
              <a:rPr lang="id-ID" sz="1800" dirty="0">
                <a:latin typeface="Arial" panose="020B0604020202020204" pitchFamily="34" charset="0"/>
                <a:cs typeface="Arial" panose="020B0604020202020204" pitchFamily="34" charset="0"/>
              </a:rPr>
              <a:t>mengembangkan moralitas dalam diri setiap individu, agar memiliki sikap spiritualitas dalam kehidupan bermasyarakat, berbangsa, dan bernegara. </a:t>
            </a:r>
            <a:endParaRPr lang="en-US" sz="1800" dirty="0" smtClean="0">
              <a:latin typeface="Arial" panose="020B0604020202020204" pitchFamily="34" charset="0"/>
              <a:cs typeface="Arial" panose="020B0604020202020204" pitchFamily="34" charset="0"/>
            </a:endParaRPr>
          </a:p>
          <a:p>
            <a:pPr algn="r"/>
            <a:endParaRPr lang="en-US" sz="1800" dirty="0">
              <a:latin typeface="Arial" panose="020B0604020202020204" pitchFamily="34" charset="0"/>
              <a:cs typeface="Arial" panose="020B0604020202020204" pitchFamily="34" charset="0"/>
            </a:endParaRPr>
          </a:p>
          <a:p>
            <a:pPr algn="r"/>
            <a:r>
              <a:rPr lang="id-ID" sz="1800" dirty="0" smtClean="0">
                <a:latin typeface="Arial" panose="020B0604020202020204" pitchFamily="34" charset="0"/>
                <a:cs typeface="Arial" panose="020B0604020202020204" pitchFamily="34" charset="0"/>
              </a:rPr>
              <a:t>Mahasiswa termasuk </a:t>
            </a:r>
            <a:r>
              <a:rPr lang="id-ID" sz="1800" dirty="0">
                <a:latin typeface="Arial" panose="020B0604020202020204" pitchFamily="34" charset="0"/>
                <a:cs typeface="Arial" panose="020B0604020202020204" pitchFamily="34" charset="0"/>
              </a:rPr>
              <a:t>ke dalam anggota masyarakat ilmiah-akademik, memerlukan sistem etika yang komprehensif agar dapat mewarnai setiap keputusan yang </a:t>
            </a:r>
            <a:r>
              <a:rPr lang="id-ID" sz="1800" dirty="0" smtClean="0">
                <a:latin typeface="Arial" panose="020B0604020202020204" pitchFamily="34" charset="0"/>
                <a:cs typeface="Arial" panose="020B0604020202020204" pitchFamily="34" charset="0"/>
              </a:rPr>
              <a:t>diambil </a:t>
            </a:r>
            <a:r>
              <a:rPr lang="id-ID" sz="1800" dirty="0">
                <a:latin typeface="Arial" panose="020B0604020202020204" pitchFamily="34" charset="0"/>
                <a:cs typeface="Arial" panose="020B0604020202020204" pitchFamily="34" charset="0"/>
              </a:rPr>
              <a:t>dalam profesi ilmiah</a:t>
            </a:r>
            <a:r>
              <a:rPr lang="id-ID" sz="1800" dirty="0" smtClean="0">
                <a:latin typeface="Arial" panose="020B0604020202020204" pitchFamily="34" charset="0"/>
                <a:cs typeface="Arial" panose="020B0604020202020204" pitchFamily="34" charset="0"/>
              </a:rPr>
              <a:t>.</a:t>
            </a:r>
            <a:endParaRPr lang="id-ID" sz="1800" b="1" dirty="0">
              <a:latin typeface="Arial" panose="020B0604020202020204" pitchFamily="34" charset="0"/>
              <a:cs typeface="Arial" panose="020B0604020202020204" pitchFamily="34" charset="0"/>
            </a:endParaRPr>
          </a:p>
        </p:txBody>
      </p:sp>
      <p:sp>
        <p:nvSpPr>
          <p:cNvPr id="11" name="Rectangle 10"/>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4485934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1988840"/>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600" b="1" dirty="0" smtClean="0">
                <a:latin typeface="Arial" panose="020B0604020202020204" pitchFamily="34" charset="0"/>
                <a:cs typeface="Arial" panose="020B0604020202020204" pitchFamily="34" charset="0"/>
              </a:rPr>
              <a:t>BEBERAPA PENGERTIAN</a:t>
            </a:r>
          </a:p>
          <a:p>
            <a:pPr algn="r"/>
            <a:endParaRPr lang="en-US" sz="1600" dirty="0">
              <a:latin typeface="Arial" panose="020B0604020202020204" pitchFamily="34" charset="0"/>
              <a:cs typeface="Arial" panose="020B0604020202020204" pitchFamily="34" charset="0"/>
            </a:endParaRPr>
          </a:p>
          <a:p>
            <a:pPr algn="r"/>
            <a:r>
              <a:rPr lang="en-US" sz="1600" dirty="0" err="1" smtClean="0">
                <a:latin typeface="Arial" panose="020B0604020202020204" pitchFamily="34" charset="0"/>
                <a:cs typeface="Arial" panose="020B0604020202020204" pitchFamily="34" charset="0"/>
              </a:rPr>
              <a:t>Etika</a:t>
            </a:r>
            <a:r>
              <a:rPr lang="en-US" sz="1600"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dari bahasa Yunani “</a:t>
            </a:r>
            <a:r>
              <a:rPr lang="id-ID" sz="1600" i="1" dirty="0">
                <a:latin typeface="Arial" panose="020B0604020202020204" pitchFamily="34" charset="0"/>
                <a:cs typeface="Arial" panose="020B0604020202020204" pitchFamily="34" charset="0"/>
              </a:rPr>
              <a:t>ethos</a:t>
            </a:r>
            <a:r>
              <a:rPr lang="id-ID" sz="1600" dirty="0">
                <a:latin typeface="Arial" panose="020B0604020202020204" pitchFamily="34" charset="0"/>
                <a:cs typeface="Arial" panose="020B0604020202020204" pitchFamily="34" charset="0"/>
              </a:rPr>
              <a:t>” yang berarti watak kesusilaan atau </a:t>
            </a:r>
            <a:r>
              <a:rPr lang="id-ID" sz="1600" dirty="0" smtClean="0">
                <a:latin typeface="Arial" panose="020B0604020202020204" pitchFamily="34" charset="0"/>
                <a:cs typeface="Arial" panose="020B0604020202020204" pitchFamily="34" charset="0"/>
              </a:rPr>
              <a:t>adat</a:t>
            </a:r>
            <a:endParaRPr lang="en-US" sz="1600" dirty="0" smtClean="0">
              <a:latin typeface="Arial" panose="020B0604020202020204" pitchFamily="34" charset="0"/>
              <a:cs typeface="Arial" panose="020B0604020202020204" pitchFamily="34" charset="0"/>
            </a:endParaRPr>
          </a:p>
          <a:p>
            <a:pPr algn="r"/>
            <a:endParaRPr lang="en-US" sz="1600" dirty="0" smtClean="0">
              <a:latin typeface="Arial" panose="020B0604020202020204" pitchFamily="34" charset="0"/>
              <a:cs typeface="Arial" panose="020B0604020202020204" pitchFamily="34" charset="0"/>
            </a:endParaRPr>
          </a:p>
          <a:p>
            <a:pPr algn="r"/>
            <a:r>
              <a:rPr lang="id-ID" sz="1600" dirty="0">
                <a:latin typeface="Arial" panose="020B0604020202020204" pitchFamily="34" charset="0"/>
                <a:cs typeface="Arial" panose="020B0604020202020204" pitchFamily="34" charset="0"/>
              </a:rPr>
              <a:t>Etika merupakan teori tentang perbuatan manusia yang menimbang baik dan buruk sifat dasar </a:t>
            </a:r>
            <a:r>
              <a:rPr lang="id-ID" sz="1600" dirty="0" smtClean="0">
                <a:latin typeface="Arial" panose="020B0604020202020204" pitchFamily="34" charset="0"/>
                <a:cs typeface="Arial" panose="020B0604020202020204" pitchFamily="34" charset="0"/>
              </a:rPr>
              <a:t>manusia</a:t>
            </a:r>
            <a:endParaRPr lang="en-US" sz="1600" dirty="0" smtClean="0">
              <a:latin typeface="Arial" panose="020B0604020202020204" pitchFamily="34" charset="0"/>
              <a:cs typeface="Arial" panose="020B0604020202020204" pitchFamily="34" charset="0"/>
            </a:endParaRPr>
          </a:p>
          <a:p>
            <a:pPr algn="r"/>
            <a:endParaRPr lang="en-US" sz="1600" dirty="0">
              <a:latin typeface="Arial" panose="020B0604020202020204" pitchFamily="34" charset="0"/>
              <a:cs typeface="Arial" panose="020B0604020202020204" pitchFamily="34" charset="0"/>
            </a:endParaRPr>
          </a:p>
          <a:p>
            <a:pPr algn="r"/>
            <a:r>
              <a:rPr lang="id-ID" sz="1600" dirty="0">
                <a:latin typeface="Arial" panose="020B0604020202020204" pitchFamily="34" charset="0"/>
                <a:cs typeface="Arial" panose="020B0604020202020204" pitchFamily="34" charset="0"/>
              </a:rPr>
              <a:t>Aristoteles (284-322 SM) </a:t>
            </a:r>
            <a:r>
              <a:rPr lang="en-US" sz="1600" dirty="0" err="1" smtClean="0">
                <a:latin typeface="Arial" panose="020B0604020202020204" pitchFamily="34" charset="0"/>
                <a:cs typeface="Arial" panose="020B0604020202020204" pitchFamily="34" charset="0"/>
              </a:rPr>
              <a:t>etika</a:t>
            </a:r>
            <a:r>
              <a:rPr lang="id-ID" sz="1600" dirty="0" smtClean="0">
                <a:latin typeface="Arial" panose="020B0604020202020204" pitchFamily="34" charset="0"/>
                <a:cs typeface="Arial" panose="020B0604020202020204" pitchFamily="34" charset="0"/>
              </a:rPr>
              <a:t>t </a:t>
            </a:r>
            <a:r>
              <a:rPr lang="id-ID" sz="1600" dirty="0">
                <a:latin typeface="Arial" panose="020B0604020202020204" pitchFamily="34" charset="0"/>
                <a:cs typeface="Arial" panose="020B0604020202020204" pitchFamily="34" charset="0"/>
              </a:rPr>
              <a:t>menunjukkan pada filsafat moral. </a:t>
            </a:r>
            <a:r>
              <a:rPr lang="id-ID" sz="1600" dirty="0" smtClean="0">
                <a:latin typeface="Arial" panose="020B0604020202020204" pitchFamily="34" charset="0"/>
                <a:cs typeface="Arial" panose="020B0604020202020204" pitchFamily="34" charset="0"/>
              </a:rPr>
              <a:t>Jadi etika </a:t>
            </a:r>
            <a:r>
              <a:rPr lang="id-ID" sz="1600" dirty="0">
                <a:latin typeface="Arial" panose="020B0604020202020204" pitchFamily="34" charset="0"/>
                <a:cs typeface="Arial" panose="020B0604020202020204" pitchFamily="34" charset="0"/>
              </a:rPr>
              <a:t>dimaknai sebagai ilmu tentang yang biasa dilakukan atau ilmu tentang adat kebiasaan</a:t>
            </a:r>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507473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1988840"/>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600" b="1" dirty="0" smtClean="0">
              <a:latin typeface="Arial" panose="020B0604020202020204" pitchFamily="34" charset="0"/>
              <a:cs typeface="Arial" panose="020B0604020202020204" pitchFamily="34" charset="0"/>
            </a:endParaRPr>
          </a:p>
          <a:p>
            <a:pPr algn="r"/>
            <a:r>
              <a:rPr lang="en-US" sz="1600" b="1" dirty="0" smtClean="0">
                <a:latin typeface="Arial" panose="020B0604020202020204" pitchFamily="34" charset="0"/>
                <a:cs typeface="Arial" panose="020B0604020202020204" pitchFamily="34" charset="0"/>
              </a:rPr>
              <a:t>ETIKA SEBAGAI ILMU</a:t>
            </a:r>
          </a:p>
          <a:p>
            <a:pPr algn="r"/>
            <a:endParaRPr lang="en-US" sz="1600" b="1" dirty="0" smtClean="0">
              <a:latin typeface="Arial" panose="020B0604020202020204" pitchFamily="34" charset="0"/>
              <a:cs typeface="Arial" panose="020B0604020202020204" pitchFamily="34" charset="0"/>
            </a:endParaRPr>
          </a:p>
          <a:p>
            <a:pPr algn="r"/>
            <a:r>
              <a:rPr lang="id-ID" sz="1600" b="1" dirty="0" smtClean="0">
                <a:latin typeface="Arial" panose="020B0604020202020204" pitchFamily="34" charset="0"/>
                <a:cs typeface="Arial" panose="020B0604020202020204" pitchFamily="34" charset="0"/>
              </a:rPr>
              <a:t>Etika</a:t>
            </a:r>
            <a:r>
              <a:rPr lang="id-ID" sz="1600"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merupakan cabang dari filsafat </a:t>
            </a:r>
            <a:r>
              <a:rPr lang="id-ID" sz="1600" dirty="0" smtClean="0">
                <a:latin typeface="Arial" panose="020B0604020202020204" pitchFamily="34" charset="0"/>
                <a:cs typeface="Arial" panose="020B0604020202020204" pitchFamily="34" charset="0"/>
              </a:rPr>
              <a:t>disebut </a:t>
            </a:r>
            <a:r>
              <a:rPr lang="id-ID" sz="1600" dirty="0">
                <a:latin typeface="Arial" panose="020B0604020202020204" pitchFamily="34" charset="0"/>
                <a:cs typeface="Arial" panose="020B0604020202020204" pitchFamily="34" charset="0"/>
              </a:rPr>
              <a:t>filsafat moral, membicarakan tentang </a:t>
            </a:r>
            <a:r>
              <a:rPr lang="id-ID" sz="1600" dirty="0" smtClean="0">
                <a:latin typeface="Arial" panose="020B0604020202020204" pitchFamily="34" charset="0"/>
                <a:cs typeface="Arial" panose="020B0604020202020204" pitchFamily="34" charset="0"/>
              </a:rPr>
              <a:t>tindakan </a:t>
            </a:r>
            <a:r>
              <a:rPr lang="id-ID" sz="1600" dirty="0">
                <a:latin typeface="Arial" panose="020B0604020202020204" pitchFamily="34" charset="0"/>
                <a:cs typeface="Arial" panose="020B0604020202020204" pitchFamily="34" charset="0"/>
              </a:rPr>
              <a:t>baik dan buruk, susila dan tidak susila dalam hubungan antar </a:t>
            </a:r>
            <a:r>
              <a:rPr lang="id-ID" sz="1600" dirty="0" smtClean="0">
                <a:latin typeface="Arial" panose="020B0604020202020204" pitchFamily="34" charset="0"/>
                <a:cs typeface="Arial" panose="020B0604020202020204" pitchFamily="34" charset="0"/>
              </a:rPr>
              <a:t>manusian</a:t>
            </a:r>
            <a:endParaRPr lang="en-US" sz="1600" dirty="0" smtClean="0">
              <a:latin typeface="Arial" panose="020B0604020202020204" pitchFamily="34" charset="0"/>
              <a:cs typeface="Arial" panose="020B0604020202020204" pitchFamily="34" charset="0"/>
            </a:endParaRPr>
          </a:p>
          <a:p>
            <a:pPr algn="r"/>
            <a:endParaRPr lang="en-US" sz="1600" dirty="0">
              <a:latin typeface="Arial" panose="020B0604020202020204" pitchFamily="34" charset="0"/>
              <a:cs typeface="Arial" panose="020B0604020202020204" pitchFamily="34" charset="0"/>
            </a:endParaRPr>
          </a:p>
          <a:p>
            <a:pPr lvl="0" algn="r"/>
            <a:r>
              <a:rPr lang="en-US" sz="1600" b="1" dirty="0" err="1" smtClean="0">
                <a:latin typeface="Arial" panose="020B0604020202020204" pitchFamily="34" charset="0"/>
                <a:cs typeface="Arial" panose="020B0604020202020204" pitchFamily="34" charset="0"/>
              </a:rPr>
              <a:t>Etika</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diklasifikasikan</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menjadi</a:t>
            </a:r>
            <a:r>
              <a:rPr lang="en-US" sz="1600" b="1" dirty="0" smtClean="0">
                <a:latin typeface="Arial" panose="020B0604020202020204" pitchFamily="34" charset="0"/>
                <a:cs typeface="Arial" panose="020B0604020202020204" pitchFamily="34" charset="0"/>
              </a:rPr>
              <a:t> :</a:t>
            </a:r>
          </a:p>
          <a:p>
            <a:pPr lvl="0" algn="r"/>
            <a:r>
              <a:rPr lang="id-ID" sz="1600" b="1" dirty="0" smtClean="0">
                <a:latin typeface="Arial" panose="020B0604020202020204" pitchFamily="34" charset="0"/>
                <a:cs typeface="Arial" panose="020B0604020202020204" pitchFamily="34" charset="0"/>
              </a:rPr>
              <a:t>Etika </a:t>
            </a:r>
            <a:r>
              <a:rPr lang="id-ID" sz="1600" b="1" dirty="0">
                <a:latin typeface="Arial" panose="020B0604020202020204" pitchFamily="34" charset="0"/>
                <a:cs typeface="Arial" panose="020B0604020202020204" pitchFamily="34" charset="0"/>
              </a:rPr>
              <a:t>deskriptif </a:t>
            </a:r>
            <a:r>
              <a:rPr lang="en-US" sz="1600" b="1" dirty="0" smtClean="0">
                <a:latin typeface="Arial" panose="020B0604020202020204" pitchFamily="34" charset="0"/>
                <a:cs typeface="Arial" panose="020B0604020202020204" pitchFamily="34" charset="0"/>
              </a:rPr>
              <a:t> </a:t>
            </a:r>
            <a:r>
              <a:rPr lang="id-ID" sz="1600" dirty="0" smtClean="0">
                <a:latin typeface="Arial" panose="020B0604020202020204" pitchFamily="34" charset="0"/>
                <a:cs typeface="Arial" panose="020B0604020202020204" pitchFamily="34" charset="0"/>
              </a:rPr>
              <a:t>yang </a:t>
            </a:r>
            <a:r>
              <a:rPr lang="en-US" sz="1600" dirty="0" err="1" smtClean="0">
                <a:latin typeface="Arial" panose="020B0604020202020204" pitchFamily="34" charset="0"/>
                <a:cs typeface="Arial" panose="020B0604020202020204" pitchFamily="34" charset="0"/>
              </a:rPr>
              <a:t>fokus</a:t>
            </a:r>
            <a:r>
              <a:rPr lang="id-ID" sz="1600"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pada pengkajian ajaran moral yang berlaku, membicarakan masalah baik-buruk tindakan manusia dalam hidup bersama</a:t>
            </a:r>
            <a:r>
              <a:rPr lang="id-ID" sz="1600" dirty="0" smtClean="0">
                <a:latin typeface="Arial" panose="020B0604020202020204" pitchFamily="34" charset="0"/>
                <a:cs typeface="Arial" panose="020B0604020202020204" pitchFamily="34" charset="0"/>
              </a:rPr>
              <a:t>.</a:t>
            </a:r>
            <a:endParaRPr lang="en-US" sz="1600" dirty="0" smtClean="0">
              <a:latin typeface="Arial" panose="020B0604020202020204" pitchFamily="34" charset="0"/>
              <a:cs typeface="Arial" panose="020B0604020202020204" pitchFamily="34" charset="0"/>
            </a:endParaRPr>
          </a:p>
          <a:p>
            <a:pPr lvl="0" algn="r"/>
            <a:endParaRPr lang="en-US" sz="1600" dirty="0">
              <a:latin typeface="Arial" panose="020B0604020202020204" pitchFamily="34" charset="0"/>
              <a:cs typeface="Arial" panose="020B0604020202020204" pitchFamily="34" charset="0"/>
            </a:endParaRPr>
          </a:p>
          <a:p>
            <a:pPr algn="r"/>
            <a:r>
              <a:rPr lang="id-ID" sz="1600" b="1" dirty="0">
                <a:latin typeface="Arial" panose="020B0604020202020204" pitchFamily="34" charset="0"/>
                <a:cs typeface="Arial" panose="020B0604020202020204" pitchFamily="34" charset="0"/>
              </a:rPr>
              <a:t>Etika normatif,</a:t>
            </a:r>
            <a:r>
              <a:rPr lang="id-ID" sz="1600" dirty="0">
                <a:latin typeface="Arial" panose="020B0604020202020204" pitchFamily="34" charset="0"/>
                <a:cs typeface="Arial" panose="020B0604020202020204" pitchFamily="34" charset="0"/>
              </a:rPr>
              <a:t> yang merupakan kajian terhadap ajaran norma baik-buruk sebagai suatu fakta, tidak untuk diajukan secara rasional </a:t>
            </a:r>
            <a:r>
              <a:rPr lang="id-ID" sz="1600" dirty="0" smtClean="0">
                <a:latin typeface="Arial" panose="020B0604020202020204" pitchFamily="34" charset="0"/>
                <a:cs typeface="Arial" panose="020B0604020202020204" pitchFamily="34" charset="0"/>
              </a:rPr>
              <a:t>tetapi</a:t>
            </a:r>
            <a:r>
              <a:rPr lang="en-US" sz="1600" dirty="0" smtClean="0">
                <a:latin typeface="Arial" panose="020B0604020202020204" pitchFamily="34" charset="0"/>
                <a:cs typeface="Arial" panose="020B0604020202020204" pitchFamily="34" charset="0"/>
              </a:rPr>
              <a:t> </a:t>
            </a:r>
            <a:r>
              <a:rPr lang="id-ID" sz="1600" dirty="0" smtClean="0">
                <a:latin typeface="Arial" panose="020B0604020202020204" pitchFamily="34" charset="0"/>
                <a:cs typeface="Arial" panose="020B0604020202020204" pitchFamily="34" charset="0"/>
              </a:rPr>
              <a:t>merefleksikan </a:t>
            </a:r>
            <a:r>
              <a:rPr lang="id-ID" sz="1600" dirty="0">
                <a:latin typeface="Arial" panose="020B0604020202020204" pitchFamily="34" charset="0"/>
                <a:cs typeface="Arial" panose="020B0604020202020204" pitchFamily="34" charset="0"/>
              </a:rPr>
              <a:t>sebagai suatu keharusan.</a:t>
            </a:r>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25400760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1988840"/>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600" b="1" dirty="0" smtClean="0">
              <a:latin typeface="Arial" panose="020B0604020202020204" pitchFamily="34" charset="0"/>
              <a:cs typeface="Arial" panose="020B0604020202020204" pitchFamily="34" charset="0"/>
            </a:endParaRPr>
          </a:p>
          <a:p>
            <a:pPr algn="r"/>
            <a:r>
              <a:rPr lang="en-US" sz="1600" b="1" dirty="0" smtClean="0">
                <a:latin typeface="Arial" panose="020B0604020202020204" pitchFamily="34" charset="0"/>
                <a:cs typeface="Arial" panose="020B0604020202020204" pitchFamily="34" charset="0"/>
              </a:rPr>
              <a:t>NILAI, NORMA DAN MORAL</a:t>
            </a:r>
          </a:p>
          <a:p>
            <a:pPr algn="r"/>
            <a:endParaRPr lang="en-US" sz="1600" b="1" dirty="0" smtClean="0">
              <a:latin typeface="Arial" panose="020B0604020202020204" pitchFamily="34" charset="0"/>
              <a:cs typeface="Arial" panose="020B0604020202020204" pitchFamily="34" charset="0"/>
            </a:endParaRPr>
          </a:p>
          <a:p>
            <a:pPr algn="r"/>
            <a:r>
              <a:rPr lang="en-US" sz="1600" b="1" dirty="0" err="1" smtClean="0">
                <a:latin typeface="Arial" panose="020B0604020202020204" pitchFamily="34" charset="0"/>
                <a:cs typeface="Arial" panose="020B0604020202020204" pitchFamily="34" charset="0"/>
              </a:rPr>
              <a:t>Nilai</a:t>
            </a:r>
            <a:r>
              <a:rPr lang="en-US" sz="1600" b="1"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diartikan sebagai harga, </a:t>
            </a:r>
            <a:r>
              <a:rPr lang="id-ID" sz="1600" dirty="0" smtClean="0">
                <a:latin typeface="Arial" panose="020B0604020202020204" pitchFamily="34" charset="0"/>
                <a:cs typeface="Arial" panose="020B0604020202020204" pitchFamily="34" charset="0"/>
              </a:rPr>
              <a:t>penghargaan</a:t>
            </a:r>
            <a:endParaRPr lang="en-US" sz="1600" dirty="0" smtClean="0">
              <a:latin typeface="Arial" panose="020B0604020202020204" pitchFamily="34" charset="0"/>
              <a:cs typeface="Arial" panose="020B0604020202020204" pitchFamily="34" charset="0"/>
            </a:endParaRPr>
          </a:p>
          <a:p>
            <a:pPr algn="r"/>
            <a:r>
              <a:rPr lang="id-ID" sz="1600"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atau </a:t>
            </a:r>
            <a:r>
              <a:rPr lang="id-ID" sz="1600" dirty="0" smtClean="0">
                <a:latin typeface="Arial" panose="020B0604020202020204" pitchFamily="34" charset="0"/>
                <a:cs typeface="Arial" panose="020B0604020202020204" pitchFamily="34" charset="0"/>
              </a:rPr>
              <a:t>taksiran</a:t>
            </a:r>
            <a:endParaRPr lang="en-US" sz="1600" dirty="0" smtClean="0">
              <a:latin typeface="Arial" panose="020B0604020202020204" pitchFamily="34" charset="0"/>
              <a:cs typeface="Arial" panose="020B0604020202020204" pitchFamily="34" charset="0"/>
            </a:endParaRPr>
          </a:p>
          <a:p>
            <a:pPr algn="r"/>
            <a:endParaRPr lang="en-US" sz="1600" dirty="0">
              <a:latin typeface="Arial" panose="020B0604020202020204" pitchFamily="34" charset="0"/>
              <a:cs typeface="Arial" panose="020B0604020202020204" pitchFamily="34" charset="0"/>
            </a:endParaRPr>
          </a:p>
          <a:p>
            <a:pPr lvl="0" algn="r"/>
            <a:r>
              <a:rPr lang="en-US" sz="1600" b="1" dirty="0">
                <a:latin typeface="Arial" panose="020B0604020202020204" pitchFamily="34" charset="0"/>
                <a:cs typeface="Arial" panose="020B0604020202020204" pitchFamily="34" charset="0"/>
              </a:rPr>
              <a:t>B</a:t>
            </a:r>
            <a:r>
              <a:rPr lang="id-ID" sz="1600" b="1" dirty="0" smtClean="0">
                <a:latin typeface="Arial" panose="020B0604020202020204" pitchFamily="34" charset="0"/>
                <a:cs typeface="Arial" panose="020B0604020202020204" pitchFamily="34" charset="0"/>
              </a:rPr>
              <a:t>ersifat </a:t>
            </a:r>
            <a:r>
              <a:rPr lang="id-ID" sz="1600" b="1" dirty="0">
                <a:latin typeface="Arial" panose="020B0604020202020204" pitchFamily="34" charset="0"/>
                <a:cs typeface="Arial" panose="020B0604020202020204" pitchFamily="34" charset="0"/>
              </a:rPr>
              <a:t>subjektif</a:t>
            </a:r>
            <a:r>
              <a:rPr lang="id-ID" sz="1600" dirty="0">
                <a:latin typeface="Arial" panose="020B0604020202020204" pitchFamily="34" charset="0"/>
                <a:cs typeface="Arial" panose="020B0604020202020204" pitchFamily="34" charset="0"/>
              </a:rPr>
              <a:t> artinya bahwa nilai dari suatu objek tergantung pada subjek yang menilainya. Suatu objek akan dinilai secara berbeda oleh berbagai orang, sehingga nilai tidak ada ukuran pastinya tergantung oleh subjek yang menilainya</a:t>
            </a:r>
            <a:r>
              <a:rPr lang="id-ID" sz="1600" dirty="0" smtClean="0">
                <a:latin typeface="Arial" panose="020B0604020202020204" pitchFamily="34" charset="0"/>
                <a:cs typeface="Arial" panose="020B0604020202020204" pitchFamily="34" charset="0"/>
              </a:rPr>
              <a:t>.</a:t>
            </a:r>
            <a:endParaRPr lang="en-US" sz="1600" dirty="0" smtClean="0">
              <a:latin typeface="Arial" panose="020B0604020202020204" pitchFamily="34" charset="0"/>
              <a:cs typeface="Arial" panose="020B0604020202020204" pitchFamily="34" charset="0"/>
            </a:endParaRPr>
          </a:p>
          <a:p>
            <a:pPr lvl="0" algn="r"/>
            <a:endParaRPr lang="en-US" sz="1600" dirty="0" smtClean="0">
              <a:latin typeface="Arial" panose="020B0604020202020204" pitchFamily="34" charset="0"/>
              <a:cs typeface="Arial" panose="020B0604020202020204" pitchFamily="34" charset="0"/>
            </a:endParaRPr>
          </a:p>
          <a:p>
            <a:pPr lvl="0" algn="r"/>
            <a:r>
              <a:rPr lang="id-ID" sz="1600" b="1" dirty="0" smtClean="0">
                <a:latin typeface="Arial" panose="020B0604020202020204" pitchFamily="34" charset="0"/>
                <a:cs typeface="Arial" panose="020B0604020202020204" pitchFamily="34" charset="0"/>
              </a:rPr>
              <a:t>Plato </a:t>
            </a:r>
            <a:r>
              <a:rPr lang="id-ID" sz="1600" b="1" dirty="0">
                <a:latin typeface="Arial" panose="020B0604020202020204" pitchFamily="34" charset="0"/>
                <a:cs typeface="Arial" panose="020B0604020202020204" pitchFamily="34" charset="0"/>
              </a:rPr>
              <a:t>dan Aristoles</a:t>
            </a:r>
            <a:r>
              <a:rPr lang="id-ID"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nilai</a:t>
            </a:r>
            <a:r>
              <a:rPr lang="en-US" sz="1600" dirty="0" smtClean="0">
                <a:latin typeface="Arial" panose="020B0604020202020204" pitchFamily="34" charset="0"/>
                <a:cs typeface="Arial" panose="020B0604020202020204" pitchFamily="34" charset="0"/>
              </a:rPr>
              <a:t> </a:t>
            </a:r>
            <a:r>
              <a:rPr lang="id-ID" sz="1600" dirty="0" smtClean="0">
                <a:latin typeface="Arial" panose="020B0604020202020204" pitchFamily="34" charset="0"/>
                <a:cs typeface="Arial" panose="020B0604020202020204" pitchFamily="34" charset="0"/>
              </a:rPr>
              <a:t> </a:t>
            </a:r>
            <a:r>
              <a:rPr lang="id-ID" sz="1600" dirty="0">
                <a:latin typeface="Arial" panose="020B0604020202020204" pitchFamily="34" charset="0"/>
                <a:cs typeface="Arial" panose="020B0604020202020204" pitchFamily="34" charset="0"/>
              </a:rPr>
              <a:t>bersifat objektif. Artinya, nilai suatu objek melekat pada objeknya dan tidak tergantung pada subjek yang menilainya</a:t>
            </a:r>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31691787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1988840"/>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400" b="1" dirty="0" smtClean="0">
              <a:latin typeface="Arial" panose="020B0604020202020204" pitchFamily="34" charset="0"/>
              <a:cs typeface="Arial" panose="020B0604020202020204" pitchFamily="34" charset="0"/>
            </a:endParaRPr>
          </a:p>
          <a:p>
            <a:pPr algn="r"/>
            <a:r>
              <a:rPr lang="en-US" sz="1400" b="1" dirty="0" smtClean="0">
                <a:latin typeface="Arial" panose="020B0604020202020204" pitchFamily="34" charset="0"/>
                <a:cs typeface="Arial" panose="020B0604020202020204" pitchFamily="34" charset="0"/>
              </a:rPr>
              <a:t>NILAI, NORMA DAN MORAL</a:t>
            </a:r>
          </a:p>
          <a:p>
            <a:pPr algn="r"/>
            <a:endParaRPr lang="en-US" sz="1400" b="1" dirty="0" smtClean="0">
              <a:latin typeface="Arial" panose="020B0604020202020204" pitchFamily="34" charset="0"/>
              <a:cs typeface="Arial" panose="020B0604020202020204" pitchFamily="34" charset="0"/>
            </a:endParaRPr>
          </a:p>
          <a:p>
            <a:pPr algn="r"/>
            <a:r>
              <a:rPr lang="id-ID" sz="1400" b="1" dirty="0">
                <a:latin typeface="Arial" panose="020B0604020202020204" pitchFamily="34" charset="0"/>
                <a:cs typeface="Arial" panose="020B0604020202020204" pitchFamily="34" charset="0"/>
              </a:rPr>
              <a:t>Notonegoro</a:t>
            </a:r>
            <a:r>
              <a:rPr lang="id-ID" sz="1400" dirty="0">
                <a:latin typeface="Arial" panose="020B0604020202020204" pitchFamily="34" charset="0"/>
                <a:cs typeface="Arial" panose="020B0604020202020204" pitchFamily="34" charset="0"/>
              </a:rPr>
              <a:t> membagi nilai menjadi tiga </a:t>
            </a:r>
            <a:r>
              <a:rPr lang="id-ID" sz="1400" dirty="0" smtClean="0">
                <a:latin typeface="Arial" panose="020B0604020202020204" pitchFamily="34" charset="0"/>
                <a:cs typeface="Arial" panose="020B0604020202020204" pitchFamily="34" charset="0"/>
              </a:rPr>
              <a:t>macam</a:t>
            </a:r>
            <a:r>
              <a:rPr lang="en-US" sz="1400" dirty="0" smtClean="0">
                <a:latin typeface="Arial" panose="020B0604020202020204" pitchFamily="34" charset="0"/>
                <a:cs typeface="Arial" panose="020B0604020202020204" pitchFamily="34" charset="0"/>
              </a:rPr>
              <a:t> </a:t>
            </a:r>
            <a:r>
              <a:rPr lang="id-ID"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a:p>
            <a:pPr lvl="0" algn="r"/>
            <a:r>
              <a:rPr lang="id-ID" sz="1400" b="1" dirty="0">
                <a:latin typeface="Arial" panose="020B0604020202020204" pitchFamily="34" charset="0"/>
                <a:cs typeface="Arial" panose="020B0604020202020204" pitchFamily="34" charset="0"/>
              </a:rPr>
              <a:t>Nilai material</a:t>
            </a:r>
            <a:r>
              <a:rPr lang="id-ID" sz="1400" dirty="0">
                <a:latin typeface="Arial" panose="020B0604020202020204" pitchFamily="34" charset="0"/>
                <a:cs typeface="Arial" panose="020B0604020202020204" pitchFamily="34" charset="0"/>
              </a:rPr>
              <a:t>, yaitu segala sesuatu yang berguna bagi unsur jasmani </a:t>
            </a:r>
            <a:r>
              <a:rPr lang="id-ID" sz="1400" dirty="0" smtClean="0">
                <a:latin typeface="Arial" panose="020B0604020202020204" pitchFamily="34" charset="0"/>
                <a:cs typeface="Arial" panose="020B0604020202020204" pitchFamily="34" charset="0"/>
              </a:rPr>
              <a:t>manusia</a:t>
            </a:r>
            <a:endParaRPr lang="en-US" sz="1400" dirty="0" smtClean="0">
              <a:latin typeface="Arial" panose="020B0604020202020204" pitchFamily="34" charset="0"/>
              <a:cs typeface="Arial" panose="020B0604020202020204" pitchFamily="34" charset="0"/>
            </a:endParaRPr>
          </a:p>
          <a:p>
            <a:pPr lvl="0" algn="r"/>
            <a:endParaRPr lang="en-US" sz="1400" dirty="0">
              <a:latin typeface="Arial" panose="020B0604020202020204" pitchFamily="34" charset="0"/>
              <a:cs typeface="Arial" panose="020B0604020202020204" pitchFamily="34" charset="0"/>
            </a:endParaRPr>
          </a:p>
          <a:p>
            <a:pPr lvl="0" algn="r"/>
            <a:r>
              <a:rPr lang="id-ID" sz="1400" b="1" dirty="0">
                <a:latin typeface="Arial" panose="020B0604020202020204" pitchFamily="34" charset="0"/>
                <a:cs typeface="Arial" panose="020B0604020202020204" pitchFamily="34" charset="0"/>
              </a:rPr>
              <a:t>Nilai vital</a:t>
            </a:r>
            <a:r>
              <a:rPr lang="id-ID" sz="1400" dirty="0">
                <a:latin typeface="Arial" panose="020B0604020202020204" pitchFamily="34" charset="0"/>
                <a:cs typeface="Arial" panose="020B0604020202020204" pitchFamily="34" charset="0"/>
              </a:rPr>
              <a:t>, yaitu segala sesuatu yang berguna bagi manusia untuk mengadakan kegiatan atau </a:t>
            </a:r>
            <a:r>
              <a:rPr lang="id-ID" sz="1400" dirty="0" smtClean="0">
                <a:latin typeface="Arial" panose="020B0604020202020204" pitchFamily="34" charset="0"/>
                <a:cs typeface="Arial" panose="020B0604020202020204" pitchFamily="34" charset="0"/>
              </a:rPr>
              <a:t>aktivitas</a:t>
            </a:r>
            <a:endParaRPr lang="en-US" sz="1400" dirty="0" smtClean="0">
              <a:latin typeface="Arial" panose="020B0604020202020204" pitchFamily="34" charset="0"/>
              <a:cs typeface="Arial" panose="020B0604020202020204" pitchFamily="34" charset="0"/>
            </a:endParaRPr>
          </a:p>
          <a:p>
            <a:pPr lvl="0" algn="r"/>
            <a:endParaRPr lang="en-US" sz="1400" dirty="0">
              <a:latin typeface="Arial" panose="020B0604020202020204" pitchFamily="34" charset="0"/>
              <a:cs typeface="Arial" panose="020B0604020202020204" pitchFamily="34" charset="0"/>
            </a:endParaRPr>
          </a:p>
          <a:p>
            <a:pPr lvl="0" algn="r"/>
            <a:r>
              <a:rPr lang="id-ID" sz="1400" b="1" dirty="0">
                <a:latin typeface="Arial" panose="020B0604020202020204" pitchFamily="34" charset="0"/>
                <a:cs typeface="Arial" panose="020B0604020202020204" pitchFamily="34" charset="0"/>
              </a:rPr>
              <a:t>Nilai kerohanian</a:t>
            </a:r>
            <a:r>
              <a:rPr lang="id-ID" sz="1400" dirty="0">
                <a:latin typeface="Arial" panose="020B0604020202020204" pitchFamily="34" charset="0"/>
                <a:cs typeface="Arial" panose="020B0604020202020204" pitchFamily="34" charset="0"/>
              </a:rPr>
              <a:t>, yaitu segala sesuatu yang berguna bagi rohani manusia, meliputi; </a:t>
            </a:r>
            <a:endParaRPr lang="en-US" sz="1400" dirty="0">
              <a:latin typeface="Arial" panose="020B0604020202020204" pitchFamily="34" charset="0"/>
              <a:cs typeface="Arial" panose="020B0604020202020204" pitchFamily="34" charset="0"/>
            </a:endParaRPr>
          </a:p>
          <a:p>
            <a:pPr lvl="0" algn="r"/>
            <a:r>
              <a:rPr lang="en-US" sz="1400" b="1" dirty="0" smtClean="0">
                <a:latin typeface="Arial" panose="020B0604020202020204" pitchFamily="34" charset="0"/>
                <a:cs typeface="Arial" panose="020B0604020202020204" pitchFamily="34" charset="0"/>
              </a:rPr>
              <a:t>a</a:t>
            </a:r>
            <a:r>
              <a:rPr lang="en-US" sz="1400" dirty="0" smtClean="0">
                <a:latin typeface="Arial" panose="020B0604020202020204" pitchFamily="34" charset="0"/>
                <a:cs typeface="Arial" panose="020B0604020202020204" pitchFamily="34" charset="0"/>
              </a:rPr>
              <a:t>. </a:t>
            </a:r>
            <a:r>
              <a:rPr lang="id-ID" sz="1400" b="1" dirty="0" smtClean="0">
                <a:latin typeface="Arial" panose="020B0604020202020204" pitchFamily="34" charset="0"/>
                <a:cs typeface="Arial" panose="020B0604020202020204" pitchFamily="34" charset="0"/>
              </a:rPr>
              <a:t>Nilai </a:t>
            </a:r>
            <a:r>
              <a:rPr lang="id-ID" sz="1400" b="1" dirty="0">
                <a:latin typeface="Arial" panose="020B0604020202020204" pitchFamily="34" charset="0"/>
                <a:cs typeface="Arial" panose="020B0604020202020204" pitchFamily="34" charset="0"/>
              </a:rPr>
              <a:t>kebenaran </a:t>
            </a:r>
            <a:r>
              <a:rPr lang="id-ID" sz="1400" dirty="0">
                <a:latin typeface="Arial" panose="020B0604020202020204" pitchFamily="34" charset="0"/>
                <a:cs typeface="Arial" panose="020B0604020202020204" pitchFamily="34" charset="0"/>
              </a:rPr>
              <a:t>atau kenyataan-kenyataan yang bersumber pada unsur akal manusia (rasio, budi, cipta); </a:t>
            </a:r>
            <a:endParaRPr lang="en-US" sz="1400" dirty="0">
              <a:latin typeface="Arial" panose="020B0604020202020204" pitchFamily="34" charset="0"/>
              <a:cs typeface="Arial" panose="020B0604020202020204" pitchFamily="34" charset="0"/>
            </a:endParaRPr>
          </a:p>
          <a:p>
            <a:pPr lvl="0" algn="r"/>
            <a:r>
              <a:rPr lang="en-US" sz="1400" b="1" dirty="0" smtClean="0">
                <a:latin typeface="Arial" panose="020B0604020202020204" pitchFamily="34" charset="0"/>
                <a:cs typeface="Arial" panose="020B0604020202020204" pitchFamily="34" charset="0"/>
              </a:rPr>
              <a:t>b. </a:t>
            </a:r>
            <a:r>
              <a:rPr lang="id-ID" sz="1400" b="1" dirty="0" smtClean="0">
                <a:latin typeface="Arial" panose="020B0604020202020204" pitchFamily="34" charset="0"/>
                <a:cs typeface="Arial" panose="020B0604020202020204" pitchFamily="34" charset="0"/>
              </a:rPr>
              <a:t>Nilai </a:t>
            </a:r>
            <a:r>
              <a:rPr lang="id-ID" sz="1400" b="1" dirty="0">
                <a:latin typeface="Arial" panose="020B0604020202020204" pitchFamily="34" charset="0"/>
                <a:cs typeface="Arial" panose="020B0604020202020204" pitchFamily="34" charset="0"/>
              </a:rPr>
              <a:t>keindahan</a:t>
            </a:r>
            <a:r>
              <a:rPr lang="id-ID" sz="1400" dirty="0">
                <a:latin typeface="Arial" panose="020B0604020202020204" pitchFamily="34" charset="0"/>
                <a:cs typeface="Arial" panose="020B0604020202020204" pitchFamily="34" charset="0"/>
              </a:rPr>
              <a:t> yang bersumber pada rasa manusia (perasaan, estetis</a:t>
            </a:r>
            <a:r>
              <a:rPr lang="id-ID"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a:p>
            <a:pPr lvl="0" algn="r"/>
            <a:r>
              <a:rPr lang="en-US" sz="1400" b="1" dirty="0" smtClean="0">
                <a:latin typeface="Arial" panose="020B0604020202020204" pitchFamily="34" charset="0"/>
                <a:cs typeface="Arial" panose="020B0604020202020204" pitchFamily="34" charset="0"/>
              </a:rPr>
              <a:t>c. </a:t>
            </a:r>
            <a:r>
              <a:rPr lang="id-ID" sz="1400" b="1" dirty="0" smtClean="0">
                <a:latin typeface="Arial" panose="020B0604020202020204" pitchFamily="34" charset="0"/>
                <a:cs typeface="Arial" panose="020B0604020202020204" pitchFamily="34" charset="0"/>
              </a:rPr>
              <a:t>Nilai </a:t>
            </a:r>
            <a:r>
              <a:rPr lang="id-ID" sz="1400" b="1" dirty="0">
                <a:latin typeface="Arial" panose="020B0604020202020204" pitchFamily="34" charset="0"/>
                <a:cs typeface="Arial" panose="020B0604020202020204" pitchFamily="34" charset="0"/>
              </a:rPr>
              <a:t>kebaikan </a:t>
            </a:r>
            <a:r>
              <a:rPr lang="id-ID" sz="1400" dirty="0">
                <a:latin typeface="Arial" panose="020B0604020202020204" pitchFamily="34" charset="0"/>
                <a:cs typeface="Arial" panose="020B0604020202020204" pitchFamily="34" charset="0"/>
              </a:rPr>
              <a:t>atau moral yang bersumber pada kehendak atau kemauan manusia (karsa, etis); </a:t>
            </a:r>
            <a:endParaRPr lang="en-US" sz="1400" dirty="0">
              <a:latin typeface="Arial" panose="020B0604020202020204" pitchFamily="34" charset="0"/>
              <a:cs typeface="Arial" panose="020B0604020202020204" pitchFamily="34" charset="0"/>
            </a:endParaRPr>
          </a:p>
          <a:p>
            <a:pPr algn="r"/>
            <a:r>
              <a:rPr lang="en-US" sz="1400" b="1" dirty="0" smtClean="0">
                <a:latin typeface="Arial" panose="020B0604020202020204" pitchFamily="34" charset="0"/>
                <a:cs typeface="Arial" panose="020B0604020202020204" pitchFamily="34" charset="0"/>
              </a:rPr>
              <a:t>d. </a:t>
            </a:r>
            <a:r>
              <a:rPr lang="id-ID" sz="1400" b="1" dirty="0" smtClean="0">
                <a:latin typeface="Arial" panose="020B0604020202020204" pitchFamily="34" charset="0"/>
                <a:cs typeface="Arial" panose="020B0604020202020204" pitchFamily="34" charset="0"/>
              </a:rPr>
              <a:t>Nilai </a:t>
            </a:r>
            <a:r>
              <a:rPr lang="id-ID" sz="1400" b="1" dirty="0">
                <a:latin typeface="Arial" panose="020B0604020202020204" pitchFamily="34" charset="0"/>
                <a:cs typeface="Arial" panose="020B0604020202020204" pitchFamily="34" charset="0"/>
              </a:rPr>
              <a:t>rele</a:t>
            </a:r>
            <a:r>
              <a:rPr lang="id-ID" sz="1400" dirty="0">
                <a:latin typeface="Arial" panose="020B0604020202020204" pitchFamily="34" charset="0"/>
                <a:cs typeface="Arial" panose="020B0604020202020204" pitchFamily="34" charset="0"/>
              </a:rPr>
              <a:t>gius yang merupakan nilai Ketuhanan, nilai kerohanian yang tertinggi dan mutlak. (Nilai dan Norma,</a:t>
            </a:r>
            <a:r>
              <a:rPr lang="id-ID"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28077438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2209903"/>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600" b="1" dirty="0" smtClean="0">
              <a:latin typeface="Arial" panose="020B0604020202020204" pitchFamily="34" charset="0"/>
              <a:cs typeface="Arial" panose="020B0604020202020204" pitchFamily="34" charset="0"/>
            </a:endParaRPr>
          </a:p>
          <a:p>
            <a:pPr algn="r"/>
            <a:r>
              <a:rPr lang="en-US" sz="1600" b="1" dirty="0" smtClean="0">
                <a:latin typeface="Arial" panose="020B0604020202020204" pitchFamily="34" charset="0"/>
                <a:cs typeface="Arial" panose="020B0604020202020204" pitchFamily="34" charset="0"/>
              </a:rPr>
              <a:t>NILAI, NORMA DAN MORAL</a:t>
            </a:r>
          </a:p>
          <a:p>
            <a:pPr algn="r"/>
            <a:endParaRPr lang="en-US" sz="1600" b="1" dirty="0" smtClean="0">
              <a:latin typeface="Arial" panose="020B0604020202020204" pitchFamily="34" charset="0"/>
              <a:cs typeface="Arial" panose="020B0604020202020204" pitchFamily="34" charset="0"/>
            </a:endParaRPr>
          </a:p>
          <a:p>
            <a:pPr algn="r"/>
            <a:r>
              <a:rPr lang="en-US" sz="1600" b="1" dirty="0" smtClean="0">
                <a:latin typeface="Arial" panose="020B0604020202020204" pitchFamily="34" charset="0"/>
                <a:cs typeface="Arial" panose="020B0604020202020204" pitchFamily="34" charset="0"/>
              </a:rPr>
              <a:t>Norma </a:t>
            </a:r>
            <a:r>
              <a:rPr lang="id-ID" sz="1600" dirty="0"/>
              <a:t>memiliki arti ukuran, garis pengarah, aturan, kaidah pertimbangan dan penilaian. </a:t>
            </a:r>
            <a:endParaRPr lang="en-US" sz="1600" dirty="0" smtClean="0"/>
          </a:p>
          <a:p>
            <a:pPr algn="r"/>
            <a:r>
              <a:rPr lang="id-ID" sz="1600" dirty="0" smtClean="0"/>
              <a:t>Norma </a:t>
            </a:r>
            <a:r>
              <a:rPr lang="id-ID" sz="1600" dirty="0"/>
              <a:t>dimaknai sebagai nilai yang menjadi milik bersama dalam suatu masyarakat yang telah tertanam menjadi kesepakatan bersama. </a:t>
            </a:r>
            <a:endParaRPr lang="en-US" sz="1600" dirty="0" smtClean="0"/>
          </a:p>
          <a:p>
            <a:pPr algn="r"/>
            <a:r>
              <a:rPr lang="id-ID" sz="1600" dirty="0" smtClean="0"/>
              <a:t>klasifikasi </a:t>
            </a:r>
            <a:r>
              <a:rPr lang="id-ID" sz="1600" dirty="0"/>
              <a:t>norma seperti norma sopan santun, norma hukum, norma kesusilaan (moral), dan norma agama. </a:t>
            </a:r>
            <a:endParaRPr lang="en-US" sz="1600" dirty="0" smtClean="0"/>
          </a:p>
          <a:p>
            <a:pPr algn="r"/>
            <a:endParaRPr lang="en-US" sz="1600" dirty="0"/>
          </a:p>
          <a:p>
            <a:pPr algn="r"/>
            <a:r>
              <a:rPr lang="id-ID" sz="1600" b="1" dirty="0" smtClean="0"/>
              <a:t>Menurut </a:t>
            </a:r>
            <a:r>
              <a:rPr lang="id-ID" sz="1600" b="1" dirty="0"/>
              <a:t>Durkheim dan Weber</a:t>
            </a:r>
            <a:r>
              <a:rPr lang="id-ID" sz="1600" dirty="0"/>
              <a:t>, </a:t>
            </a:r>
            <a:endParaRPr lang="en-US" sz="1600" dirty="0" smtClean="0"/>
          </a:p>
          <a:p>
            <a:pPr algn="r"/>
            <a:r>
              <a:rPr lang="id-ID" sz="1600" dirty="0" smtClean="0"/>
              <a:t>norma </a:t>
            </a:r>
            <a:r>
              <a:rPr lang="id-ID" sz="1600" dirty="0"/>
              <a:t>merupakan sesuatu yang fundamental bagi semua kelompok sosial dalam masyarakat baik yang bersifat mekanik maupun organik atau tradisional maupun rasional</a:t>
            </a:r>
            <a:r>
              <a:rPr lang="id-ID" sz="1600" dirty="0" smtClean="0"/>
              <a:t>.</a:t>
            </a:r>
            <a:endParaRPr lang="en-US" sz="1600" dirty="0" smtClean="0"/>
          </a:p>
          <a:p>
            <a:pPr algn="r"/>
            <a:endParaRPr lang="en-US" sz="1600" dirty="0"/>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2421972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2209903"/>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400" b="1" dirty="0" smtClean="0">
              <a:latin typeface="Arial" panose="020B0604020202020204" pitchFamily="34" charset="0"/>
              <a:cs typeface="Arial" panose="020B0604020202020204" pitchFamily="34" charset="0"/>
            </a:endParaRPr>
          </a:p>
          <a:p>
            <a:pPr algn="r"/>
            <a:r>
              <a:rPr lang="en-US" sz="1400" b="1" dirty="0" smtClean="0">
                <a:latin typeface="Arial" panose="020B0604020202020204" pitchFamily="34" charset="0"/>
                <a:cs typeface="Arial" panose="020B0604020202020204" pitchFamily="34" charset="0"/>
              </a:rPr>
              <a:t>NILAI, NORMA DAN MORAL</a:t>
            </a:r>
          </a:p>
          <a:p>
            <a:pPr algn="r"/>
            <a:endParaRPr lang="en-US" sz="1400" b="1" dirty="0" smtClean="0">
              <a:latin typeface="Arial" panose="020B0604020202020204" pitchFamily="34" charset="0"/>
              <a:cs typeface="Arial" panose="020B0604020202020204" pitchFamily="34" charset="0"/>
            </a:endParaRPr>
          </a:p>
          <a:p>
            <a:pPr algn="r"/>
            <a:r>
              <a:rPr lang="en-US" sz="1400" b="1" dirty="0" smtClean="0">
                <a:latin typeface="Arial" panose="020B0604020202020204" pitchFamily="34" charset="0"/>
                <a:cs typeface="Arial" panose="020B0604020202020204" pitchFamily="34" charset="0"/>
              </a:rPr>
              <a:t>D</a:t>
            </a:r>
            <a:r>
              <a:rPr lang="id-ID" sz="1400" b="1" dirty="0" smtClean="0">
                <a:latin typeface="Arial" panose="020B0604020202020204" pitchFamily="34" charset="0"/>
                <a:cs typeface="Arial" panose="020B0604020202020204" pitchFamily="34" charset="0"/>
              </a:rPr>
              <a:t>ari </a:t>
            </a:r>
            <a:r>
              <a:rPr lang="id-ID" sz="1400" b="1" dirty="0">
                <a:latin typeface="Arial" panose="020B0604020202020204" pitchFamily="34" charset="0"/>
                <a:cs typeface="Arial" panose="020B0604020202020204" pitchFamily="34" charset="0"/>
              </a:rPr>
              <a:t>perspektif sosiologi</a:t>
            </a:r>
            <a:r>
              <a:rPr lang="id-ID" sz="1400" dirty="0">
                <a:latin typeface="Arial" panose="020B0604020202020204" pitchFamily="34" charset="0"/>
                <a:cs typeface="Arial" panose="020B0604020202020204" pitchFamily="34" charset="0"/>
              </a:rPr>
              <a:t>, norma merupakan “</a:t>
            </a:r>
            <a:r>
              <a:rPr lang="id-ID" sz="1400" i="1" dirty="0">
                <a:latin typeface="Arial" panose="020B0604020202020204" pitchFamily="34" charset="0"/>
                <a:cs typeface="Arial" panose="020B0604020202020204" pitchFamily="34" charset="0"/>
              </a:rPr>
              <a:t>rules</a:t>
            </a:r>
            <a:r>
              <a:rPr lang="id-ID" sz="1400" dirty="0">
                <a:latin typeface="Arial" panose="020B0604020202020204" pitchFamily="34" charset="0"/>
                <a:cs typeface="Arial" panose="020B0604020202020204" pitchFamily="34" charset="0"/>
              </a:rPr>
              <a:t>” yang diharapkan diikuti oleh masyarakat. Norma-norma ini pada umumnya tidak dinyatakan secara eksplisit seperti dalam kitab undang-undang. Biasanya diteruskan melalui proses sosialisasi tentang bagaimana orang harus berperilaku secara wajar</a:t>
            </a:r>
            <a:r>
              <a:rPr lang="id-ID" sz="1400" dirty="0" smtClean="0">
                <a:latin typeface="Arial" panose="020B0604020202020204" pitchFamily="34" charset="0"/>
                <a:cs typeface="Arial" panose="020B0604020202020204" pitchFamily="34" charset="0"/>
              </a:rPr>
              <a:t>.</a:t>
            </a:r>
            <a:endParaRPr lang="en-US" sz="1400" dirty="0" smtClean="0">
              <a:latin typeface="Arial" panose="020B0604020202020204" pitchFamily="34" charset="0"/>
              <a:cs typeface="Arial" panose="020B0604020202020204" pitchFamily="34" charset="0"/>
            </a:endParaRPr>
          </a:p>
          <a:p>
            <a:pPr algn="r"/>
            <a:endParaRPr lang="en-US" sz="1400" dirty="0">
              <a:latin typeface="Arial" panose="020B0604020202020204" pitchFamily="34" charset="0"/>
              <a:cs typeface="Arial" panose="020B0604020202020204" pitchFamily="34" charset="0"/>
            </a:endParaRPr>
          </a:p>
          <a:p>
            <a:pPr algn="r"/>
            <a:r>
              <a:rPr lang="id-ID" sz="1400" dirty="0">
                <a:latin typeface="Arial" panose="020B0604020202020204" pitchFamily="34" charset="0"/>
                <a:cs typeface="Arial" panose="020B0604020202020204" pitchFamily="34" charset="0"/>
              </a:rPr>
              <a:t>Di dalam norma, ada tiga elemen yang termuat yakni; </a:t>
            </a:r>
            <a:r>
              <a:rPr lang="id-ID" sz="1400" b="1" dirty="0">
                <a:latin typeface="Arial" panose="020B0604020202020204" pitchFamily="34" charset="0"/>
                <a:cs typeface="Arial" panose="020B0604020202020204" pitchFamily="34" charset="0"/>
              </a:rPr>
              <a:t>Nilai (</a:t>
            </a:r>
            <a:r>
              <a:rPr lang="id-ID" sz="1400" b="1" i="1" dirty="0">
                <a:latin typeface="Arial" panose="020B0604020202020204" pitchFamily="34" charset="0"/>
                <a:cs typeface="Arial" panose="020B0604020202020204" pitchFamily="34" charset="0"/>
              </a:rPr>
              <a:t>value</a:t>
            </a:r>
            <a:r>
              <a:rPr lang="id-ID" sz="1400" b="1" dirty="0">
                <a:latin typeface="Arial" panose="020B0604020202020204" pitchFamily="34" charset="0"/>
                <a:cs typeface="Arial" panose="020B0604020202020204" pitchFamily="34" charset="0"/>
              </a:rPr>
              <a:t>)</a:t>
            </a:r>
            <a:r>
              <a:rPr lang="id-ID" sz="1400" dirty="0">
                <a:latin typeface="Arial" panose="020B0604020202020204" pitchFamily="34" charset="0"/>
                <a:cs typeface="Arial" panose="020B0604020202020204" pitchFamily="34" charset="0"/>
              </a:rPr>
              <a:t>, memuat ide-ide yang penting bagi dan oleh masyarakat; </a:t>
            </a:r>
            <a:endParaRPr lang="en-US" sz="1400" dirty="0" smtClean="0">
              <a:latin typeface="Arial" panose="020B0604020202020204" pitchFamily="34" charset="0"/>
              <a:cs typeface="Arial" panose="020B0604020202020204" pitchFamily="34" charset="0"/>
            </a:endParaRPr>
          </a:p>
          <a:p>
            <a:pPr algn="r"/>
            <a:endParaRPr lang="en-US" sz="1400" b="1" dirty="0" smtClean="0">
              <a:latin typeface="Arial" panose="020B0604020202020204" pitchFamily="34" charset="0"/>
              <a:cs typeface="Arial" panose="020B0604020202020204" pitchFamily="34" charset="0"/>
            </a:endParaRPr>
          </a:p>
          <a:p>
            <a:pPr algn="r"/>
            <a:r>
              <a:rPr lang="en-US" sz="1400" b="1" dirty="0" smtClean="0">
                <a:latin typeface="Arial" panose="020B0604020202020204" pitchFamily="34" charset="0"/>
                <a:cs typeface="Arial" panose="020B0604020202020204" pitchFamily="34" charset="0"/>
              </a:rPr>
              <a:t>P</a:t>
            </a:r>
            <a:r>
              <a:rPr lang="id-ID" sz="1400" b="1" dirty="0" smtClean="0">
                <a:latin typeface="Arial" panose="020B0604020202020204" pitchFamily="34" charset="0"/>
                <a:cs typeface="Arial" panose="020B0604020202020204" pitchFamily="34" charset="0"/>
              </a:rPr>
              <a:t>enghargaan </a:t>
            </a:r>
            <a:r>
              <a:rPr lang="id-ID" sz="1400" b="1" dirty="0">
                <a:latin typeface="Arial" panose="020B0604020202020204" pitchFamily="34" charset="0"/>
                <a:cs typeface="Arial" panose="020B0604020202020204" pitchFamily="34" charset="0"/>
              </a:rPr>
              <a:t>(</a:t>
            </a:r>
            <a:r>
              <a:rPr lang="id-ID" sz="1400" b="1" i="1" dirty="0">
                <a:latin typeface="Arial" panose="020B0604020202020204" pitchFamily="34" charset="0"/>
                <a:cs typeface="Arial" panose="020B0604020202020204" pitchFamily="34" charset="0"/>
              </a:rPr>
              <a:t>rewards</a:t>
            </a:r>
            <a:r>
              <a:rPr lang="id-ID" sz="1400" b="1" dirty="0" smtClean="0">
                <a:latin typeface="Arial" panose="020B0604020202020204" pitchFamily="34" charset="0"/>
                <a:cs typeface="Arial" panose="020B0604020202020204" pitchFamily="34" charset="0"/>
              </a:rPr>
              <a:t>)</a:t>
            </a:r>
            <a:r>
              <a:rPr lang="id-ID" sz="1400" dirty="0" smtClean="0">
                <a:latin typeface="Arial" panose="020B0604020202020204" pitchFamily="34" charset="0"/>
                <a:cs typeface="Arial" panose="020B0604020202020204" pitchFamily="34" charset="0"/>
              </a:rPr>
              <a:t>  </a:t>
            </a:r>
            <a:endParaRPr lang="en-US" sz="1400" dirty="0" smtClean="0">
              <a:latin typeface="Arial" panose="020B0604020202020204" pitchFamily="34" charset="0"/>
              <a:cs typeface="Arial" panose="020B0604020202020204" pitchFamily="34" charset="0"/>
            </a:endParaRPr>
          </a:p>
          <a:p>
            <a:pPr algn="r"/>
            <a:endParaRPr lang="en-US" sz="1400" dirty="0">
              <a:latin typeface="Arial" panose="020B0604020202020204" pitchFamily="34" charset="0"/>
              <a:cs typeface="Arial" panose="020B0604020202020204" pitchFamily="34" charset="0"/>
            </a:endParaRPr>
          </a:p>
          <a:p>
            <a:pPr algn="r"/>
            <a:r>
              <a:rPr lang="id-ID"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S</a:t>
            </a:r>
            <a:r>
              <a:rPr lang="id-ID" sz="1400" b="1" dirty="0" smtClean="0">
                <a:latin typeface="Arial" panose="020B0604020202020204" pitchFamily="34" charset="0"/>
                <a:cs typeface="Arial" panose="020B0604020202020204" pitchFamily="34" charset="0"/>
              </a:rPr>
              <a:t>anksi </a:t>
            </a:r>
            <a:r>
              <a:rPr lang="id-ID" sz="1400" b="1" dirty="0">
                <a:latin typeface="Arial" panose="020B0604020202020204" pitchFamily="34" charset="0"/>
                <a:cs typeface="Arial" panose="020B0604020202020204" pitchFamily="34" charset="0"/>
              </a:rPr>
              <a:t>(</a:t>
            </a:r>
            <a:r>
              <a:rPr lang="id-ID" sz="1400" b="1" i="1" dirty="0">
                <a:latin typeface="Arial" panose="020B0604020202020204" pitchFamily="34" charset="0"/>
                <a:cs typeface="Arial" panose="020B0604020202020204" pitchFamily="34" charset="0"/>
              </a:rPr>
              <a:t>punishment</a:t>
            </a:r>
            <a:r>
              <a:rPr lang="id-ID" sz="1400" b="1" dirty="0">
                <a:latin typeface="Arial" panose="020B0604020202020204" pitchFamily="34" charset="0"/>
                <a:cs typeface="Arial" panose="020B0604020202020204" pitchFamily="34" charset="0"/>
              </a:rPr>
              <a:t>),</a:t>
            </a:r>
            <a:r>
              <a:rPr lang="id-ID" sz="1400" dirty="0">
                <a:latin typeface="Arial" panose="020B0604020202020204" pitchFamily="34" charset="0"/>
                <a:cs typeface="Arial" panose="020B0604020202020204" pitchFamily="34" charset="0"/>
              </a:rPr>
              <a:t> bersifat konkrit kerena langsung menentukan perilaku manusia</a:t>
            </a:r>
            <a:r>
              <a:rPr lang="id-ID" sz="1400" dirty="0" smtClean="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27879590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5148064" y="548680"/>
            <a:ext cx="3816424"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5148064" y="5721362"/>
            <a:ext cx="3672408"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458916" y="709414"/>
            <a:ext cx="3361556" cy="2341326"/>
          </a:xfrm>
          <a:prstGeom prst="rect">
            <a:avLst/>
          </a:prstGeom>
          <a:noFill/>
          <a:ln>
            <a:noFill/>
          </a:ln>
        </p:spPr>
      </p:pic>
      <p:pic>
        <p:nvPicPr>
          <p:cNvPr id="10" name="Picture 9"/>
          <p:cNvPicPr/>
          <p:nvPr/>
        </p:nvPicPr>
        <p:blipFill>
          <a:blip r:embed="rId4">
            <a:extLst>
              <a:ext uri="{28A0092B-C50C-407E-A947-70E740481C1C}">
                <a14:useLocalDpi xmlns:a14="http://schemas.microsoft.com/office/drawing/2010/main" val="0"/>
              </a:ext>
            </a:extLst>
          </a:blip>
          <a:srcRect/>
          <a:stretch>
            <a:fillRect/>
          </a:stretch>
        </p:blipFill>
        <p:spPr bwMode="auto">
          <a:xfrm>
            <a:off x="5404429" y="3073733"/>
            <a:ext cx="3456384" cy="2580394"/>
          </a:xfrm>
          <a:prstGeom prst="rect">
            <a:avLst/>
          </a:prstGeom>
          <a:noFill/>
          <a:ln>
            <a:noFill/>
          </a:ln>
        </p:spPr>
      </p:pic>
      <p:sp>
        <p:nvSpPr>
          <p:cNvPr id="3" name="Rectangle 2"/>
          <p:cNvSpPr/>
          <p:nvPr/>
        </p:nvSpPr>
        <p:spPr>
          <a:xfrm>
            <a:off x="395536" y="476672"/>
            <a:ext cx="4536504" cy="954107"/>
          </a:xfrm>
          <a:prstGeom prst="rect">
            <a:avLst/>
          </a:prstGeom>
        </p:spPr>
        <p:txBody>
          <a:bodyPr wrap="square">
            <a:spAutoFit/>
          </a:bodyPr>
          <a:lstStyle/>
          <a:p>
            <a:pPr algn="r">
              <a:buNone/>
            </a:pPr>
            <a:r>
              <a:rPr lang="nl-NL" sz="2800" b="1" dirty="0" smtClean="0">
                <a:latin typeface="Arial" panose="020B0604020202020204" pitchFamily="34" charset="0"/>
                <a:cs typeface="Arial" panose="020B0604020202020204" pitchFamily="34" charset="0"/>
              </a:rPr>
              <a:t> PANASILA SEBAGAI SISTEM ETIKA</a:t>
            </a:r>
            <a:endParaRPr lang="en-US" sz="2800" b="1" dirty="0">
              <a:latin typeface="Arial" panose="020B0604020202020204" pitchFamily="34" charset="0"/>
              <a:cs typeface="Arial" panose="020B0604020202020204" pitchFamily="34" charset="0"/>
            </a:endParaRPr>
          </a:p>
        </p:txBody>
      </p:sp>
      <p:sp>
        <p:nvSpPr>
          <p:cNvPr id="16" name="Title 1"/>
          <p:cNvSpPr txBox="1">
            <a:spLocks/>
          </p:cNvSpPr>
          <p:nvPr/>
        </p:nvSpPr>
        <p:spPr>
          <a:xfrm>
            <a:off x="179512" y="2209903"/>
            <a:ext cx="4752528" cy="28752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endParaRPr lang="en-US" sz="1600" b="1" dirty="0" smtClean="0">
              <a:latin typeface="Arial" panose="020B0604020202020204" pitchFamily="34" charset="0"/>
              <a:cs typeface="Arial" panose="020B0604020202020204" pitchFamily="34" charset="0"/>
            </a:endParaRPr>
          </a:p>
          <a:p>
            <a:pPr algn="r"/>
            <a:r>
              <a:rPr lang="en-US" sz="1600" b="1" dirty="0" smtClean="0">
                <a:latin typeface="Arial" panose="020B0604020202020204" pitchFamily="34" charset="0"/>
                <a:cs typeface="Arial" panose="020B0604020202020204" pitchFamily="34" charset="0"/>
              </a:rPr>
              <a:t>NILAI, NORMA DAN MORAL</a:t>
            </a:r>
          </a:p>
          <a:p>
            <a:pPr algn="r"/>
            <a:endParaRPr lang="en-US" sz="1600" b="1" dirty="0" smtClean="0">
              <a:latin typeface="Arial" panose="020B0604020202020204" pitchFamily="34" charset="0"/>
              <a:cs typeface="Arial" panose="020B0604020202020204" pitchFamily="34" charset="0"/>
            </a:endParaRPr>
          </a:p>
          <a:p>
            <a:pPr algn="r"/>
            <a:r>
              <a:rPr lang="en-US" sz="1600" b="1" dirty="0" smtClean="0">
                <a:latin typeface="Arial" panose="020B0604020202020204" pitchFamily="34" charset="0"/>
                <a:cs typeface="Arial" panose="020B0604020202020204" pitchFamily="34" charset="0"/>
              </a:rPr>
              <a:t>Moral </a:t>
            </a:r>
            <a:r>
              <a:rPr lang="id-ID" sz="1600" dirty="0"/>
              <a:t>dari kata “</a:t>
            </a:r>
            <a:r>
              <a:rPr lang="id-ID" sz="1600" i="1" dirty="0" smtClean="0"/>
              <a:t>mores</a:t>
            </a:r>
            <a:r>
              <a:rPr lang="id-ID" sz="1600" dirty="0" smtClean="0"/>
              <a:t>” </a:t>
            </a:r>
            <a:r>
              <a:rPr lang="id-ID" sz="1600" dirty="0"/>
              <a:t>berarti cara hidup atau adat, yang tertuju pada tindakan atau perbuatan yang sedang dinilai, dan bisa juga dimaknai sebagai sistem ajaran tentang nilai baik buruk. </a:t>
            </a:r>
            <a:endParaRPr lang="en-US" sz="1600" dirty="0" smtClean="0"/>
          </a:p>
          <a:p>
            <a:pPr algn="r"/>
            <a:endParaRPr lang="en-US" sz="1600" dirty="0"/>
          </a:p>
          <a:p>
            <a:pPr algn="r"/>
            <a:r>
              <a:rPr lang="id-ID" sz="1600" b="1" dirty="0" smtClean="0"/>
              <a:t>Menurut </a:t>
            </a:r>
            <a:r>
              <a:rPr lang="id-ID" sz="1600" b="1" dirty="0"/>
              <a:t>Gilligan </a:t>
            </a:r>
            <a:r>
              <a:rPr lang="id-ID" sz="1600" dirty="0"/>
              <a:t>dalam “Implications for Moral Theory” </a:t>
            </a:r>
            <a:r>
              <a:rPr lang="id-ID" sz="1600" dirty="0" smtClean="0"/>
              <a:t>moral </a:t>
            </a:r>
            <a:r>
              <a:rPr lang="id-ID" sz="1600" dirty="0"/>
              <a:t>memiliki keterkaitan dengan kepedulian seseorang terhadap orang lain, tidak hanya terkait tingkah laku tetapi lebih luas lagi yaitu mengarahkan seseorang untuk dapat berbuat baik kepada oranglain</a:t>
            </a:r>
            <a:r>
              <a:rPr lang="id-ID" sz="1600" dirty="0" smtClean="0"/>
              <a:t>.</a:t>
            </a:r>
            <a:endParaRPr lang="en-US" sz="1600" dirty="0" smtClean="0"/>
          </a:p>
          <a:p>
            <a:pPr algn="r"/>
            <a:endParaRPr lang="en-US" sz="1600" dirty="0"/>
          </a:p>
          <a:p>
            <a:pPr algn="r"/>
            <a:r>
              <a:rPr lang="id-ID" sz="1600" b="1" dirty="0" smtClean="0"/>
              <a:t> </a:t>
            </a:r>
            <a:r>
              <a:rPr lang="id-ID" sz="1600" b="1" dirty="0"/>
              <a:t>Moral</a:t>
            </a:r>
            <a:r>
              <a:rPr lang="id-ID" sz="1600" dirty="0"/>
              <a:t> melibatkan emosi, kognisi dan tindakan yang saling berkaitan</a:t>
            </a:r>
            <a:endParaRPr lang="en-US" sz="1600" dirty="0">
              <a:latin typeface="Arial" panose="020B0604020202020204" pitchFamily="34" charset="0"/>
              <a:cs typeface="Arial" panose="020B0604020202020204" pitchFamily="34" charset="0"/>
            </a:endParaRPr>
          </a:p>
        </p:txBody>
      </p:sp>
      <p:sp>
        <p:nvSpPr>
          <p:cNvPr id="8" name="Rectangle 7"/>
          <p:cNvSpPr/>
          <p:nvPr/>
        </p:nvSpPr>
        <p:spPr>
          <a:xfrm>
            <a:off x="3519681" y="6150114"/>
            <a:ext cx="5624319" cy="553998"/>
          </a:xfrm>
          <a:prstGeom prst="rect">
            <a:avLst/>
          </a:prstGeom>
        </p:spPr>
        <p:txBody>
          <a:bodyPr wrap="square">
            <a:spAutoFit/>
          </a:bodyPr>
          <a:lstStyle/>
          <a:p>
            <a:r>
              <a:rPr lang="en-US" sz="1500" b="1" i="1" dirty="0" smtClean="0">
                <a:latin typeface="Tw Cen MT" pitchFamily="34" charset="0"/>
              </a:rPr>
              <a:t>ONLINE </a:t>
            </a:r>
            <a:r>
              <a:rPr lang="en-US" sz="1500" b="1" dirty="0" smtClean="0">
                <a:latin typeface="Tw Cen MT" pitchFamily="34" charset="0"/>
              </a:rPr>
              <a:t>KE </a:t>
            </a:r>
            <a:r>
              <a:rPr lang="en-US" sz="1500" b="1" dirty="0" smtClean="0">
                <a:latin typeface="Tw Cen MT" pitchFamily="34" charset="0"/>
              </a:rPr>
              <a:t>– 11</a:t>
            </a:r>
            <a:endParaRPr lang="id-ID" sz="1500" b="1" dirty="0" smtClean="0">
              <a:latin typeface="Tw Cen MT" pitchFamily="34" charset="0"/>
            </a:endParaRPr>
          </a:p>
          <a:p>
            <a:r>
              <a:rPr lang="id-ID" sz="1500" b="1" i="1" dirty="0" smtClean="0">
                <a:latin typeface="Tw Cen MT" pitchFamily="34" charset="0"/>
              </a:rPr>
              <a:t>DI SAMPAIKAN OLEH AYU FIRDHAYANTI S.Kom.,M.T.I</a:t>
            </a:r>
            <a:endParaRPr lang="en-US" sz="1500" i="1" dirty="0"/>
          </a:p>
        </p:txBody>
      </p:sp>
    </p:spTree>
    <p:extLst>
      <p:ext uri="{BB962C8B-B14F-4D97-AF65-F5344CB8AC3E}">
        <p14:creationId xmlns:p14="http://schemas.microsoft.com/office/powerpoint/2010/main" val="20591625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1560</TotalTime>
  <Words>1055</Words>
  <Application>Microsoft Office PowerPoint</Application>
  <PresentationFormat>On-screen Show (4:3)</PresentationFormat>
  <Paragraphs>161</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Tw Cen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TERIMA KASIH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User</cp:lastModifiedBy>
  <cp:revision>275</cp:revision>
  <dcterms:created xsi:type="dcterms:W3CDTF">2018-05-17T05:10:06Z</dcterms:created>
  <dcterms:modified xsi:type="dcterms:W3CDTF">2022-12-15T05:50:57Z</dcterms:modified>
</cp:coreProperties>
</file>