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handoutMasterIdLst>
    <p:handoutMasterId r:id="rId12"/>
  </p:handoutMasterIdLst>
  <p:sldIdLst>
    <p:sldId id="256" r:id="rId2"/>
    <p:sldId id="318" r:id="rId3"/>
    <p:sldId id="348" r:id="rId4"/>
    <p:sldId id="358" r:id="rId5"/>
    <p:sldId id="359" r:id="rId6"/>
    <p:sldId id="354" r:id="rId7"/>
    <p:sldId id="355" r:id="rId8"/>
    <p:sldId id="356" r:id="rId9"/>
    <p:sldId id="357" r:id="rId10"/>
  </p:sldIdLst>
  <p:sldSz cx="9144000" cy="6858000" type="screen4x3"/>
  <p:notesSz cx="7045325" cy="9345613"/>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userDrawn="1">
          <p15:clr>
            <a:srgbClr val="A4A3A4"/>
          </p15:clr>
        </p15:guide>
        <p15:guide id="2" pos="2872" userDrawn="1">
          <p15:clr>
            <a:srgbClr val="A4A3A4"/>
          </p15:clr>
        </p15:guide>
      </p15:sldGuideLst>
    </p:ext>
    <p:ext uri="{2D200454-40CA-4A62-9FC3-DE9A4176ACB9}">
      <p15:notesGuideLst xmlns:p15="http://schemas.microsoft.com/office/powerpoint/2012/main">
        <p15:guide id="1" orient="horz" pos="2942">
          <p15:clr>
            <a:srgbClr val="A4A3A4"/>
          </p15:clr>
        </p15:guide>
        <p15:guide id="2" pos="2213">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0" autoAdjust="0"/>
    <p:restoredTop sz="94580" autoAdjust="0"/>
  </p:normalViewPr>
  <p:slideViewPr>
    <p:cSldViewPr showGuides="1">
      <p:cViewPr varScale="1">
        <p:scale>
          <a:sx n="56" d="100"/>
          <a:sy n="56" d="100"/>
        </p:scale>
        <p:origin x="1420" y="44"/>
      </p:cViewPr>
      <p:guideLst>
        <p:guide orient="horz" pos="2159"/>
        <p:guide pos="2872"/>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2"/>
        <p:guide pos="221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t>‹#›</a:t>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solidFill>
                  <a:schemeClr val="tx1"/>
                </a:solidFill>
              </a:rPr>
              <a:t>PKPU </a:t>
            </a:r>
            <a:r>
              <a:rPr lang="en-US" altLang="en-US" sz="1200" dirty="0" err="1">
                <a:solidFill>
                  <a:schemeClr val="tx1"/>
                </a:solidFill>
              </a:rPr>
              <a:t>adalah</a:t>
            </a:r>
            <a:r>
              <a:rPr lang="en-US" altLang="en-US" sz="1200" dirty="0">
                <a:solidFill>
                  <a:schemeClr val="tx1"/>
                </a:solidFill>
              </a:rPr>
              <a:t> </a:t>
            </a:r>
            <a:r>
              <a:rPr lang="en-US" altLang="en-US" sz="1200" dirty="0" err="1">
                <a:solidFill>
                  <a:schemeClr val="tx1"/>
                </a:solidFill>
              </a:rPr>
              <a:t>periode</a:t>
            </a:r>
            <a:r>
              <a:rPr lang="en-US" altLang="en-US" sz="1200" dirty="0">
                <a:solidFill>
                  <a:schemeClr val="tx1"/>
                </a:solidFill>
              </a:rPr>
              <a:t> </a:t>
            </a:r>
            <a:r>
              <a:rPr lang="en-US" altLang="en-US" sz="1200" dirty="0" err="1">
                <a:solidFill>
                  <a:schemeClr val="tx1"/>
                </a:solidFill>
              </a:rPr>
              <a:t>waktu</a:t>
            </a:r>
            <a:r>
              <a:rPr lang="en-US" altLang="en-US" sz="1200" dirty="0">
                <a:solidFill>
                  <a:schemeClr val="tx1"/>
                </a:solidFill>
              </a:rPr>
              <a:t> yang </a:t>
            </a:r>
            <a:r>
              <a:rPr lang="en-US" altLang="en-US" sz="1200" dirty="0" err="1">
                <a:solidFill>
                  <a:schemeClr val="tx1"/>
                </a:solidFill>
              </a:rPr>
              <a:t>diberikan</a:t>
            </a:r>
            <a:r>
              <a:rPr lang="en-US" altLang="en-US" sz="1200" dirty="0">
                <a:solidFill>
                  <a:schemeClr val="tx1"/>
                </a:solidFill>
              </a:rPr>
              <a:t> oleh </a:t>
            </a:r>
            <a:r>
              <a:rPr lang="en-US" altLang="en-US" sz="1200" dirty="0" err="1">
                <a:solidFill>
                  <a:schemeClr val="tx1"/>
                </a:solidFill>
              </a:rPr>
              <a:t>pengadilan</a:t>
            </a:r>
            <a:r>
              <a:rPr lang="en-US" altLang="en-US" sz="1200" dirty="0">
                <a:solidFill>
                  <a:schemeClr val="tx1"/>
                </a:solidFill>
              </a:rPr>
              <a:t> </a:t>
            </a:r>
            <a:r>
              <a:rPr lang="en-US" altLang="en-US" sz="1200" dirty="0" err="1">
                <a:solidFill>
                  <a:schemeClr val="tx1"/>
                </a:solidFill>
              </a:rPr>
              <a:t>kepada</a:t>
            </a:r>
            <a:r>
              <a:rPr lang="en-US" altLang="en-US" sz="1200" dirty="0">
                <a:solidFill>
                  <a:schemeClr val="tx1"/>
                </a:solidFill>
              </a:rPr>
              <a:t> </a:t>
            </a:r>
            <a:r>
              <a:rPr lang="en-US" altLang="en-US" sz="1200" dirty="0" err="1">
                <a:solidFill>
                  <a:schemeClr val="tx1"/>
                </a:solidFill>
              </a:rPr>
              <a:t>debitur</a:t>
            </a:r>
            <a:r>
              <a:rPr lang="en-US" altLang="en-US" sz="1200" dirty="0">
                <a:solidFill>
                  <a:schemeClr val="tx1"/>
                </a:solidFill>
              </a:rPr>
              <a:t> (</a:t>
            </a:r>
            <a:r>
              <a:rPr lang="en-US" altLang="en-US" sz="1200" dirty="0" err="1">
                <a:solidFill>
                  <a:schemeClr val="tx1"/>
                </a:solidFill>
              </a:rPr>
              <a:t>baik</a:t>
            </a:r>
            <a:r>
              <a:rPr lang="en-US" altLang="en-US" sz="1200" dirty="0">
                <a:solidFill>
                  <a:schemeClr val="tx1"/>
                </a:solidFill>
              </a:rPr>
              <a:t> </a:t>
            </a:r>
            <a:r>
              <a:rPr lang="en-US" altLang="en-US" sz="1200" dirty="0" err="1">
                <a:solidFill>
                  <a:schemeClr val="tx1"/>
                </a:solidFill>
              </a:rPr>
              <a:t>perorangan</a:t>
            </a:r>
            <a:r>
              <a:rPr lang="en-US" altLang="en-US" sz="1200" dirty="0">
                <a:solidFill>
                  <a:schemeClr val="tx1"/>
                </a:solidFill>
              </a:rPr>
              <a:t> </a:t>
            </a:r>
            <a:r>
              <a:rPr lang="en-US" altLang="en-US" sz="1200" dirty="0" err="1">
                <a:solidFill>
                  <a:schemeClr val="tx1"/>
                </a:solidFill>
              </a:rPr>
              <a:t>maupun</a:t>
            </a:r>
            <a:r>
              <a:rPr lang="en-US" altLang="en-US" sz="1200" dirty="0">
                <a:solidFill>
                  <a:schemeClr val="tx1"/>
                </a:solidFill>
              </a:rPr>
              <a:t> badan </a:t>
            </a:r>
            <a:r>
              <a:rPr lang="en-US" altLang="en-US" sz="1200" dirty="0" err="1">
                <a:solidFill>
                  <a:schemeClr val="tx1"/>
                </a:solidFill>
              </a:rPr>
              <a:t>hukum</a:t>
            </a:r>
            <a:r>
              <a:rPr lang="en-US" altLang="en-US" sz="1200" dirty="0">
                <a:solidFill>
                  <a:schemeClr val="tx1"/>
                </a:solidFill>
              </a:rPr>
              <a:t>) yang </a:t>
            </a:r>
            <a:r>
              <a:rPr lang="en-US" altLang="en-US" sz="1200" dirty="0" err="1">
                <a:solidFill>
                  <a:schemeClr val="tx1"/>
                </a:solidFill>
              </a:rPr>
              <a:t>tidak</a:t>
            </a:r>
            <a:r>
              <a:rPr lang="en-US" altLang="en-US" sz="1200" dirty="0">
                <a:solidFill>
                  <a:schemeClr val="tx1"/>
                </a:solidFill>
              </a:rPr>
              <a:t> </a:t>
            </a:r>
            <a:r>
              <a:rPr lang="en-US" altLang="en-US" sz="1200" dirty="0" err="1">
                <a:solidFill>
                  <a:schemeClr val="tx1"/>
                </a:solidFill>
              </a:rPr>
              <a:t>dapat</a:t>
            </a:r>
            <a:r>
              <a:rPr lang="en-US" altLang="en-US" sz="1200" dirty="0">
                <a:solidFill>
                  <a:schemeClr val="tx1"/>
                </a:solidFill>
              </a:rPr>
              <a:t> </a:t>
            </a:r>
            <a:r>
              <a:rPr lang="en-US" altLang="en-US" sz="1200" dirty="0" err="1">
                <a:solidFill>
                  <a:schemeClr val="tx1"/>
                </a:solidFill>
              </a:rPr>
              <a:t>atau</a:t>
            </a:r>
            <a:r>
              <a:rPr lang="en-US" altLang="en-US" sz="1200" dirty="0">
                <a:solidFill>
                  <a:schemeClr val="tx1"/>
                </a:solidFill>
              </a:rPr>
              <a:t> </a:t>
            </a:r>
            <a:r>
              <a:rPr lang="en-US" altLang="en-US" sz="1200" dirty="0" err="1">
                <a:solidFill>
                  <a:schemeClr val="tx1"/>
                </a:solidFill>
              </a:rPr>
              <a:t>diprediksi</a:t>
            </a:r>
            <a:r>
              <a:rPr lang="en-US" altLang="en-US" sz="1200" dirty="0">
                <a:solidFill>
                  <a:schemeClr val="tx1"/>
                </a:solidFill>
              </a:rPr>
              <a:t> </a:t>
            </a:r>
            <a:r>
              <a:rPr lang="en-US" altLang="en-US" sz="1200" dirty="0" err="1">
                <a:solidFill>
                  <a:schemeClr val="tx1"/>
                </a:solidFill>
              </a:rPr>
              <a:t>tidak</a:t>
            </a:r>
            <a:r>
              <a:rPr lang="en-US" altLang="en-US" sz="1200" dirty="0">
                <a:solidFill>
                  <a:schemeClr val="tx1"/>
                </a:solidFill>
              </a:rPr>
              <a:t> </a:t>
            </a:r>
            <a:r>
              <a:rPr lang="en-US" altLang="en-US" sz="1200" dirty="0" err="1">
                <a:solidFill>
                  <a:schemeClr val="tx1"/>
                </a:solidFill>
              </a:rPr>
              <a:t>dapat</a:t>
            </a:r>
            <a:r>
              <a:rPr lang="en-US" altLang="en-US" sz="1200" dirty="0">
                <a:solidFill>
                  <a:schemeClr val="tx1"/>
                </a:solidFill>
              </a:rPr>
              <a:t> </a:t>
            </a:r>
            <a:r>
              <a:rPr lang="en-US" altLang="en-US" sz="1200" dirty="0" err="1">
                <a:solidFill>
                  <a:schemeClr val="tx1"/>
                </a:solidFill>
              </a:rPr>
              <a:t>melanjutkan</a:t>
            </a:r>
            <a:r>
              <a:rPr lang="en-US" altLang="en-US" sz="1200" dirty="0">
                <a:solidFill>
                  <a:schemeClr val="tx1"/>
                </a:solidFill>
              </a:rPr>
              <a:t> </a:t>
            </a:r>
            <a:r>
              <a:rPr lang="en-US" altLang="en-US" sz="1200" dirty="0" err="1">
                <a:solidFill>
                  <a:schemeClr val="tx1"/>
                </a:solidFill>
              </a:rPr>
              <a:t>membayar</a:t>
            </a:r>
            <a:r>
              <a:rPr lang="en-US" altLang="en-US" sz="1200" dirty="0">
                <a:solidFill>
                  <a:schemeClr val="tx1"/>
                </a:solidFill>
              </a:rPr>
              <a:t> utang-</a:t>
            </a:r>
            <a:r>
              <a:rPr lang="en-US" altLang="en-US" sz="1200" dirty="0" err="1">
                <a:solidFill>
                  <a:schemeClr val="tx1"/>
                </a:solidFill>
              </a:rPr>
              <a:t>utangnya</a:t>
            </a:r>
            <a:r>
              <a:rPr lang="en-US" altLang="en-US" sz="1200" dirty="0">
                <a:solidFill>
                  <a:schemeClr val="tx1"/>
                </a:solidFill>
              </a:rPr>
              <a:t> yang </a:t>
            </a:r>
            <a:r>
              <a:rPr lang="en-US" altLang="en-US" sz="1200" dirty="0" err="1">
                <a:solidFill>
                  <a:schemeClr val="tx1"/>
                </a:solidFill>
              </a:rPr>
              <a:t>sudah</a:t>
            </a:r>
            <a:r>
              <a:rPr lang="en-US" altLang="en-US" sz="1200" dirty="0">
                <a:solidFill>
                  <a:schemeClr val="tx1"/>
                </a:solidFill>
              </a:rPr>
              <a:t> </a:t>
            </a:r>
            <a:r>
              <a:rPr lang="en-US" altLang="en-US" sz="1200" dirty="0" err="1">
                <a:solidFill>
                  <a:schemeClr val="tx1"/>
                </a:solidFill>
              </a:rPr>
              <a:t>jatuh</a:t>
            </a:r>
            <a:r>
              <a:rPr lang="en-US" altLang="en-US" sz="1200" dirty="0">
                <a:solidFill>
                  <a:schemeClr val="tx1"/>
                </a:solidFill>
              </a:rPr>
              <a:t> tempo dan </a:t>
            </a:r>
            <a:r>
              <a:rPr lang="en-US" altLang="en-US" sz="1200" dirty="0" err="1">
                <a:solidFill>
                  <a:schemeClr val="tx1"/>
                </a:solidFill>
              </a:rPr>
              <a:t>dapat</a:t>
            </a:r>
            <a:r>
              <a:rPr lang="en-US" altLang="en-US" sz="1200" dirty="0">
                <a:solidFill>
                  <a:schemeClr val="tx1"/>
                </a:solidFill>
              </a:rPr>
              <a:t> </a:t>
            </a:r>
            <a:r>
              <a:rPr lang="en-US" altLang="en-US" sz="1200" dirty="0" err="1">
                <a:solidFill>
                  <a:schemeClr val="tx1"/>
                </a:solidFill>
              </a:rPr>
              <a:t>ditagih</a:t>
            </a:r>
            <a:endParaRPr lang="en-US" altLang="en-US" sz="1200" dirty="0">
              <a:solidFill>
                <a:schemeClr val="tx1"/>
              </a:solidFill>
            </a:endParaRPr>
          </a:p>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dirty="0" err="1"/>
              <a:t>Bayangkan</a:t>
            </a:r>
            <a:r>
              <a:rPr lang="en-ID" dirty="0"/>
              <a:t> </a:t>
            </a:r>
            <a:r>
              <a:rPr lang="en-ID" dirty="0" err="1"/>
              <a:t>sebuah</a:t>
            </a:r>
            <a:r>
              <a:rPr lang="en-ID" dirty="0"/>
              <a:t> </a:t>
            </a:r>
            <a:r>
              <a:rPr lang="en-ID" dirty="0" err="1"/>
              <a:t>perusahaan</a:t>
            </a:r>
            <a:r>
              <a:rPr lang="en-ID" dirty="0"/>
              <a:t> </a:t>
            </a:r>
            <a:r>
              <a:rPr lang="en-ID" dirty="0" err="1"/>
              <a:t>atau</a:t>
            </a:r>
            <a:r>
              <a:rPr lang="en-ID" dirty="0"/>
              <a:t> orang (</a:t>
            </a:r>
            <a:r>
              <a:rPr lang="en-ID" dirty="0" err="1"/>
              <a:t>kita</a:t>
            </a:r>
            <a:r>
              <a:rPr lang="en-ID" dirty="0"/>
              <a:t> </a:t>
            </a:r>
            <a:r>
              <a:rPr lang="en-ID" dirty="0" err="1"/>
              <a:t>sebut</a:t>
            </a:r>
            <a:r>
              <a:rPr lang="en-ID" dirty="0"/>
              <a:t> </a:t>
            </a:r>
            <a:r>
              <a:rPr lang="en-ID" b="1" dirty="0" err="1"/>
              <a:t>Debitur</a:t>
            </a:r>
            <a:r>
              <a:rPr lang="en-ID" dirty="0"/>
              <a:t>) punya </a:t>
            </a:r>
            <a:r>
              <a:rPr lang="en-ID" dirty="0" err="1"/>
              <a:t>banyak</a:t>
            </a:r>
            <a:r>
              <a:rPr lang="en-ID" dirty="0"/>
              <a:t> utang. Nah, utang </a:t>
            </a:r>
            <a:r>
              <a:rPr lang="en-ID" dirty="0" err="1"/>
              <a:t>ini</a:t>
            </a:r>
            <a:r>
              <a:rPr lang="en-ID" dirty="0"/>
              <a:t> </a:t>
            </a:r>
            <a:r>
              <a:rPr lang="en-ID" dirty="0" err="1"/>
              <a:t>sudah</a:t>
            </a:r>
            <a:r>
              <a:rPr lang="en-ID" dirty="0"/>
              <a:t> </a:t>
            </a:r>
            <a:r>
              <a:rPr lang="en-ID" b="1" dirty="0" err="1"/>
              <a:t>jatuh</a:t>
            </a:r>
            <a:r>
              <a:rPr lang="en-ID" b="1" dirty="0"/>
              <a:t> tempo</a:t>
            </a:r>
            <a:r>
              <a:rPr lang="en-ID" dirty="0"/>
              <a:t> (</a:t>
            </a:r>
            <a:r>
              <a:rPr lang="en-ID" dirty="0" err="1"/>
              <a:t>waktunya</a:t>
            </a:r>
            <a:r>
              <a:rPr lang="en-ID" dirty="0"/>
              <a:t> </a:t>
            </a:r>
            <a:r>
              <a:rPr lang="en-ID" dirty="0" err="1"/>
              <a:t>bayar</a:t>
            </a:r>
            <a:r>
              <a:rPr lang="en-ID" dirty="0"/>
              <a:t>) dan </a:t>
            </a:r>
            <a:r>
              <a:rPr lang="en-ID" b="1" dirty="0" err="1"/>
              <a:t>dapat</a:t>
            </a:r>
            <a:r>
              <a:rPr lang="en-ID" b="1" dirty="0"/>
              <a:t> </a:t>
            </a:r>
            <a:r>
              <a:rPr lang="en-ID" b="1" dirty="0" err="1"/>
              <a:t>ditagih</a:t>
            </a:r>
            <a:r>
              <a:rPr lang="en-ID" dirty="0"/>
              <a:t> (</a:t>
            </a:r>
            <a:r>
              <a:rPr lang="en-ID" dirty="0" err="1"/>
              <a:t>kreditur</a:t>
            </a:r>
            <a:r>
              <a:rPr lang="en-ID" dirty="0"/>
              <a:t> </a:t>
            </a:r>
            <a:r>
              <a:rPr lang="en-ID" dirty="0" err="1"/>
              <a:t>bisa</a:t>
            </a:r>
            <a:r>
              <a:rPr lang="en-ID" dirty="0"/>
              <a:t> </a:t>
            </a:r>
            <a:r>
              <a:rPr lang="en-ID" dirty="0" err="1"/>
              <a:t>menagih</a:t>
            </a:r>
            <a:r>
              <a:rPr lang="en-ID" dirty="0"/>
              <a:t> </a:t>
            </a:r>
            <a:r>
              <a:rPr lang="en-ID" dirty="0" err="1"/>
              <a:t>secara</a:t>
            </a:r>
            <a:r>
              <a:rPr lang="en-ID" dirty="0"/>
              <a:t> </a:t>
            </a:r>
            <a:r>
              <a:rPr lang="en-ID" dirty="0" err="1"/>
              <a:t>hukum</a:t>
            </a:r>
            <a:r>
              <a:rPr lang="en-ID" dirty="0"/>
              <a:t>). Kalau </a:t>
            </a:r>
            <a:r>
              <a:rPr lang="en-ID" dirty="0" err="1"/>
              <a:t>Debitur</a:t>
            </a:r>
            <a:r>
              <a:rPr lang="en-ID" dirty="0"/>
              <a:t> </a:t>
            </a:r>
            <a:r>
              <a:rPr lang="en-ID" dirty="0" err="1"/>
              <a:t>enggak</a:t>
            </a:r>
            <a:r>
              <a:rPr lang="en-ID" dirty="0"/>
              <a:t> </a:t>
            </a:r>
            <a:r>
              <a:rPr lang="en-ID" dirty="0" err="1"/>
              <a:t>bisa</a:t>
            </a:r>
            <a:r>
              <a:rPr lang="en-ID" dirty="0"/>
              <a:t> </a:t>
            </a:r>
            <a:r>
              <a:rPr lang="en-ID" dirty="0" err="1"/>
              <a:t>bayar</a:t>
            </a:r>
            <a:r>
              <a:rPr lang="en-ID" dirty="0"/>
              <a:t>, </a:t>
            </a:r>
            <a:r>
              <a:rPr lang="en-ID" dirty="0" err="1"/>
              <a:t>ada</a:t>
            </a:r>
            <a:r>
              <a:rPr lang="en-ID" dirty="0"/>
              <a:t> dua </a:t>
            </a:r>
            <a:r>
              <a:rPr lang="en-ID" dirty="0" err="1"/>
              <a:t>skenario</a:t>
            </a:r>
            <a:r>
              <a:rPr lang="en-ID" dirty="0"/>
              <a:t> </a:t>
            </a:r>
            <a:r>
              <a:rPr lang="en-ID" dirty="0" err="1"/>
              <a:t>besar</a:t>
            </a:r>
            <a:r>
              <a:rPr lang="en-ID" dirty="0"/>
              <a:t> yang </a:t>
            </a:r>
            <a:r>
              <a:rPr lang="en-ID" dirty="0" err="1"/>
              <a:t>bisa</a:t>
            </a:r>
            <a:r>
              <a:rPr lang="en-ID" dirty="0"/>
              <a:t> </a:t>
            </a:r>
            <a:r>
              <a:rPr lang="en-ID" dirty="0" err="1"/>
              <a:t>terjadi</a:t>
            </a:r>
            <a:r>
              <a:rPr lang="en-ID" dirty="0"/>
              <a:t>:</a:t>
            </a:r>
          </a:p>
          <a:p>
            <a:r>
              <a:rPr lang="en-US" dirty="0" err="1"/>
              <a:t>Kurator</a:t>
            </a:r>
            <a:r>
              <a:rPr lang="en-US" dirty="0"/>
              <a:t> </a:t>
            </a:r>
            <a:r>
              <a:rPr lang="en-US" dirty="0" err="1"/>
              <a:t>adalah</a:t>
            </a:r>
            <a:r>
              <a:rPr lang="en-US" dirty="0"/>
              <a:t> </a:t>
            </a:r>
            <a:r>
              <a:rPr lang="en-US" dirty="0" err="1"/>
              <a:t>pengurus</a:t>
            </a:r>
            <a:r>
              <a:rPr lang="en-US" dirty="0"/>
              <a:t> </a:t>
            </a:r>
            <a:r>
              <a:rPr lang="en-US" dirty="0" err="1"/>
              <a:t>atau</a:t>
            </a:r>
            <a:r>
              <a:rPr lang="en-US" dirty="0"/>
              <a:t> </a:t>
            </a:r>
            <a:r>
              <a:rPr lang="en-US" dirty="0" err="1"/>
              <a:t>pengawas</a:t>
            </a:r>
            <a:r>
              <a:rPr lang="en-US" dirty="0"/>
              <a:t> </a:t>
            </a:r>
            <a:r>
              <a:rPr lang="en-US" dirty="0" err="1"/>
              <a:t>harta</a:t>
            </a:r>
            <a:r>
              <a:rPr lang="en-US" dirty="0"/>
              <a:t> </a:t>
            </a:r>
            <a:r>
              <a:rPr lang="en-US" dirty="0" err="1"/>
              <a:t>benda</a:t>
            </a:r>
            <a:r>
              <a:rPr lang="en-US" dirty="0"/>
              <a:t> yang </a:t>
            </a:r>
            <a:r>
              <a:rPr lang="en-US" dirty="0" err="1"/>
              <a:t>pailit</a:t>
            </a:r>
            <a:r>
              <a:rPr lang="en-US" dirty="0"/>
              <a:t>, </a:t>
            </a:r>
            <a:r>
              <a:rPr lang="en-US" dirty="0" err="1"/>
              <a:t>anggota</a:t>
            </a:r>
            <a:r>
              <a:rPr lang="en-US" dirty="0"/>
              <a:t> </a:t>
            </a:r>
            <a:r>
              <a:rPr lang="en-US" dirty="0" err="1"/>
              <a:t>pengawas</a:t>
            </a:r>
            <a:r>
              <a:rPr lang="en-US" dirty="0"/>
              <a:t> </a:t>
            </a:r>
            <a:r>
              <a:rPr lang="en-US" dirty="0" err="1"/>
              <a:t>dari</a:t>
            </a:r>
            <a:r>
              <a:rPr lang="en-US" dirty="0"/>
              <a:t> PT</a:t>
            </a:r>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No 2 </a:t>
            </a:r>
            <a:r>
              <a:rPr lang="en-ID" sz="1200" dirty="0" err="1"/>
              <a:t>Rencana</a:t>
            </a:r>
            <a:r>
              <a:rPr lang="en-ID" sz="1200" dirty="0"/>
              <a:t> </a:t>
            </a:r>
            <a:r>
              <a:rPr lang="en-ID" sz="1200" dirty="0" err="1"/>
              <a:t>perdamaian</a:t>
            </a:r>
            <a:r>
              <a:rPr lang="en-ID" sz="1200" dirty="0"/>
              <a:t> </a:t>
            </a:r>
            <a:r>
              <a:rPr lang="en-ID" sz="1200" dirty="0" err="1"/>
              <a:t>ini</a:t>
            </a:r>
            <a:r>
              <a:rPr lang="en-ID" sz="1200" dirty="0"/>
              <a:t> </a:t>
            </a:r>
            <a:r>
              <a:rPr lang="en-ID" sz="1200" dirty="0" err="1"/>
              <a:t>dapat</a:t>
            </a:r>
            <a:r>
              <a:rPr lang="en-ID" sz="1200" dirty="0"/>
              <a:t> </a:t>
            </a:r>
            <a:r>
              <a:rPr lang="en-ID" sz="1200" dirty="0" err="1"/>
              <a:t>mencakup</a:t>
            </a:r>
            <a:r>
              <a:rPr lang="en-ID" sz="1200" dirty="0"/>
              <a:t> </a:t>
            </a:r>
            <a:r>
              <a:rPr lang="en-ID" sz="1200" dirty="0" err="1"/>
              <a:t>skema</a:t>
            </a:r>
            <a:r>
              <a:rPr lang="en-ID" sz="1200" dirty="0"/>
              <a:t> </a:t>
            </a:r>
            <a:r>
              <a:rPr lang="en-ID" sz="1200" dirty="0" err="1"/>
              <a:t>pembayaran</a:t>
            </a:r>
            <a:r>
              <a:rPr lang="en-ID" sz="1200" dirty="0"/>
              <a:t>, </a:t>
            </a:r>
            <a:r>
              <a:rPr lang="en-ID" sz="1200" dirty="0" err="1"/>
              <a:t>restrukturisasi</a:t>
            </a:r>
            <a:r>
              <a:rPr lang="en-ID" sz="1200" dirty="0"/>
              <a:t> utang, </a:t>
            </a:r>
            <a:r>
              <a:rPr lang="en-ID" sz="1200" dirty="0" err="1"/>
              <a:t>atau</a:t>
            </a:r>
            <a:r>
              <a:rPr lang="en-ID" sz="1200" dirty="0"/>
              <a:t> </a:t>
            </a:r>
            <a:r>
              <a:rPr lang="en-ID" sz="1200" dirty="0" err="1"/>
              <a:t>penundaan</a:t>
            </a:r>
            <a:r>
              <a:rPr lang="en-ID" sz="1200" dirty="0"/>
              <a:t> </a:t>
            </a:r>
            <a:r>
              <a:rPr lang="en-ID" sz="1200" dirty="0" err="1"/>
              <a:t>pembayaran</a:t>
            </a:r>
            <a:endParaRPr lang="en-ID" sz="1200" dirty="0"/>
          </a:p>
          <a:p>
            <a:pPr marL="0" indent="0">
              <a:buFontTx/>
              <a:buNone/>
            </a:pPr>
            <a:r>
              <a:rPr lang="en-ID" sz="1200" dirty="0"/>
              <a:t>- </a:t>
            </a:r>
            <a:r>
              <a:rPr lang="en-ID" dirty="0" err="1"/>
              <a:t>Likuidasi</a:t>
            </a:r>
            <a:r>
              <a:rPr lang="en-ID" dirty="0"/>
              <a:t> </a:t>
            </a:r>
            <a:r>
              <a:rPr lang="en-ID" dirty="0" err="1"/>
              <a:t>adalah</a:t>
            </a:r>
            <a:r>
              <a:rPr lang="en-ID" dirty="0"/>
              <a:t> proses </a:t>
            </a:r>
            <a:r>
              <a:rPr lang="en-ID" b="1" dirty="0" err="1"/>
              <a:t>pembubaran</a:t>
            </a:r>
            <a:r>
              <a:rPr lang="en-ID" b="1" dirty="0"/>
              <a:t> </a:t>
            </a:r>
            <a:r>
              <a:rPr lang="en-ID" b="1" dirty="0" err="1"/>
              <a:t>perusahaan</a:t>
            </a:r>
            <a:r>
              <a:rPr lang="en-ID" dirty="0"/>
              <a:t> </a:t>
            </a:r>
            <a:r>
              <a:rPr lang="en-ID" dirty="0" err="1"/>
              <a:t>sebagai</a:t>
            </a:r>
            <a:r>
              <a:rPr lang="en-ID" dirty="0"/>
              <a:t> badan </a:t>
            </a:r>
            <a:r>
              <a:rPr lang="en-ID" dirty="0" err="1"/>
              <a:t>hukum</a:t>
            </a:r>
            <a:r>
              <a:rPr lang="en-ID" dirty="0"/>
              <a:t>. Ini </a:t>
            </a:r>
            <a:r>
              <a:rPr lang="en-ID" dirty="0" err="1"/>
              <a:t>melibatkan</a:t>
            </a:r>
            <a:r>
              <a:rPr lang="en-ID" dirty="0"/>
              <a:t> </a:t>
            </a:r>
            <a:r>
              <a:rPr lang="en-ID" b="1" dirty="0" err="1"/>
              <a:t>penjualan</a:t>
            </a:r>
            <a:r>
              <a:rPr lang="en-ID" b="1" dirty="0"/>
              <a:t> </a:t>
            </a:r>
            <a:r>
              <a:rPr lang="en-ID" b="1" dirty="0" err="1"/>
              <a:t>seluruh</a:t>
            </a:r>
            <a:r>
              <a:rPr lang="en-ID" b="1" dirty="0"/>
              <a:t> </a:t>
            </a:r>
            <a:r>
              <a:rPr lang="en-ID" b="1" dirty="0" err="1"/>
              <a:t>harta</a:t>
            </a:r>
            <a:r>
              <a:rPr lang="en-ID" b="1" dirty="0"/>
              <a:t> </a:t>
            </a:r>
            <a:r>
              <a:rPr lang="en-ID" b="1" dirty="0" err="1"/>
              <a:t>kekayaan</a:t>
            </a:r>
            <a:r>
              <a:rPr lang="en-ID" dirty="0"/>
              <a:t> </a:t>
            </a:r>
            <a:r>
              <a:rPr lang="en-ID" dirty="0" err="1"/>
              <a:t>perusahaan</a:t>
            </a:r>
            <a:r>
              <a:rPr lang="en-ID" dirty="0"/>
              <a:t>, </a:t>
            </a:r>
            <a:r>
              <a:rPr lang="en-ID" b="1" dirty="0" err="1"/>
              <a:t>penagihan</a:t>
            </a:r>
            <a:r>
              <a:rPr lang="en-ID" b="1" dirty="0"/>
              <a:t> </a:t>
            </a:r>
            <a:r>
              <a:rPr lang="en-ID" b="1" dirty="0" err="1"/>
              <a:t>piutang</a:t>
            </a:r>
            <a:r>
              <a:rPr lang="en-ID" dirty="0"/>
              <a:t>, </a:t>
            </a:r>
            <a:r>
              <a:rPr lang="en-ID" b="1" dirty="0" err="1"/>
              <a:t>pelunasan</a:t>
            </a:r>
            <a:r>
              <a:rPr lang="en-ID" b="1" dirty="0"/>
              <a:t> </a:t>
            </a:r>
            <a:r>
              <a:rPr lang="en-ID" b="1" dirty="0" err="1"/>
              <a:t>semua</a:t>
            </a:r>
            <a:r>
              <a:rPr lang="en-ID" b="1" dirty="0"/>
              <a:t> utang</a:t>
            </a:r>
            <a:r>
              <a:rPr lang="en-ID" dirty="0"/>
              <a:t> </a:t>
            </a:r>
            <a:r>
              <a:rPr lang="en-ID" dirty="0" err="1"/>
              <a:t>kepada</a:t>
            </a:r>
            <a:r>
              <a:rPr lang="en-ID" dirty="0"/>
              <a:t> </a:t>
            </a:r>
            <a:r>
              <a:rPr lang="en-ID" dirty="0" err="1"/>
              <a:t>kreditor</a:t>
            </a:r>
            <a:r>
              <a:rPr lang="en-ID" dirty="0"/>
              <a:t>, dan </a:t>
            </a:r>
            <a:r>
              <a:rPr lang="en-ID" b="1" dirty="0" err="1"/>
              <a:t>penyelesaian</a:t>
            </a:r>
            <a:r>
              <a:rPr lang="en-ID" b="1" dirty="0"/>
              <a:t> </a:t>
            </a:r>
            <a:r>
              <a:rPr lang="en-ID" b="1" dirty="0" err="1"/>
              <a:t>sisa</a:t>
            </a:r>
            <a:r>
              <a:rPr lang="en-ID" b="1" dirty="0"/>
              <a:t> </a:t>
            </a:r>
            <a:r>
              <a:rPr lang="en-ID" b="1" dirty="0" err="1"/>
              <a:t>harta</a:t>
            </a:r>
            <a:r>
              <a:rPr lang="en-ID" dirty="0"/>
              <a:t> di </a:t>
            </a:r>
            <a:r>
              <a:rPr lang="en-ID" dirty="0" err="1"/>
              <a:t>antara</a:t>
            </a:r>
            <a:r>
              <a:rPr lang="en-ID" dirty="0"/>
              <a:t> para </a:t>
            </a:r>
            <a:r>
              <a:rPr lang="en-ID" dirty="0" err="1"/>
              <a:t>pemilik</a:t>
            </a:r>
            <a:r>
              <a:rPr lang="en-ID" dirty="0"/>
              <a:t> </a:t>
            </a:r>
            <a:r>
              <a:rPr lang="en-ID" dirty="0" err="1"/>
              <a:t>atau</a:t>
            </a:r>
            <a:r>
              <a:rPr lang="en-ID" dirty="0"/>
              <a:t> </a:t>
            </a:r>
            <a:r>
              <a:rPr lang="en-ID" dirty="0" err="1"/>
              <a:t>pemegang</a:t>
            </a:r>
            <a:r>
              <a:rPr lang="en-ID" dirty="0"/>
              <a:t> </a:t>
            </a:r>
            <a:r>
              <a:rPr lang="en-ID" dirty="0" err="1"/>
              <a:t>saham</a:t>
            </a:r>
            <a:r>
              <a:rPr lang="en-ID" sz="1200" dirty="0"/>
              <a:t> </a:t>
            </a:r>
            <a:endParaRPr lang="en-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090545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HKB24221: HUKUM KEPAILITAN - </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PENUNDAAN PKPU DALAM KEPAILITAN</a:t>
            </a: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 name="Rectangle 1"/>
          <p:cNvSpPr>
            <a:spLocks noChangeArrowheads="1"/>
          </p:cNvSpPr>
          <p:nvPr userDrawn="1"/>
        </p:nvSpPr>
        <p:spPr bwMode="auto">
          <a:xfrm>
            <a:off x="719572" y="260648"/>
            <a:ext cx="7704856" cy="260350"/>
          </a:xfrm>
          <a:prstGeom prst="rect">
            <a:avLst/>
          </a:prstGeom>
          <a:noFill/>
          <a:ln w="9525">
            <a:noFill/>
            <a:miter lim="800000"/>
          </a:ln>
          <a:effectLst/>
        </p:spPr>
        <p:txBody>
          <a:bodyPr vert="horz" wrap="square" lIns="91440" tIns="45720" rIns="91440" bIns="45720" numCol="1" anchor="ctr" anchorCtr="0" compatLnSpc="1">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HKB24221: HUKUM KEPAILITAN - </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PENUNDAAN PKPU DALAM KEPAILITAN</a:t>
            </a: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HKB24221: HUKUM KEPAILITAN - </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PENUNDAAN PKPU DALAM KEPAILITAN</a:t>
            </a: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36195" y="1989449"/>
            <a:ext cx="9144000" cy="1753235"/>
          </a:xfrm>
          <a:prstGeom prst="rect">
            <a:avLst/>
          </a:prstGeom>
          <a:noFill/>
        </p:spPr>
        <p:txBody>
          <a:bodyPr wrap="square" lIns="91440" tIns="45720" rIns="91440" bIns="45720">
            <a:spAutoFit/>
          </a:bodyPr>
          <a:lstStyle/>
          <a:p>
            <a:pPr algn="ctr"/>
            <a:r>
              <a:rPr lang="en-US" alt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Penundaan Kewajiban Pembayaran Utang (PKPU) dalam Kepailitan:</a:t>
            </a:r>
          </a:p>
          <a:p>
            <a:pPr algn="ct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11</a:t>
            </a: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p:nvPr/>
        </p:nvSpPr>
        <p:spPr>
          <a:xfrm>
            <a:off x="611505" y="1118870"/>
            <a:ext cx="7920990" cy="4973955"/>
          </a:xfrm>
          <a:prstGeom prst="rect">
            <a:avLst/>
          </a:prstGeom>
        </p:spPr>
        <p:txBody>
          <a:bodyPr vert="horz" lIns="91440" tIns="45720" rIns="91440" bIns="45720" rtlCol="0">
            <a:normAutofit fontScale="32500" lnSpcReduction="2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571500" indent="-571500" algn="just">
              <a:lnSpc>
                <a:spcPct val="150000"/>
              </a:lnSpc>
              <a:buFont typeface="Wingdings" panose="05000000000000000000" charset="0"/>
              <a:buChar char="v"/>
            </a:pPr>
            <a:r>
              <a:rPr lang="en-US" altLang="en-US" sz="6000" dirty="0">
                <a:solidFill>
                  <a:schemeClr val="tx1"/>
                </a:solidFill>
              </a:rPr>
              <a:t>PKPU adalah periode waktu yang diberikan oleh pengadilan kepada debitur (baik perorangan maupun badan hukum) yang tidak dapat atau diprediksi tidak dapat melanjutkan membayar utang-utangnya yang sudah jatuh tempo dan </a:t>
            </a:r>
            <a:r>
              <a:rPr lang="en-US" altLang="en-US" sz="6000" dirty="0" err="1">
                <a:solidFill>
                  <a:schemeClr val="tx1"/>
                </a:solidFill>
              </a:rPr>
              <a:t>dapat</a:t>
            </a:r>
            <a:r>
              <a:rPr lang="en-US" altLang="en-US" sz="6000" dirty="0">
                <a:solidFill>
                  <a:schemeClr val="tx1"/>
                </a:solidFill>
              </a:rPr>
              <a:t> </a:t>
            </a:r>
            <a:r>
              <a:rPr lang="en-US" altLang="en-US" sz="6000" dirty="0" err="1">
                <a:solidFill>
                  <a:schemeClr val="tx1"/>
                </a:solidFill>
              </a:rPr>
              <a:t>ditagih</a:t>
            </a:r>
            <a:endParaRPr lang="en-US" altLang="en-US" sz="6000" dirty="0">
              <a:solidFill>
                <a:schemeClr val="tx1"/>
              </a:solidFill>
            </a:endParaRPr>
          </a:p>
          <a:p>
            <a:pPr algn="just">
              <a:lnSpc>
                <a:spcPct val="150000"/>
              </a:lnSpc>
            </a:pPr>
            <a:endParaRPr lang="en-US" altLang="en-US" sz="6000" dirty="0">
              <a:solidFill>
                <a:schemeClr val="tx1"/>
              </a:solidFill>
            </a:endParaRPr>
          </a:p>
          <a:p>
            <a:pPr marL="571500" indent="-571500" algn="just">
              <a:lnSpc>
                <a:spcPct val="150000"/>
              </a:lnSpc>
              <a:buFont typeface="Wingdings" panose="05000000000000000000" charset="0"/>
              <a:buChar char="v"/>
            </a:pPr>
            <a:r>
              <a:rPr lang="en-US" altLang="en-US" sz="6000" dirty="0">
                <a:solidFill>
                  <a:schemeClr val="tx1"/>
                </a:solidFill>
              </a:rPr>
              <a:t>Dalam periode ini, debitur bersama dengan kurator sementara/pengurus PKPU berusaha untuk menyusun dan mengajukan rencana perdamaian kepada kreditur, dengan tujuan restrukturisasi utang dan menghindari kepailitan.</a:t>
            </a:r>
          </a:p>
          <a:p>
            <a:pPr algn="l"/>
            <a:endParaRPr lang="en-ID" sz="4000" b="1" dirty="0">
              <a:solidFill>
                <a:schemeClr val="tx1"/>
              </a:solidFill>
              <a:latin typeface="Cambria" panose="02040503050406030204" pitchFamily="18" charset="0"/>
              <a:cs typeface="Arial" panose="020B0604020202020204" pitchFamily="34" charset="0"/>
            </a:endParaRPr>
          </a:p>
          <a:p>
            <a:pPr algn="l"/>
            <a:endParaRPr lang="en-ID" sz="4000" b="1" dirty="0">
              <a:solidFill>
                <a:schemeClr val="tx1"/>
              </a:solidFill>
              <a:latin typeface="Cambria" panose="02040503050406030204" pitchFamily="18" charset="0"/>
              <a:cs typeface="Arial" panose="020B0604020202020204" pitchFamily="34" charset="0"/>
            </a:endParaRPr>
          </a:p>
          <a:p>
            <a:pPr algn="l"/>
            <a:endParaRPr lang="en-ID" dirty="0">
              <a:solidFill>
                <a:schemeClr val="tx1"/>
              </a:solidFill>
              <a:latin typeface="Cambria" panose="02040503050406030204" pitchFamily="18" charset="0"/>
              <a:cs typeface="Arial" panose="020B0604020202020204" pitchFamily="34" charset="0"/>
            </a:endParaRPr>
          </a:p>
          <a:p>
            <a:pPr algn="l"/>
            <a:endParaRPr lang="en-ID" dirty="0">
              <a:solidFill>
                <a:schemeClr val="tx1"/>
              </a:solidFill>
              <a:latin typeface="Cambria" panose="02040503050406030204" pitchFamily="18" charset="0"/>
              <a:cs typeface="Arial" panose="020B0604020202020204" pitchFamily="34" charset="0"/>
            </a:endParaRPr>
          </a:p>
          <a:p>
            <a:pPr algn="l"/>
            <a:endParaRPr lang="en-ID" dirty="0">
              <a:solidFill>
                <a:schemeClr val="tx1"/>
              </a:solidFill>
              <a:latin typeface="Cambria" panose="02040503050406030204" pitchFamily="18" charset="0"/>
              <a:cs typeface="Arial" panose="020B0604020202020204" pitchFamily="34" charset="0"/>
            </a:endParaRPr>
          </a:p>
          <a:p>
            <a:pPr algn="l"/>
            <a:endParaRPr lang="en-ID" dirty="0">
              <a:solidFill>
                <a:schemeClr val="tx1"/>
              </a:solidFill>
              <a:latin typeface="Cambria" panose="02040503050406030204" pitchFamily="18" charset="0"/>
              <a:cs typeface="Arial" panose="020B0604020202020204" pitchFamily="34" charset="0"/>
            </a:endParaRPr>
          </a:p>
          <a:p>
            <a:pPr algn="l"/>
            <a:r>
              <a:rPr lang="en-ID" dirty="0">
                <a:solidFill>
                  <a:schemeClr val="tx1"/>
                </a:solidFill>
                <a:latin typeface="Cambria" panose="02040503050406030204" pitchFamily="18" charset="0"/>
                <a:cs typeface="Arial" panose="020B0604020202020204" pitchFamily="34" charset="0"/>
              </a:rPr>
              <a:t> </a:t>
            </a: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16915" y="548680"/>
            <a:ext cx="7682865" cy="5616624"/>
          </a:xfrm>
        </p:spPr>
        <p:txBody>
          <a:bodyPr>
            <a:noAutofit/>
          </a:bodyPr>
          <a:lstStyle/>
          <a:p>
            <a:r>
              <a:rPr lang="en-US" altLang="en-US" sz="2400" b="1" dirty="0">
                <a:solidFill>
                  <a:schemeClr val="tx1"/>
                </a:solidFill>
              </a:rPr>
              <a:t>Tujuan Utama PKPU</a:t>
            </a:r>
          </a:p>
          <a:p>
            <a:pPr algn="just"/>
            <a:endParaRPr lang="en-US" altLang="en-US" sz="1800" b="1" dirty="0">
              <a:solidFill>
                <a:schemeClr val="tx1"/>
              </a:solidFill>
            </a:endParaRPr>
          </a:p>
          <a:p>
            <a:pPr algn="just"/>
            <a:r>
              <a:rPr lang="en-ID" sz="1800" b="1" dirty="0" err="1">
                <a:solidFill>
                  <a:schemeClr val="tx1"/>
                </a:solidFill>
              </a:rPr>
              <a:t>Menghindari</a:t>
            </a:r>
            <a:r>
              <a:rPr lang="en-ID" sz="1800" b="1" dirty="0">
                <a:solidFill>
                  <a:schemeClr val="tx1"/>
                </a:solidFill>
              </a:rPr>
              <a:t> </a:t>
            </a:r>
            <a:r>
              <a:rPr lang="en-ID" sz="1800" b="1" dirty="0" err="1">
                <a:solidFill>
                  <a:schemeClr val="tx1"/>
                </a:solidFill>
              </a:rPr>
              <a:t>Kepailitan</a:t>
            </a:r>
            <a:r>
              <a:rPr lang="en-ID" sz="1800" b="1" dirty="0">
                <a:solidFill>
                  <a:schemeClr val="tx1"/>
                </a:solidFill>
              </a:rPr>
              <a:t>:</a:t>
            </a:r>
            <a:r>
              <a:rPr lang="en-ID" sz="1800" dirty="0">
                <a:solidFill>
                  <a:schemeClr val="tx1"/>
                </a:solidFill>
              </a:rPr>
              <a:t> PKPU </a:t>
            </a:r>
            <a:r>
              <a:rPr lang="en-ID" sz="1800" dirty="0" err="1">
                <a:solidFill>
                  <a:schemeClr val="tx1"/>
                </a:solidFill>
              </a:rPr>
              <a:t>adalah</a:t>
            </a:r>
            <a:r>
              <a:rPr lang="en-ID" sz="1800" dirty="0">
                <a:solidFill>
                  <a:schemeClr val="tx1"/>
                </a:solidFill>
              </a:rPr>
              <a:t> salah </a:t>
            </a:r>
            <a:r>
              <a:rPr lang="en-ID" sz="1800" dirty="0" err="1">
                <a:solidFill>
                  <a:schemeClr val="tx1"/>
                </a:solidFill>
              </a:rPr>
              <a:t>satu</a:t>
            </a:r>
            <a:r>
              <a:rPr lang="en-ID" sz="1800" dirty="0">
                <a:solidFill>
                  <a:schemeClr val="tx1"/>
                </a:solidFill>
              </a:rPr>
              <a:t> </a:t>
            </a:r>
            <a:r>
              <a:rPr lang="en-ID" sz="1800" dirty="0" err="1">
                <a:solidFill>
                  <a:schemeClr val="tx1"/>
                </a:solidFill>
              </a:rPr>
              <a:t>upaya</a:t>
            </a:r>
            <a:r>
              <a:rPr lang="en-ID" sz="1800" dirty="0">
                <a:solidFill>
                  <a:schemeClr val="tx1"/>
                </a:solidFill>
              </a:rPr>
              <a:t> </a:t>
            </a:r>
            <a:r>
              <a:rPr lang="en-ID" sz="1800" dirty="0" err="1">
                <a:solidFill>
                  <a:schemeClr val="tx1"/>
                </a:solidFill>
              </a:rPr>
              <a:t>utama</a:t>
            </a:r>
            <a:r>
              <a:rPr lang="en-ID" sz="1800" dirty="0">
                <a:solidFill>
                  <a:schemeClr val="tx1"/>
                </a:solidFill>
              </a:rPr>
              <a:t> </a:t>
            </a:r>
            <a:r>
              <a:rPr lang="en-ID" sz="1800" dirty="0" err="1">
                <a:solidFill>
                  <a:schemeClr val="tx1"/>
                </a:solidFill>
              </a:rPr>
              <a:t>bagi</a:t>
            </a:r>
            <a:r>
              <a:rPr lang="en-ID" sz="1800" dirty="0">
                <a:solidFill>
                  <a:schemeClr val="tx1"/>
                </a:solidFill>
              </a:rPr>
              <a:t> </a:t>
            </a:r>
            <a:r>
              <a:rPr lang="en-ID" sz="1800" dirty="0" err="1">
                <a:solidFill>
                  <a:schemeClr val="tx1"/>
                </a:solidFill>
              </a:rPr>
              <a:t>debitur</a:t>
            </a:r>
            <a:r>
              <a:rPr lang="en-ID" sz="1800" dirty="0">
                <a:solidFill>
                  <a:schemeClr val="tx1"/>
                </a:solidFill>
              </a:rPr>
              <a:t> </a:t>
            </a:r>
            <a:r>
              <a:rPr lang="en-ID" sz="1800" dirty="0" err="1">
                <a:solidFill>
                  <a:schemeClr val="tx1"/>
                </a:solidFill>
              </a:rPr>
              <a:t>untuk</a:t>
            </a:r>
            <a:r>
              <a:rPr lang="en-ID" sz="1800" dirty="0">
                <a:solidFill>
                  <a:schemeClr val="tx1"/>
                </a:solidFill>
              </a:rPr>
              <a:t> </a:t>
            </a:r>
            <a:r>
              <a:rPr lang="en-ID" sz="1800" dirty="0" err="1">
                <a:solidFill>
                  <a:schemeClr val="tx1"/>
                </a:solidFill>
              </a:rPr>
              <a:t>mencegah</a:t>
            </a:r>
            <a:r>
              <a:rPr lang="en-ID" sz="1800" dirty="0">
                <a:solidFill>
                  <a:schemeClr val="tx1"/>
                </a:solidFill>
              </a:rPr>
              <a:t> </a:t>
            </a:r>
            <a:r>
              <a:rPr lang="en-ID" sz="1800" dirty="0" err="1">
                <a:solidFill>
                  <a:schemeClr val="tx1"/>
                </a:solidFill>
              </a:rPr>
              <a:t>dirinya</a:t>
            </a:r>
            <a:r>
              <a:rPr lang="en-ID" sz="1800" dirty="0">
                <a:solidFill>
                  <a:schemeClr val="tx1"/>
                </a:solidFill>
              </a:rPr>
              <a:t> </a:t>
            </a:r>
            <a:r>
              <a:rPr lang="en-ID" sz="1800" dirty="0" err="1">
                <a:solidFill>
                  <a:schemeClr val="tx1"/>
                </a:solidFill>
              </a:rPr>
              <a:t>dinyatakan</a:t>
            </a:r>
            <a:r>
              <a:rPr lang="en-ID" sz="1800" dirty="0">
                <a:solidFill>
                  <a:schemeClr val="tx1"/>
                </a:solidFill>
              </a:rPr>
              <a:t> </a:t>
            </a:r>
            <a:r>
              <a:rPr lang="en-ID" sz="1800" dirty="0" err="1">
                <a:solidFill>
                  <a:schemeClr val="tx1"/>
                </a:solidFill>
              </a:rPr>
              <a:t>pailit</a:t>
            </a:r>
            <a:r>
              <a:rPr lang="en-ID" sz="1800" dirty="0">
                <a:solidFill>
                  <a:schemeClr val="tx1"/>
                </a:solidFill>
              </a:rPr>
              <a:t>. </a:t>
            </a:r>
            <a:r>
              <a:rPr lang="en-ID" sz="1800" dirty="0" err="1">
                <a:solidFill>
                  <a:schemeClr val="tx1"/>
                </a:solidFill>
              </a:rPr>
              <a:t>Dengan</a:t>
            </a:r>
            <a:r>
              <a:rPr lang="en-ID" sz="1800" dirty="0">
                <a:solidFill>
                  <a:schemeClr val="tx1"/>
                </a:solidFill>
              </a:rPr>
              <a:t> </a:t>
            </a:r>
            <a:r>
              <a:rPr lang="en-ID" sz="1800" dirty="0" err="1">
                <a:solidFill>
                  <a:schemeClr val="tx1"/>
                </a:solidFill>
              </a:rPr>
              <a:t>adanya</a:t>
            </a:r>
            <a:r>
              <a:rPr lang="en-ID" sz="1800" dirty="0">
                <a:solidFill>
                  <a:schemeClr val="tx1"/>
                </a:solidFill>
              </a:rPr>
              <a:t> PKPU, </a:t>
            </a:r>
            <a:r>
              <a:rPr lang="en-ID" sz="1800" dirty="0" err="1">
                <a:solidFill>
                  <a:schemeClr val="tx1"/>
                </a:solidFill>
              </a:rPr>
              <a:t>debitur</a:t>
            </a:r>
            <a:r>
              <a:rPr lang="en-ID" sz="1800" dirty="0">
                <a:solidFill>
                  <a:schemeClr val="tx1"/>
                </a:solidFill>
              </a:rPr>
              <a:t> </a:t>
            </a:r>
            <a:r>
              <a:rPr lang="en-ID" sz="1800" dirty="0" err="1">
                <a:solidFill>
                  <a:schemeClr val="tx1"/>
                </a:solidFill>
              </a:rPr>
              <a:t>diberikan</a:t>
            </a:r>
            <a:r>
              <a:rPr lang="en-ID" sz="1800" dirty="0">
                <a:solidFill>
                  <a:schemeClr val="tx1"/>
                </a:solidFill>
              </a:rPr>
              <a:t> </a:t>
            </a:r>
            <a:r>
              <a:rPr lang="en-ID" sz="1800" dirty="0" err="1">
                <a:solidFill>
                  <a:schemeClr val="tx1"/>
                </a:solidFill>
              </a:rPr>
              <a:t>waktu</a:t>
            </a:r>
            <a:r>
              <a:rPr lang="en-ID" sz="1800" dirty="0">
                <a:solidFill>
                  <a:schemeClr val="tx1"/>
                </a:solidFill>
              </a:rPr>
              <a:t> </a:t>
            </a:r>
            <a:r>
              <a:rPr lang="en-ID" sz="1800" dirty="0" err="1">
                <a:solidFill>
                  <a:schemeClr val="tx1"/>
                </a:solidFill>
              </a:rPr>
              <a:t>untuk</a:t>
            </a:r>
            <a:r>
              <a:rPr lang="en-ID" sz="1800" dirty="0">
                <a:solidFill>
                  <a:schemeClr val="tx1"/>
                </a:solidFill>
              </a:rPr>
              <a:t> </a:t>
            </a:r>
            <a:r>
              <a:rPr lang="en-ID" sz="1800" dirty="0" err="1">
                <a:solidFill>
                  <a:schemeClr val="tx1"/>
                </a:solidFill>
              </a:rPr>
              <a:t>bernapas</a:t>
            </a:r>
            <a:r>
              <a:rPr lang="en-ID" sz="1800" dirty="0">
                <a:solidFill>
                  <a:schemeClr val="tx1"/>
                </a:solidFill>
              </a:rPr>
              <a:t> dan </a:t>
            </a:r>
            <a:r>
              <a:rPr lang="en-ID" sz="1800" dirty="0" err="1">
                <a:solidFill>
                  <a:schemeClr val="tx1"/>
                </a:solidFill>
              </a:rPr>
              <a:t>mencari</a:t>
            </a:r>
            <a:r>
              <a:rPr lang="en-ID" sz="1800" dirty="0">
                <a:solidFill>
                  <a:schemeClr val="tx1"/>
                </a:solidFill>
              </a:rPr>
              <a:t> </a:t>
            </a:r>
            <a:r>
              <a:rPr lang="en-ID" sz="1800" dirty="0" err="1">
                <a:solidFill>
                  <a:schemeClr val="tx1"/>
                </a:solidFill>
              </a:rPr>
              <a:t>solusi</a:t>
            </a:r>
            <a:r>
              <a:rPr lang="en-ID" sz="1800" dirty="0">
                <a:solidFill>
                  <a:schemeClr val="tx1"/>
                </a:solidFill>
              </a:rPr>
              <a:t> </a:t>
            </a:r>
            <a:r>
              <a:rPr lang="en-ID" sz="1800" dirty="0" err="1">
                <a:solidFill>
                  <a:schemeClr val="tx1"/>
                </a:solidFill>
              </a:rPr>
              <a:t>pembayaran</a:t>
            </a:r>
            <a:r>
              <a:rPr lang="en-ID" sz="1800" dirty="0">
                <a:solidFill>
                  <a:schemeClr val="tx1"/>
                </a:solidFill>
              </a:rPr>
              <a:t> utang.</a:t>
            </a:r>
          </a:p>
          <a:p>
            <a:pPr algn="just"/>
            <a:endParaRPr lang="en-US" altLang="en-US" sz="1800" dirty="0">
              <a:solidFill>
                <a:schemeClr val="tx1"/>
              </a:solidFill>
            </a:endParaRPr>
          </a:p>
          <a:p>
            <a:pPr algn="just"/>
            <a:r>
              <a:rPr lang="en-ID" sz="1800" b="1" dirty="0" err="1">
                <a:solidFill>
                  <a:schemeClr val="tx1"/>
                </a:solidFill>
              </a:rPr>
              <a:t>Mencapai</a:t>
            </a:r>
            <a:r>
              <a:rPr lang="en-ID" sz="1800" b="1" dirty="0">
                <a:solidFill>
                  <a:schemeClr val="tx1"/>
                </a:solidFill>
              </a:rPr>
              <a:t> </a:t>
            </a:r>
            <a:r>
              <a:rPr lang="en-ID" sz="1800" b="1" dirty="0" err="1">
                <a:solidFill>
                  <a:schemeClr val="tx1"/>
                </a:solidFill>
              </a:rPr>
              <a:t>Perdamaian</a:t>
            </a:r>
            <a:r>
              <a:rPr lang="en-ID" sz="1800" b="1" dirty="0">
                <a:solidFill>
                  <a:schemeClr val="tx1"/>
                </a:solidFill>
              </a:rPr>
              <a:t>:</a:t>
            </a:r>
            <a:r>
              <a:rPr lang="en-ID" sz="1800" dirty="0">
                <a:solidFill>
                  <a:schemeClr val="tx1"/>
                </a:solidFill>
              </a:rPr>
              <a:t> Tujuan </a:t>
            </a:r>
            <a:r>
              <a:rPr lang="en-ID" sz="1800" dirty="0" err="1">
                <a:solidFill>
                  <a:schemeClr val="tx1"/>
                </a:solidFill>
              </a:rPr>
              <a:t>utama</a:t>
            </a:r>
            <a:r>
              <a:rPr lang="en-ID" sz="1800" dirty="0">
                <a:solidFill>
                  <a:schemeClr val="tx1"/>
                </a:solidFill>
              </a:rPr>
              <a:t> PKPU </a:t>
            </a:r>
            <a:r>
              <a:rPr lang="en-ID" sz="1800" dirty="0" err="1">
                <a:solidFill>
                  <a:schemeClr val="tx1"/>
                </a:solidFill>
              </a:rPr>
              <a:t>adalah</a:t>
            </a:r>
            <a:r>
              <a:rPr lang="en-ID" sz="1800" dirty="0">
                <a:solidFill>
                  <a:schemeClr val="tx1"/>
                </a:solidFill>
              </a:rPr>
              <a:t> </a:t>
            </a:r>
            <a:r>
              <a:rPr lang="en-ID" sz="1800" dirty="0" err="1">
                <a:solidFill>
                  <a:schemeClr val="tx1"/>
                </a:solidFill>
              </a:rPr>
              <a:t>untuk</a:t>
            </a:r>
            <a:r>
              <a:rPr lang="en-ID" sz="1800" dirty="0">
                <a:solidFill>
                  <a:schemeClr val="tx1"/>
                </a:solidFill>
              </a:rPr>
              <a:t> </a:t>
            </a:r>
            <a:r>
              <a:rPr lang="en-ID" sz="1800" dirty="0" err="1">
                <a:solidFill>
                  <a:schemeClr val="tx1"/>
                </a:solidFill>
              </a:rPr>
              <a:t>mencapai</a:t>
            </a:r>
            <a:r>
              <a:rPr lang="en-ID" sz="1800" dirty="0">
                <a:solidFill>
                  <a:schemeClr val="tx1"/>
                </a:solidFill>
              </a:rPr>
              <a:t> </a:t>
            </a:r>
            <a:r>
              <a:rPr lang="en-ID" sz="1800" dirty="0" err="1">
                <a:solidFill>
                  <a:schemeClr val="tx1"/>
                </a:solidFill>
              </a:rPr>
              <a:t>kesepakatan</a:t>
            </a:r>
            <a:r>
              <a:rPr lang="en-ID" sz="1800" dirty="0">
                <a:solidFill>
                  <a:schemeClr val="tx1"/>
                </a:solidFill>
              </a:rPr>
              <a:t> </a:t>
            </a:r>
            <a:r>
              <a:rPr lang="en-ID" sz="1800" dirty="0" err="1">
                <a:solidFill>
                  <a:schemeClr val="tx1"/>
                </a:solidFill>
              </a:rPr>
              <a:t>perdamaian</a:t>
            </a:r>
            <a:r>
              <a:rPr lang="en-ID" sz="1800" dirty="0">
                <a:solidFill>
                  <a:schemeClr val="tx1"/>
                </a:solidFill>
              </a:rPr>
              <a:t> </a:t>
            </a:r>
            <a:r>
              <a:rPr lang="en-ID" sz="1800" dirty="0" err="1">
                <a:solidFill>
                  <a:schemeClr val="tx1"/>
                </a:solidFill>
              </a:rPr>
              <a:t>antara</a:t>
            </a:r>
            <a:r>
              <a:rPr lang="en-ID" sz="1800" dirty="0">
                <a:solidFill>
                  <a:schemeClr val="tx1"/>
                </a:solidFill>
              </a:rPr>
              <a:t> </a:t>
            </a:r>
            <a:r>
              <a:rPr lang="en-ID" sz="1800" dirty="0" err="1">
                <a:solidFill>
                  <a:schemeClr val="tx1"/>
                </a:solidFill>
              </a:rPr>
              <a:t>debitur</a:t>
            </a:r>
            <a:r>
              <a:rPr lang="en-ID" sz="1800" dirty="0">
                <a:solidFill>
                  <a:schemeClr val="tx1"/>
                </a:solidFill>
              </a:rPr>
              <a:t> dan </a:t>
            </a:r>
            <a:r>
              <a:rPr lang="en-ID" sz="1800" dirty="0" err="1">
                <a:solidFill>
                  <a:schemeClr val="tx1"/>
                </a:solidFill>
              </a:rPr>
              <a:t>kreditur</a:t>
            </a:r>
            <a:r>
              <a:rPr lang="en-ID" sz="1800" dirty="0">
                <a:solidFill>
                  <a:schemeClr val="tx1"/>
                </a:solidFill>
              </a:rPr>
              <a:t> </a:t>
            </a:r>
            <a:r>
              <a:rPr lang="en-ID" sz="1800" dirty="0" err="1">
                <a:solidFill>
                  <a:schemeClr val="tx1"/>
                </a:solidFill>
              </a:rPr>
              <a:t>mengenai</a:t>
            </a:r>
            <a:r>
              <a:rPr lang="en-ID" sz="1800" dirty="0">
                <a:solidFill>
                  <a:schemeClr val="tx1"/>
                </a:solidFill>
              </a:rPr>
              <a:t> </a:t>
            </a:r>
            <a:r>
              <a:rPr lang="en-ID" sz="1800" dirty="0" err="1">
                <a:solidFill>
                  <a:schemeClr val="tx1"/>
                </a:solidFill>
              </a:rPr>
              <a:t>cara</a:t>
            </a:r>
            <a:r>
              <a:rPr lang="en-ID" sz="1800" dirty="0">
                <a:solidFill>
                  <a:schemeClr val="tx1"/>
                </a:solidFill>
              </a:rPr>
              <a:t> </a:t>
            </a:r>
            <a:r>
              <a:rPr lang="en-ID" sz="1800" dirty="0" err="1">
                <a:solidFill>
                  <a:schemeClr val="tx1"/>
                </a:solidFill>
              </a:rPr>
              <a:t>pembayaran</a:t>
            </a:r>
            <a:r>
              <a:rPr lang="en-ID" sz="1800" dirty="0">
                <a:solidFill>
                  <a:schemeClr val="tx1"/>
                </a:solidFill>
              </a:rPr>
              <a:t> utang..</a:t>
            </a:r>
          </a:p>
          <a:p>
            <a:pPr algn="just"/>
            <a:endParaRPr lang="en-US" altLang="en-US" sz="1800" dirty="0">
              <a:solidFill>
                <a:schemeClr val="tx1"/>
              </a:solidFill>
            </a:endParaRPr>
          </a:p>
          <a:p>
            <a:pPr algn="just"/>
            <a:r>
              <a:rPr lang="en-ID" sz="1800" b="1" dirty="0" err="1">
                <a:solidFill>
                  <a:schemeClr val="tx1"/>
                </a:solidFill>
              </a:rPr>
              <a:t>Melanjutkan</a:t>
            </a:r>
            <a:r>
              <a:rPr lang="en-ID" sz="1800" b="1" dirty="0">
                <a:solidFill>
                  <a:schemeClr val="tx1"/>
                </a:solidFill>
              </a:rPr>
              <a:t> Usaha </a:t>
            </a:r>
            <a:r>
              <a:rPr lang="en-ID" sz="1800" b="1" dirty="0" err="1">
                <a:solidFill>
                  <a:schemeClr val="tx1"/>
                </a:solidFill>
              </a:rPr>
              <a:t>Debitur</a:t>
            </a:r>
            <a:r>
              <a:rPr lang="en-ID" sz="1800" b="1" dirty="0">
                <a:solidFill>
                  <a:schemeClr val="tx1"/>
                </a:solidFill>
              </a:rPr>
              <a:t>:</a:t>
            </a:r>
            <a:r>
              <a:rPr lang="en-ID" sz="1800" dirty="0">
                <a:solidFill>
                  <a:schemeClr val="tx1"/>
                </a:solidFill>
              </a:rPr>
              <a:t> PKPU </a:t>
            </a:r>
            <a:r>
              <a:rPr lang="en-ID" sz="1800" dirty="0" err="1">
                <a:solidFill>
                  <a:schemeClr val="tx1"/>
                </a:solidFill>
              </a:rPr>
              <a:t>dimaksudkan</a:t>
            </a:r>
            <a:r>
              <a:rPr lang="en-ID" sz="1800" dirty="0">
                <a:solidFill>
                  <a:schemeClr val="tx1"/>
                </a:solidFill>
              </a:rPr>
              <a:t> </a:t>
            </a:r>
            <a:r>
              <a:rPr lang="en-ID" sz="1800" dirty="0" err="1">
                <a:solidFill>
                  <a:schemeClr val="tx1"/>
                </a:solidFill>
              </a:rPr>
              <a:t>untuk</a:t>
            </a:r>
            <a:r>
              <a:rPr lang="en-ID" sz="1800" dirty="0">
                <a:solidFill>
                  <a:schemeClr val="tx1"/>
                </a:solidFill>
              </a:rPr>
              <a:t> </a:t>
            </a:r>
            <a:r>
              <a:rPr lang="en-ID" sz="1800" dirty="0" err="1">
                <a:solidFill>
                  <a:schemeClr val="tx1"/>
                </a:solidFill>
              </a:rPr>
              <a:t>memungkinkan</a:t>
            </a:r>
            <a:r>
              <a:rPr lang="en-ID" sz="1800" dirty="0">
                <a:solidFill>
                  <a:schemeClr val="tx1"/>
                </a:solidFill>
              </a:rPr>
              <a:t> </a:t>
            </a:r>
            <a:r>
              <a:rPr lang="en-ID" sz="1800" dirty="0" err="1">
                <a:solidFill>
                  <a:schemeClr val="tx1"/>
                </a:solidFill>
              </a:rPr>
              <a:t>debitur</a:t>
            </a:r>
            <a:r>
              <a:rPr lang="en-ID" sz="1800" dirty="0">
                <a:solidFill>
                  <a:schemeClr val="tx1"/>
                </a:solidFill>
              </a:rPr>
              <a:t> </a:t>
            </a:r>
            <a:r>
              <a:rPr lang="en-ID" sz="1800" dirty="0" err="1">
                <a:solidFill>
                  <a:schemeClr val="tx1"/>
                </a:solidFill>
              </a:rPr>
              <a:t>meneruskan</a:t>
            </a:r>
            <a:r>
              <a:rPr lang="en-ID" sz="1800" dirty="0">
                <a:solidFill>
                  <a:schemeClr val="tx1"/>
                </a:solidFill>
              </a:rPr>
              <a:t> </a:t>
            </a:r>
            <a:r>
              <a:rPr lang="en-ID" sz="1800" dirty="0" err="1">
                <a:solidFill>
                  <a:schemeClr val="tx1"/>
                </a:solidFill>
              </a:rPr>
              <a:t>usahanya</a:t>
            </a:r>
            <a:r>
              <a:rPr lang="en-ID" sz="1800" dirty="0">
                <a:solidFill>
                  <a:schemeClr val="tx1"/>
                </a:solidFill>
              </a:rPr>
              <a:t> </a:t>
            </a:r>
            <a:r>
              <a:rPr lang="en-ID" sz="1800" dirty="0" err="1">
                <a:solidFill>
                  <a:schemeClr val="tx1"/>
                </a:solidFill>
              </a:rPr>
              <a:t>meskipun</a:t>
            </a:r>
            <a:r>
              <a:rPr lang="en-ID" sz="1800" dirty="0">
                <a:solidFill>
                  <a:schemeClr val="tx1"/>
                </a:solidFill>
              </a:rPr>
              <a:t> </a:t>
            </a:r>
            <a:r>
              <a:rPr lang="en-ID" sz="1800" dirty="0" err="1">
                <a:solidFill>
                  <a:schemeClr val="tx1"/>
                </a:solidFill>
              </a:rPr>
              <a:t>mengalami</a:t>
            </a:r>
            <a:r>
              <a:rPr lang="en-ID" sz="1800" dirty="0">
                <a:solidFill>
                  <a:schemeClr val="tx1"/>
                </a:solidFill>
              </a:rPr>
              <a:t> </a:t>
            </a:r>
            <a:r>
              <a:rPr lang="en-ID" sz="1800" dirty="0" err="1">
                <a:solidFill>
                  <a:schemeClr val="tx1"/>
                </a:solidFill>
              </a:rPr>
              <a:t>kesulitan</a:t>
            </a:r>
            <a:r>
              <a:rPr lang="en-ID" sz="1800" dirty="0">
                <a:solidFill>
                  <a:schemeClr val="tx1"/>
                </a:solidFill>
              </a:rPr>
              <a:t> </a:t>
            </a:r>
            <a:r>
              <a:rPr lang="en-ID" sz="1800" dirty="0" err="1">
                <a:solidFill>
                  <a:schemeClr val="tx1"/>
                </a:solidFill>
              </a:rPr>
              <a:t>pembayaran</a:t>
            </a:r>
            <a:r>
              <a:rPr lang="en-ID" sz="1800" dirty="0">
                <a:solidFill>
                  <a:schemeClr val="tx1"/>
                </a:solidFill>
              </a:rPr>
              <a:t>, </a:t>
            </a:r>
            <a:r>
              <a:rPr lang="en-ID" sz="1800" dirty="0" err="1">
                <a:solidFill>
                  <a:schemeClr val="tx1"/>
                </a:solidFill>
              </a:rPr>
              <a:t>sehingga</a:t>
            </a:r>
            <a:r>
              <a:rPr lang="en-ID" sz="1800" dirty="0">
                <a:solidFill>
                  <a:schemeClr val="tx1"/>
                </a:solidFill>
              </a:rPr>
              <a:t> </a:t>
            </a:r>
            <a:r>
              <a:rPr lang="en-ID" sz="1800" dirty="0" err="1">
                <a:solidFill>
                  <a:schemeClr val="tx1"/>
                </a:solidFill>
              </a:rPr>
              <a:t>dapat</a:t>
            </a:r>
            <a:r>
              <a:rPr lang="en-ID" sz="1800" dirty="0">
                <a:solidFill>
                  <a:schemeClr val="tx1"/>
                </a:solidFill>
              </a:rPr>
              <a:t> </a:t>
            </a:r>
            <a:r>
              <a:rPr lang="en-ID" sz="1800" dirty="0" err="1">
                <a:solidFill>
                  <a:schemeClr val="tx1"/>
                </a:solidFill>
              </a:rPr>
              <a:t>terhindar</a:t>
            </a:r>
            <a:r>
              <a:rPr lang="en-ID" sz="1800" dirty="0">
                <a:solidFill>
                  <a:schemeClr val="tx1"/>
                </a:solidFill>
              </a:rPr>
              <a:t> </a:t>
            </a:r>
            <a:r>
              <a:rPr lang="en-ID" sz="1800" dirty="0" err="1">
                <a:solidFill>
                  <a:schemeClr val="tx1"/>
                </a:solidFill>
              </a:rPr>
              <a:t>dari</a:t>
            </a:r>
            <a:r>
              <a:rPr lang="en-ID" sz="1800" dirty="0">
                <a:solidFill>
                  <a:schemeClr val="tx1"/>
                </a:solidFill>
              </a:rPr>
              <a:t> </a:t>
            </a:r>
            <a:r>
              <a:rPr lang="en-ID" sz="1800" dirty="0" err="1">
                <a:solidFill>
                  <a:schemeClr val="tx1"/>
                </a:solidFill>
              </a:rPr>
              <a:t>likuidasi</a:t>
            </a:r>
            <a:r>
              <a:rPr lang="en-ID" sz="1800" dirty="0">
                <a:solidFill>
                  <a:schemeClr val="tx1"/>
                </a:solidFill>
              </a:rPr>
              <a:t> </a:t>
            </a:r>
            <a:r>
              <a:rPr lang="en-ID" sz="1800" dirty="0" err="1">
                <a:solidFill>
                  <a:schemeClr val="tx1"/>
                </a:solidFill>
              </a:rPr>
              <a:t>aset</a:t>
            </a:r>
            <a:r>
              <a:rPr lang="en-ID" sz="1800" dirty="0">
                <a:solidFill>
                  <a:schemeClr val="tx1"/>
                </a:solidFill>
              </a:rPr>
              <a:t>.</a:t>
            </a:r>
          </a:p>
          <a:p>
            <a:pPr algn="just"/>
            <a:endParaRPr lang="en-ID" sz="1800" dirty="0">
              <a:solidFill>
                <a:schemeClr val="tx1"/>
              </a:solidFill>
            </a:endParaRPr>
          </a:p>
          <a:p>
            <a:pPr algn="just"/>
            <a:r>
              <a:rPr lang="en-ID" sz="1800" b="1" dirty="0" err="1">
                <a:solidFill>
                  <a:schemeClr val="tx1"/>
                </a:solidFill>
              </a:rPr>
              <a:t>Melindungi</a:t>
            </a:r>
            <a:r>
              <a:rPr lang="en-ID" sz="1800" b="1" dirty="0">
                <a:solidFill>
                  <a:schemeClr val="tx1"/>
                </a:solidFill>
              </a:rPr>
              <a:t> </a:t>
            </a:r>
            <a:r>
              <a:rPr lang="en-ID" sz="1800" b="1" dirty="0" err="1">
                <a:solidFill>
                  <a:schemeClr val="tx1"/>
                </a:solidFill>
              </a:rPr>
              <a:t>Kepentingan</a:t>
            </a:r>
            <a:r>
              <a:rPr lang="en-ID" sz="1800" b="1" dirty="0">
                <a:solidFill>
                  <a:schemeClr val="tx1"/>
                </a:solidFill>
              </a:rPr>
              <a:t> </a:t>
            </a:r>
            <a:r>
              <a:rPr lang="en-ID" sz="1800" b="1" dirty="0" err="1">
                <a:solidFill>
                  <a:schemeClr val="tx1"/>
                </a:solidFill>
              </a:rPr>
              <a:t>Kreditur</a:t>
            </a:r>
            <a:r>
              <a:rPr lang="en-ID" sz="1800" b="1" dirty="0">
                <a:solidFill>
                  <a:schemeClr val="tx1"/>
                </a:solidFill>
              </a:rPr>
              <a:t>:</a:t>
            </a:r>
            <a:r>
              <a:rPr lang="en-ID" sz="1800" dirty="0">
                <a:solidFill>
                  <a:schemeClr val="tx1"/>
                </a:solidFill>
              </a:rPr>
              <a:t> </a:t>
            </a:r>
            <a:r>
              <a:rPr lang="en-ID" sz="1800" dirty="0" err="1">
                <a:solidFill>
                  <a:schemeClr val="tx1"/>
                </a:solidFill>
              </a:rPr>
              <a:t>Meskipun</a:t>
            </a:r>
            <a:r>
              <a:rPr lang="en-ID" sz="1800" dirty="0">
                <a:solidFill>
                  <a:schemeClr val="tx1"/>
                </a:solidFill>
              </a:rPr>
              <a:t> </a:t>
            </a:r>
            <a:r>
              <a:rPr lang="en-ID" sz="1800" dirty="0" err="1">
                <a:solidFill>
                  <a:schemeClr val="tx1"/>
                </a:solidFill>
              </a:rPr>
              <a:t>memberikan</a:t>
            </a:r>
            <a:r>
              <a:rPr lang="en-ID" sz="1800" dirty="0">
                <a:solidFill>
                  <a:schemeClr val="tx1"/>
                </a:solidFill>
              </a:rPr>
              <a:t> </a:t>
            </a:r>
            <a:r>
              <a:rPr lang="en-ID" sz="1800" dirty="0" err="1">
                <a:solidFill>
                  <a:schemeClr val="tx1"/>
                </a:solidFill>
              </a:rPr>
              <a:t>kesempatan</a:t>
            </a:r>
            <a:r>
              <a:rPr lang="en-ID" sz="1800" dirty="0">
                <a:solidFill>
                  <a:schemeClr val="tx1"/>
                </a:solidFill>
              </a:rPr>
              <a:t> </a:t>
            </a:r>
            <a:r>
              <a:rPr lang="en-ID" sz="1800" dirty="0" err="1">
                <a:solidFill>
                  <a:schemeClr val="tx1"/>
                </a:solidFill>
              </a:rPr>
              <a:t>kepada</a:t>
            </a:r>
            <a:r>
              <a:rPr lang="en-ID" sz="1800" dirty="0">
                <a:solidFill>
                  <a:schemeClr val="tx1"/>
                </a:solidFill>
              </a:rPr>
              <a:t> </a:t>
            </a:r>
            <a:r>
              <a:rPr lang="en-ID" sz="1800" dirty="0" err="1">
                <a:solidFill>
                  <a:schemeClr val="tx1"/>
                </a:solidFill>
              </a:rPr>
              <a:t>debitur</a:t>
            </a:r>
            <a:r>
              <a:rPr lang="en-ID" sz="1800" dirty="0">
                <a:solidFill>
                  <a:schemeClr val="tx1"/>
                </a:solidFill>
              </a:rPr>
              <a:t>, PKPU juga </a:t>
            </a:r>
            <a:r>
              <a:rPr lang="en-ID" sz="1800" dirty="0" err="1">
                <a:solidFill>
                  <a:schemeClr val="tx1"/>
                </a:solidFill>
              </a:rPr>
              <a:t>bertujuan</a:t>
            </a:r>
            <a:r>
              <a:rPr lang="en-ID" sz="1800" dirty="0">
                <a:solidFill>
                  <a:schemeClr val="tx1"/>
                </a:solidFill>
              </a:rPr>
              <a:t> </a:t>
            </a:r>
            <a:r>
              <a:rPr lang="en-ID" sz="1800" dirty="0" err="1">
                <a:solidFill>
                  <a:schemeClr val="tx1"/>
                </a:solidFill>
              </a:rPr>
              <a:t>untuk</a:t>
            </a:r>
            <a:r>
              <a:rPr lang="en-ID" sz="1800" dirty="0">
                <a:solidFill>
                  <a:schemeClr val="tx1"/>
                </a:solidFill>
              </a:rPr>
              <a:t> </a:t>
            </a:r>
            <a:r>
              <a:rPr lang="en-ID" sz="1800" dirty="0" err="1">
                <a:solidFill>
                  <a:schemeClr val="tx1"/>
                </a:solidFill>
              </a:rPr>
              <a:t>melindungi</a:t>
            </a:r>
            <a:r>
              <a:rPr lang="en-ID" sz="1800" dirty="0">
                <a:solidFill>
                  <a:schemeClr val="tx1"/>
                </a:solidFill>
              </a:rPr>
              <a:t> </a:t>
            </a:r>
            <a:r>
              <a:rPr lang="en-ID" sz="1800" dirty="0" err="1">
                <a:solidFill>
                  <a:schemeClr val="tx1"/>
                </a:solidFill>
              </a:rPr>
              <a:t>kepentingan</a:t>
            </a:r>
            <a:r>
              <a:rPr lang="en-ID" sz="1800" dirty="0">
                <a:solidFill>
                  <a:schemeClr val="tx1"/>
                </a:solidFill>
              </a:rPr>
              <a:t> para </a:t>
            </a:r>
            <a:r>
              <a:rPr lang="en-ID" sz="1800" dirty="0" err="1">
                <a:solidFill>
                  <a:schemeClr val="tx1"/>
                </a:solidFill>
              </a:rPr>
              <a:t>kreditur</a:t>
            </a:r>
            <a:r>
              <a:rPr lang="en-ID" sz="1800" dirty="0">
                <a:solidFill>
                  <a:schemeClr val="tx1"/>
                </a:solidFill>
              </a:rPr>
              <a:t> </a:t>
            </a:r>
            <a:r>
              <a:rPr lang="en-ID" sz="1800" dirty="0" err="1">
                <a:solidFill>
                  <a:schemeClr val="tx1"/>
                </a:solidFill>
              </a:rPr>
              <a:t>dengan</a:t>
            </a:r>
            <a:r>
              <a:rPr lang="en-ID" sz="1800" dirty="0">
                <a:solidFill>
                  <a:schemeClr val="tx1"/>
                </a:solidFill>
              </a:rPr>
              <a:t> </a:t>
            </a:r>
            <a:r>
              <a:rPr lang="en-ID" sz="1800" dirty="0" err="1">
                <a:solidFill>
                  <a:schemeClr val="tx1"/>
                </a:solidFill>
              </a:rPr>
              <a:t>memastikan</a:t>
            </a:r>
            <a:r>
              <a:rPr lang="en-ID" sz="1800" dirty="0">
                <a:solidFill>
                  <a:schemeClr val="tx1"/>
                </a:solidFill>
              </a:rPr>
              <a:t> </a:t>
            </a:r>
            <a:r>
              <a:rPr lang="en-ID" sz="1800" dirty="0" err="1">
                <a:solidFill>
                  <a:schemeClr val="tx1"/>
                </a:solidFill>
              </a:rPr>
              <a:t>adanya</a:t>
            </a:r>
            <a:r>
              <a:rPr lang="en-ID" sz="1800" dirty="0">
                <a:solidFill>
                  <a:schemeClr val="tx1"/>
                </a:solidFill>
              </a:rPr>
              <a:t> </a:t>
            </a:r>
            <a:r>
              <a:rPr lang="en-ID" sz="1800" dirty="0" err="1">
                <a:solidFill>
                  <a:schemeClr val="tx1"/>
                </a:solidFill>
              </a:rPr>
              <a:t>rencana</a:t>
            </a:r>
            <a:r>
              <a:rPr lang="en-ID" sz="1800" dirty="0">
                <a:solidFill>
                  <a:schemeClr val="tx1"/>
                </a:solidFill>
              </a:rPr>
              <a:t> </a:t>
            </a:r>
            <a:r>
              <a:rPr lang="en-ID" sz="1800" dirty="0" err="1">
                <a:solidFill>
                  <a:schemeClr val="tx1"/>
                </a:solidFill>
              </a:rPr>
              <a:t>pembayaran</a:t>
            </a:r>
            <a:r>
              <a:rPr lang="en-ID" sz="1800" dirty="0">
                <a:solidFill>
                  <a:schemeClr val="tx1"/>
                </a:solidFill>
              </a:rPr>
              <a:t> yang </a:t>
            </a:r>
            <a:r>
              <a:rPr lang="en-ID" sz="1800" dirty="0" err="1">
                <a:solidFill>
                  <a:schemeClr val="tx1"/>
                </a:solidFill>
              </a:rPr>
              <a:t>transparan</a:t>
            </a:r>
            <a:r>
              <a:rPr lang="en-ID" sz="1800" dirty="0">
                <a:solidFill>
                  <a:schemeClr val="tx1"/>
                </a:solidFill>
              </a:rPr>
              <a:t> dan </a:t>
            </a:r>
            <a:r>
              <a:rPr lang="en-ID" sz="1800" dirty="0" err="1">
                <a:solidFill>
                  <a:schemeClr val="tx1"/>
                </a:solidFill>
              </a:rPr>
              <a:t>disepakati</a:t>
            </a:r>
            <a:r>
              <a:rPr lang="en-ID" sz="1800" dirty="0">
                <a:solidFill>
                  <a:schemeClr val="tx1"/>
                </a:solidFill>
              </a:rPr>
              <a:t> </a:t>
            </a:r>
            <a:r>
              <a:rPr lang="en-ID" sz="1800" dirty="0" err="1">
                <a:solidFill>
                  <a:schemeClr val="tx1"/>
                </a:solidFill>
              </a:rPr>
              <a:t>bersama</a:t>
            </a:r>
            <a:r>
              <a:rPr lang="en-ID" sz="1800" dirty="0">
                <a:solidFill>
                  <a:schemeClr val="tx1"/>
                </a:solidFill>
              </a:rPr>
              <a:t>.</a:t>
            </a:r>
            <a:endParaRPr lang="en-US" altLang="en-US" sz="1800" dirty="0">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720A8CB4-4962-68B8-6D68-A8B1D8FA93CE}"/>
              </a:ext>
            </a:extLst>
          </p:cNvPr>
          <p:cNvSpPr>
            <a:spLocks noGrp="1"/>
          </p:cNvSpPr>
          <p:nvPr>
            <p:ph type="subTitle" idx="1"/>
          </p:nvPr>
        </p:nvSpPr>
        <p:spPr>
          <a:xfrm>
            <a:off x="611560" y="980728"/>
            <a:ext cx="7560840" cy="5040560"/>
          </a:xfrm>
        </p:spPr>
        <p:txBody>
          <a:bodyPr/>
          <a:lstStyle/>
          <a:p>
            <a:endParaRPr lang="en-ID" dirty="0"/>
          </a:p>
        </p:txBody>
      </p:sp>
      <p:graphicFrame>
        <p:nvGraphicFramePr>
          <p:cNvPr id="7" name="Table 6">
            <a:extLst>
              <a:ext uri="{FF2B5EF4-FFF2-40B4-BE49-F238E27FC236}">
                <a16:creationId xmlns:a16="http://schemas.microsoft.com/office/drawing/2014/main" id="{B7166A2E-EAE1-0516-D4D9-67773F5BB96C}"/>
              </a:ext>
            </a:extLst>
          </p:cNvPr>
          <p:cNvGraphicFramePr>
            <a:graphicFrameLocks noGrp="1"/>
          </p:cNvGraphicFramePr>
          <p:nvPr>
            <p:extLst>
              <p:ext uri="{D42A27DB-BD31-4B8C-83A1-F6EECF244321}">
                <p14:modId xmlns:p14="http://schemas.microsoft.com/office/powerpoint/2010/main" val="1218080543"/>
              </p:ext>
            </p:extLst>
          </p:nvPr>
        </p:nvGraphicFramePr>
        <p:xfrm>
          <a:off x="323528" y="764704"/>
          <a:ext cx="8352928" cy="5303479"/>
        </p:xfrm>
        <a:graphic>
          <a:graphicData uri="http://schemas.openxmlformats.org/drawingml/2006/table">
            <a:tbl>
              <a:tblPr firstRow="1" bandRow="1">
                <a:tableStyleId>{5C22544A-7EE6-4342-B048-85BDC9FD1C3A}</a:tableStyleId>
              </a:tblPr>
              <a:tblGrid>
                <a:gridCol w="1583642">
                  <a:extLst>
                    <a:ext uri="{9D8B030D-6E8A-4147-A177-3AD203B41FA5}">
                      <a16:colId xmlns:a16="http://schemas.microsoft.com/office/drawing/2014/main" val="4254806314"/>
                    </a:ext>
                  </a:extLst>
                </a:gridCol>
                <a:gridCol w="3304056">
                  <a:extLst>
                    <a:ext uri="{9D8B030D-6E8A-4147-A177-3AD203B41FA5}">
                      <a16:colId xmlns:a16="http://schemas.microsoft.com/office/drawing/2014/main" val="2226401812"/>
                    </a:ext>
                  </a:extLst>
                </a:gridCol>
                <a:gridCol w="3465230">
                  <a:extLst>
                    <a:ext uri="{9D8B030D-6E8A-4147-A177-3AD203B41FA5}">
                      <a16:colId xmlns:a16="http://schemas.microsoft.com/office/drawing/2014/main" val="514748975"/>
                    </a:ext>
                  </a:extLst>
                </a:gridCol>
              </a:tblGrid>
              <a:tr h="640039">
                <a:tc>
                  <a:txBody>
                    <a:bodyPr/>
                    <a:lstStyle/>
                    <a:p>
                      <a:pPr algn="ctr"/>
                      <a:r>
                        <a:rPr lang="en-US" dirty="0"/>
                        <a:t>A</a:t>
                      </a:r>
                      <a:r>
                        <a:rPr lang="en-ID" dirty="0"/>
                        <a:t>SPEK</a:t>
                      </a:r>
                    </a:p>
                  </a:txBody>
                  <a:tcPr/>
                </a:tc>
                <a:tc>
                  <a:txBody>
                    <a:bodyPr/>
                    <a:lstStyle/>
                    <a:p>
                      <a:pPr algn="ctr"/>
                      <a:r>
                        <a:rPr lang="en-US" dirty="0"/>
                        <a:t>PKPU</a:t>
                      </a:r>
                      <a:endParaRPr lang="en-ID" dirty="0"/>
                    </a:p>
                  </a:txBody>
                  <a:tcPr/>
                </a:tc>
                <a:tc>
                  <a:txBody>
                    <a:bodyPr/>
                    <a:lstStyle/>
                    <a:p>
                      <a:pPr algn="ctr"/>
                      <a:r>
                        <a:rPr lang="en-US" dirty="0"/>
                        <a:t>KEPAILITAN</a:t>
                      </a:r>
                      <a:endParaRPr lang="en-ID" dirty="0"/>
                    </a:p>
                  </a:txBody>
                  <a:tcPr/>
                </a:tc>
                <a:extLst>
                  <a:ext uri="{0D108BD9-81ED-4DB2-BD59-A6C34878D82A}">
                    <a16:rowId xmlns:a16="http://schemas.microsoft.com/office/drawing/2014/main" val="1083331567"/>
                  </a:ext>
                </a:extLst>
              </a:tr>
              <a:tr h="640039">
                <a:tc>
                  <a:txBody>
                    <a:bodyPr/>
                    <a:lstStyle/>
                    <a:p>
                      <a:pPr algn="just"/>
                      <a:r>
                        <a:rPr lang="en-ID" dirty="0"/>
                        <a:t>Tujuan Utama</a:t>
                      </a:r>
                    </a:p>
                  </a:txBody>
                  <a:tcPr/>
                </a:tc>
                <a:tc>
                  <a:txBody>
                    <a:bodyPr/>
                    <a:lstStyle/>
                    <a:p>
                      <a:pPr algn="just"/>
                      <a:r>
                        <a:rPr lang="en-ID" dirty="0" err="1"/>
                        <a:t>Mengajukan</a:t>
                      </a:r>
                      <a:r>
                        <a:rPr lang="en-ID" dirty="0"/>
                        <a:t> dan </a:t>
                      </a:r>
                      <a:r>
                        <a:rPr lang="en-ID" dirty="0" err="1"/>
                        <a:t>mencapai</a:t>
                      </a:r>
                      <a:r>
                        <a:rPr lang="en-ID" dirty="0"/>
                        <a:t> </a:t>
                      </a:r>
                      <a:r>
                        <a:rPr lang="en-ID" dirty="0" err="1"/>
                        <a:t>rencana</a:t>
                      </a:r>
                      <a:r>
                        <a:rPr lang="en-ID" dirty="0"/>
                        <a:t> </a:t>
                      </a:r>
                      <a:r>
                        <a:rPr lang="en-ID" dirty="0" err="1"/>
                        <a:t>perdamaian</a:t>
                      </a:r>
                      <a:r>
                        <a:rPr lang="en-ID" dirty="0"/>
                        <a:t> </a:t>
                      </a:r>
                      <a:r>
                        <a:rPr lang="en-ID" dirty="0" err="1"/>
                        <a:t>dengan</a:t>
                      </a:r>
                      <a:r>
                        <a:rPr lang="en-ID" dirty="0"/>
                        <a:t> </a:t>
                      </a:r>
                      <a:r>
                        <a:rPr lang="en-ID" dirty="0" err="1"/>
                        <a:t>kreditur</a:t>
                      </a:r>
                      <a:r>
                        <a:rPr lang="en-ID" dirty="0"/>
                        <a:t> </a:t>
                      </a:r>
                      <a:r>
                        <a:rPr lang="en-ID" dirty="0" err="1"/>
                        <a:t>untuk</a:t>
                      </a:r>
                      <a:r>
                        <a:rPr lang="en-ID" dirty="0"/>
                        <a:t> </a:t>
                      </a:r>
                      <a:r>
                        <a:rPr lang="en-ID" dirty="0" err="1"/>
                        <a:t>merestrukturisasi</a:t>
                      </a:r>
                      <a:r>
                        <a:rPr lang="en-ID" dirty="0"/>
                        <a:t> utang dan </a:t>
                      </a:r>
                      <a:r>
                        <a:rPr lang="en-ID" dirty="0" err="1"/>
                        <a:t>menghindari</a:t>
                      </a:r>
                      <a:r>
                        <a:rPr lang="en-ID" dirty="0"/>
                        <a:t> </a:t>
                      </a:r>
                      <a:r>
                        <a:rPr lang="en-ID" dirty="0" err="1"/>
                        <a:t>likuidasi</a:t>
                      </a:r>
                      <a:r>
                        <a:rPr lang="en-ID" dirty="0"/>
                        <a:t> </a:t>
                      </a:r>
                      <a:r>
                        <a:rPr lang="en-ID" dirty="0" err="1"/>
                        <a:t>aset</a:t>
                      </a:r>
                      <a:r>
                        <a:rPr lang="en-ID" dirty="0"/>
                        <a:t>.</a:t>
                      </a:r>
                    </a:p>
                  </a:txBody>
                  <a:tcPr/>
                </a:tc>
                <a:tc>
                  <a:txBody>
                    <a:bodyPr/>
                    <a:lstStyle/>
                    <a:p>
                      <a:pPr algn="just"/>
                      <a:r>
                        <a:rPr lang="en-ID" dirty="0" err="1"/>
                        <a:t>Melakukan</a:t>
                      </a:r>
                      <a:r>
                        <a:rPr lang="en-ID" dirty="0"/>
                        <a:t> </a:t>
                      </a:r>
                      <a:r>
                        <a:rPr lang="en-ID" dirty="0" err="1"/>
                        <a:t>sita</a:t>
                      </a:r>
                      <a:r>
                        <a:rPr lang="en-ID" dirty="0"/>
                        <a:t> </a:t>
                      </a:r>
                      <a:r>
                        <a:rPr lang="en-ID" dirty="0" err="1"/>
                        <a:t>umum</a:t>
                      </a:r>
                      <a:r>
                        <a:rPr lang="en-ID" dirty="0"/>
                        <a:t> </a:t>
                      </a:r>
                      <a:r>
                        <a:rPr lang="en-ID" dirty="0" err="1"/>
                        <a:t>atas</a:t>
                      </a:r>
                      <a:r>
                        <a:rPr lang="en-ID" dirty="0"/>
                        <a:t> </a:t>
                      </a:r>
                      <a:r>
                        <a:rPr lang="en-ID" dirty="0" err="1"/>
                        <a:t>seluruh</a:t>
                      </a:r>
                      <a:r>
                        <a:rPr lang="en-ID" dirty="0"/>
                        <a:t> </a:t>
                      </a:r>
                      <a:r>
                        <a:rPr lang="en-ID" dirty="0" err="1"/>
                        <a:t>kekayaan</a:t>
                      </a:r>
                      <a:r>
                        <a:rPr lang="en-ID" dirty="0"/>
                        <a:t> </a:t>
                      </a:r>
                      <a:r>
                        <a:rPr lang="en-ID" dirty="0" err="1"/>
                        <a:t>debitur</a:t>
                      </a:r>
                      <a:r>
                        <a:rPr lang="en-ID" dirty="0"/>
                        <a:t> </a:t>
                      </a:r>
                      <a:r>
                        <a:rPr lang="en-ID" dirty="0" err="1"/>
                        <a:t>untuk</a:t>
                      </a:r>
                      <a:r>
                        <a:rPr lang="en-ID" dirty="0"/>
                        <a:t> </a:t>
                      </a:r>
                      <a:r>
                        <a:rPr lang="en-ID" dirty="0" err="1"/>
                        <a:t>kemudian</a:t>
                      </a:r>
                      <a:r>
                        <a:rPr lang="en-ID" dirty="0"/>
                        <a:t> </a:t>
                      </a:r>
                      <a:r>
                        <a:rPr lang="en-ID" dirty="0" err="1"/>
                        <a:t>dibereskan</a:t>
                      </a:r>
                      <a:r>
                        <a:rPr lang="en-ID" dirty="0"/>
                        <a:t> (</a:t>
                      </a:r>
                      <a:r>
                        <a:rPr lang="en-ID" dirty="0" err="1"/>
                        <a:t>likuidasi</a:t>
                      </a:r>
                      <a:r>
                        <a:rPr lang="en-ID" dirty="0"/>
                        <a:t>) guna </a:t>
                      </a:r>
                      <a:r>
                        <a:rPr lang="en-ID" dirty="0" err="1"/>
                        <a:t>membayar</a:t>
                      </a:r>
                      <a:r>
                        <a:rPr lang="en-ID" dirty="0"/>
                        <a:t> utang-utang </a:t>
                      </a:r>
                      <a:r>
                        <a:rPr lang="en-ID" dirty="0" err="1"/>
                        <a:t>debitur</a:t>
                      </a:r>
                      <a:r>
                        <a:rPr lang="en-ID" dirty="0"/>
                        <a:t> </a:t>
                      </a:r>
                      <a:r>
                        <a:rPr lang="en-ID" dirty="0" err="1"/>
                        <a:t>kepada</a:t>
                      </a:r>
                      <a:r>
                        <a:rPr lang="en-ID" dirty="0"/>
                        <a:t> para </a:t>
                      </a:r>
                      <a:r>
                        <a:rPr lang="en-ID" dirty="0" err="1"/>
                        <a:t>kreditur</a:t>
                      </a:r>
                      <a:r>
                        <a:rPr lang="en-ID" dirty="0"/>
                        <a:t>.</a:t>
                      </a:r>
                    </a:p>
                  </a:txBody>
                  <a:tcPr/>
                </a:tc>
                <a:extLst>
                  <a:ext uri="{0D108BD9-81ED-4DB2-BD59-A6C34878D82A}">
                    <a16:rowId xmlns:a16="http://schemas.microsoft.com/office/drawing/2014/main" val="411873489"/>
                  </a:ext>
                </a:extLst>
              </a:tr>
              <a:tr h="640039">
                <a:tc>
                  <a:txBody>
                    <a:bodyPr/>
                    <a:lstStyle/>
                    <a:p>
                      <a:pPr algn="just"/>
                      <a:r>
                        <a:rPr lang="en-ID" dirty="0" err="1"/>
                        <a:t>Pengelolaan</a:t>
                      </a:r>
                      <a:r>
                        <a:rPr lang="en-ID" dirty="0"/>
                        <a:t> </a:t>
                      </a:r>
                      <a:r>
                        <a:rPr lang="en-ID" dirty="0" err="1"/>
                        <a:t>Harta</a:t>
                      </a:r>
                      <a:endParaRPr lang="en-ID" dirty="0"/>
                    </a:p>
                  </a:txBody>
                  <a:tcPr/>
                </a:tc>
                <a:tc>
                  <a:txBody>
                    <a:bodyPr/>
                    <a:lstStyle/>
                    <a:p>
                      <a:pPr algn="just"/>
                      <a:r>
                        <a:rPr lang="en-ID" dirty="0" err="1"/>
                        <a:t>Debitur</a:t>
                      </a:r>
                      <a:r>
                        <a:rPr lang="en-ID" dirty="0"/>
                        <a:t> </a:t>
                      </a:r>
                      <a:r>
                        <a:rPr lang="en-ID" dirty="0" err="1"/>
                        <a:t>tetap</a:t>
                      </a:r>
                      <a:r>
                        <a:rPr lang="en-ID" dirty="0"/>
                        <a:t> </a:t>
                      </a:r>
                      <a:r>
                        <a:rPr lang="en-ID" dirty="0" err="1"/>
                        <a:t>mengelola</a:t>
                      </a:r>
                      <a:r>
                        <a:rPr lang="en-ID" dirty="0"/>
                        <a:t> </a:t>
                      </a:r>
                      <a:r>
                        <a:rPr lang="en-ID" dirty="0" err="1"/>
                        <a:t>hartanya</a:t>
                      </a:r>
                      <a:r>
                        <a:rPr lang="en-ID" dirty="0"/>
                        <a:t>, </a:t>
                      </a:r>
                      <a:r>
                        <a:rPr lang="en-ID" dirty="0" err="1"/>
                        <a:t>namun</a:t>
                      </a:r>
                      <a:r>
                        <a:rPr lang="en-ID" dirty="0"/>
                        <a:t> </a:t>
                      </a:r>
                      <a:r>
                        <a:rPr lang="en-ID" dirty="0" err="1"/>
                        <a:t>berada</a:t>
                      </a:r>
                      <a:r>
                        <a:rPr lang="en-ID" dirty="0"/>
                        <a:t> di </a:t>
                      </a:r>
                      <a:r>
                        <a:rPr lang="en-ID" dirty="0" err="1"/>
                        <a:t>bawah</a:t>
                      </a:r>
                      <a:r>
                        <a:rPr lang="en-ID" dirty="0"/>
                        <a:t> </a:t>
                      </a:r>
                      <a:r>
                        <a:rPr lang="en-ID" dirty="0" err="1"/>
                        <a:t>pengawasan</a:t>
                      </a:r>
                      <a:r>
                        <a:rPr lang="en-ID" dirty="0"/>
                        <a:t> Hakim </a:t>
                      </a:r>
                      <a:r>
                        <a:rPr lang="en-ID" dirty="0" err="1"/>
                        <a:t>Pengawas</a:t>
                      </a:r>
                      <a:r>
                        <a:rPr lang="en-ID" dirty="0"/>
                        <a:t> dan </a:t>
                      </a:r>
                      <a:r>
                        <a:rPr lang="en-ID" dirty="0" err="1"/>
                        <a:t>Pengurus</a:t>
                      </a:r>
                      <a:r>
                        <a:rPr lang="en-ID" dirty="0"/>
                        <a:t>.</a:t>
                      </a:r>
                    </a:p>
                  </a:txBody>
                  <a:tcPr/>
                </a:tc>
                <a:tc>
                  <a:txBody>
                    <a:bodyPr/>
                    <a:lstStyle/>
                    <a:p>
                      <a:pPr algn="just"/>
                      <a:r>
                        <a:rPr lang="en-ID" dirty="0" err="1"/>
                        <a:t>Debitur</a:t>
                      </a:r>
                      <a:r>
                        <a:rPr lang="en-ID" dirty="0"/>
                        <a:t> </a:t>
                      </a:r>
                      <a:r>
                        <a:rPr lang="en-ID" dirty="0" err="1"/>
                        <a:t>kehilangan</a:t>
                      </a:r>
                      <a:r>
                        <a:rPr lang="en-ID" dirty="0"/>
                        <a:t> </a:t>
                      </a:r>
                      <a:r>
                        <a:rPr lang="en-ID" dirty="0" err="1"/>
                        <a:t>haknya</a:t>
                      </a:r>
                      <a:r>
                        <a:rPr lang="en-ID" dirty="0"/>
                        <a:t> </a:t>
                      </a:r>
                      <a:r>
                        <a:rPr lang="en-ID" dirty="0" err="1"/>
                        <a:t>untuk</a:t>
                      </a:r>
                      <a:r>
                        <a:rPr lang="en-ID" dirty="0"/>
                        <a:t> </a:t>
                      </a:r>
                      <a:r>
                        <a:rPr lang="en-ID" dirty="0" err="1"/>
                        <a:t>menguasai</a:t>
                      </a:r>
                      <a:r>
                        <a:rPr lang="en-ID" dirty="0"/>
                        <a:t> dan </a:t>
                      </a:r>
                      <a:r>
                        <a:rPr lang="en-ID" dirty="0" err="1"/>
                        <a:t>mengurus</a:t>
                      </a:r>
                      <a:r>
                        <a:rPr lang="en-ID" dirty="0"/>
                        <a:t> </a:t>
                      </a:r>
                      <a:r>
                        <a:rPr lang="en-ID" dirty="0" err="1"/>
                        <a:t>harta</a:t>
                      </a:r>
                      <a:r>
                        <a:rPr lang="en-ID" dirty="0"/>
                        <a:t> </a:t>
                      </a:r>
                      <a:r>
                        <a:rPr lang="en-ID" dirty="0" err="1"/>
                        <a:t>kekayaannya</a:t>
                      </a:r>
                      <a:r>
                        <a:rPr lang="en-ID" dirty="0"/>
                        <a:t>. </a:t>
                      </a:r>
                      <a:r>
                        <a:rPr lang="en-ID" dirty="0" err="1"/>
                        <a:t>Seluruh</a:t>
                      </a:r>
                      <a:r>
                        <a:rPr lang="en-ID" dirty="0"/>
                        <a:t> </a:t>
                      </a:r>
                      <a:r>
                        <a:rPr lang="en-ID" dirty="0" err="1"/>
                        <a:t>harta</a:t>
                      </a:r>
                      <a:r>
                        <a:rPr lang="en-ID" dirty="0"/>
                        <a:t> </a:t>
                      </a:r>
                      <a:r>
                        <a:rPr lang="en-ID" dirty="0" err="1"/>
                        <a:t>pailit</a:t>
                      </a:r>
                      <a:r>
                        <a:rPr lang="en-ID" dirty="0"/>
                        <a:t> </a:t>
                      </a:r>
                      <a:r>
                        <a:rPr lang="en-ID" dirty="0" err="1"/>
                        <a:t>diurus</a:t>
                      </a:r>
                      <a:r>
                        <a:rPr lang="en-ID" dirty="0"/>
                        <a:t> oleh </a:t>
                      </a:r>
                      <a:r>
                        <a:rPr lang="en-ID" dirty="0" err="1"/>
                        <a:t>Kurator</a:t>
                      </a:r>
                      <a:r>
                        <a:rPr lang="en-ID" dirty="0"/>
                        <a:t>.</a:t>
                      </a:r>
                    </a:p>
                  </a:txBody>
                  <a:tcPr/>
                </a:tc>
                <a:extLst>
                  <a:ext uri="{0D108BD9-81ED-4DB2-BD59-A6C34878D82A}">
                    <a16:rowId xmlns:a16="http://schemas.microsoft.com/office/drawing/2014/main" val="5910690"/>
                  </a:ext>
                </a:extLst>
              </a:tr>
              <a:tr h="640039">
                <a:tc>
                  <a:txBody>
                    <a:bodyPr/>
                    <a:lstStyle/>
                    <a:p>
                      <a:pPr algn="just"/>
                      <a:r>
                        <a:rPr lang="en-ID" dirty="0"/>
                        <a:t>Sifat </a:t>
                      </a:r>
                      <a:r>
                        <a:rPr lang="en-ID" dirty="0" err="1"/>
                        <a:t>Permohonan</a:t>
                      </a:r>
                      <a:endParaRPr lang="en-ID" dirty="0"/>
                    </a:p>
                  </a:txBody>
                  <a:tcPr/>
                </a:tc>
                <a:tc>
                  <a:txBody>
                    <a:bodyPr/>
                    <a:lstStyle/>
                    <a:p>
                      <a:pPr algn="just"/>
                      <a:r>
                        <a:rPr lang="en-ID" dirty="0"/>
                        <a:t>Dapat </a:t>
                      </a:r>
                      <a:r>
                        <a:rPr lang="en-ID" dirty="0" err="1"/>
                        <a:t>diajukan</a:t>
                      </a:r>
                      <a:r>
                        <a:rPr lang="en-ID" dirty="0"/>
                        <a:t> oleh </a:t>
                      </a:r>
                      <a:r>
                        <a:rPr lang="en-ID" dirty="0" err="1"/>
                        <a:t>Debitur</a:t>
                      </a:r>
                      <a:r>
                        <a:rPr lang="en-ID" dirty="0"/>
                        <a:t> </a:t>
                      </a:r>
                      <a:r>
                        <a:rPr lang="en-ID" dirty="0" err="1"/>
                        <a:t>atau</a:t>
                      </a:r>
                      <a:r>
                        <a:rPr lang="en-ID" dirty="0"/>
                        <a:t> </a:t>
                      </a:r>
                      <a:r>
                        <a:rPr lang="en-ID" dirty="0" err="1"/>
                        <a:t>Kreditur</a:t>
                      </a:r>
                      <a:r>
                        <a:rPr lang="en-ID" dirty="0"/>
                        <a:t>. Jika </a:t>
                      </a:r>
                      <a:r>
                        <a:rPr lang="en-ID" dirty="0" err="1"/>
                        <a:t>diajukan</a:t>
                      </a:r>
                      <a:r>
                        <a:rPr lang="en-ID" dirty="0"/>
                        <a:t> oleh </a:t>
                      </a:r>
                      <a:r>
                        <a:rPr lang="en-ID" dirty="0" err="1"/>
                        <a:t>kreditur</a:t>
                      </a:r>
                      <a:r>
                        <a:rPr lang="en-ID" dirty="0"/>
                        <a:t>, </a:t>
                      </a:r>
                      <a:r>
                        <a:rPr lang="en-ID" dirty="0" err="1"/>
                        <a:t>harus</a:t>
                      </a:r>
                      <a:r>
                        <a:rPr lang="en-ID" dirty="0"/>
                        <a:t> </a:t>
                      </a:r>
                      <a:r>
                        <a:rPr lang="en-ID" dirty="0" err="1"/>
                        <a:t>terdapat</a:t>
                      </a:r>
                      <a:r>
                        <a:rPr lang="en-ID" dirty="0"/>
                        <a:t> </a:t>
                      </a:r>
                      <a:r>
                        <a:rPr lang="en-ID" dirty="0" err="1"/>
                        <a:t>sedikitnya</a:t>
                      </a:r>
                      <a:r>
                        <a:rPr lang="en-ID" dirty="0"/>
                        <a:t> 2 (dua) </a:t>
                      </a:r>
                      <a:r>
                        <a:rPr lang="en-ID" dirty="0" err="1"/>
                        <a:t>kreditur</a:t>
                      </a:r>
                      <a:r>
                        <a:rPr lang="en-ID" dirty="0"/>
                        <a:t> dan utang yang </a:t>
                      </a:r>
                      <a:r>
                        <a:rPr lang="en-ID" dirty="0" err="1"/>
                        <a:t>sudah</a:t>
                      </a:r>
                      <a:r>
                        <a:rPr lang="en-ID" dirty="0"/>
                        <a:t> </a:t>
                      </a:r>
                      <a:r>
                        <a:rPr lang="en-ID" dirty="0" err="1"/>
                        <a:t>jatuh</a:t>
                      </a:r>
                      <a:r>
                        <a:rPr lang="en-ID" dirty="0"/>
                        <a:t> tempo dan </a:t>
                      </a:r>
                      <a:r>
                        <a:rPr lang="en-ID" dirty="0" err="1"/>
                        <a:t>dapat</a:t>
                      </a:r>
                      <a:r>
                        <a:rPr lang="en-ID" dirty="0"/>
                        <a:t> </a:t>
                      </a:r>
                      <a:r>
                        <a:rPr lang="en-ID" dirty="0" err="1"/>
                        <a:t>ditagih</a:t>
                      </a:r>
                      <a:r>
                        <a:rPr lang="en-ID" dirty="0"/>
                        <a:t>.</a:t>
                      </a:r>
                    </a:p>
                  </a:txBody>
                  <a:tcPr/>
                </a:tc>
                <a:tc>
                  <a:txBody>
                    <a:bodyPr/>
                    <a:lstStyle/>
                    <a:p>
                      <a:pPr algn="just"/>
                      <a:r>
                        <a:rPr lang="en-ID" dirty="0"/>
                        <a:t>Dapat </a:t>
                      </a:r>
                      <a:r>
                        <a:rPr lang="en-ID" dirty="0" err="1"/>
                        <a:t>diajukan</a:t>
                      </a:r>
                      <a:r>
                        <a:rPr lang="en-ID" dirty="0"/>
                        <a:t> oleh </a:t>
                      </a:r>
                      <a:r>
                        <a:rPr lang="en-ID" dirty="0" err="1"/>
                        <a:t>Debitur</a:t>
                      </a:r>
                      <a:r>
                        <a:rPr lang="en-ID" dirty="0"/>
                        <a:t> </a:t>
                      </a:r>
                      <a:r>
                        <a:rPr lang="en-ID" dirty="0" err="1"/>
                        <a:t>sendiri</a:t>
                      </a:r>
                      <a:r>
                        <a:rPr lang="en-ID" dirty="0"/>
                        <a:t>, </a:t>
                      </a:r>
                      <a:r>
                        <a:rPr lang="en-ID" dirty="0" err="1"/>
                        <a:t>satu</a:t>
                      </a:r>
                      <a:r>
                        <a:rPr lang="en-ID" dirty="0"/>
                        <a:t> </a:t>
                      </a:r>
                      <a:r>
                        <a:rPr lang="en-ID" dirty="0" err="1"/>
                        <a:t>atau</a:t>
                      </a:r>
                      <a:r>
                        <a:rPr lang="en-ID" dirty="0"/>
                        <a:t> </a:t>
                      </a:r>
                      <a:r>
                        <a:rPr lang="en-ID" dirty="0" err="1"/>
                        <a:t>lebih</a:t>
                      </a:r>
                      <a:r>
                        <a:rPr lang="en-ID" dirty="0"/>
                        <a:t> </a:t>
                      </a:r>
                      <a:r>
                        <a:rPr lang="en-ID" dirty="0" err="1"/>
                        <a:t>Kreditur</a:t>
                      </a:r>
                      <a:r>
                        <a:rPr lang="en-ID" dirty="0"/>
                        <a:t>, </a:t>
                      </a:r>
                      <a:r>
                        <a:rPr lang="en-ID" dirty="0" err="1"/>
                        <a:t>Kejaksaan</a:t>
                      </a:r>
                      <a:r>
                        <a:rPr lang="en-ID" dirty="0"/>
                        <a:t>, Bank Indonesia (</a:t>
                      </a:r>
                      <a:r>
                        <a:rPr lang="en-ID" dirty="0" err="1"/>
                        <a:t>untuk</a:t>
                      </a:r>
                      <a:r>
                        <a:rPr lang="en-ID" dirty="0"/>
                        <a:t> bank), OJK (</a:t>
                      </a:r>
                      <a:r>
                        <a:rPr lang="en-ID" dirty="0" err="1"/>
                        <a:t>untuk</a:t>
                      </a:r>
                      <a:r>
                        <a:rPr lang="en-ID" dirty="0"/>
                        <a:t> </a:t>
                      </a:r>
                      <a:r>
                        <a:rPr lang="en-ID" dirty="0" err="1"/>
                        <a:t>perusahaan</a:t>
                      </a:r>
                      <a:r>
                        <a:rPr lang="en-ID" dirty="0"/>
                        <a:t> </a:t>
                      </a:r>
                      <a:r>
                        <a:rPr lang="en-ID" dirty="0" err="1"/>
                        <a:t>efek</a:t>
                      </a:r>
                      <a:r>
                        <a:rPr lang="en-ID" dirty="0"/>
                        <a:t>), </a:t>
                      </a:r>
                      <a:r>
                        <a:rPr lang="en-ID" dirty="0" err="1"/>
                        <a:t>atau</a:t>
                      </a:r>
                      <a:r>
                        <a:rPr lang="en-ID" dirty="0"/>
                        <a:t> Menteri </a:t>
                      </a:r>
                      <a:r>
                        <a:rPr lang="en-ID" dirty="0" err="1"/>
                        <a:t>Keuangan</a:t>
                      </a:r>
                      <a:r>
                        <a:rPr lang="en-ID" dirty="0"/>
                        <a:t> (</a:t>
                      </a:r>
                      <a:r>
                        <a:rPr lang="en-ID" dirty="0" err="1"/>
                        <a:t>untuk</a:t>
                      </a:r>
                      <a:r>
                        <a:rPr lang="en-ID" dirty="0"/>
                        <a:t> BUMN yang </a:t>
                      </a:r>
                      <a:r>
                        <a:rPr lang="en-ID" dirty="0" err="1"/>
                        <a:t>bergerak</a:t>
                      </a:r>
                      <a:r>
                        <a:rPr lang="en-ID" dirty="0"/>
                        <a:t> di </a:t>
                      </a:r>
                      <a:r>
                        <a:rPr lang="en-ID" dirty="0" err="1"/>
                        <a:t>bidang</a:t>
                      </a:r>
                      <a:r>
                        <a:rPr lang="en-ID" dirty="0"/>
                        <a:t> </a:t>
                      </a:r>
                      <a:r>
                        <a:rPr lang="en-ID" dirty="0" err="1"/>
                        <a:t>kepentingan</a:t>
                      </a:r>
                      <a:r>
                        <a:rPr lang="en-ID" dirty="0"/>
                        <a:t> </a:t>
                      </a:r>
                      <a:r>
                        <a:rPr lang="en-ID" dirty="0" err="1"/>
                        <a:t>publik</a:t>
                      </a:r>
                      <a:r>
                        <a:rPr lang="en-ID" dirty="0"/>
                        <a:t>).</a:t>
                      </a:r>
                    </a:p>
                  </a:txBody>
                  <a:tcPr/>
                </a:tc>
                <a:extLst>
                  <a:ext uri="{0D108BD9-81ED-4DB2-BD59-A6C34878D82A}">
                    <a16:rowId xmlns:a16="http://schemas.microsoft.com/office/drawing/2014/main" val="3530275318"/>
                  </a:ext>
                </a:extLst>
              </a:tr>
            </a:tbl>
          </a:graphicData>
        </a:graphic>
      </p:graphicFrame>
    </p:spTree>
    <p:extLst>
      <p:ext uri="{BB962C8B-B14F-4D97-AF65-F5344CB8AC3E}">
        <p14:creationId xmlns:p14="http://schemas.microsoft.com/office/powerpoint/2010/main" val="4148082012"/>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ACB077DA-1D6A-53B9-4C30-3AD1DFEB9305}"/>
              </a:ext>
            </a:extLst>
          </p:cNvPr>
          <p:cNvSpPr>
            <a:spLocks noGrp="1"/>
          </p:cNvSpPr>
          <p:nvPr>
            <p:ph type="subTitle" idx="1"/>
          </p:nvPr>
        </p:nvSpPr>
        <p:spPr>
          <a:xfrm>
            <a:off x="467544" y="836712"/>
            <a:ext cx="7992888" cy="5328592"/>
          </a:xfrm>
        </p:spPr>
        <p:txBody>
          <a:bodyPr/>
          <a:lstStyle/>
          <a:p>
            <a:endParaRPr lang="en-ID" dirty="0"/>
          </a:p>
        </p:txBody>
      </p:sp>
      <p:graphicFrame>
        <p:nvGraphicFramePr>
          <p:cNvPr id="3" name="Table 2">
            <a:extLst>
              <a:ext uri="{FF2B5EF4-FFF2-40B4-BE49-F238E27FC236}">
                <a16:creationId xmlns:a16="http://schemas.microsoft.com/office/drawing/2014/main" id="{0CB5BE56-1414-887F-CD54-5FBE9092B5A1}"/>
              </a:ext>
            </a:extLst>
          </p:cNvPr>
          <p:cNvGraphicFramePr>
            <a:graphicFrameLocks noGrp="1"/>
          </p:cNvGraphicFramePr>
          <p:nvPr>
            <p:extLst>
              <p:ext uri="{D42A27DB-BD31-4B8C-83A1-F6EECF244321}">
                <p14:modId xmlns:p14="http://schemas.microsoft.com/office/powerpoint/2010/main" val="1700888501"/>
              </p:ext>
            </p:extLst>
          </p:nvPr>
        </p:nvGraphicFramePr>
        <p:xfrm>
          <a:off x="539552" y="836712"/>
          <a:ext cx="7992888" cy="5367071"/>
        </p:xfrm>
        <a:graphic>
          <a:graphicData uri="http://schemas.openxmlformats.org/drawingml/2006/table">
            <a:tbl>
              <a:tblPr firstRow="1" bandRow="1">
                <a:tableStyleId>{5C22544A-7EE6-4342-B048-85BDC9FD1C3A}</a:tableStyleId>
              </a:tblPr>
              <a:tblGrid>
                <a:gridCol w="2664296">
                  <a:extLst>
                    <a:ext uri="{9D8B030D-6E8A-4147-A177-3AD203B41FA5}">
                      <a16:colId xmlns:a16="http://schemas.microsoft.com/office/drawing/2014/main" val="2031214316"/>
                    </a:ext>
                  </a:extLst>
                </a:gridCol>
                <a:gridCol w="2664296">
                  <a:extLst>
                    <a:ext uri="{9D8B030D-6E8A-4147-A177-3AD203B41FA5}">
                      <a16:colId xmlns:a16="http://schemas.microsoft.com/office/drawing/2014/main" val="2906396819"/>
                    </a:ext>
                  </a:extLst>
                </a:gridCol>
                <a:gridCol w="2664296">
                  <a:extLst>
                    <a:ext uri="{9D8B030D-6E8A-4147-A177-3AD203B41FA5}">
                      <a16:colId xmlns:a16="http://schemas.microsoft.com/office/drawing/2014/main" val="2037875080"/>
                    </a:ext>
                  </a:extLst>
                </a:gridCol>
              </a:tblGrid>
              <a:tr h="392093">
                <a:tc>
                  <a:txBody>
                    <a:bodyPr/>
                    <a:lstStyle/>
                    <a:p>
                      <a:pPr algn="ctr"/>
                      <a:r>
                        <a:rPr lang="en-US" dirty="0"/>
                        <a:t>A</a:t>
                      </a:r>
                      <a:r>
                        <a:rPr lang="en-ID" dirty="0"/>
                        <a:t>SPEK</a:t>
                      </a:r>
                    </a:p>
                  </a:txBody>
                  <a:tcPr/>
                </a:tc>
                <a:tc>
                  <a:txBody>
                    <a:bodyPr/>
                    <a:lstStyle/>
                    <a:p>
                      <a:pPr algn="ctr"/>
                      <a:r>
                        <a:rPr lang="en-US" dirty="0"/>
                        <a:t>PKPU</a:t>
                      </a:r>
                      <a:endParaRPr lang="en-ID" dirty="0"/>
                    </a:p>
                  </a:txBody>
                  <a:tcPr/>
                </a:tc>
                <a:tc>
                  <a:txBody>
                    <a:bodyPr/>
                    <a:lstStyle/>
                    <a:p>
                      <a:pPr algn="ctr"/>
                      <a:r>
                        <a:rPr lang="en-US" dirty="0"/>
                        <a:t>KEPAILITAN</a:t>
                      </a:r>
                      <a:endParaRPr lang="en-ID" dirty="0"/>
                    </a:p>
                  </a:txBody>
                  <a:tcPr/>
                </a:tc>
                <a:extLst>
                  <a:ext uri="{0D108BD9-81ED-4DB2-BD59-A6C34878D82A}">
                    <a16:rowId xmlns:a16="http://schemas.microsoft.com/office/drawing/2014/main" val="2570312756"/>
                  </a:ext>
                </a:extLst>
              </a:tr>
              <a:tr h="966804">
                <a:tc>
                  <a:txBody>
                    <a:bodyPr/>
                    <a:lstStyle/>
                    <a:p>
                      <a:r>
                        <a:rPr lang="en-ID" dirty="0" err="1"/>
                        <a:t>Orientasi</a:t>
                      </a:r>
                      <a:endParaRPr lang="en-ID" dirty="0"/>
                    </a:p>
                  </a:txBody>
                  <a:tcPr/>
                </a:tc>
                <a:tc>
                  <a:txBody>
                    <a:bodyPr/>
                    <a:lstStyle/>
                    <a:p>
                      <a:r>
                        <a:rPr lang="en-ID" b="1" dirty="0" err="1"/>
                        <a:t>Kelangsungan</a:t>
                      </a:r>
                      <a:r>
                        <a:rPr lang="en-ID" b="1" dirty="0"/>
                        <a:t> </a:t>
                      </a:r>
                      <a:r>
                        <a:rPr lang="en-ID" b="1" dirty="0" err="1"/>
                        <a:t>usaha</a:t>
                      </a:r>
                      <a:r>
                        <a:rPr lang="en-ID" dirty="0"/>
                        <a:t> </a:t>
                      </a:r>
                      <a:r>
                        <a:rPr lang="en-ID" dirty="0" err="1"/>
                        <a:t>Debitur</a:t>
                      </a:r>
                      <a:r>
                        <a:rPr lang="en-ID" dirty="0"/>
                        <a:t>.</a:t>
                      </a:r>
                    </a:p>
                  </a:txBody>
                  <a:tcPr/>
                </a:tc>
                <a:tc>
                  <a:txBody>
                    <a:bodyPr/>
                    <a:lstStyle/>
                    <a:p>
                      <a:r>
                        <a:rPr lang="en-ID" b="1" dirty="0" err="1"/>
                        <a:t>Pembayaran</a:t>
                      </a:r>
                      <a:r>
                        <a:rPr lang="en-ID" b="1" dirty="0"/>
                        <a:t> utang</a:t>
                      </a:r>
                      <a:r>
                        <a:rPr lang="en-ID" dirty="0"/>
                        <a:t> </a:t>
                      </a:r>
                      <a:r>
                        <a:rPr lang="en-ID" dirty="0" err="1"/>
                        <a:t>dari</a:t>
                      </a:r>
                      <a:r>
                        <a:rPr lang="en-ID" dirty="0"/>
                        <a:t> </a:t>
                      </a:r>
                      <a:r>
                        <a:rPr lang="en-ID" dirty="0" err="1"/>
                        <a:t>hasil</a:t>
                      </a:r>
                      <a:r>
                        <a:rPr lang="en-ID" dirty="0"/>
                        <a:t> </a:t>
                      </a:r>
                      <a:r>
                        <a:rPr lang="en-ID" dirty="0" err="1"/>
                        <a:t>penjualan</a:t>
                      </a:r>
                      <a:r>
                        <a:rPr lang="en-ID" dirty="0"/>
                        <a:t> </a:t>
                      </a:r>
                      <a:r>
                        <a:rPr lang="en-ID" dirty="0" err="1"/>
                        <a:t>aset</a:t>
                      </a:r>
                      <a:r>
                        <a:rPr lang="en-ID" dirty="0"/>
                        <a:t>.</a:t>
                      </a:r>
                    </a:p>
                  </a:txBody>
                  <a:tcPr/>
                </a:tc>
                <a:extLst>
                  <a:ext uri="{0D108BD9-81ED-4DB2-BD59-A6C34878D82A}">
                    <a16:rowId xmlns:a16="http://schemas.microsoft.com/office/drawing/2014/main" val="1073625085"/>
                  </a:ext>
                </a:extLst>
              </a:tr>
              <a:tr h="1546887">
                <a:tc>
                  <a:txBody>
                    <a:bodyPr/>
                    <a:lstStyle/>
                    <a:p>
                      <a:pPr>
                        <a:buNone/>
                      </a:pPr>
                      <a:r>
                        <a:rPr lang="en-ID" b="1" dirty="0"/>
                        <a:t>Hasil Ideal</a:t>
                      </a:r>
                      <a:endParaRPr lang="en-ID" dirty="0"/>
                    </a:p>
                  </a:txBody>
                  <a:tcPr anchor="ctr"/>
                </a:tc>
                <a:tc>
                  <a:txBody>
                    <a:bodyPr/>
                    <a:lstStyle/>
                    <a:p>
                      <a:pPr>
                        <a:buNone/>
                      </a:pPr>
                      <a:r>
                        <a:rPr lang="en-ID" b="1"/>
                        <a:t>Homologasi</a:t>
                      </a:r>
                      <a:r>
                        <a:rPr lang="en-ID"/>
                        <a:t> (pengesahan) rencana perdamaian.</a:t>
                      </a:r>
                    </a:p>
                  </a:txBody>
                  <a:tcPr anchor="ctr"/>
                </a:tc>
                <a:tc>
                  <a:txBody>
                    <a:bodyPr/>
                    <a:lstStyle/>
                    <a:p>
                      <a:pPr>
                        <a:buNone/>
                      </a:pPr>
                      <a:r>
                        <a:rPr lang="fi-FI" b="1" dirty="0"/>
                        <a:t>Pemberesan</a:t>
                      </a:r>
                      <a:r>
                        <a:rPr lang="fi-FI" dirty="0"/>
                        <a:t> harta pailit dan pembubaran badan hukum (jika perusahaan).</a:t>
                      </a:r>
                    </a:p>
                  </a:txBody>
                  <a:tcPr anchor="ctr"/>
                </a:tc>
                <a:extLst>
                  <a:ext uri="{0D108BD9-81ED-4DB2-BD59-A6C34878D82A}">
                    <a16:rowId xmlns:a16="http://schemas.microsoft.com/office/drawing/2014/main" val="4118044522"/>
                  </a:ext>
                </a:extLst>
              </a:tr>
              <a:tr h="1546887">
                <a:tc>
                  <a:txBody>
                    <a:bodyPr/>
                    <a:lstStyle/>
                    <a:p>
                      <a:pPr>
                        <a:buNone/>
                      </a:pPr>
                      <a:r>
                        <a:rPr lang="en-ID" b="1" dirty="0" err="1"/>
                        <a:t>Jangka</a:t>
                      </a:r>
                      <a:r>
                        <a:rPr lang="en-ID" b="1" dirty="0"/>
                        <a:t> Waktu</a:t>
                      </a:r>
                      <a:endParaRPr lang="en-ID" dirty="0"/>
                    </a:p>
                  </a:txBody>
                  <a:tcPr anchor="ctr"/>
                </a:tc>
                <a:tc>
                  <a:txBody>
                    <a:bodyPr/>
                    <a:lstStyle/>
                    <a:p>
                      <a:pPr>
                        <a:buNone/>
                      </a:pPr>
                      <a:r>
                        <a:rPr lang="nn-NO" b="1" dirty="0"/>
                        <a:t>Sementara</a:t>
                      </a:r>
                      <a:r>
                        <a:rPr lang="nn-NO" dirty="0"/>
                        <a:t>: Maks. 45 hari. </a:t>
                      </a:r>
                      <a:r>
                        <a:rPr lang="nn-NO" b="1" dirty="0"/>
                        <a:t>Tetap</a:t>
                      </a:r>
                      <a:r>
                        <a:rPr lang="nn-NO" dirty="0"/>
                        <a:t>: Maks. 270 hari (termasuk sementara).</a:t>
                      </a:r>
                    </a:p>
                  </a:txBody>
                  <a:tcPr anchor="ctr"/>
                </a:tc>
                <a:tc>
                  <a:txBody>
                    <a:bodyPr/>
                    <a:lstStyle/>
                    <a:p>
                      <a:pPr>
                        <a:buNone/>
                      </a:pPr>
                      <a:r>
                        <a:rPr lang="en-ID" dirty="0" err="1"/>
                        <a:t>Cepat</a:t>
                      </a:r>
                      <a:r>
                        <a:rPr lang="en-ID" dirty="0"/>
                        <a:t>, </a:t>
                      </a:r>
                      <a:r>
                        <a:rPr lang="en-ID" dirty="0" err="1"/>
                        <a:t>putusan</a:t>
                      </a:r>
                      <a:r>
                        <a:rPr lang="en-ID" dirty="0"/>
                        <a:t> </a:t>
                      </a:r>
                      <a:r>
                        <a:rPr lang="en-ID" dirty="0" err="1"/>
                        <a:t>pailit</a:t>
                      </a:r>
                      <a:r>
                        <a:rPr lang="en-ID" dirty="0"/>
                        <a:t> paling </a:t>
                      </a:r>
                      <a:r>
                        <a:rPr lang="en-ID" dirty="0" err="1"/>
                        <a:t>lambat</a:t>
                      </a:r>
                      <a:r>
                        <a:rPr lang="en-ID" dirty="0"/>
                        <a:t> 60 </a:t>
                      </a:r>
                      <a:r>
                        <a:rPr lang="en-ID" dirty="0" err="1"/>
                        <a:t>hari</a:t>
                      </a:r>
                      <a:r>
                        <a:rPr lang="en-ID" dirty="0"/>
                        <a:t> </a:t>
                      </a:r>
                      <a:r>
                        <a:rPr lang="en-ID" dirty="0" err="1"/>
                        <a:t>sejak</a:t>
                      </a:r>
                      <a:r>
                        <a:rPr lang="en-ID" dirty="0"/>
                        <a:t> </a:t>
                      </a:r>
                      <a:r>
                        <a:rPr lang="en-ID" dirty="0" err="1"/>
                        <a:t>permohonan</a:t>
                      </a:r>
                      <a:r>
                        <a:rPr lang="en-ID" dirty="0"/>
                        <a:t> </a:t>
                      </a:r>
                      <a:r>
                        <a:rPr lang="en-ID" dirty="0" err="1"/>
                        <a:t>didaftarkan</a:t>
                      </a:r>
                      <a:endParaRPr lang="en-ID" dirty="0"/>
                    </a:p>
                  </a:txBody>
                  <a:tcPr anchor="ctr"/>
                </a:tc>
                <a:extLst>
                  <a:ext uri="{0D108BD9-81ED-4DB2-BD59-A6C34878D82A}">
                    <a16:rowId xmlns:a16="http://schemas.microsoft.com/office/drawing/2014/main" val="3279637124"/>
                  </a:ext>
                </a:extLst>
              </a:tr>
              <a:tr h="875922">
                <a:tc>
                  <a:txBody>
                    <a:bodyPr/>
                    <a:lstStyle/>
                    <a:p>
                      <a:pPr>
                        <a:buNone/>
                      </a:pPr>
                      <a:r>
                        <a:rPr lang="en-ID" b="1" dirty="0" err="1"/>
                        <a:t>Implikasi</a:t>
                      </a:r>
                      <a:endParaRPr lang="en-ID" dirty="0"/>
                    </a:p>
                  </a:txBody>
                  <a:tcPr anchor="ctr"/>
                </a:tc>
                <a:tc>
                  <a:txBody>
                    <a:bodyPr/>
                    <a:lstStyle/>
                    <a:p>
                      <a:pPr>
                        <a:buNone/>
                      </a:pPr>
                      <a:r>
                        <a:rPr lang="it-IT"/>
                        <a:t>Kesempatan kedua untuk Debitur, reputasi dapat dipulihkan.</a:t>
                      </a:r>
                    </a:p>
                  </a:txBody>
                  <a:tcPr anchor="ctr"/>
                </a:tc>
                <a:tc>
                  <a:txBody>
                    <a:bodyPr/>
                    <a:lstStyle/>
                    <a:p>
                      <a:pPr>
                        <a:buNone/>
                      </a:pPr>
                      <a:r>
                        <a:rPr lang="en-ID" dirty="0" err="1"/>
                        <a:t>Reputasi</a:t>
                      </a:r>
                      <a:r>
                        <a:rPr lang="en-ID" dirty="0"/>
                        <a:t> sangat </a:t>
                      </a:r>
                      <a:r>
                        <a:rPr lang="en-ID" dirty="0" err="1"/>
                        <a:t>buruk</a:t>
                      </a:r>
                      <a:r>
                        <a:rPr lang="en-ID" dirty="0"/>
                        <a:t>, </a:t>
                      </a:r>
                      <a:r>
                        <a:rPr lang="en-ID" dirty="0" err="1"/>
                        <a:t>aset</a:t>
                      </a:r>
                      <a:r>
                        <a:rPr lang="en-ID" dirty="0"/>
                        <a:t> </a:t>
                      </a:r>
                      <a:r>
                        <a:rPr lang="en-ID" dirty="0" err="1"/>
                        <a:t>hilang</a:t>
                      </a:r>
                      <a:r>
                        <a:rPr lang="en-ID" dirty="0"/>
                        <a:t> </a:t>
                      </a:r>
                      <a:r>
                        <a:rPr lang="en-ID" dirty="0" err="1"/>
                        <a:t>kendali</a:t>
                      </a:r>
                      <a:r>
                        <a:rPr lang="en-ID" dirty="0"/>
                        <a:t>, </a:t>
                      </a:r>
                      <a:r>
                        <a:rPr lang="en-ID" dirty="0" err="1"/>
                        <a:t>potensi</a:t>
                      </a:r>
                      <a:r>
                        <a:rPr lang="en-ID" dirty="0"/>
                        <a:t> </a:t>
                      </a:r>
                      <a:r>
                        <a:rPr lang="en-ID" dirty="0" err="1"/>
                        <a:t>bubar</a:t>
                      </a:r>
                      <a:endParaRPr lang="en-ID" dirty="0"/>
                    </a:p>
                  </a:txBody>
                  <a:tcPr anchor="ctr"/>
                </a:tc>
                <a:extLst>
                  <a:ext uri="{0D108BD9-81ED-4DB2-BD59-A6C34878D82A}">
                    <a16:rowId xmlns:a16="http://schemas.microsoft.com/office/drawing/2014/main" val="1006232517"/>
                  </a:ext>
                </a:extLst>
              </a:tr>
            </a:tbl>
          </a:graphicData>
        </a:graphic>
      </p:graphicFrame>
    </p:spTree>
    <p:extLst>
      <p:ext uri="{BB962C8B-B14F-4D97-AF65-F5344CB8AC3E}">
        <p14:creationId xmlns:p14="http://schemas.microsoft.com/office/powerpoint/2010/main" val="3443010999"/>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67544" y="644525"/>
            <a:ext cx="8208461" cy="5376545"/>
          </a:xfrm>
        </p:spPr>
        <p:txBody>
          <a:bodyPr>
            <a:noAutofit/>
          </a:bodyPr>
          <a:lstStyle/>
          <a:p>
            <a:pPr algn="ctr">
              <a:buFont typeface="Wingdings" panose="05000000000000000000" charset="0"/>
            </a:pPr>
            <a:r>
              <a:rPr lang="en-US" altLang="en-US" sz="3000" b="1" dirty="0">
                <a:solidFill>
                  <a:schemeClr val="tx1"/>
                </a:solidFill>
                <a:sym typeface="+mn-ea"/>
              </a:rPr>
              <a:t>Tantangan dan Keuntungan PKPU</a:t>
            </a:r>
          </a:p>
          <a:p>
            <a:pPr algn="ctr">
              <a:buFont typeface="Wingdings" panose="05000000000000000000" charset="0"/>
            </a:pPr>
            <a:endParaRPr lang="en-US" altLang="en-US" sz="2000" dirty="0">
              <a:solidFill>
                <a:schemeClr val="tx1"/>
              </a:solidFill>
              <a:sym typeface="+mn-ea"/>
            </a:endParaRPr>
          </a:p>
          <a:p>
            <a:pPr marL="457200" indent="-457200" algn="just">
              <a:buFont typeface="+mj-lt"/>
              <a:buAutoNum type="arabicPeriod"/>
            </a:pPr>
            <a:r>
              <a:rPr lang="en-US" altLang="en-US" sz="2500" b="1" dirty="0">
                <a:solidFill>
                  <a:schemeClr val="tx1"/>
                </a:solidFill>
                <a:sym typeface="+mn-ea"/>
              </a:rPr>
              <a:t>Keuntungan:</a:t>
            </a:r>
          </a:p>
          <a:p>
            <a:pPr marL="982663" indent="-342900" algn="just">
              <a:buFont typeface="Arial" panose="020B0604020202020204" pitchFamily="34" charset="0"/>
              <a:buChar char="•"/>
            </a:pPr>
            <a:r>
              <a:rPr lang="en-US" altLang="en-US" sz="2500" dirty="0">
                <a:solidFill>
                  <a:schemeClr val="tx1"/>
                </a:solidFill>
                <a:sym typeface="+mn-ea"/>
              </a:rPr>
              <a:t>Bagi Debitur: Kesempatan untuk bernapas dan merestrukturisasi utang, menghindari citra negatif kepailitan, dan mempertahankan </a:t>
            </a:r>
            <a:r>
              <a:rPr lang="en-US" altLang="en-US" sz="2500" dirty="0" err="1">
                <a:solidFill>
                  <a:schemeClr val="tx1"/>
                </a:solidFill>
                <a:sym typeface="+mn-ea"/>
              </a:rPr>
              <a:t>bisnis</a:t>
            </a:r>
            <a:r>
              <a:rPr lang="en-US" altLang="en-US" sz="2500" dirty="0">
                <a:solidFill>
                  <a:schemeClr val="tx1"/>
                </a:solidFill>
                <a:sym typeface="+mn-ea"/>
              </a:rPr>
              <a:t>.</a:t>
            </a:r>
          </a:p>
          <a:p>
            <a:pPr marL="982663" indent="-342900" algn="just">
              <a:buFont typeface="Arial" panose="020B0604020202020204" pitchFamily="34" charset="0"/>
              <a:buChar char="•"/>
            </a:pPr>
            <a:r>
              <a:rPr lang="en-US" altLang="en-US" sz="2500" dirty="0">
                <a:solidFill>
                  <a:schemeClr val="tx1"/>
                </a:solidFill>
                <a:sym typeface="+mn-ea"/>
              </a:rPr>
              <a:t>Bagi Kreditur: Kesempatan untuk mendapatkan pembayaran utang yang lebih besar dibandingkan jika aset debitur dilikuidasi dalam kepailitan, serta menghindari biaya dan waktu yang panjang dalam proses kepailitan.</a:t>
            </a: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916305" y="857885"/>
            <a:ext cx="7395210" cy="4780915"/>
          </a:xfrm>
        </p:spPr>
        <p:txBody>
          <a:bodyPr>
            <a:normAutofit/>
          </a:bodyPr>
          <a:lstStyle/>
          <a:p>
            <a:pPr algn="just"/>
            <a:r>
              <a:rPr lang="en-US" altLang="en-US" b="1" dirty="0">
                <a:solidFill>
                  <a:schemeClr val="tx1"/>
                </a:solidFill>
              </a:rPr>
              <a:t>2. </a:t>
            </a:r>
            <a:r>
              <a:rPr lang="en-US" altLang="en-US" b="1" dirty="0" err="1">
                <a:solidFill>
                  <a:schemeClr val="tx1"/>
                </a:solidFill>
              </a:rPr>
              <a:t>Tantangan</a:t>
            </a:r>
            <a:r>
              <a:rPr lang="en-US" altLang="en-US" b="1" dirty="0">
                <a:solidFill>
                  <a:schemeClr val="tx1"/>
                </a:solidFill>
              </a:rPr>
              <a:t>:</a:t>
            </a:r>
            <a:endParaRPr lang="en-US" altLang="en-US" dirty="0">
              <a:solidFill>
                <a:schemeClr val="tx1"/>
              </a:solidFill>
            </a:endParaRPr>
          </a:p>
          <a:p>
            <a:pPr marL="982663" indent="-457200" algn="just">
              <a:buFont typeface="Arial" panose="020B0604020202020204" pitchFamily="34" charset="0"/>
              <a:buChar char="•"/>
            </a:pPr>
            <a:r>
              <a:rPr lang="en-US" altLang="en-US" dirty="0" err="1">
                <a:solidFill>
                  <a:schemeClr val="tx1"/>
                </a:solidFill>
              </a:rPr>
              <a:t>Kompleksitas</a:t>
            </a:r>
            <a:r>
              <a:rPr lang="en-US" altLang="en-US" dirty="0">
                <a:solidFill>
                  <a:schemeClr val="tx1"/>
                </a:solidFill>
              </a:rPr>
              <a:t> Proses: Proses PKPU </a:t>
            </a:r>
            <a:r>
              <a:rPr lang="en-US" altLang="en-US" dirty="0" err="1">
                <a:solidFill>
                  <a:schemeClr val="tx1"/>
                </a:solidFill>
              </a:rPr>
              <a:t>melibatkan</a:t>
            </a:r>
            <a:r>
              <a:rPr lang="en-US" altLang="en-US" dirty="0">
                <a:solidFill>
                  <a:schemeClr val="tx1"/>
                </a:solidFill>
              </a:rPr>
              <a:t> </a:t>
            </a:r>
            <a:r>
              <a:rPr lang="en-US" altLang="en-US" dirty="0" err="1">
                <a:solidFill>
                  <a:schemeClr val="tx1"/>
                </a:solidFill>
              </a:rPr>
              <a:t>banyak</a:t>
            </a:r>
            <a:r>
              <a:rPr lang="en-US" altLang="en-US" dirty="0">
                <a:solidFill>
                  <a:schemeClr val="tx1"/>
                </a:solidFill>
              </a:rPr>
              <a:t> </a:t>
            </a:r>
            <a:r>
              <a:rPr lang="en-US" altLang="en-US" dirty="0" err="1">
                <a:solidFill>
                  <a:schemeClr val="tx1"/>
                </a:solidFill>
              </a:rPr>
              <a:t>pihak</a:t>
            </a:r>
            <a:r>
              <a:rPr lang="en-US" altLang="en-US" dirty="0">
                <a:solidFill>
                  <a:schemeClr val="tx1"/>
                </a:solidFill>
              </a:rPr>
              <a:t> dan </a:t>
            </a:r>
            <a:r>
              <a:rPr lang="en-US" altLang="en-US" dirty="0" err="1">
                <a:solidFill>
                  <a:schemeClr val="tx1"/>
                </a:solidFill>
              </a:rPr>
              <a:t>memerlukan</a:t>
            </a:r>
            <a:r>
              <a:rPr lang="en-US" altLang="en-US" dirty="0">
                <a:solidFill>
                  <a:schemeClr val="tx1"/>
                </a:solidFill>
              </a:rPr>
              <a:t> </a:t>
            </a:r>
            <a:r>
              <a:rPr lang="en-US" altLang="en-US" dirty="0" err="1">
                <a:solidFill>
                  <a:schemeClr val="tx1"/>
                </a:solidFill>
              </a:rPr>
              <a:t>negosiasi</a:t>
            </a:r>
            <a:r>
              <a:rPr lang="en-US" altLang="en-US" dirty="0">
                <a:solidFill>
                  <a:schemeClr val="tx1"/>
                </a:solidFill>
              </a:rPr>
              <a:t> yang </a:t>
            </a:r>
            <a:r>
              <a:rPr lang="en-US" altLang="en-US" dirty="0" err="1">
                <a:solidFill>
                  <a:schemeClr val="tx1"/>
                </a:solidFill>
              </a:rPr>
              <a:t>intensif</a:t>
            </a:r>
            <a:r>
              <a:rPr lang="en-US" altLang="en-US" dirty="0">
                <a:solidFill>
                  <a:schemeClr val="tx1"/>
                </a:solidFill>
              </a:rPr>
              <a:t>.</a:t>
            </a:r>
          </a:p>
          <a:p>
            <a:pPr marL="982663" indent="-457200" algn="just">
              <a:buFont typeface="Arial" panose="020B0604020202020204" pitchFamily="34" charset="0"/>
              <a:buChar char="•"/>
            </a:pPr>
            <a:r>
              <a:rPr lang="en-US" altLang="en-US" dirty="0" err="1">
                <a:solidFill>
                  <a:schemeClr val="tx1"/>
                </a:solidFill>
              </a:rPr>
              <a:t>Tenggat</a:t>
            </a:r>
            <a:r>
              <a:rPr lang="en-US" altLang="en-US" dirty="0">
                <a:solidFill>
                  <a:schemeClr val="tx1"/>
                </a:solidFill>
              </a:rPr>
              <a:t> Waktu </a:t>
            </a:r>
            <a:r>
              <a:rPr lang="en-US" altLang="en-US" dirty="0" err="1">
                <a:solidFill>
                  <a:schemeClr val="tx1"/>
                </a:solidFill>
              </a:rPr>
              <a:t>Ketat</a:t>
            </a:r>
            <a:r>
              <a:rPr lang="en-US" altLang="en-US" dirty="0">
                <a:solidFill>
                  <a:schemeClr val="tx1"/>
                </a:solidFill>
              </a:rPr>
              <a:t>: Ada </a:t>
            </a:r>
            <a:r>
              <a:rPr lang="en-US" altLang="en-US" dirty="0" err="1">
                <a:solidFill>
                  <a:schemeClr val="tx1"/>
                </a:solidFill>
              </a:rPr>
              <a:t>batasan</a:t>
            </a:r>
            <a:r>
              <a:rPr lang="en-US" altLang="en-US" dirty="0">
                <a:solidFill>
                  <a:schemeClr val="tx1"/>
                </a:solidFill>
              </a:rPr>
              <a:t> </a:t>
            </a:r>
            <a:r>
              <a:rPr lang="en-US" altLang="en-US" dirty="0" err="1">
                <a:solidFill>
                  <a:schemeClr val="tx1"/>
                </a:solidFill>
              </a:rPr>
              <a:t>waktu</a:t>
            </a:r>
            <a:r>
              <a:rPr lang="en-US" altLang="en-US" dirty="0">
                <a:solidFill>
                  <a:schemeClr val="tx1"/>
                </a:solidFill>
              </a:rPr>
              <a:t> yang </a:t>
            </a:r>
            <a:r>
              <a:rPr lang="en-US" altLang="en-US" dirty="0" err="1">
                <a:solidFill>
                  <a:schemeClr val="tx1"/>
                </a:solidFill>
              </a:rPr>
              <a:t>jelas</a:t>
            </a:r>
            <a:r>
              <a:rPr lang="en-US" altLang="en-US" dirty="0">
                <a:solidFill>
                  <a:schemeClr val="tx1"/>
                </a:solidFill>
              </a:rPr>
              <a:t> </a:t>
            </a:r>
            <a:r>
              <a:rPr lang="en-US" altLang="en-US" dirty="0" err="1">
                <a:solidFill>
                  <a:schemeClr val="tx1"/>
                </a:solidFill>
              </a:rPr>
              <a:t>untuk</a:t>
            </a:r>
            <a:r>
              <a:rPr lang="en-US" altLang="en-US" dirty="0">
                <a:solidFill>
                  <a:schemeClr val="tx1"/>
                </a:solidFill>
              </a:rPr>
              <a:t> </a:t>
            </a:r>
            <a:r>
              <a:rPr lang="en-US" altLang="en-US" dirty="0" err="1">
                <a:solidFill>
                  <a:schemeClr val="tx1"/>
                </a:solidFill>
              </a:rPr>
              <a:t>mencapai</a:t>
            </a:r>
            <a:r>
              <a:rPr lang="en-US" altLang="en-US" dirty="0">
                <a:solidFill>
                  <a:schemeClr val="tx1"/>
                </a:solidFill>
              </a:rPr>
              <a:t> </a:t>
            </a:r>
            <a:r>
              <a:rPr lang="en-US" altLang="en-US" dirty="0" err="1">
                <a:solidFill>
                  <a:schemeClr val="tx1"/>
                </a:solidFill>
              </a:rPr>
              <a:t>perdamaian</a:t>
            </a:r>
            <a:r>
              <a:rPr lang="en-US" altLang="en-US" dirty="0">
                <a:solidFill>
                  <a:schemeClr val="tx1"/>
                </a:solidFill>
              </a:rPr>
              <a:t>.</a:t>
            </a:r>
          </a:p>
          <a:p>
            <a:pPr marL="982663" indent="-457200" algn="just">
              <a:buFont typeface="Arial" panose="020B0604020202020204" pitchFamily="34" charset="0"/>
              <a:buChar char="•"/>
            </a:pPr>
            <a:r>
              <a:rPr lang="en-US" altLang="en-US" dirty="0" err="1">
                <a:solidFill>
                  <a:schemeClr val="tx1"/>
                </a:solidFill>
              </a:rPr>
              <a:t>Risiko</a:t>
            </a:r>
            <a:r>
              <a:rPr lang="en-US" altLang="en-US" dirty="0">
                <a:solidFill>
                  <a:schemeClr val="tx1"/>
                </a:solidFill>
              </a:rPr>
              <a:t> </a:t>
            </a:r>
            <a:r>
              <a:rPr lang="en-US" altLang="en-US" dirty="0" err="1">
                <a:solidFill>
                  <a:schemeClr val="tx1"/>
                </a:solidFill>
              </a:rPr>
              <a:t>Gagal</a:t>
            </a:r>
            <a:r>
              <a:rPr lang="en-US" altLang="en-US" dirty="0">
                <a:solidFill>
                  <a:schemeClr val="tx1"/>
                </a:solidFill>
              </a:rPr>
              <a:t>: Jika </a:t>
            </a:r>
            <a:r>
              <a:rPr lang="en-US" altLang="en-US" dirty="0" err="1">
                <a:solidFill>
                  <a:schemeClr val="tx1"/>
                </a:solidFill>
              </a:rPr>
              <a:t>perdamaian</a:t>
            </a:r>
            <a:r>
              <a:rPr lang="en-US" altLang="en-US" dirty="0">
                <a:solidFill>
                  <a:schemeClr val="tx1"/>
                </a:solidFill>
              </a:rPr>
              <a:t> </a:t>
            </a:r>
            <a:r>
              <a:rPr lang="en-US" altLang="en-US" dirty="0" err="1">
                <a:solidFill>
                  <a:schemeClr val="tx1"/>
                </a:solidFill>
              </a:rPr>
              <a:t>tidak</a:t>
            </a:r>
            <a:r>
              <a:rPr lang="en-US" altLang="en-US" dirty="0">
                <a:solidFill>
                  <a:schemeClr val="tx1"/>
                </a:solidFill>
              </a:rPr>
              <a:t> </a:t>
            </a:r>
            <a:r>
              <a:rPr lang="en-US" altLang="en-US" dirty="0" err="1">
                <a:solidFill>
                  <a:schemeClr val="tx1"/>
                </a:solidFill>
              </a:rPr>
              <a:t>tercapai</a:t>
            </a:r>
            <a:r>
              <a:rPr lang="en-US" altLang="en-US" dirty="0">
                <a:solidFill>
                  <a:schemeClr val="tx1"/>
                </a:solidFill>
              </a:rPr>
              <a:t>, </a:t>
            </a:r>
            <a:r>
              <a:rPr lang="en-US" altLang="en-US" dirty="0" err="1">
                <a:solidFill>
                  <a:schemeClr val="tx1"/>
                </a:solidFill>
              </a:rPr>
              <a:t>debitur</a:t>
            </a:r>
            <a:r>
              <a:rPr lang="en-US" altLang="en-US" dirty="0">
                <a:solidFill>
                  <a:schemeClr val="tx1"/>
                </a:solidFill>
              </a:rPr>
              <a:t> </a:t>
            </a:r>
            <a:r>
              <a:rPr lang="en-US" altLang="en-US" dirty="0" err="1">
                <a:solidFill>
                  <a:schemeClr val="tx1"/>
                </a:solidFill>
              </a:rPr>
              <a:t>akan</a:t>
            </a:r>
            <a:r>
              <a:rPr lang="en-US" altLang="en-US" dirty="0">
                <a:solidFill>
                  <a:schemeClr val="tx1"/>
                </a:solidFill>
              </a:rPr>
              <a:t> </a:t>
            </a:r>
            <a:r>
              <a:rPr lang="en-US" altLang="en-US" dirty="0" err="1">
                <a:solidFill>
                  <a:schemeClr val="tx1"/>
                </a:solidFill>
              </a:rPr>
              <a:t>dinyatakan</a:t>
            </a:r>
            <a:r>
              <a:rPr lang="en-US" altLang="en-US" dirty="0">
                <a:solidFill>
                  <a:schemeClr val="tx1"/>
                </a:solidFill>
              </a:rPr>
              <a:t> </a:t>
            </a:r>
            <a:r>
              <a:rPr lang="en-US" altLang="en-US" dirty="0" err="1">
                <a:solidFill>
                  <a:schemeClr val="tx1"/>
                </a:solidFill>
              </a:rPr>
              <a:t>pailit</a:t>
            </a:r>
            <a:r>
              <a:rPr lang="en-US" altLang="en-US" dirty="0">
                <a:solidFill>
                  <a:schemeClr val="tx1"/>
                </a:solidFill>
              </a:rPr>
              <a:t>.</a:t>
            </a:r>
          </a:p>
          <a:p>
            <a:pPr marL="982663" indent="-457200" algn="just">
              <a:buFont typeface="Arial" panose="020B0604020202020204" pitchFamily="34" charset="0"/>
              <a:buChar char="•"/>
            </a:pPr>
            <a:r>
              <a:rPr lang="en-US" altLang="en-US" dirty="0" err="1">
                <a:solidFill>
                  <a:schemeClr val="tx1"/>
                </a:solidFill>
              </a:rPr>
              <a:t>Keterbukaan</a:t>
            </a:r>
            <a:r>
              <a:rPr lang="en-US" altLang="en-US" dirty="0">
                <a:solidFill>
                  <a:schemeClr val="tx1"/>
                </a:solidFill>
              </a:rPr>
              <a:t> </a:t>
            </a:r>
            <a:r>
              <a:rPr lang="en-US" altLang="en-US" dirty="0" err="1">
                <a:solidFill>
                  <a:schemeClr val="tx1"/>
                </a:solidFill>
              </a:rPr>
              <a:t>Informasi</a:t>
            </a:r>
            <a:r>
              <a:rPr lang="en-US" altLang="en-US" dirty="0">
                <a:solidFill>
                  <a:schemeClr val="tx1"/>
                </a:solidFill>
              </a:rPr>
              <a:t>: </a:t>
            </a:r>
            <a:r>
              <a:rPr lang="en-US" altLang="en-US" dirty="0" err="1">
                <a:solidFill>
                  <a:schemeClr val="tx1"/>
                </a:solidFill>
              </a:rPr>
              <a:t>Debitur</a:t>
            </a:r>
            <a:r>
              <a:rPr lang="en-US" altLang="en-US" dirty="0">
                <a:solidFill>
                  <a:schemeClr val="tx1"/>
                </a:solidFill>
              </a:rPr>
              <a:t> </a:t>
            </a:r>
            <a:r>
              <a:rPr lang="en-US" altLang="en-US" dirty="0" err="1">
                <a:solidFill>
                  <a:schemeClr val="tx1"/>
                </a:solidFill>
              </a:rPr>
              <a:t>harus</a:t>
            </a:r>
            <a:r>
              <a:rPr lang="en-US" altLang="en-US" dirty="0">
                <a:solidFill>
                  <a:schemeClr val="tx1"/>
                </a:solidFill>
              </a:rPr>
              <a:t> </a:t>
            </a:r>
            <a:r>
              <a:rPr lang="en-US" altLang="en-US" dirty="0" err="1">
                <a:solidFill>
                  <a:schemeClr val="tx1"/>
                </a:solidFill>
              </a:rPr>
              <a:t>transparan</a:t>
            </a:r>
            <a:r>
              <a:rPr lang="en-US" altLang="en-US" dirty="0">
                <a:solidFill>
                  <a:schemeClr val="tx1"/>
                </a:solidFill>
              </a:rPr>
              <a:t> </a:t>
            </a:r>
            <a:r>
              <a:rPr lang="en-US" altLang="en-US" dirty="0" err="1">
                <a:solidFill>
                  <a:schemeClr val="tx1"/>
                </a:solidFill>
              </a:rPr>
              <a:t>mengenai</a:t>
            </a:r>
            <a:r>
              <a:rPr lang="en-US" altLang="en-US" dirty="0">
                <a:solidFill>
                  <a:schemeClr val="tx1"/>
                </a:solidFill>
              </a:rPr>
              <a:t> </a:t>
            </a:r>
            <a:r>
              <a:rPr lang="en-US" altLang="en-US" dirty="0" err="1">
                <a:solidFill>
                  <a:schemeClr val="tx1"/>
                </a:solidFill>
              </a:rPr>
              <a:t>kondisi</a:t>
            </a:r>
            <a:r>
              <a:rPr lang="en-US" altLang="en-US" dirty="0">
                <a:solidFill>
                  <a:schemeClr val="tx1"/>
                </a:solidFill>
              </a:rPr>
              <a:t> </a:t>
            </a:r>
            <a:r>
              <a:rPr lang="en-US" altLang="en-US" dirty="0" err="1">
                <a:solidFill>
                  <a:schemeClr val="tx1"/>
                </a:solidFill>
              </a:rPr>
              <a:t>keuangannya</a:t>
            </a:r>
            <a:r>
              <a:rPr lang="en-US" altLang="en-US" dirty="0">
                <a:solidFill>
                  <a:schemeClr val="tx1"/>
                </a:solidFill>
              </a:rPr>
              <a:t>.</a:t>
            </a: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73760" y="1218565"/>
            <a:ext cx="7374255" cy="4420235"/>
          </a:xfrm>
        </p:spPr>
        <p:txBody>
          <a:bodyPr>
            <a:normAutofit/>
          </a:bodyPr>
          <a:lstStyle/>
          <a:p>
            <a:r>
              <a:rPr lang="en-US" altLang="en-US">
                <a:solidFill>
                  <a:schemeClr val="tx1"/>
                </a:solidFill>
              </a:rPr>
              <a:t>PKPU itu ibarat "kesempatan kedua" bagi kamu yang lagi kesulitan bayar utang.</a:t>
            </a:r>
          </a:p>
          <a:p>
            <a:endParaRPr lang="en-US" altLang="en-US">
              <a:solidFill>
                <a:schemeClr val="tx1"/>
              </a:solidFill>
            </a:endParaRPr>
          </a:p>
          <a:p>
            <a:r>
              <a:rPr lang="en-US" altLang="en-US">
                <a:solidFill>
                  <a:schemeClr val="tx1"/>
                </a:solidFill>
              </a:rPr>
              <a:t>Ini bukan jalan pintas untuk lari dari tanggung jawab, tapi cara yang legal dan teratur untuk mencari solusi bersama para kreditur, agar semua pihak bisa mendapatkan yang terbaik dan kamu bisa melanjutkan hidup atau bisnismu.</a:t>
            </a: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a:t>TERIMAKASIH</a:t>
            </a:r>
          </a:p>
          <a:p>
            <a:r>
              <a:rPr lang="en-US"/>
              <a:t>:)</a:t>
            </a:r>
          </a:p>
          <a:p>
            <a:endParaRPr lang="en-US"/>
          </a:p>
        </p:txBody>
      </p:sp>
    </p:spTree>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424</TotalTime>
  <Words>733</Words>
  <Application>Microsoft Office PowerPoint</Application>
  <PresentationFormat>On-screen Show (4:3)</PresentationFormat>
  <Paragraphs>68</Paragraphs>
  <Slides>9</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589</cp:revision>
  <cp:lastPrinted>2017-08-29T02:54:00Z</cp:lastPrinted>
  <dcterms:created xsi:type="dcterms:W3CDTF">2010-04-18T12:06:00Z</dcterms:created>
  <dcterms:modified xsi:type="dcterms:W3CDTF">2025-06-12T08:37:54Z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11F2F43ED6E444E5898BEB0A8EE9AE9D_13</vt:lpwstr>
  </property>
  <property fmtid="{D5CDD505-2E9C-101B-9397-08002B2CF9AE}" pid="3" name="KSOProductBuildVer">
    <vt:lpwstr>1033-12.2.0.20795</vt:lpwstr>
  </property>
</Properties>
</file>