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260" r:id="rId4"/>
    <p:sldId id="262" r:id="rId5"/>
    <p:sldId id="301" r:id="rId6"/>
    <p:sldId id="302" r:id="rId7"/>
    <p:sldId id="303" r:id="rId8"/>
    <p:sldId id="304" r:id="rId9"/>
    <p:sldId id="305" r:id="rId10"/>
    <p:sldId id="306" r:id="rId11"/>
    <p:sldId id="307"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77" d="100"/>
          <a:sy n="77" d="100"/>
        </p:scale>
        <p:origin x="1517"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archive.ics.uci.edu/ml"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404040"/>
                </a:solidFill>
                <a:effectLst/>
                <a:latin typeface="Inter"/>
              </a:rPr>
              <a:t>Daftar Pustaka:</a:t>
            </a:r>
            <a:endParaRPr lang="en-US" b="0" i="0" dirty="0">
              <a:solidFill>
                <a:srgbClr val="404040"/>
              </a:solidFill>
              <a:effectLst/>
              <a:latin typeface="Inter"/>
            </a:endParaRPr>
          </a:p>
          <a:p>
            <a:pPr algn="l">
              <a:buFont typeface="+mj-lt"/>
              <a:buAutoNum type="arabicPeriod"/>
            </a:pPr>
            <a:r>
              <a:rPr lang="en-US" b="0" i="0" dirty="0">
                <a:solidFill>
                  <a:srgbClr val="404040"/>
                </a:solidFill>
                <a:effectLst/>
                <a:latin typeface="Inter"/>
              </a:rPr>
              <a:t>Han, J., </a:t>
            </a:r>
            <a:r>
              <a:rPr lang="en-US" b="0" i="0" dirty="0" err="1">
                <a:solidFill>
                  <a:srgbClr val="404040"/>
                </a:solidFill>
                <a:effectLst/>
                <a:latin typeface="Inter"/>
              </a:rPr>
              <a:t>Kamber</a:t>
            </a:r>
            <a:r>
              <a:rPr lang="en-US" b="0" i="0" dirty="0">
                <a:solidFill>
                  <a:srgbClr val="404040"/>
                </a:solidFill>
                <a:effectLst/>
                <a:latin typeface="Inter"/>
              </a:rPr>
              <a:t>, M., &amp; Pei, J. (2011). </a:t>
            </a:r>
            <a:r>
              <a:rPr lang="en-US" b="0" i="1" dirty="0">
                <a:solidFill>
                  <a:srgbClr val="404040"/>
                </a:solidFill>
                <a:effectLst/>
                <a:latin typeface="Inter"/>
              </a:rPr>
              <a:t>Data Mining: Concepts and Techniques</a:t>
            </a:r>
            <a:r>
              <a:rPr lang="en-US" b="0" i="0" dirty="0">
                <a:solidFill>
                  <a:srgbClr val="404040"/>
                </a:solidFill>
                <a:effectLst/>
                <a:latin typeface="Inter"/>
              </a:rPr>
              <a:t>.</a:t>
            </a:r>
          </a:p>
          <a:p>
            <a:pPr algn="l">
              <a:buFont typeface="+mj-lt"/>
              <a:buAutoNum type="arabicPeriod"/>
            </a:pPr>
            <a:r>
              <a:rPr lang="en-US" b="0" i="0" dirty="0">
                <a:solidFill>
                  <a:srgbClr val="404040"/>
                </a:solidFill>
                <a:effectLst/>
                <a:latin typeface="Inter"/>
              </a:rPr>
              <a:t>UCI Machine Learning Repository. (</a:t>
            </a:r>
            <a:r>
              <a:rPr lang="en-US" b="0" i="0" u="none" strike="noStrike" dirty="0">
                <a:solidFill>
                  <a:srgbClr val="404040"/>
                </a:solidFill>
                <a:effectLst/>
                <a:latin typeface="Inter"/>
                <a:hlinkClick r:id="rId3"/>
              </a:rPr>
              <a:t>https://archive.ics.uci.edu/ml</a:t>
            </a:r>
            <a:r>
              <a:rPr lang="en-US" b="0" i="0" dirty="0">
                <a:solidFill>
                  <a:srgbClr val="404040"/>
                </a:solidFill>
                <a:effectLst/>
                <a:latin typeface="Inter"/>
              </a:rPr>
              <a:t>).</a:t>
            </a:r>
          </a:p>
          <a:p>
            <a:pPr algn="l">
              <a:buFont typeface="+mj-lt"/>
              <a:buAutoNum type="arabicPeriod"/>
            </a:pPr>
            <a:r>
              <a:rPr lang="en-US" b="0" i="0" dirty="0">
                <a:solidFill>
                  <a:srgbClr val="404040"/>
                </a:solidFill>
                <a:effectLst/>
                <a:latin typeface="Inter"/>
              </a:rPr>
              <a:t>Tan, P.-N., Steinbach, M., &amp; Kumar, V. (2005). </a:t>
            </a:r>
            <a:r>
              <a:rPr lang="en-US" b="0" i="1" dirty="0">
                <a:solidFill>
                  <a:srgbClr val="404040"/>
                </a:solidFill>
                <a:effectLst/>
                <a:latin typeface="Inter"/>
              </a:rPr>
              <a:t>Introduction to Data Mining</a:t>
            </a:r>
            <a:r>
              <a:rPr lang="en-US" b="0" i="0" dirty="0">
                <a:solidFill>
                  <a:srgbClr val="404040"/>
                </a:solidFill>
                <a:effectLst/>
                <a:latin typeface="Inter"/>
              </a:rPr>
              <a:t>.</a:t>
            </a:r>
          </a:p>
          <a:p>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182157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626292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76652-9C0C-4A55-9FF2-59E5690E63B7}"/>
              </a:ext>
            </a:extLst>
          </p:cNvPr>
          <p:cNvSpPr>
            <a:spLocks noGrp="1"/>
          </p:cNvSpPr>
          <p:nvPr>
            <p:ph type="title"/>
          </p:nvPr>
        </p:nvSpPr>
        <p:spPr/>
        <p:txBody>
          <a:bodyPr/>
          <a:lstStyle/>
          <a:p>
            <a:r>
              <a:rPr lang="en-US"/>
              <a:t>Click to edit Master title style</a:t>
            </a:r>
            <a:endParaRPr lang="id-ID"/>
          </a:p>
        </p:txBody>
      </p:sp>
      <p:sp>
        <p:nvSpPr>
          <p:cNvPr id="3" name="Content Placeholder 2">
            <a:extLst>
              <a:ext uri="{FF2B5EF4-FFF2-40B4-BE49-F238E27FC236}">
                <a16:creationId xmlns:a16="http://schemas.microsoft.com/office/drawing/2014/main" id="{039902C6-5843-4AC5-ACC0-96A6B296BE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75A75E25-EB83-49CD-9EFB-C187CCC69E86}"/>
              </a:ext>
            </a:extLst>
          </p:cNvPr>
          <p:cNvSpPr>
            <a:spLocks noGrp="1"/>
          </p:cNvSpPr>
          <p:nvPr>
            <p:ph type="dt" sz="half" idx="10"/>
          </p:nvPr>
        </p:nvSpPr>
        <p:spPr/>
        <p:txBody>
          <a:bodyPr/>
          <a:lstStyle/>
          <a:p>
            <a:fld id="{9F655CD6-4F3E-4E30-9140-BE76DE449F09}" type="datetimeFigureOut">
              <a:rPr lang="id-ID" smtClean="0"/>
              <a:t>15/03/2025</a:t>
            </a:fld>
            <a:endParaRPr lang="id-ID"/>
          </a:p>
        </p:txBody>
      </p:sp>
      <p:sp>
        <p:nvSpPr>
          <p:cNvPr id="5" name="Footer Placeholder 4">
            <a:extLst>
              <a:ext uri="{FF2B5EF4-FFF2-40B4-BE49-F238E27FC236}">
                <a16:creationId xmlns:a16="http://schemas.microsoft.com/office/drawing/2014/main" id="{B39696B5-AF01-4078-9B60-141F84D5C7B7}"/>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FBAAF91E-8D6C-4E89-AB21-F4F7FA461F9F}"/>
              </a:ext>
            </a:extLst>
          </p:cNvPr>
          <p:cNvSpPr>
            <a:spLocks noGrp="1"/>
          </p:cNvSpPr>
          <p:nvPr>
            <p:ph type="sldNum" sz="quarter" idx="12"/>
          </p:nvPr>
        </p:nvSpPr>
        <p:spPr/>
        <p:txBody>
          <a:bodyPr/>
          <a:lstStyle/>
          <a:p>
            <a:fld id="{CAF3C1DD-A6FD-4AFA-BA34-31C9A04874EA}" type="slidenum">
              <a:rPr lang="id-ID" smtClean="0"/>
              <a:t>‹#›</a:t>
            </a:fld>
            <a:endParaRPr lang="id-ID"/>
          </a:p>
        </p:txBody>
      </p:sp>
    </p:spTree>
    <p:extLst>
      <p:ext uri="{BB962C8B-B14F-4D97-AF65-F5344CB8AC3E}">
        <p14:creationId xmlns:p14="http://schemas.microsoft.com/office/powerpoint/2010/main" val="38636023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JUDUL MATERI POKOK</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3</a:t>
            </a: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b="1" i="0" dirty="0">
                <a:solidFill>
                  <a:srgbClr val="404040"/>
                </a:solidFill>
                <a:effectLst/>
                <a:latin typeface="Inter"/>
              </a:rPr>
              <a:t>The UCI Repository of Datasets</a:t>
            </a:r>
          </a:p>
          <a:p>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1F363A94-8B63-435E-A569-6CB065224149}"/>
              </a:ext>
            </a:extLst>
          </p:cNvPr>
          <p:cNvSpPr txBox="1"/>
          <p:nvPr/>
        </p:nvSpPr>
        <p:spPr>
          <a:xfrm>
            <a:off x="467544" y="1443841"/>
            <a:ext cx="8064896" cy="4154984"/>
          </a:xfrm>
          <a:prstGeom prst="rect">
            <a:avLst/>
          </a:prstGeom>
          <a:noFill/>
        </p:spPr>
        <p:txBody>
          <a:bodyPr wrap="square">
            <a:spAutoFit/>
          </a:bodyPr>
          <a:lstStyle/>
          <a:p>
            <a:pPr algn="l">
              <a:buFont typeface="Arial" panose="020B0604020202020204" pitchFamily="34" charset="0"/>
              <a:buChar char="•"/>
            </a:pPr>
            <a:r>
              <a:rPr lang="en-US" sz="2400" b="0" i="0" dirty="0">
                <a:solidFill>
                  <a:srgbClr val="404040"/>
                </a:solidFill>
                <a:effectLst/>
                <a:latin typeface="Inter"/>
              </a:rPr>
              <a:t>UCI (University of California, Irvine) Repository </a:t>
            </a:r>
            <a:r>
              <a:rPr lang="en-US" sz="2400" b="0" i="0" dirty="0" err="1">
                <a:solidFill>
                  <a:srgbClr val="404040"/>
                </a:solidFill>
                <a:effectLst/>
                <a:latin typeface="Inter"/>
              </a:rPr>
              <a:t>adalah</a:t>
            </a:r>
            <a:r>
              <a:rPr lang="en-US" sz="2400" b="0" i="0" dirty="0">
                <a:solidFill>
                  <a:srgbClr val="404040"/>
                </a:solidFill>
                <a:effectLst/>
                <a:latin typeface="Inter"/>
              </a:rPr>
              <a:t> </a:t>
            </a:r>
            <a:r>
              <a:rPr lang="en-US" sz="2400" b="0" i="0" dirty="0" err="1">
                <a:solidFill>
                  <a:srgbClr val="404040"/>
                </a:solidFill>
                <a:effectLst/>
                <a:latin typeface="Inter"/>
              </a:rPr>
              <a:t>kumpulan</a:t>
            </a:r>
            <a:r>
              <a:rPr lang="en-US" sz="2400" b="0" i="0" dirty="0">
                <a:solidFill>
                  <a:srgbClr val="404040"/>
                </a:solidFill>
                <a:effectLst/>
                <a:latin typeface="Inter"/>
              </a:rPr>
              <a:t> dataset </a:t>
            </a:r>
            <a:r>
              <a:rPr lang="en-US" sz="2400" b="0" i="0" dirty="0" err="1">
                <a:solidFill>
                  <a:srgbClr val="404040"/>
                </a:solidFill>
                <a:effectLst/>
                <a:latin typeface="Inter"/>
              </a:rPr>
              <a:t>publik</a:t>
            </a:r>
            <a:r>
              <a:rPr lang="en-US" sz="2400" b="0" i="0" dirty="0">
                <a:solidFill>
                  <a:srgbClr val="404040"/>
                </a:solidFill>
                <a:effectLst/>
                <a:latin typeface="Inter"/>
              </a:rPr>
              <a:t> yang </a:t>
            </a:r>
            <a:r>
              <a:rPr lang="en-US" sz="2400" b="0" i="0" dirty="0" err="1">
                <a:solidFill>
                  <a:srgbClr val="404040"/>
                </a:solidFill>
                <a:effectLst/>
                <a:latin typeface="Inter"/>
              </a:rPr>
              <a:t>sering</a:t>
            </a:r>
            <a:r>
              <a:rPr lang="en-US" sz="2400" b="0" i="0" dirty="0">
                <a:solidFill>
                  <a:srgbClr val="404040"/>
                </a:solidFill>
                <a:effectLst/>
                <a:latin typeface="Inter"/>
              </a:rPr>
              <a:t> </a:t>
            </a:r>
            <a:r>
              <a:rPr lang="en-US" sz="2400" b="0" i="0" dirty="0" err="1">
                <a:solidFill>
                  <a:srgbClr val="404040"/>
                </a:solidFill>
                <a:effectLst/>
                <a:latin typeface="Inter"/>
              </a:rPr>
              <a:t>digunakan</a:t>
            </a:r>
            <a:r>
              <a:rPr lang="en-US" sz="2400" b="0" i="0" dirty="0">
                <a:solidFill>
                  <a:srgbClr val="404040"/>
                </a:solidFill>
                <a:effectLst/>
                <a:latin typeface="Inter"/>
              </a:rPr>
              <a:t> </a:t>
            </a:r>
            <a:r>
              <a:rPr lang="en-US" sz="2400" b="0" i="0" dirty="0" err="1">
                <a:solidFill>
                  <a:srgbClr val="404040"/>
                </a:solidFill>
                <a:effectLst/>
                <a:latin typeface="Inter"/>
              </a:rPr>
              <a:t>untuk</a:t>
            </a:r>
            <a:r>
              <a:rPr lang="en-US" sz="2400" b="0" i="0" dirty="0">
                <a:solidFill>
                  <a:srgbClr val="404040"/>
                </a:solidFill>
                <a:effectLst/>
                <a:latin typeface="Inter"/>
              </a:rPr>
              <a:t> </a:t>
            </a:r>
            <a:r>
              <a:rPr lang="en-US" sz="2400" b="0" i="0" dirty="0" err="1">
                <a:solidFill>
                  <a:srgbClr val="404040"/>
                </a:solidFill>
                <a:effectLst/>
                <a:latin typeface="Inter"/>
              </a:rPr>
              <a:t>penelitian</a:t>
            </a:r>
            <a:r>
              <a:rPr lang="en-US" sz="2400" b="0" i="0" dirty="0">
                <a:solidFill>
                  <a:srgbClr val="404040"/>
                </a:solidFill>
                <a:effectLst/>
                <a:latin typeface="Inter"/>
              </a:rPr>
              <a:t> dan </a:t>
            </a:r>
            <a:r>
              <a:rPr lang="en-US" sz="2400" b="0" i="0" dirty="0" err="1">
                <a:solidFill>
                  <a:srgbClr val="404040"/>
                </a:solidFill>
                <a:effectLst/>
                <a:latin typeface="Inter"/>
              </a:rPr>
              <a:t>pengembangan</a:t>
            </a:r>
            <a:r>
              <a:rPr lang="en-US" sz="2400" b="0" i="0" dirty="0">
                <a:solidFill>
                  <a:srgbClr val="404040"/>
                </a:solidFill>
                <a:effectLst/>
                <a:latin typeface="Inter"/>
              </a:rPr>
              <a:t> </a:t>
            </a:r>
            <a:r>
              <a:rPr lang="en-US" sz="2400" b="0" i="0" dirty="0" err="1">
                <a:solidFill>
                  <a:srgbClr val="404040"/>
                </a:solidFill>
                <a:effectLst/>
                <a:latin typeface="Inter"/>
              </a:rPr>
              <a:t>algoritma</a:t>
            </a:r>
            <a:r>
              <a:rPr lang="en-US" sz="2400" b="0" i="0" dirty="0">
                <a:solidFill>
                  <a:srgbClr val="404040"/>
                </a:solidFill>
                <a:effectLst/>
                <a:latin typeface="Inter"/>
              </a:rPr>
              <a:t> data mining.</a:t>
            </a:r>
          </a:p>
          <a:p>
            <a:pPr algn="l"/>
            <a:endParaRPr lang="en-US" sz="2400" b="1" i="0" dirty="0">
              <a:solidFill>
                <a:srgbClr val="404040"/>
              </a:solidFill>
              <a:effectLst/>
              <a:latin typeface="Inter"/>
            </a:endParaRPr>
          </a:p>
          <a:p>
            <a:pPr algn="l"/>
            <a:r>
              <a:rPr lang="en-US" sz="2400" b="1" i="0" dirty="0">
                <a:solidFill>
                  <a:srgbClr val="404040"/>
                </a:solidFill>
                <a:effectLst/>
                <a:latin typeface="Inter"/>
              </a:rPr>
              <a:t>Fitur:</a:t>
            </a:r>
            <a:endParaRPr lang="en-US" sz="2400" b="0" i="0" dirty="0">
              <a:solidFill>
                <a:srgbClr val="404040"/>
              </a:solidFill>
              <a:effectLst/>
              <a:latin typeface="Inter"/>
            </a:endParaRPr>
          </a:p>
          <a:p>
            <a:pPr algn="l">
              <a:buFont typeface="Arial" panose="020B0604020202020204" pitchFamily="34" charset="0"/>
              <a:buChar char="•"/>
            </a:pPr>
            <a:r>
              <a:rPr lang="en-US" sz="2400" b="0" i="0" dirty="0" err="1">
                <a:solidFill>
                  <a:srgbClr val="404040"/>
                </a:solidFill>
                <a:effectLst/>
                <a:latin typeface="Inter"/>
              </a:rPr>
              <a:t>Berisi</a:t>
            </a:r>
            <a:r>
              <a:rPr lang="en-US" sz="2400" b="0" i="0" dirty="0">
                <a:solidFill>
                  <a:srgbClr val="404040"/>
                </a:solidFill>
                <a:effectLst/>
                <a:latin typeface="Inter"/>
              </a:rPr>
              <a:t> dataset </a:t>
            </a:r>
            <a:r>
              <a:rPr lang="en-US" sz="2400" b="0" i="0" dirty="0" err="1">
                <a:solidFill>
                  <a:srgbClr val="404040"/>
                </a:solidFill>
                <a:effectLst/>
                <a:latin typeface="Inter"/>
              </a:rPr>
              <a:t>dari</a:t>
            </a:r>
            <a:r>
              <a:rPr lang="en-US" sz="2400" b="0" i="0" dirty="0">
                <a:solidFill>
                  <a:srgbClr val="404040"/>
                </a:solidFill>
                <a:effectLst/>
                <a:latin typeface="Inter"/>
              </a:rPr>
              <a:t> </a:t>
            </a:r>
            <a:r>
              <a:rPr lang="en-US" sz="2400" b="0" i="0" dirty="0" err="1">
                <a:solidFill>
                  <a:srgbClr val="404040"/>
                </a:solidFill>
                <a:effectLst/>
                <a:latin typeface="Inter"/>
              </a:rPr>
              <a:t>berbagai</a:t>
            </a:r>
            <a:r>
              <a:rPr lang="en-US" sz="2400" b="0" i="0" dirty="0">
                <a:solidFill>
                  <a:srgbClr val="404040"/>
                </a:solidFill>
                <a:effectLst/>
                <a:latin typeface="Inter"/>
              </a:rPr>
              <a:t> domain (</a:t>
            </a:r>
            <a:r>
              <a:rPr lang="en-US" sz="2400" b="0" i="0" dirty="0" err="1">
                <a:solidFill>
                  <a:srgbClr val="404040"/>
                </a:solidFill>
                <a:effectLst/>
                <a:latin typeface="Inter"/>
              </a:rPr>
              <a:t>kesehatan</a:t>
            </a:r>
            <a:r>
              <a:rPr lang="en-US" sz="2400" b="0" i="0" dirty="0">
                <a:solidFill>
                  <a:srgbClr val="404040"/>
                </a:solidFill>
                <a:effectLst/>
                <a:latin typeface="Inter"/>
              </a:rPr>
              <a:t>, </a:t>
            </a:r>
            <a:r>
              <a:rPr lang="en-US" sz="2400" b="0" i="0" dirty="0" err="1">
                <a:solidFill>
                  <a:srgbClr val="404040"/>
                </a:solidFill>
                <a:effectLst/>
                <a:latin typeface="Inter"/>
              </a:rPr>
              <a:t>keuangan</a:t>
            </a:r>
            <a:r>
              <a:rPr lang="en-US" sz="2400" b="0" i="0" dirty="0">
                <a:solidFill>
                  <a:srgbClr val="404040"/>
                </a:solidFill>
                <a:effectLst/>
                <a:latin typeface="Inter"/>
              </a:rPr>
              <a:t>, </a:t>
            </a:r>
            <a:r>
              <a:rPr lang="en-US" sz="2400" b="0" i="0" dirty="0" err="1">
                <a:solidFill>
                  <a:srgbClr val="404040"/>
                </a:solidFill>
                <a:effectLst/>
                <a:latin typeface="Inter"/>
              </a:rPr>
              <a:t>ilmu</a:t>
            </a:r>
            <a:r>
              <a:rPr lang="en-US" sz="2400" b="0" i="0" dirty="0">
                <a:solidFill>
                  <a:srgbClr val="404040"/>
                </a:solidFill>
                <a:effectLst/>
                <a:latin typeface="Inter"/>
              </a:rPr>
              <a:t> </a:t>
            </a:r>
            <a:r>
              <a:rPr lang="en-US" sz="2400" b="0" i="0" dirty="0" err="1">
                <a:solidFill>
                  <a:srgbClr val="404040"/>
                </a:solidFill>
                <a:effectLst/>
                <a:latin typeface="Inter"/>
              </a:rPr>
              <a:t>sosial</a:t>
            </a:r>
            <a:r>
              <a:rPr lang="en-US" sz="2400" b="0" i="0" dirty="0">
                <a:solidFill>
                  <a:srgbClr val="404040"/>
                </a:solidFill>
                <a:effectLst/>
                <a:latin typeface="Inter"/>
              </a:rPr>
              <a:t>, </a:t>
            </a:r>
            <a:r>
              <a:rPr lang="en-US" sz="2400" b="0" i="0" dirty="0" err="1">
                <a:solidFill>
                  <a:srgbClr val="404040"/>
                </a:solidFill>
                <a:effectLst/>
                <a:latin typeface="Inter"/>
              </a:rPr>
              <a:t>dll</a:t>
            </a:r>
            <a:r>
              <a:rPr lang="en-US" sz="2400" b="0" i="0" dirty="0">
                <a:solidFill>
                  <a:srgbClr val="404040"/>
                </a:solidFill>
                <a:effectLst/>
                <a:latin typeface="Inter"/>
              </a:rPr>
              <a:t>.).</a:t>
            </a:r>
          </a:p>
          <a:p>
            <a:pPr algn="l">
              <a:buFont typeface="Arial" panose="020B0604020202020204" pitchFamily="34" charset="0"/>
              <a:buChar char="•"/>
            </a:pPr>
            <a:r>
              <a:rPr lang="en-US" sz="2400" b="0" i="0" dirty="0">
                <a:solidFill>
                  <a:srgbClr val="404040"/>
                </a:solidFill>
                <a:effectLst/>
                <a:latin typeface="Inter"/>
              </a:rPr>
              <a:t>Dataset </a:t>
            </a:r>
            <a:r>
              <a:rPr lang="en-US" sz="2400" b="0" i="0" dirty="0" err="1">
                <a:solidFill>
                  <a:srgbClr val="404040"/>
                </a:solidFill>
                <a:effectLst/>
                <a:latin typeface="Inter"/>
              </a:rPr>
              <a:t>dilengkapi</a:t>
            </a:r>
            <a:r>
              <a:rPr lang="en-US" sz="2400" b="0" i="0" dirty="0">
                <a:solidFill>
                  <a:srgbClr val="404040"/>
                </a:solidFill>
                <a:effectLst/>
                <a:latin typeface="Inter"/>
              </a:rPr>
              <a:t> </a:t>
            </a:r>
            <a:r>
              <a:rPr lang="en-US" sz="2400" b="0" i="0" dirty="0" err="1">
                <a:solidFill>
                  <a:srgbClr val="404040"/>
                </a:solidFill>
                <a:effectLst/>
                <a:latin typeface="Inter"/>
              </a:rPr>
              <a:t>dengan</a:t>
            </a:r>
            <a:r>
              <a:rPr lang="en-US" sz="2400" b="0" i="0" dirty="0">
                <a:solidFill>
                  <a:srgbClr val="404040"/>
                </a:solidFill>
                <a:effectLst/>
                <a:latin typeface="Inter"/>
              </a:rPr>
              <a:t> </a:t>
            </a:r>
            <a:r>
              <a:rPr lang="en-US" sz="2400" b="0" i="0" dirty="0" err="1">
                <a:solidFill>
                  <a:srgbClr val="404040"/>
                </a:solidFill>
                <a:effectLst/>
                <a:latin typeface="Inter"/>
              </a:rPr>
              <a:t>deskripsi</a:t>
            </a:r>
            <a:r>
              <a:rPr lang="en-US" sz="2400" b="0" i="0" dirty="0">
                <a:solidFill>
                  <a:srgbClr val="404040"/>
                </a:solidFill>
                <a:effectLst/>
                <a:latin typeface="Inter"/>
              </a:rPr>
              <a:t> dan metadata.</a:t>
            </a:r>
          </a:p>
          <a:p>
            <a:pPr algn="l"/>
            <a:r>
              <a:rPr lang="en-US" sz="2400" b="1" i="0" dirty="0" err="1">
                <a:solidFill>
                  <a:srgbClr val="404040"/>
                </a:solidFill>
                <a:effectLst/>
                <a:latin typeface="Inter"/>
              </a:rPr>
              <a:t>Contoh</a:t>
            </a:r>
            <a:r>
              <a:rPr lang="en-US" sz="2400" b="1" i="0" dirty="0">
                <a:solidFill>
                  <a:srgbClr val="404040"/>
                </a:solidFill>
                <a:effectLst/>
                <a:latin typeface="Inter"/>
              </a:rPr>
              <a:t> Dataset:</a:t>
            </a:r>
            <a:endParaRPr lang="en-US" sz="2400" b="0" i="0" dirty="0">
              <a:solidFill>
                <a:srgbClr val="404040"/>
              </a:solidFill>
              <a:effectLst/>
              <a:latin typeface="Inter"/>
            </a:endParaRPr>
          </a:p>
          <a:p>
            <a:pPr algn="l">
              <a:buFont typeface="Arial" panose="020B0604020202020204" pitchFamily="34" charset="0"/>
              <a:buChar char="•"/>
            </a:pPr>
            <a:r>
              <a:rPr lang="en-US" sz="2400" b="0" i="0" dirty="0">
                <a:solidFill>
                  <a:srgbClr val="404040"/>
                </a:solidFill>
                <a:effectLst/>
                <a:latin typeface="Inter"/>
              </a:rPr>
              <a:t>Iris, Wine, Breast Cancer, </a:t>
            </a:r>
            <a:r>
              <a:rPr lang="en-US" sz="2400" b="0" i="0" dirty="0" err="1">
                <a:solidFill>
                  <a:srgbClr val="404040"/>
                </a:solidFill>
                <a:effectLst/>
                <a:latin typeface="Inter"/>
              </a:rPr>
              <a:t>dll</a:t>
            </a:r>
            <a:r>
              <a:rPr lang="en-US" sz="2400" b="0" i="0" dirty="0">
                <a:solidFill>
                  <a:srgbClr val="404040"/>
                </a:solidFill>
                <a:effectLst/>
                <a:latin typeface="Inter"/>
              </a:rPr>
              <a:t>.</a:t>
            </a:r>
          </a:p>
          <a:p>
            <a:pPr algn="l"/>
            <a:endParaRPr lang="en-US" sz="2400" b="0" i="0" dirty="0">
              <a:solidFill>
                <a:srgbClr val="404040"/>
              </a:solidFill>
              <a:effectLst/>
              <a:latin typeface="Inter"/>
            </a:endParaRPr>
          </a:p>
        </p:txBody>
      </p:sp>
    </p:spTree>
    <p:extLst>
      <p:ext uri="{BB962C8B-B14F-4D97-AF65-F5344CB8AC3E}">
        <p14:creationId xmlns:p14="http://schemas.microsoft.com/office/powerpoint/2010/main" val="2156533476"/>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b="1" i="0" dirty="0" err="1">
                <a:solidFill>
                  <a:srgbClr val="404040"/>
                </a:solidFill>
                <a:effectLst/>
                <a:latin typeface="Inter"/>
              </a:rPr>
              <a:t>Contoh</a:t>
            </a:r>
            <a:r>
              <a:rPr lang="en-US" b="1" i="0" dirty="0">
                <a:solidFill>
                  <a:srgbClr val="404040"/>
                </a:solidFill>
                <a:effectLst/>
                <a:latin typeface="Inter"/>
              </a:rPr>
              <a:t> </a:t>
            </a:r>
            <a:r>
              <a:rPr lang="en-US" b="1" i="0" dirty="0" err="1">
                <a:solidFill>
                  <a:srgbClr val="404040"/>
                </a:solidFill>
                <a:effectLst/>
                <a:latin typeface="Inter"/>
              </a:rPr>
              <a:t>Aplikasi</a:t>
            </a:r>
            <a:r>
              <a:rPr lang="en-US" b="1" i="0" dirty="0">
                <a:solidFill>
                  <a:srgbClr val="404040"/>
                </a:solidFill>
                <a:effectLst/>
                <a:latin typeface="Inter"/>
              </a:rPr>
              <a:t> Data Mining</a:t>
            </a:r>
          </a:p>
          <a:p>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1F363A94-8B63-435E-A569-6CB065224149}"/>
              </a:ext>
            </a:extLst>
          </p:cNvPr>
          <p:cNvSpPr txBox="1"/>
          <p:nvPr/>
        </p:nvSpPr>
        <p:spPr>
          <a:xfrm>
            <a:off x="467544" y="1443841"/>
            <a:ext cx="8064896" cy="3785652"/>
          </a:xfrm>
          <a:prstGeom prst="rect">
            <a:avLst/>
          </a:prstGeom>
          <a:noFill/>
        </p:spPr>
        <p:txBody>
          <a:bodyPr wrap="square">
            <a:spAutoFit/>
          </a:bodyPr>
          <a:lstStyle/>
          <a:p>
            <a:pPr algn="l"/>
            <a:r>
              <a:rPr lang="en-US" sz="2400" b="1" i="0" dirty="0" err="1">
                <a:solidFill>
                  <a:srgbClr val="404040"/>
                </a:solidFill>
                <a:effectLst/>
                <a:latin typeface="Inter"/>
              </a:rPr>
              <a:t>Contoh</a:t>
            </a:r>
            <a:r>
              <a:rPr lang="en-US" sz="2400" b="1" i="0" dirty="0">
                <a:solidFill>
                  <a:srgbClr val="404040"/>
                </a:solidFill>
                <a:effectLst/>
                <a:latin typeface="Inter"/>
              </a:rPr>
              <a:t> 1: </a:t>
            </a:r>
            <a:r>
              <a:rPr lang="en-US" sz="2400" b="1" i="0" dirty="0" err="1">
                <a:solidFill>
                  <a:srgbClr val="404040"/>
                </a:solidFill>
                <a:effectLst/>
                <a:latin typeface="Inter"/>
              </a:rPr>
              <a:t>Analisis</a:t>
            </a:r>
            <a:r>
              <a:rPr lang="en-US" sz="2400" b="1" i="0" dirty="0">
                <a:solidFill>
                  <a:srgbClr val="404040"/>
                </a:solidFill>
                <a:effectLst/>
                <a:latin typeface="Inter"/>
              </a:rPr>
              <a:t> </a:t>
            </a:r>
            <a:r>
              <a:rPr lang="en-US" sz="2400" b="1" i="0" dirty="0" err="1">
                <a:solidFill>
                  <a:srgbClr val="404040"/>
                </a:solidFill>
                <a:effectLst/>
                <a:latin typeface="Inter"/>
              </a:rPr>
              <a:t>Pelanggan</a:t>
            </a:r>
            <a:endParaRPr lang="en-US" sz="2400" b="0" i="0" dirty="0">
              <a:solidFill>
                <a:srgbClr val="404040"/>
              </a:solidFill>
              <a:effectLst/>
              <a:latin typeface="Inter"/>
            </a:endParaRPr>
          </a:p>
          <a:p>
            <a:pPr algn="l">
              <a:buFont typeface="Arial" panose="020B0604020202020204" pitchFamily="34" charset="0"/>
              <a:buChar char="•"/>
            </a:pPr>
            <a:r>
              <a:rPr lang="en-US" sz="2400" b="0" i="0" dirty="0" err="1">
                <a:solidFill>
                  <a:srgbClr val="404040"/>
                </a:solidFill>
                <a:effectLst/>
                <a:latin typeface="Inter"/>
              </a:rPr>
              <a:t>Menggunakan</a:t>
            </a:r>
            <a:r>
              <a:rPr lang="en-US" sz="2400" b="0" i="0" dirty="0">
                <a:solidFill>
                  <a:srgbClr val="404040"/>
                </a:solidFill>
                <a:effectLst/>
                <a:latin typeface="Inter"/>
              </a:rPr>
              <a:t> data </a:t>
            </a:r>
            <a:r>
              <a:rPr lang="en-US" sz="2400" b="0" i="0" dirty="0" err="1">
                <a:solidFill>
                  <a:srgbClr val="404040"/>
                </a:solidFill>
                <a:effectLst/>
                <a:latin typeface="Inter"/>
              </a:rPr>
              <a:t>transaksi</a:t>
            </a:r>
            <a:r>
              <a:rPr lang="en-US" sz="2400" b="0" i="0" dirty="0">
                <a:solidFill>
                  <a:srgbClr val="404040"/>
                </a:solidFill>
                <a:effectLst/>
                <a:latin typeface="Inter"/>
              </a:rPr>
              <a:t> </a:t>
            </a:r>
            <a:r>
              <a:rPr lang="en-US" sz="2400" b="0" i="0" dirty="0" err="1">
                <a:solidFill>
                  <a:srgbClr val="404040"/>
                </a:solidFill>
                <a:effectLst/>
                <a:latin typeface="Inter"/>
              </a:rPr>
              <a:t>untuk</a:t>
            </a:r>
            <a:r>
              <a:rPr lang="en-US" sz="2400" b="0" i="0" dirty="0">
                <a:solidFill>
                  <a:srgbClr val="404040"/>
                </a:solidFill>
                <a:effectLst/>
                <a:latin typeface="Inter"/>
              </a:rPr>
              <a:t> </a:t>
            </a:r>
            <a:r>
              <a:rPr lang="en-US" sz="2400" b="0" i="0" dirty="0" err="1">
                <a:solidFill>
                  <a:srgbClr val="404040"/>
                </a:solidFill>
                <a:effectLst/>
                <a:latin typeface="Inter"/>
              </a:rPr>
              <a:t>mengelompokkan</a:t>
            </a:r>
            <a:r>
              <a:rPr lang="en-US" sz="2400" b="0" i="0" dirty="0">
                <a:solidFill>
                  <a:srgbClr val="404040"/>
                </a:solidFill>
                <a:effectLst/>
                <a:latin typeface="Inter"/>
              </a:rPr>
              <a:t> </a:t>
            </a:r>
            <a:r>
              <a:rPr lang="en-US" sz="2400" b="0" i="0" dirty="0" err="1">
                <a:solidFill>
                  <a:srgbClr val="404040"/>
                </a:solidFill>
                <a:effectLst/>
                <a:latin typeface="Inter"/>
              </a:rPr>
              <a:t>pelanggan</a:t>
            </a:r>
            <a:r>
              <a:rPr lang="en-US" sz="2400" b="0" i="0" dirty="0">
                <a:solidFill>
                  <a:srgbClr val="404040"/>
                </a:solidFill>
                <a:effectLst/>
                <a:latin typeface="Inter"/>
              </a:rPr>
              <a:t> </a:t>
            </a:r>
            <a:r>
              <a:rPr lang="en-US" sz="2400" b="0" i="0" dirty="0" err="1">
                <a:solidFill>
                  <a:srgbClr val="404040"/>
                </a:solidFill>
                <a:effectLst/>
                <a:latin typeface="Inter"/>
              </a:rPr>
              <a:t>berdasarkan</a:t>
            </a:r>
            <a:r>
              <a:rPr lang="en-US" sz="2400" b="0" i="0" dirty="0">
                <a:solidFill>
                  <a:srgbClr val="404040"/>
                </a:solidFill>
                <a:effectLst/>
                <a:latin typeface="Inter"/>
              </a:rPr>
              <a:t> </a:t>
            </a:r>
            <a:r>
              <a:rPr lang="en-US" sz="2400" b="0" i="0" dirty="0" err="1">
                <a:solidFill>
                  <a:srgbClr val="404040"/>
                </a:solidFill>
                <a:effectLst/>
                <a:latin typeface="Inter"/>
              </a:rPr>
              <a:t>perilaku</a:t>
            </a:r>
            <a:r>
              <a:rPr lang="en-US" sz="2400" b="0" i="0" dirty="0">
                <a:solidFill>
                  <a:srgbClr val="404040"/>
                </a:solidFill>
                <a:effectLst/>
                <a:latin typeface="Inter"/>
              </a:rPr>
              <a:t> </a:t>
            </a:r>
            <a:r>
              <a:rPr lang="en-US" sz="2400" b="0" i="0" dirty="0" err="1">
                <a:solidFill>
                  <a:srgbClr val="404040"/>
                </a:solidFill>
                <a:effectLst/>
                <a:latin typeface="Inter"/>
              </a:rPr>
              <a:t>pembelian</a:t>
            </a:r>
            <a:r>
              <a:rPr lang="en-US" sz="2400" b="0" i="0" dirty="0">
                <a:solidFill>
                  <a:srgbClr val="404040"/>
                </a:solidFill>
                <a:effectLst/>
                <a:latin typeface="Inter"/>
              </a:rPr>
              <a:t>.</a:t>
            </a:r>
          </a:p>
          <a:p>
            <a:pPr algn="l"/>
            <a:r>
              <a:rPr lang="en-US" sz="2400" b="1" i="0" dirty="0" err="1">
                <a:solidFill>
                  <a:srgbClr val="404040"/>
                </a:solidFill>
                <a:effectLst/>
                <a:latin typeface="Inter"/>
              </a:rPr>
              <a:t>Contoh</a:t>
            </a:r>
            <a:r>
              <a:rPr lang="en-US" sz="2400" b="1" i="0" dirty="0">
                <a:solidFill>
                  <a:srgbClr val="404040"/>
                </a:solidFill>
                <a:effectLst/>
                <a:latin typeface="Inter"/>
              </a:rPr>
              <a:t> 2: </a:t>
            </a:r>
            <a:r>
              <a:rPr lang="en-US" sz="2400" b="1" i="0" dirty="0" err="1">
                <a:solidFill>
                  <a:srgbClr val="404040"/>
                </a:solidFill>
                <a:effectLst/>
                <a:latin typeface="Inter"/>
              </a:rPr>
              <a:t>Prediksi</a:t>
            </a:r>
            <a:r>
              <a:rPr lang="en-US" sz="2400" b="1" i="0" dirty="0">
                <a:solidFill>
                  <a:srgbClr val="404040"/>
                </a:solidFill>
                <a:effectLst/>
                <a:latin typeface="Inter"/>
              </a:rPr>
              <a:t> </a:t>
            </a:r>
            <a:r>
              <a:rPr lang="en-US" sz="2400" b="1" i="0" dirty="0" err="1">
                <a:solidFill>
                  <a:srgbClr val="404040"/>
                </a:solidFill>
                <a:effectLst/>
                <a:latin typeface="Inter"/>
              </a:rPr>
              <a:t>Penyakit</a:t>
            </a:r>
            <a:endParaRPr lang="en-US" sz="2400" b="0" i="0" dirty="0">
              <a:solidFill>
                <a:srgbClr val="404040"/>
              </a:solidFill>
              <a:effectLst/>
              <a:latin typeface="Inter"/>
            </a:endParaRPr>
          </a:p>
          <a:p>
            <a:pPr algn="l">
              <a:buFont typeface="Arial" panose="020B0604020202020204" pitchFamily="34" charset="0"/>
              <a:buChar char="•"/>
            </a:pPr>
            <a:r>
              <a:rPr lang="en-US" sz="2400" b="0" i="0" dirty="0" err="1">
                <a:solidFill>
                  <a:srgbClr val="404040"/>
                </a:solidFill>
                <a:effectLst/>
                <a:latin typeface="Inter"/>
              </a:rPr>
              <a:t>Menggunakan</a:t>
            </a:r>
            <a:r>
              <a:rPr lang="en-US" sz="2400" b="0" i="0" dirty="0">
                <a:solidFill>
                  <a:srgbClr val="404040"/>
                </a:solidFill>
                <a:effectLst/>
                <a:latin typeface="Inter"/>
              </a:rPr>
              <a:t> data </a:t>
            </a:r>
            <a:r>
              <a:rPr lang="en-US" sz="2400" b="0" i="0" dirty="0" err="1">
                <a:solidFill>
                  <a:srgbClr val="404040"/>
                </a:solidFill>
                <a:effectLst/>
                <a:latin typeface="Inter"/>
              </a:rPr>
              <a:t>medis</a:t>
            </a:r>
            <a:r>
              <a:rPr lang="en-US" sz="2400" b="0" i="0" dirty="0">
                <a:solidFill>
                  <a:srgbClr val="404040"/>
                </a:solidFill>
                <a:effectLst/>
                <a:latin typeface="Inter"/>
              </a:rPr>
              <a:t> </a:t>
            </a:r>
            <a:r>
              <a:rPr lang="en-US" sz="2400" b="0" i="0" dirty="0" err="1">
                <a:solidFill>
                  <a:srgbClr val="404040"/>
                </a:solidFill>
                <a:effectLst/>
                <a:latin typeface="Inter"/>
              </a:rPr>
              <a:t>untuk</a:t>
            </a:r>
            <a:r>
              <a:rPr lang="en-US" sz="2400" b="0" i="0" dirty="0">
                <a:solidFill>
                  <a:srgbClr val="404040"/>
                </a:solidFill>
                <a:effectLst/>
                <a:latin typeface="Inter"/>
              </a:rPr>
              <a:t> </a:t>
            </a:r>
            <a:r>
              <a:rPr lang="en-US" sz="2400" b="0" i="0" dirty="0" err="1">
                <a:solidFill>
                  <a:srgbClr val="404040"/>
                </a:solidFill>
                <a:effectLst/>
                <a:latin typeface="Inter"/>
              </a:rPr>
              <a:t>memprediksi</a:t>
            </a:r>
            <a:r>
              <a:rPr lang="en-US" sz="2400" b="0" i="0" dirty="0">
                <a:solidFill>
                  <a:srgbClr val="404040"/>
                </a:solidFill>
                <a:effectLst/>
                <a:latin typeface="Inter"/>
              </a:rPr>
              <a:t> </a:t>
            </a:r>
            <a:r>
              <a:rPr lang="en-US" sz="2400" b="0" i="0" dirty="0" err="1">
                <a:solidFill>
                  <a:srgbClr val="404040"/>
                </a:solidFill>
                <a:effectLst/>
                <a:latin typeface="Inter"/>
              </a:rPr>
              <a:t>risiko</a:t>
            </a:r>
            <a:r>
              <a:rPr lang="en-US" sz="2400" b="0" i="0" dirty="0">
                <a:solidFill>
                  <a:srgbClr val="404040"/>
                </a:solidFill>
                <a:effectLst/>
                <a:latin typeface="Inter"/>
              </a:rPr>
              <a:t> </a:t>
            </a:r>
            <a:r>
              <a:rPr lang="en-US" sz="2400" b="0" i="0" dirty="0" err="1">
                <a:solidFill>
                  <a:srgbClr val="404040"/>
                </a:solidFill>
                <a:effectLst/>
                <a:latin typeface="Inter"/>
              </a:rPr>
              <a:t>penyakit</a:t>
            </a:r>
            <a:r>
              <a:rPr lang="en-US" sz="2400" b="0" i="0" dirty="0">
                <a:solidFill>
                  <a:srgbClr val="404040"/>
                </a:solidFill>
                <a:effectLst/>
                <a:latin typeface="Inter"/>
              </a:rPr>
              <a:t> </a:t>
            </a:r>
            <a:r>
              <a:rPr lang="en-US" sz="2400" b="0" i="0" dirty="0" err="1">
                <a:solidFill>
                  <a:srgbClr val="404040"/>
                </a:solidFill>
                <a:effectLst/>
                <a:latin typeface="Inter"/>
              </a:rPr>
              <a:t>berdasarkan</a:t>
            </a:r>
            <a:r>
              <a:rPr lang="en-US" sz="2400" b="0" i="0" dirty="0">
                <a:solidFill>
                  <a:srgbClr val="404040"/>
                </a:solidFill>
                <a:effectLst/>
                <a:latin typeface="Inter"/>
              </a:rPr>
              <a:t> </a:t>
            </a:r>
            <a:r>
              <a:rPr lang="en-US" sz="2400" b="0" i="0" dirty="0" err="1">
                <a:solidFill>
                  <a:srgbClr val="404040"/>
                </a:solidFill>
                <a:effectLst/>
                <a:latin typeface="Inter"/>
              </a:rPr>
              <a:t>gejala</a:t>
            </a:r>
            <a:r>
              <a:rPr lang="en-US" sz="2400" b="0" i="0" dirty="0">
                <a:solidFill>
                  <a:srgbClr val="404040"/>
                </a:solidFill>
                <a:effectLst/>
                <a:latin typeface="Inter"/>
              </a:rPr>
              <a:t> dan </a:t>
            </a:r>
            <a:r>
              <a:rPr lang="en-US" sz="2400" b="0" i="0" dirty="0" err="1">
                <a:solidFill>
                  <a:srgbClr val="404040"/>
                </a:solidFill>
                <a:effectLst/>
                <a:latin typeface="Inter"/>
              </a:rPr>
              <a:t>riwayat</a:t>
            </a:r>
            <a:r>
              <a:rPr lang="en-US" sz="2400" b="0" i="0" dirty="0">
                <a:solidFill>
                  <a:srgbClr val="404040"/>
                </a:solidFill>
                <a:effectLst/>
                <a:latin typeface="Inter"/>
              </a:rPr>
              <a:t> </a:t>
            </a:r>
            <a:r>
              <a:rPr lang="en-US" sz="2400" b="0" i="0" dirty="0" err="1">
                <a:solidFill>
                  <a:srgbClr val="404040"/>
                </a:solidFill>
                <a:effectLst/>
                <a:latin typeface="Inter"/>
              </a:rPr>
              <a:t>pasien</a:t>
            </a:r>
            <a:r>
              <a:rPr lang="en-US" sz="2400" b="0" i="0" dirty="0">
                <a:solidFill>
                  <a:srgbClr val="404040"/>
                </a:solidFill>
                <a:effectLst/>
                <a:latin typeface="Inter"/>
              </a:rPr>
              <a:t>.</a:t>
            </a:r>
          </a:p>
          <a:p>
            <a:pPr algn="l"/>
            <a:r>
              <a:rPr lang="en-US" sz="2400" b="1" i="0" dirty="0" err="1">
                <a:solidFill>
                  <a:srgbClr val="404040"/>
                </a:solidFill>
                <a:effectLst/>
                <a:latin typeface="Inter"/>
              </a:rPr>
              <a:t>Contoh</a:t>
            </a:r>
            <a:r>
              <a:rPr lang="en-US" sz="2400" b="1" i="0" dirty="0">
                <a:solidFill>
                  <a:srgbClr val="404040"/>
                </a:solidFill>
                <a:effectLst/>
                <a:latin typeface="Inter"/>
              </a:rPr>
              <a:t> 3: </a:t>
            </a:r>
            <a:r>
              <a:rPr lang="en-US" sz="2400" b="1" i="0" dirty="0" err="1">
                <a:solidFill>
                  <a:srgbClr val="404040"/>
                </a:solidFill>
                <a:effectLst/>
                <a:latin typeface="Inter"/>
              </a:rPr>
              <a:t>Rekomendasi</a:t>
            </a:r>
            <a:r>
              <a:rPr lang="en-US" sz="2400" b="1" i="0" dirty="0">
                <a:solidFill>
                  <a:srgbClr val="404040"/>
                </a:solidFill>
                <a:effectLst/>
                <a:latin typeface="Inter"/>
              </a:rPr>
              <a:t> </a:t>
            </a:r>
            <a:r>
              <a:rPr lang="en-US" sz="2400" b="1" i="0" dirty="0" err="1">
                <a:solidFill>
                  <a:srgbClr val="404040"/>
                </a:solidFill>
                <a:effectLst/>
                <a:latin typeface="Inter"/>
              </a:rPr>
              <a:t>Produk</a:t>
            </a:r>
            <a:endParaRPr lang="en-US" sz="2400" b="0" i="0" dirty="0">
              <a:solidFill>
                <a:srgbClr val="404040"/>
              </a:solidFill>
              <a:effectLst/>
              <a:latin typeface="Inter"/>
            </a:endParaRPr>
          </a:p>
          <a:p>
            <a:pPr algn="l">
              <a:buFont typeface="Arial" panose="020B0604020202020204" pitchFamily="34" charset="0"/>
              <a:buChar char="•"/>
            </a:pPr>
            <a:r>
              <a:rPr lang="en-US" sz="2400" b="0" i="0" dirty="0" err="1">
                <a:solidFill>
                  <a:srgbClr val="404040"/>
                </a:solidFill>
                <a:effectLst/>
                <a:latin typeface="Inter"/>
              </a:rPr>
              <a:t>Menganalisis</a:t>
            </a:r>
            <a:r>
              <a:rPr lang="en-US" sz="2400" b="0" i="0" dirty="0">
                <a:solidFill>
                  <a:srgbClr val="404040"/>
                </a:solidFill>
                <a:effectLst/>
                <a:latin typeface="Inter"/>
              </a:rPr>
              <a:t> data </a:t>
            </a:r>
            <a:r>
              <a:rPr lang="en-US" sz="2400" b="0" i="0" dirty="0" err="1">
                <a:solidFill>
                  <a:srgbClr val="404040"/>
                </a:solidFill>
                <a:effectLst/>
                <a:latin typeface="Inter"/>
              </a:rPr>
              <a:t>pembelian</a:t>
            </a:r>
            <a:r>
              <a:rPr lang="en-US" sz="2400" b="0" i="0" dirty="0">
                <a:solidFill>
                  <a:srgbClr val="404040"/>
                </a:solidFill>
                <a:effectLst/>
                <a:latin typeface="Inter"/>
              </a:rPr>
              <a:t> </a:t>
            </a:r>
            <a:r>
              <a:rPr lang="en-US" sz="2400" b="0" i="0" dirty="0" err="1">
                <a:solidFill>
                  <a:srgbClr val="404040"/>
                </a:solidFill>
                <a:effectLst/>
                <a:latin typeface="Inter"/>
              </a:rPr>
              <a:t>untuk</a:t>
            </a:r>
            <a:r>
              <a:rPr lang="en-US" sz="2400" b="0" i="0" dirty="0">
                <a:solidFill>
                  <a:srgbClr val="404040"/>
                </a:solidFill>
                <a:effectLst/>
                <a:latin typeface="Inter"/>
              </a:rPr>
              <a:t> </a:t>
            </a:r>
            <a:r>
              <a:rPr lang="en-US" sz="2400" b="0" i="0" dirty="0" err="1">
                <a:solidFill>
                  <a:srgbClr val="404040"/>
                </a:solidFill>
                <a:effectLst/>
                <a:latin typeface="Inter"/>
              </a:rPr>
              <a:t>memberikan</a:t>
            </a:r>
            <a:r>
              <a:rPr lang="en-US" sz="2400" b="0" i="0" dirty="0">
                <a:solidFill>
                  <a:srgbClr val="404040"/>
                </a:solidFill>
                <a:effectLst/>
                <a:latin typeface="Inter"/>
              </a:rPr>
              <a:t> </a:t>
            </a:r>
            <a:r>
              <a:rPr lang="en-US" sz="2400" b="0" i="0" dirty="0" err="1">
                <a:solidFill>
                  <a:srgbClr val="404040"/>
                </a:solidFill>
                <a:effectLst/>
                <a:latin typeface="Inter"/>
              </a:rPr>
              <a:t>rekomendasi</a:t>
            </a:r>
            <a:r>
              <a:rPr lang="en-US" sz="2400" b="0" i="0" dirty="0">
                <a:solidFill>
                  <a:srgbClr val="404040"/>
                </a:solidFill>
                <a:effectLst/>
                <a:latin typeface="Inter"/>
              </a:rPr>
              <a:t> </a:t>
            </a:r>
            <a:r>
              <a:rPr lang="en-US" sz="2400" b="0" i="0" dirty="0" err="1">
                <a:solidFill>
                  <a:srgbClr val="404040"/>
                </a:solidFill>
                <a:effectLst/>
                <a:latin typeface="Inter"/>
              </a:rPr>
              <a:t>produk</a:t>
            </a:r>
            <a:r>
              <a:rPr lang="en-US" sz="2400" b="0" i="0" dirty="0">
                <a:solidFill>
                  <a:srgbClr val="404040"/>
                </a:solidFill>
                <a:effectLst/>
                <a:latin typeface="Inter"/>
              </a:rPr>
              <a:t> </a:t>
            </a:r>
            <a:r>
              <a:rPr lang="en-US" sz="2400" b="0" i="0" dirty="0" err="1">
                <a:solidFill>
                  <a:srgbClr val="404040"/>
                </a:solidFill>
                <a:effectLst/>
                <a:latin typeface="Inter"/>
              </a:rPr>
              <a:t>kepada</a:t>
            </a:r>
            <a:r>
              <a:rPr lang="en-US" sz="2400" b="0" i="0" dirty="0">
                <a:solidFill>
                  <a:srgbClr val="404040"/>
                </a:solidFill>
                <a:effectLst/>
                <a:latin typeface="Inter"/>
              </a:rPr>
              <a:t> </a:t>
            </a:r>
            <a:r>
              <a:rPr lang="en-US" sz="2400" b="0" i="0" dirty="0" err="1">
                <a:solidFill>
                  <a:srgbClr val="404040"/>
                </a:solidFill>
                <a:effectLst/>
                <a:latin typeface="Inter"/>
              </a:rPr>
              <a:t>pelanggan</a:t>
            </a:r>
            <a:r>
              <a:rPr lang="en-US" sz="2400" b="0" i="0" dirty="0">
                <a:solidFill>
                  <a:srgbClr val="404040"/>
                </a:solidFill>
                <a:effectLst/>
                <a:latin typeface="Inter"/>
              </a:rPr>
              <a:t>.</a:t>
            </a:r>
          </a:p>
          <a:p>
            <a:pPr algn="l"/>
            <a:endParaRPr lang="en-US" sz="2400" b="0" i="0" dirty="0">
              <a:solidFill>
                <a:srgbClr val="404040"/>
              </a:solidFill>
              <a:effectLst/>
              <a:latin typeface="Inter"/>
            </a:endParaRPr>
          </a:p>
        </p:txBody>
      </p:sp>
    </p:spTree>
    <p:extLst>
      <p:ext uri="{BB962C8B-B14F-4D97-AF65-F5344CB8AC3E}">
        <p14:creationId xmlns:p14="http://schemas.microsoft.com/office/powerpoint/2010/main" val="1298370459"/>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Pengantar</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data mining</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Tx/>
              <a:buChar char="-"/>
            </a:pPr>
            <a:r>
              <a:rPr lang="id-ID" sz="2600" dirty="0"/>
              <a:t>Data Mining Adalah Suatu Istilah Yang Digunakan Untuk Menguraikan Penemuan Pengetahuan Didalam Database.</a:t>
            </a:r>
            <a:endParaRPr lang="en-US" sz="2600" dirty="0"/>
          </a:p>
          <a:p>
            <a:pPr marL="457200" indent="-457200" algn="just">
              <a:buFontTx/>
              <a:buChar char="-"/>
            </a:pPr>
            <a:r>
              <a:rPr lang="id-ID" sz="2600" dirty="0"/>
              <a:t>Datamining Adalah Suatu Proses Yang Menggunakan Teknik Statistik, Matematika, Kecerdasan Buatan  Dan Machine Learning Untuk Mengekstraksikan Dan Mengidentifikasi Informasi Yang Bermanfaat Dan Pengetahuan Yang Terkait  Dari Berbagai Database Besar (Turban Dkk)</a:t>
            </a:r>
            <a:endParaRPr lang="en-US" sz="2600" dirty="0"/>
          </a:p>
          <a:p>
            <a:pPr marL="457200" indent="-457200" algn="just">
              <a:buFontTx/>
              <a:buChar char="-"/>
            </a:pPr>
            <a:r>
              <a:rPr lang="id-ID" sz="2600" dirty="0"/>
              <a:t>Datamining Adalah Serangkaian Proses Untuk Menggali Nilai Tambah Dari Suatu Kumpulan Data Berupa Pengetahuan Yang Selama Ini Tidak Diketahui Secara Manual (Pramudiono</a:t>
            </a:r>
            <a:r>
              <a:rPr lang="id-ID" dirty="0"/>
              <a:t>) </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6BC80-EF7E-4A6D-A91D-0D78AE081648}"/>
              </a:ext>
            </a:extLst>
          </p:cNvPr>
          <p:cNvSpPr>
            <a:spLocks noGrp="1"/>
          </p:cNvSpPr>
          <p:nvPr>
            <p:ph type="title"/>
          </p:nvPr>
        </p:nvSpPr>
        <p:spPr/>
        <p:txBody>
          <a:bodyPr/>
          <a:lstStyle/>
          <a:p>
            <a:endParaRPr lang="id-ID"/>
          </a:p>
        </p:txBody>
      </p:sp>
      <p:pic>
        <p:nvPicPr>
          <p:cNvPr id="4" name="Content Placeholder 3">
            <a:extLst>
              <a:ext uri="{FF2B5EF4-FFF2-40B4-BE49-F238E27FC236}">
                <a16:creationId xmlns:a16="http://schemas.microsoft.com/office/drawing/2014/main" id="{BB7B65E6-40DD-43C1-8F99-9116B4AB49A2}"/>
              </a:ext>
            </a:extLst>
          </p:cNvPr>
          <p:cNvPicPr>
            <a:picLocks noGrp="1" noChangeAspect="1"/>
          </p:cNvPicPr>
          <p:nvPr>
            <p:ph idx="1"/>
          </p:nvPr>
        </p:nvPicPr>
        <p:blipFill rotWithShape="1">
          <a:blip r:embed="rId2" cstate="email">
            <a:extLst>
              <a:ext uri="{28A0092B-C50C-407E-A947-70E740481C1C}">
                <a14:useLocalDpi xmlns:a14="http://schemas.microsoft.com/office/drawing/2010/main"/>
              </a:ext>
            </a:extLst>
          </a:blip>
          <a:srcRect/>
          <a:stretch/>
        </p:blipFill>
        <p:spPr>
          <a:xfrm>
            <a:off x="1783693" y="2229176"/>
            <a:ext cx="5202542" cy="3293918"/>
          </a:xfrm>
          <a:prstGeom prst="rect">
            <a:avLst/>
          </a:prstGeom>
        </p:spPr>
      </p:pic>
    </p:spTree>
    <p:extLst>
      <p:ext uri="{BB962C8B-B14F-4D97-AF65-F5344CB8AC3E}">
        <p14:creationId xmlns:p14="http://schemas.microsoft.com/office/powerpoint/2010/main" val="1333219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1E0D0-3A66-4353-AFAD-DE8B876EDC57}"/>
              </a:ext>
            </a:extLst>
          </p:cNvPr>
          <p:cNvSpPr>
            <a:spLocks noGrp="1"/>
          </p:cNvSpPr>
          <p:nvPr>
            <p:ph type="title"/>
          </p:nvPr>
        </p:nvSpPr>
        <p:spPr/>
        <p:txBody>
          <a:bodyPr/>
          <a:lstStyle/>
          <a:p>
            <a:r>
              <a:rPr lang="id-ID" dirty="0"/>
              <a:t>MENGAPA DATA MINING ??</a:t>
            </a:r>
          </a:p>
        </p:txBody>
      </p:sp>
      <p:pic>
        <p:nvPicPr>
          <p:cNvPr id="4" name="Content Placeholder 3">
            <a:extLst>
              <a:ext uri="{FF2B5EF4-FFF2-40B4-BE49-F238E27FC236}">
                <a16:creationId xmlns:a16="http://schemas.microsoft.com/office/drawing/2014/main" id="{55ECC40A-5B2D-46C8-BE2E-53278AEC4DA9}"/>
              </a:ext>
            </a:extLst>
          </p:cNvPr>
          <p:cNvPicPr>
            <a:picLocks noGrp="1" noChangeAspect="1"/>
          </p:cNvPicPr>
          <p:nvPr>
            <p:ph idx="1"/>
          </p:nvPr>
        </p:nvPicPr>
        <p:blipFill rotWithShape="1">
          <a:blip r:embed="rId2" cstate="email">
            <a:extLst>
              <a:ext uri="{28A0092B-C50C-407E-A947-70E740481C1C}">
                <a14:useLocalDpi xmlns:a14="http://schemas.microsoft.com/office/drawing/2010/main"/>
              </a:ext>
            </a:extLst>
          </a:blip>
          <a:srcRect/>
          <a:stretch/>
        </p:blipFill>
        <p:spPr>
          <a:xfrm>
            <a:off x="1787237" y="2125266"/>
            <a:ext cx="4976042" cy="3352956"/>
          </a:xfrm>
          <a:prstGeom prst="rect">
            <a:avLst/>
          </a:prstGeom>
        </p:spPr>
      </p:pic>
    </p:spTree>
    <p:extLst>
      <p:ext uri="{BB962C8B-B14F-4D97-AF65-F5344CB8AC3E}">
        <p14:creationId xmlns:p14="http://schemas.microsoft.com/office/powerpoint/2010/main" val="1997518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b="1" i="0" dirty="0">
                <a:solidFill>
                  <a:srgbClr val="404040"/>
                </a:solidFill>
                <a:effectLst/>
                <a:latin typeface="Inter"/>
              </a:rPr>
              <a:t>Standard Formulation (</a:t>
            </a:r>
            <a:r>
              <a:rPr lang="en-US" b="1" i="0" dirty="0" err="1">
                <a:solidFill>
                  <a:srgbClr val="404040"/>
                </a:solidFill>
                <a:effectLst/>
                <a:latin typeface="Inter"/>
              </a:rPr>
              <a:t>Formulasi</a:t>
            </a:r>
            <a:r>
              <a:rPr lang="en-US" b="1" i="0" dirty="0">
                <a:solidFill>
                  <a:srgbClr val="404040"/>
                </a:solidFill>
                <a:effectLst/>
                <a:latin typeface="Inter"/>
              </a:rPr>
              <a:t> </a:t>
            </a:r>
            <a:r>
              <a:rPr lang="en-US" b="1" i="0" dirty="0" err="1">
                <a:solidFill>
                  <a:srgbClr val="404040"/>
                </a:solidFill>
                <a:effectLst/>
                <a:latin typeface="Inter"/>
              </a:rPr>
              <a:t>Standar</a:t>
            </a:r>
            <a:r>
              <a:rPr lang="en-US" b="1" i="0" dirty="0">
                <a:solidFill>
                  <a:srgbClr val="404040"/>
                </a:solidFill>
                <a:effectLst/>
                <a:latin typeface="Inter"/>
              </a:rPr>
              <a:t>)</a:t>
            </a:r>
          </a:p>
          <a:p>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0" i="0" dirty="0" err="1">
                <a:solidFill>
                  <a:srgbClr val="404040"/>
                </a:solidFill>
                <a:effectLst/>
                <a:latin typeface="Inter"/>
              </a:rPr>
              <a:t>Formulasi</a:t>
            </a:r>
            <a:r>
              <a:rPr lang="en-US" b="0" i="0" dirty="0">
                <a:solidFill>
                  <a:srgbClr val="404040"/>
                </a:solidFill>
                <a:effectLst/>
                <a:latin typeface="Inter"/>
              </a:rPr>
              <a:t> </a:t>
            </a:r>
            <a:r>
              <a:rPr lang="en-US" b="0" i="0" dirty="0" err="1">
                <a:solidFill>
                  <a:srgbClr val="404040"/>
                </a:solidFill>
                <a:effectLst/>
                <a:latin typeface="Inter"/>
              </a:rPr>
              <a:t>standar</a:t>
            </a:r>
            <a:r>
              <a:rPr lang="en-US" b="0" i="0" dirty="0">
                <a:solidFill>
                  <a:srgbClr val="404040"/>
                </a:solidFill>
                <a:effectLst/>
                <a:latin typeface="Inter"/>
              </a:rPr>
              <a:t> </a:t>
            </a:r>
            <a:r>
              <a:rPr lang="en-US" b="0" i="0" dirty="0" err="1">
                <a:solidFill>
                  <a:srgbClr val="404040"/>
                </a:solidFill>
                <a:effectLst/>
                <a:latin typeface="Inter"/>
              </a:rPr>
              <a:t>dalam</a:t>
            </a:r>
            <a:r>
              <a:rPr lang="en-US" b="0" i="0" dirty="0">
                <a:solidFill>
                  <a:srgbClr val="404040"/>
                </a:solidFill>
                <a:effectLst/>
                <a:latin typeface="Inter"/>
              </a:rPr>
              <a:t> data mining </a:t>
            </a:r>
            <a:r>
              <a:rPr lang="en-US" b="0" i="0" dirty="0" err="1">
                <a:solidFill>
                  <a:srgbClr val="404040"/>
                </a:solidFill>
                <a:effectLst/>
                <a:latin typeface="Inter"/>
              </a:rPr>
              <a:t>merujuk</a:t>
            </a:r>
            <a:r>
              <a:rPr lang="en-US" b="0" i="0" dirty="0">
                <a:solidFill>
                  <a:srgbClr val="404040"/>
                </a:solidFill>
                <a:effectLst/>
                <a:latin typeface="Inter"/>
              </a:rPr>
              <a:t> pada </a:t>
            </a:r>
            <a:r>
              <a:rPr lang="en-US" b="0" i="0" dirty="0" err="1">
                <a:solidFill>
                  <a:srgbClr val="404040"/>
                </a:solidFill>
                <a:effectLst/>
                <a:latin typeface="Inter"/>
              </a:rPr>
              <a:t>pendekatan</a:t>
            </a:r>
            <a:r>
              <a:rPr lang="en-US" b="0" i="0" dirty="0">
                <a:solidFill>
                  <a:srgbClr val="404040"/>
                </a:solidFill>
                <a:effectLst/>
                <a:latin typeface="Inter"/>
              </a:rPr>
              <a:t> </a:t>
            </a:r>
            <a:r>
              <a:rPr lang="en-US" b="0" i="0" dirty="0" err="1">
                <a:solidFill>
                  <a:srgbClr val="404040"/>
                </a:solidFill>
                <a:effectLst/>
                <a:latin typeface="Inter"/>
              </a:rPr>
              <a:t>sistematis</a:t>
            </a:r>
            <a:r>
              <a:rPr lang="en-US" b="0" i="0" dirty="0">
                <a:solidFill>
                  <a:srgbClr val="404040"/>
                </a:solidFill>
                <a:effectLst/>
                <a:latin typeface="Inter"/>
              </a:rPr>
              <a:t> </a:t>
            </a:r>
            <a:r>
              <a:rPr lang="en-US" b="0" i="0" dirty="0" err="1">
                <a:solidFill>
                  <a:srgbClr val="404040"/>
                </a:solidFill>
                <a:effectLst/>
                <a:latin typeface="Inter"/>
              </a:rPr>
              <a:t>untuk</a:t>
            </a:r>
            <a:r>
              <a:rPr lang="en-US" b="0" i="0" dirty="0">
                <a:solidFill>
                  <a:srgbClr val="404040"/>
                </a:solidFill>
                <a:effectLst/>
                <a:latin typeface="Inter"/>
              </a:rPr>
              <a:t> </a:t>
            </a:r>
            <a:r>
              <a:rPr lang="en-US" b="0" i="0" dirty="0" err="1">
                <a:solidFill>
                  <a:srgbClr val="404040"/>
                </a:solidFill>
                <a:effectLst/>
                <a:latin typeface="Inter"/>
              </a:rPr>
              <a:t>mengidentifikasi</a:t>
            </a:r>
            <a:r>
              <a:rPr lang="en-US" b="0" i="0" dirty="0">
                <a:solidFill>
                  <a:srgbClr val="404040"/>
                </a:solidFill>
                <a:effectLst/>
                <a:latin typeface="Inter"/>
              </a:rPr>
              <a:t> </a:t>
            </a:r>
            <a:r>
              <a:rPr lang="en-US" b="0" i="0" dirty="0" err="1">
                <a:solidFill>
                  <a:srgbClr val="404040"/>
                </a:solidFill>
                <a:effectLst/>
                <a:latin typeface="Inter"/>
              </a:rPr>
              <a:t>masalah</a:t>
            </a:r>
            <a:r>
              <a:rPr lang="en-US" b="0" i="0" dirty="0">
                <a:solidFill>
                  <a:srgbClr val="404040"/>
                </a:solidFill>
                <a:effectLst/>
                <a:latin typeface="Inter"/>
              </a:rPr>
              <a:t>, </a:t>
            </a:r>
            <a:r>
              <a:rPr lang="en-US" b="0" i="0" dirty="0" err="1">
                <a:solidFill>
                  <a:srgbClr val="404040"/>
                </a:solidFill>
                <a:effectLst/>
                <a:latin typeface="Inter"/>
              </a:rPr>
              <a:t>menentukan</a:t>
            </a:r>
            <a:r>
              <a:rPr lang="en-US" b="0" i="0" dirty="0">
                <a:solidFill>
                  <a:srgbClr val="404040"/>
                </a:solidFill>
                <a:effectLst/>
                <a:latin typeface="Inter"/>
              </a:rPr>
              <a:t> </a:t>
            </a:r>
            <a:r>
              <a:rPr lang="en-US" b="0" i="0" dirty="0" err="1">
                <a:solidFill>
                  <a:srgbClr val="404040"/>
                </a:solidFill>
                <a:effectLst/>
                <a:latin typeface="Inter"/>
              </a:rPr>
              <a:t>tujuan</a:t>
            </a:r>
            <a:r>
              <a:rPr lang="en-US" b="0" i="0" dirty="0">
                <a:solidFill>
                  <a:srgbClr val="404040"/>
                </a:solidFill>
                <a:effectLst/>
                <a:latin typeface="Inter"/>
              </a:rPr>
              <a:t>, dan </a:t>
            </a:r>
            <a:r>
              <a:rPr lang="en-US" b="0" i="0" dirty="0" err="1">
                <a:solidFill>
                  <a:srgbClr val="404040"/>
                </a:solidFill>
                <a:effectLst/>
                <a:latin typeface="Inter"/>
              </a:rPr>
              <a:t>memilih</a:t>
            </a:r>
            <a:r>
              <a:rPr lang="en-US" b="0" i="0" dirty="0">
                <a:solidFill>
                  <a:srgbClr val="404040"/>
                </a:solidFill>
                <a:effectLst/>
                <a:latin typeface="Inter"/>
              </a:rPr>
              <a:t> </a:t>
            </a:r>
            <a:r>
              <a:rPr lang="en-US" b="0" i="0" dirty="0" err="1">
                <a:solidFill>
                  <a:srgbClr val="404040"/>
                </a:solidFill>
                <a:effectLst/>
                <a:latin typeface="Inter"/>
              </a:rPr>
              <a:t>metode</a:t>
            </a:r>
            <a:r>
              <a:rPr lang="en-US" b="0" i="0" dirty="0">
                <a:solidFill>
                  <a:srgbClr val="404040"/>
                </a:solidFill>
                <a:effectLst/>
                <a:latin typeface="Inter"/>
              </a:rPr>
              <a:t> </a:t>
            </a:r>
            <a:r>
              <a:rPr lang="en-US" b="0" i="0" dirty="0" err="1">
                <a:solidFill>
                  <a:srgbClr val="404040"/>
                </a:solidFill>
                <a:effectLst/>
                <a:latin typeface="Inter"/>
              </a:rPr>
              <a:t>analisis</a:t>
            </a:r>
            <a:r>
              <a:rPr lang="en-US" b="0" i="0" dirty="0">
                <a:solidFill>
                  <a:srgbClr val="404040"/>
                </a:solidFill>
                <a:effectLst/>
                <a:latin typeface="Inter"/>
              </a:rPr>
              <a:t> yang </a:t>
            </a:r>
            <a:r>
              <a:rPr lang="en-US" b="0" i="0" dirty="0" err="1">
                <a:solidFill>
                  <a:srgbClr val="404040"/>
                </a:solidFill>
                <a:effectLst/>
                <a:latin typeface="Inter"/>
              </a:rPr>
              <a:t>sesuai</a:t>
            </a:r>
            <a:r>
              <a:rPr lang="en-US" b="0" i="0" dirty="0">
                <a:solidFill>
                  <a:srgbClr val="404040"/>
                </a:solidFill>
                <a:effectLst/>
                <a:latin typeface="Inter"/>
              </a:rPr>
              <a:t>.</a:t>
            </a:r>
          </a:p>
          <a:p>
            <a:pPr algn="l"/>
            <a:r>
              <a:rPr lang="en-US" b="1" i="0" dirty="0" err="1">
                <a:solidFill>
                  <a:srgbClr val="404040"/>
                </a:solidFill>
                <a:effectLst/>
                <a:latin typeface="Inter"/>
              </a:rPr>
              <a:t>Komponen</a:t>
            </a:r>
            <a:r>
              <a:rPr lang="en-US" b="1" i="0" dirty="0">
                <a:solidFill>
                  <a:srgbClr val="404040"/>
                </a:solidFill>
                <a:effectLst/>
                <a:latin typeface="Inter"/>
              </a:rPr>
              <a:t> Utama:</a:t>
            </a:r>
            <a:endParaRPr lang="en-US" b="0" i="0" dirty="0">
              <a:solidFill>
                <a:srgbClr val="404040"/>
              </a:solidFill>
              <a:effectLst/>
              <a:latin typeface="Inter"/>
            </a:endParaRPr>
          </a:p>
          <a:p>
            <a:pPr algn="l">
              <a:buFont typeface="+mj-lt"/>
              <a:buAutoNum type="arabicPeriod"/>
            </a:pPr>
            <a:r>
              <a:rPr lang="en-US" b="1" i="0" dirty="0" err="1">
                <a:solidFill>
                  <a:srgbClr val="404040"/>
                </a:solidFill>
                <a:effectLst/>
                <a:latin typeface="Inter"/>
              </a:rPr>
              <a:t>Masalah</a:t>
            </a:r>
            <a:r>
              <a:rPr lang="en-US" b="1" i="0" dirty="0">
                <a:solidFill>
                  <a:srgbClr val="404040"/>
                </a:solidFill>
                <a:effectLst/>
                <a:latin typeface="Inter"/>
              </a:rPr>
              <a:t> </a:t>
            </a:r>
            <a:r>
              <a:rPr lang="en-US" b="1" i="0" dirty="0" err="1">
                <a:solidFill>
                  <a:srgbClr val="404040"/>
                </a:solidFill>
                <a:effectLst/>
                <a:latin typeface="Inter"/>
              </a:rPr>
              <a:t>Bisnis</a:t>
            </a:r>
            <a:r>
              <a:rPr lang="en-US" b="1" i="0" dirty="0">
                <a:solidFill>
                  <a:srgbClr val="404040"/>
                </a:solidFill>
                <a:effectLst/>
                <a:latin typeface="Inter"/>
              </a:rPr>
              <a:t>:</a:t>
            </a:r>
            <a:r>
              <a:rPr lang="en-US" b="0" i="0" dirty="0">
                <a:solidFill>
                  <a:srgbClr val="404040"/>
                </a:solidFill>
                <a:effectLst/>
                <a:latin typeface="Inter"/>
              </a:rPr>
              <a:t> </a:t>
            </a:r>
            <a:r>
              <a:rPr lang="en-US" b="0" i="0" dirty="0" err="1">
                <a:solidFill>
                  <a:srgbClr val="404040"/>
                </a:solidFill>
                <a:effectLst/>
                <a:latin typeface="Inter"/>
              </a:rPr>
              <a:t>Menentukan</a:t>
            </a:r>
            <a:r>
              <a:rPr lang="en-US" b="0" i="0" dirty="0">
                <a:solidFill>
                  <a:srgbClr val="404040"/>
                </a:solidFill>
                <a:effectLst/>
                <a:latin typeface="Inter"/>
              </a:rPr>
              <a:t> </a:t>
            </a:r>
            <a:r>
              <a:rPr lang="en-US" b="0" i="0" dirty="0" err="1">
                <a:solidFill>
                  <a:srgbClr val="404040"/>
                </a:solidFill>
                <a:effectLst/>
                <a:latin typeface="Inter"/>
              </a:rPr>
              <a:t>tujuan</a:t>
            </a:r>
            <a:r>
              <a:rPr lang="en-US" b="0" i="0" dirty="0">
                <a:solidFill>
                  <a:srgbClr val="404040"/>
                </a:solidFill>
                <a:effectLst/>
                <a:latin typeface="Inter"/>
              </a:rPr>
              <a:t> </a:t>
            </a:r>
            <a:r>
              <a:rPr lang="en-US" b="0" i="0" dirty="0" err="1">
                <a:solidFill>
                  <a:srgbClr val="404040"/>
                </a:solidFill>
                <a:effectLst/>
                <a:latin typeface="Inter"/>
              </a:rPr>
              <a:t>analisis</a:t>
            </a:r>
            <a:r>
              <a:rPr lang="en-US" b="0" i="0" dirty="0">
                <a:solidFill>
                  <a:srgbClr val="404040"/>
                </a:solidFill>
                <a:effectLst/>
                <a:latin typeface="Inter"/>
              </a:rPr>
              <a:t> </a:t>
            </a:r>
          </a:p>
          <a:p>
            <a:pPr algn="l"/>
            <a:r>
              <a:rPr lang="en-US" b="0" i="0" dirty="0">
                <a:solidFill>
                  <a:srgbClr val="404040"/>
                </a:solidFill>
                <a:effectLst/>
                <a:latin typeface="Inter"/>
              </a:rPr>
              <a:t>  (</a:t>
            </a:r>
            <a:r>
              <a:rPr lang="en-US" b="0" i="0" dirty="0" err="1">
                <a:solidFill>
                  <a:srgbClr val="404040"/>
                </a:solidFill>
                <a:effectLst/>
                <a:latin typeface="Inter"/>
              </a:rPr>
              <a:t>misalnya,prediksi</a:t>
            </a:r>
            <a:r>
              <a:rPr lang="en-US" b="0" i="0" dirty="0">
                <a:solidFill>
                  <a:srgbClr val="404040"/>
                </a:solidFill>
                <a:effectLst/>
                <a:latin typeface="Inter"/>
              </a:rPr>
              <a:t>, </a:t>
            </a:r>
            <a:r>
              <a:rPr lang="en-US" b="0" i="0" dirty="0" err="1">
                <a:solidFill>
                  <a:srgbClr val="404040"/>
                </a:solidFill>
                <a:effectLst/>
                <a:latin typeface="Inter"/>
              </a:rPr>
              <a:t>klasifikasi</a:t>
            </a:r>
            <a:r>
              <a:rPr lang="en-US" b="0" i="0" dirty="0">
                <a:solidFill>
                  <a:srgbClr val="404040"/>
                </a:solidFill>
                <a:effectLst/>
                <a:latin typeface="Inter"/>
              </a:rPr>
              <a:t>, </a:t>
            </a:r>
            <a:r>
              <a:rPr lang="en-US" b="0" i="0" dirty="0" err="1">
                <a:solidFill>
                  <a:srgbClr val="404040"/>
                </a:solidFill>
                <a:effectLst/>
                <a:latin typeface="Inter"/>
              </a:rPr>
              <a:t>atau</a:t>
            </a:r>
            <a:r>
              <a:rPr lang="en-US" b="0" i="0" dirty="0">
                <a:solidFill>
                  <a:srgbClr val="404040"/>
                </a:solidFill>
                <a:effectLst/>
                <a:latin typeface="Inter"/>
              </a:rPr>
              <a:t> clustering).</a:t>
            </a:r>
          </a:p>
          <a:p>
            <a:pPr algn="l"/>
            <a:r>
              <a:rPr lang="en-US" b="1" i="0" dirty="0">
                <a:solidFill>
                  <a:srgbClr val="404040"/>
                </a:solidFill>
                <a:effectLst/>
                <a:latin typeface="Inter"/>
              </a:rPr>
              <a:t>2. Data yang </a:t>
            </a:r>
            <a:r>
              <a:rPr lang="en-US" b="1" i="0" dirty="0" err="1">
                <a:solidFill>
                  <a:srgbClr val="404040"/>
                </a:solidFill>
                <a:effectLst/>
                <a:latin typeface="Inter"/>
              </a:rPr>
              <a:t>Dibutuhkan</a:t>
            </a:r>
            <a:r>
              <a:rPr lang="en-US" b="1" i="0" dirty="0">
                <a:solidFill>
                  <a:srgbClr val="404040"/>
                </a:solidFill>
                <a:effectLst/>
                <a:latin typeface="Inter"/>
              </a:rPr>
              <a:t>:</a:t>
            </a:r>
            <a:r>
              <a:rPr lang="en-US" b="0" i="0" dirty="0">
                <a:solidFill>
                  <a:srgbClr val="404040"/>
                </a:solidFill>
                <a:effectLst/>
                <a:latin typeface="Inter"/>
              </a:rPr>
              <a:t> </a:t>
            </a:r>
            <a:r>
              <a:rPr lang="en-US" b="0" i="0" dirty="0" err="1">
                <a:solidFill>
                  <a:srgbClr val="404040"/>
                </a:solidFill>
                <a:effectLst/>
                <a:latin typeface="Inter"/>
              </a:rPr>
              <a:t>Mengidentifikasi</a:t>
            </a:r>
            <a:r>
              <a:rPr lang="en-US" b="0" i="0" dirty="0">
                <a:solidFill>
                  <a:srgbClr val="404040"/>
                </a:solidFill>
                <a:effectLst/>
                <a:latin typeface="Inter"/>
              </a:rPr>
              <a:t> </a:t>
            </a:r>
            <a:r>
              <a:rPr lang="en-US" b="0" i="0" dirty="0" err="1">
                <a:solidFill>
                  <a:srgbClr val="404040"/>
                </a:solidFill>
                <a:effectLst/>
                <a:latin typeface="Inter"/>
              </a:rPr>
              <a:t>sumber</a:t>
            </a:r>
            <a:r>
              <a:rPr lang="en-US" b="0" i="0" dirty="0">
                <a:solidFill>
                  <a:srgbClr val="404040"/>
                </a:solidFill>
                <a:effectLst/>
                <a:latin typeface="Inter"/>
              </a:rPr>
              <a:t> data dan </a:t>
            </a:r>
            <a:r>
              <a:rPr lang="en-US" b="0" i="0" dirty="0" err="1">
                <a:solidFill>
                  <a:srgbClr val="404040"/>
                </a:solidFill>
                <a:effectLst/>
                <a:latin typeface="Inter"/>
              </a:rPr>
              <a:t>variabel</a:t>
            </a:r>
            <a:r>
              <a:rPr lang="en-US" b="0" i="0" dirty="0">
                <a:solidFill>
                  <a:srgbClr val="404040"/>
                </a:solidFill>
                <a:effectLst/>
                <a:latin typeface="Inter"/>
              </a:rPr>
              <a:t> yang </a:t>
            </a:r>
            <a:r>
              <a:rPr lang="en-US" b="0" i="0" dirty="0" err="1">
                <a:solidFill>
                  <a:srgbClr val="404040"/>
                </a:solidFill>
                <a:effectLst/>
                <a:latin typeface="Inter"/>
              </a:rPr>
              <a:t>relevan</a:t>
            </a:r>
            <a:r>
              <a:rPr lang="en-US" b="0" i="0" dirty="0">
                <a:solidFill>
                  <a:srgbClr val="404040"/>
                </a:solidFill>
                <a:effectLst/>
                <a:latin typeface="Inter"/>
              </a:rPr>
              <a:t>.</a:t>
            </a:r>
          </a:p>
          <a:p>
            <a:pPr algn="l"/>
            <a:r>
              <a:rPr lang="en-US" b="1" i="0" dirty="0">
                <a:solidFill>
                  <a:srgbClr val="404040"/>
                </a:solidFill>
                <a:effectLst/>
                <a:latin typeface="Inter"/>
              </a:rPr>
              <a:t>3. </a:t>
            </a:r>
            <a:r>
              <a:rPr lang="en-US" b="1" i="0" dirty="0" err="1">
                <a:solidFill>
                  <a:srgbClr val="404040"/>
                </a:solidFill>
                <a:effectLst/>
                <a:latin typeface="Inter"/>
              </a:rPr>
              <a:t>Metode</a:t>
            </a:r>
            <a:r>
              <a:rPr lang="en-US" b="1" i="0" dirty="0">
                <a:solidFill>
                  <a:srgbClr val="404040"/>
                </a:solidFill>
                <a:effectLst/>
                <a:latin typeface="Inter"/>
              </a:rPr>
              <a:t> </a:t>
            </a:r>
            <a:r>
              <a:rPr lang="en-US" b="1" i="0" dirty="0" err="1">
                <a:solidFill>
                  <a:srgbClr val="404040"/>
                </a:solidFill>
                <a:effectLst/>
                <a:latin typeface="Inter"/>
              </a:rPr>
              <a:t>Analisis</a:t>
            </a:r>
            <a:r>
              <a:rPr lang="en-US" b="1" i="0" dirty="0">
                <a:solidFill>
                  <a:srgbClr val="404040"/>
                </a:solidFill>
                <a:effectLst/>
                <a:latin typeface="Inter"/>
              </a:rPr>
              <a:t>:</a:t>
            </a:r>
            <a:r>
              <a:rPr lang="en-US" b="0" i="0" dirty="0">
                <a:solidFill>
                  <a:srgbClr val="404040"/>
                </a:solidFill>
                <a:effectLst/>
                <a:latin typeface="Inter"/>
              </a:rPr>
              <a:t> </a:t>
            </a:r>
            <a:r>
              <a:rPr lang="en-US" b="0" i="0" dirty="0" err="1">
                <a:solidFill>
                  <a:srgbClr val="404040"/>
                </a:solidFill>
                <a:effectLst/>
                <a:latin typeface="Inter"/>
              </a:rPr>
              <a:t>Memilih</a:t>
            </a:r>
            <a:r>
              <a:rPr lang="en-US" b="0" i="0" dirty="0">
                <a:solidFill>
                  <a:srgbClr val="404040"/>
                </a:solidFill>
                <a:effectLst/>
                <a:latin typeface="Inter"/>
              </a:rPr>
              <a:t> </a:t>
            </a:r>
            <a:r>
              <a:rPr lang="en-US" b="0" i="0" dirty="0" err="1">
                <a:solidFill>
                  <a:srgbClr val="404040"/>
                </a:solidFill>
                <a:effectLst/>
                <a:latin typeface="Inter"/>
              </a:rPr>
              <a:t>algoritma</a:t>
            </a:r>
            <a:r>
              <a:rPr lang="en-US" b="0" i="0" dirty="0">
                <a:solidFill>
                  <a:srgbClr val="404040"/>
                </a:solidFill>
                <a:effectLst/>
                <a:latin typeface="Inter"/>
              </a:rPr>
              <a:t> data mining yang </a:t>
            </a:r>
            <a:r>
              <a:rPr lang="en-US" b="0" i="0" dirty="0" err="1">
                <a:solidFill>
                  <a:srgbClr val="404040"/>
                </a:solidFill>
                <a:effectLst/>
                <a:latin typeface="Inter"/>
              </a:rPr>
              <a:t>sesuai</a:t>
            </a:r>
            <a:r>
              <a:rPr lang="en-US" b="0" i="0" dirty="0">
                <a:solidFill>
                  <a:srgbClr val="404040"/>
                </a:solidFill>
                <a:effectLst/>
                <a:latin typeface="Inter"/>
              </a:rPr>
              <a:t> (</a:t>
            </a:r>
            <a:r>
              <a:rPr lang="en-US" b="0" i="0" dirty="0" err="1">
                <a:solidFill>
                  <a:srgbClr val="404040"/>
                </a:solidFill>
                <a:effectLst/>
                <a:latin typeface="Inter"/>
              </a:rPr>
              <a:t>misalnya</a:t>
            </a:r>
            <a:r>
              <a:rPr lang="en-US" b="0" i="0" dirty="0">
                <a:solidFill>
                  <a:srgbClr val="404040"/>
                </a:solidFill>
                <a:effectLst/>
                <a:latin typeface="Inter"/>
              </a:rPr>
              <a:t>, </a:t>
            </a:r>
            <a:r>
              <a:rPr lang="en-US" b="0" i="0" dirty="0" err="1">
                <a:solidFill>
                  <a:srgbClr val="404040"/>
                </a:solidFill>
                <a:effectLst/>
                <a:latin typeface="Inter"/>
              </a:rPr>
              <a:t>regresi</a:t>
            </a:r>
            <a:r>
              <a:rPr lang="en-US" b="0" i="0" dirty="0">
                <a:solidFill>
                  <a:srgbClr val="404040"/>
                </a:solidFill>
                <a:effectLst/>
                <a:latin typeface="Inter"/>
              </a:rPr>
              <a:t>, decision tree, </a:t>
            </a:r>
            <a:r>
              <a:rPr lang="en-US" b="0" i="0" dirty="0" err="1">
                <a:solidFill>
                  <a:srgbClr val="404040"/>
                </a:solidFill>
                <a:effectLst/>
                <a:latin typeface="Inter"/>
              </a:rPr>
              <a:t>atau</a:t>
            </a:r>
            <a:r>
              <a:rPr lang="en-US" b="0" i="0" dirty="0">
                <a:solidFill>
                  <a:srgbClr val="404040"/>
                </a:solidFill>
                <a:effectLst/>
                <a:latin typeface="Inter"/>
              </a:rPr>
              <a:t> neural network).</a:t>
            </a:r>
          </a:p>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b="1" i="0" dirty="0">
                <a:solidFill>
                  <a:srgbClr val="404040"/>
                </a:solidFill>
                <a:effectLst/>
                <a:latin typeface="Inter"/>
              </a:rPr>
              <a:t>Types of Variable (</a:t>
            </a:r>
            <a:r>
              <a:rPr lang="en-US" b="1" i="0" dirty="0" err="1">
                <a:solidFill>
                  <a:srgbClr val="404040"/>
                </a:solidFill>
                <a:effectLst/>
                <a:latin typeface="Inter"/>
              </a:rPr>
              <a:t>Jenis</a:t>
            </a:r>
            <a:r>
              <a:rPr lang="en-US" b="1" i="0" dirty="0">
                <a:solidFill>
                  <a:srgbClr val="404040"/>
                </a:solidFill>
                <a:effectLst/>
                <a:latin typeface="Inter"/>
              </a:rPr>
              <a:t> </a:t>
            </a:r>
            <a:r>
              <a:rPr lang="en-US" b="1" i="0" dirty="0" err="1">
                <a:solidFill>
                  <a:srgbClr val="404040"/>
                </a:solidFill>
                <a:effectLst/>
                <a:latin typeface="Inter"/>
              </a:rPr>
              <a:t>Variabel</a:t>
            </a:r>
            <a:r>
              <a:rPr lang="en-US" b="1" i="0" dirty="0">
                <a:solidFill>
                  <a:srgbClr val="404040"/>
                </a:solidFill>
                <a:effectLst/>
                <a:latin typeface="Inter"/>
              </a:rPr>
              <a:t>)</a:t>
            </a:r>
          </a:p>
          <a:p>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1F363A94-8B63-435E-A569-6CB065224149}"/>
              </a:ext>
            </a:extLst>
          </p:cNvPr>
          <p:cNvSpPr txBox="1"/>
          <p:nvPr/>
        </p:nvSpPr>
        <p:spPr>
          <a:xfrm>
            <a:off x="827584" y="1443841"/>
            <a:ext cx="7704856" cy="4524315"/>
          </a:xfrm>
          <a:prstGeom prst="rect">
            <a:avLst/>
          </a:prstGeom>
          <a:noFill/>
        </p:spPr>
        <p:txBody>
          <a:bodyPr wrap="square">
            <a:spAutoFit/>
          </a:bodyPr>
          <a:lstStyle/>
          <a:p>
            <a:pPr algn="l"/>
            <a:r>
              <a:rPr lang="en-US" sz="2400" b="0" i="0" dirty="0" err="1">
                <a:solidFill>
                  <a:srgbClr val="404040"/>
                </a:solidFill>
                <a:effectLst/>
                <a:latin typeface="Inter"/>
              </a:rPr>
              <a:t>Variabel</a:t>
            </a:r>
            <a:r>
              <a:rPr lang="en-US" sz="2400" b="0" i="0" dirty="0">
                <a:solidFill>
                  <a:srgbClr val="404040"/>
                </a:solidFill>
                <a:effectLst/>
                <a:latin typeface="Inter"/>
              </a:rPr>
              <a:t> </a:t>
            </a:r>
            <a:r>
              <a:rPr lang="en-US" sz="2400" b="0" i="0" dirty="0" err="1">
                <a:solidFill>
                  <a:srgbClr val="404040"/>
                </a:solidFill>
                <a:effectLst/>
                <a:latin typeface="Inter"/>
              </a:rPr>
              <a:t>adalah</a:t>
            </a:r>
            <a:r>
              <a:rPr lang="en-US" sz="2400" b="0" i="0" dirty="0">
                <a:solidFill>
                  <a:srgbClr val="404040"/>
                </a:solidFill>
                <a:effectLst/>
                <a:latin typeface="Inter"/>
              </a:rPr>
              <a:t> </a:t>
            </a:r>
            <a:r>
              <a:rPr lang="en-US" sz="2400" b="0" i="0" dirty="0" err="1">
                <a:solidFill>
                  <a:srgbClr val="404040"/>
                </a:solidFill>
                <a:effectLst/>
                <a:latin typeface="Inter"/>
              </a:rPr>
              <a:t>atribut</a:t>
            </a:r>
            <a:r>
              <a:rPr lang="en-US" sz="2400" b="0" i="0" dirty="0">
                <a:solidFill>
                  <a:srgbClr val="404040"/>
                </a:solidFill>
                <a:effectLst/>
                <a:latin typeface="Inter"/>
              </a:rPr>
              <a:t> </a:t>
            </a:r>
            <a:r>
              <a:rPr lang="en-US" sz="2400" b="0" i="0" dirty="0" err="1">
                <a:solidFill>
                  <a:srgbClr val="404040"/>
                </a:solidFill>
                <a:effectLst/>
                <a:latin typeface="Inter"/>
              </a:rPr>
              <a:t>atau</a:t>
            </a:r>
            <a:r>
              <a:rPr lang="en-US" sz="2400" b="0" i="0" dirty="0">
                <a:solidFill>
                  <a:srgbClr val="404040"/>
                </a:solidFill>
                <a:effectLst/>
                <a:latin typeface="Inter"/>
              </a:rPr>
              <a:t> </a:t>
            </a:r>
            <a:r>
              <a:rPr lang="en-US" sz="2400" b="0" i="0" dirty="0" err="1">
                <a:solidFill>
                  <a:srgbClr val="404040"/>
                </a:solidFill>
                <a:effectLst/>
                <a:latin typeface="Inter"/>
              </a:rPr>
              <a:t>karakteristik</a:t>
            </a:r>
            <a:r>
              <a:rPr lang="en-US" sz="2400" b="0" i="0" dirty="0">
                <a:solidFill>
                  <a:srgbClr val="404040"/>
                </a:solidFill>
                <a:effectLst/>
                <a:latin typeface="Inter"/>
              </a:rPr>
              <a:t> yang </a:t>
            </a:r>
            <a:r>
              <a:rPr lang="en-US" sz="2400" b="0" i="0" dirty="0" err="1">
                <a:solidFill>
                  <a:srgbClr val="404040"/>
                </a:solidFill>
                <a:effectLst/>
                <a:latin typeface="Inter"/>
              </a:rPr>
              <a:t>diamati</a:t>
            </a:r>
            <a:r>
              <a:rPr lang="en-US" sz="2400" b="0" i="0" dirty="0">
                <a:solidFill>
                  <a:srgbClr val="404040"/>
                </a:solidFill>
                <a:effectLst/>
                <a:latin typeface="Inter"/>
              </a:rPr>
              <a:t> </a:t>
            </a:r>
            <a:r>
              <a:rPr lang="en-US" sz="2400" b="0" i="0" dirty="0" err="1">
                <a:solidFill>
                  <a:srgbClr val="404040"/>
                </a:solidFill>
                <a:effectLst/>
                <a:latin typeface="Inter"/>
              </a:rPr>
              <a:t>dalam</a:t>
            </a:r>
            <a:r>
              <a:rPr lang="en-US" sz="2400" b="0" i="0" dirty="0">
                <a:solidFill>
                  <a:srgbClr val="404040"/>
                </a:solidFill>
                <a:effectLst/>
                <a:latin typeface="Inter"/>
              </a:rPr>
              <a:t> dataset.</a:t>
            </a:r>
          </a:p>
          <a:p>
            <a:pPr algn="l"/>
            <a:r>
              <a:rPr lang="en-US" sz="2400" b="1" i="0" dirty="0" err="1">
                <a:solidFill>
                  <a:srgbClr val="404040"/>
                </a:solidFill>
                <a:effectLst/>
                <a:latin typeface="Inter"/>
              </a:rPr>
              <a:t>Jenis</a:t>
            </a:r>
            <a:r>
              <a:rPr lang="en-US" sz="2400" b="1" i="0" dirty="0">
                <a:solidFill>
                  <a:srgbClr val="404040"/>
                </a:solidFill>
                <a:effectLst/>
                <a:latin typeface="Inter"/>
              </a:rPr>
              <a:t> </a:t>
            </a:r>
            <a:r>
              <a:rPr lang="en-US" sz="2400" b="1" i="0" dirty="0" err="1">
                <a:solidFill>
                  <a:srgbClr val="404040"/>
                </a:solidFill>
                <a:effectLst/>
                <a:latin typeface="Inter"/>
              </a:rPr>
              <a:t>Variabel</a:t>
            </a:r>
            <a:r>
              <a:rPr lang="en-US" sz="2400" b="1" i="0" dirty="0">
                <a:solidFill>
                  <a:srgbClr val="404040"/>
                </a:solidFill>
                <a:effectLst/>
                <a:latin typeface="Inter"/>
              </a:rPr>
              <a:t>:</a:t>
            </a:r>
            <a:endParaRPr lang="en-US" sz="2400" b="0" i="0" dirty="0">
              <a:solidFill>
                <a:srgbClr val="404040"/>
              </a:solidFill>
              <a:effectLst/>
              <a:latin typeface="Inter"/>
            </a:endParaRPr>
          </a:p>
          <a:p>
            <a:pPr algn="l">
              <a:buFont typeface="+mj-lt"/>
              <a:buAutoNum type="arabicPeriod"/>
            </a:pPr>
            <a:r>
              <a:rPr lang="en-US" sz="2400" b="1" i="0" dirty="0" err="1">
                <a:solidFill>
                  <a:srgbClr val="404040"/>
                </a:solidFill>
                <a:effectLst/>
                <a:latin typeface="Inter"/>
              </a:rPr>
              <a:t>Numerik</a:t>
            </a:r>
            <a:r>
              <a:rPr lang="en-US" sz="2400" b="1" i="0" dirty="0">
                <a:solidFill>
                  <a:srgbClr val="404040"/>
                </a:solidFill>
                <a:effectLst/>
                <a:latin typeface="Inter"/>
              </a:rPr>
              <a:t> (</a:t>
            </a:r>
            <a:r>
              <a:rPr lang="en-US" sz="2400" b="1" i="0" dirty="0" err="1">
                <a:solidFill>
                  <a:srgbClr val="404040"/>
                </a:solidFill>
                <a:effectLst/>
                <a:latin typeface="Inter"/>
              </a:rPr>
              <a:t>Kuantitatif</a:t>
            </a:r>
            <a:r>
              <a:rPr lang="en-US" sz="2400" b="1" i="0" dirty="0">
                <a:solidFill>
                  <a:srgbClr val="404040"/>
                </a:solidFill>
                <a:effectLst/>
                <a:latin typeface="Inter"/>
              </a:rPr>
              <a:t>):</a:t>
            </a:r>
            <a:endParaRPr lang="en-US" sz="2400" b="0" i="0" dirty="0">
              <a:solidFill>
                <a:srgbClr val="404040"/>
              </a:solidFill>
              <a:effectLst/>
              <a:latin typeface="Inter"/>
            </a:endParaRPr>
          </a:p>
          <a:p>
            <a:pPr marL="742950" lvl="1" indent="-285750" algn="l">
              <a:buFont typeface="+mj-lt"/>
              <a:buAutoNum type="arabicPeriod"/>
            </a:pPr>
            <a:r>
              <a:rPr lang="en-US" sz="2400" b="1" i="0" dirty="0" err="1">
                <a:solidFill>
                  <a:srgbClr val="404040"/>
                </a:solidFill>
                <a:effectLst/>
                <a:latin typeface="Inter"/>
              </a:rPr>
              <a:t>Kontinu</a:t>
            </a:r>
            <a:r>
              <a:rPr lang="en-US" sz="2400" b="1" i="0" dirty="0">
                <a:solidFill>
                  <a:srgbClr val="404040"/>
                </a:solidFill>
                <a:effectLst/>
                <a:latin typeface="Inter"/>
              </a:rPr>
              <a:t>:</a:t>
            </a:r>
            <a:r>
              <a:rPr lang="en-US" sz="2400" b="0" i="0" dirty="0">
                <a:solidFill>
                  <a:srgbClr val="404040"/>
                </a:solidFill>
                <a:effectLst/>
                <a:latin typeface="Inter"/>
              </a:rPr>
              <a:t> Nilai </a:t>
            </a:r>
            <a:r>
              <a:rPr lang="en-US" sz="2400" b="0" i="0" dirty="0" err="1">
                <a:solidFill>
                  <a:srgbClr val="404040"/>
                </a:solidFill>
                <a:effectLst/>
                <a:latin typeface="Inter"/>
              </a:rPr>
              <a:t>dalam</a:t>
            </a:r>
            <a:r>
              <a:rPr lang="en-US" sz="2400" b="0" i="0" dirty="0">
                <a:solidFill>
                  <a:srgbClr val="404040"/>
                </a:solidFill>
                <a:effectLst/>
                <a:latin typeface="Inter"/>
              </a:rPr>
              <a:t> </a:t>
            </a:r>
            <a:r>
              <a:rPr lang="en-US" sz="2400" b="0" i="0" dirty="0" err="1">
                <a:solidFill>
                  <a:srgbClr val="404040"/>
                </a:solidFill>
                <a:effectLst/>
                <a:latin typeface="Inter"/>
              </a:rPr>
              <a:t>rentang</a:t>
            </a:r>
            <a:r>
              <a:rPr lang="en-US" sz="2400" b="0" i="0" dirty="0">
                <a:solidFill>
                  <a:srgbClr val="404040"/>
                </a:solidFill>
                <a:effectLst/>
                <a:latin typeface="Inter"/>
              </a:rPr>
              <a:t> </a:t>
            </a:r>
            <a:r>
              <a:rPr lang="en-US" sz="2400" b="0" i="0" dirty="0" err="1">
                <a:solidFill>
                  <a:srgbClr val="404040"/>
                </a:solidFill>
                <a:effectLst/>
                <a:latin typeface="Inter"/>
              </a:rPr>
              <a:t>tertentu</a:t>
            </a:r>
            <a:r>
              <a:rPr lang="en-US" sz="2400" b="0" i="0" dirty="0">
                <a:solidFill>
                  <a:srgbClr val="404040"/>
                </a:solidFill>
                <a:effectLst/>
                <a:latin typeface="Inter"/>
              </a:rPr>
              <a:t> (</a:t>
            </a:r>
            <a:r>
              <a:rPr lang="en-US" sz="2400" b="0" i="0" dirty="0" err="1">
                <a:solidFill>
                  <a:srgbClr val="404040"/>
                </a:solidFill>
                <a:effectLst/>
                <a:latin typeface="Inter"/>
              </a:rPr>
              <a:t>misalnya</a:t>
            </a:r>
            <a:r>
              <a:rPr lang="en-US" sz="2400" b="0" i="0" dirty="0">
                <a:solidFill>
                  <a:srgbClr val="404040"/>
                </a:solidFill>
                <a:effectLst/>
                <a:latin typeface="Inter"/>
              </a:rPr>
              <a:t>, </a:t>
            </a:r>
            <a:r>
              <a:rPr lang="en-US" sz="2400" b="0" i="0" dirty="0" err="1">
                <a:solidFill>
                  <a:srgbClr val="404040"/>
                </a:solidFill>
                <a:effectLst/>
                <a:latin typeface="Inter"/>
              </a:rPr>
              <a:t>suhu</a:t>
            </a:r>
            <a:r>
              <a:rPr lang="en-US" sz="2400" b="0" i="0" dirty="0">
                <a:solidFill>
                  <a:srgbClr val="404040"/>
                </a:solidFill>
                <a:effectLst/>
                <a:latin typeface="Inter"/>
              </a:rPr>
              <a:t>, </a:t>
            </a:r>
            <a:r>
              <a:rPr lang="en-US" sz="2400" b="0" i="0" dirty="0" err="1">
                <a:solidFill>
                  <a:srgbClr val="404040"/>
                </a:solidFill>
                <a:effectLst/>
                <a:latin typeface="Inter"/>
              </a:rPr>
              <a:t>berat</a:t>
            </a:r>
            <a:r>
              <a:rPr lang="en-US" sz="2400" b="0" i="0" dirty="0">
                <a:solidFill>
                  <a:srgbClr val="404040"/>
                </a:solidFill>
                <a:effectLst/>
                <a:latin typeface="Inter"/>
              </a:rPr>
              <a:t>).</a:t>
            </a:r>
          </a:p>
          <a:p>
            <a:pPr marL="742950" lvl="1" indent="-285750" algn="l">
              <a:buFont typeface="+mj-lt"/>
              <a:buAutoNum type="arabicPeriod"/>
            </a:pPr>
            <a:r>
              <a:rPr lang="en-US" sz="2400" b="1" i="0" dirty="0" err="1">
                <a:solidFill>
                  <a:srgbClr val="404040"/>
                </a:solidFill>
                <a:effectLst/>
                <a:latin typeface="Inter"/>
              </a:rPr>
              <a:t>Diskrit</a:t>
            </a:r>
            <a:r>
              <a:rPr lang="en-US" sz="2400" b="1" i="0" dirty="0">
                <a:solidFill>
                  <a:srgbClr val="404040"/>
                </a:solidFill>
                <a:effectLst/>
                <a:latin typeface="Inter"/>
              </a:rPr>
              <a:t>:</a:t>
            </a:r>
            <a:r>
              <a:rPr lang="en-US" sz="2400" b="0" i="0" dirty="0">
                <a:solidFill>
                  <a:srgbClr val="404040"/>
                </a:solidFill>
                <a:effectLst/>
                <a:latin typeface="Inter"/>
              </a:rPr>
              <a:t> Nilai </a:t>
            </a:r>
            <a:r>
              <a:rPr lang="en-US" sz="2400" b="0" i="0" dirty="0" err="1">
                <a:solidFill>
                  <a:srgbClr val="404040"/>
                </a:solidFill>
                <a:effectLst/>
                <a:latin typeface="Inter"/>
              </a:rPr>
              <a:t>tertentu</a:t>
            </a:r>
            <a:r>
              <a:rPr lang="en-US" sz="2400" b="0" i="0" dirty="0">
                <a:solidFill>
                  <a:srgbClr val="404040"/>
                </a:solidFill>
                <a:effectLst/>
                <a:latin typeface="Inter"/>
              </a:rPr>
              <a:t> (</a:t>
            </a:r>
            <a:r>
              <a:rPr lang="en-US" sz="2400" b="0" i="0" dirty="0" err="1">
                <a:solidFill>
                  <a:srgbClr val="404040"/>
                </a:solidFill>
                <a:effectLst/>
                <a:latin typeface="Inter"/>
              </a:rPr>
              <a:t>misalnya</a:t>
            </a:r>
            <a:r>
              <a:rPr lang="en-US" sz="2400" b="0" i="0" dirty="0">
                <a:solidFill>
                  <a:srgbClr val="404040"/>
                </a:solidFill>
                <a:effectLst/>
                <a:latin typeface="Inter"/>
              </a:rPr>
              <a:t>, </a:t>
            </a:r>
            <a:r>
              <a:rPr lang="en-US" sz="2400" b="0" i="0" dirty="0" err="1">
                <a:solidFill>
                  <a:srgbClr val="404040"/>
                </a:solidFill>
                <a:effectLst/>
                <a:latin typeface="Inter"/>
              </a:rPr>
              <a:t>jumlah</a:t>
            </a:r>
            <a:r>
              <a:rPr lang="en-US" sz="2400" b="0" i="0" dirty="0">
                <a:solidFill>
                  <a:srgbClr val="404040"/>
                </a:solidFill>
                <a:effectLst/>
                <a:latin typeface="Inter"/>
              </a:rPr>
              <a:t> </a:t>
            </a:r>
            <a:r>
              <a:rPr lang="en-US" sz="2400" b="0" i="0" dirty="0" err="1">
                <a:solidFill>
                  <a:srgbClr val="404040"/>
                </a:solidFill>
                <a:effectLst/>
                <a:latin typeface="Inter"/>
              </a:rPr>
              <a:t>produk</a:t>
            </a:r>
            <a:r>
              <a:rPr lang="en-US" sz="2400" b="0" i="0" dirty="0">
                <a:solidFill>
                  <a:srgbClr val="404040"/>
                </a:solidFill>
                <a:effectLst/>
                <a:latin typeface="Inter"/>
              </a:rPr>
              <a:t>).</a:t>
            </a:r>
          </a:p>
          <a:p>
            <a:pPr algn="l">
              <a:buFont typeface="+mj-lt"/>
              <a:buAutoNum type="arabicPeriod"/>
            </a:pPr>
            <a:r>
              <a:rPr lang="en-US" sz="2400" b="1" i="0" dirty="0" err="1">
                <a:solidFill>
                  <a:srgbClr val="404040"/>
                </a:solidFill>
                <a:effectLst/>
                <a:latin typeface="Inter"/>
              </a:rPr>
              <a:t>Kategorikal</a:t>
            </a:r>
            <a:r>
              <a:rPr lang="en-US" sz="2400" b="1" i="0" dirty="0">
                <a:solidFill>
                  <a:srgbClr val="404040"/>
                </a:solidFill>
                <a:effectLst/>
                <a:latin typeface="Inter"/>
              </a:rPr>
              <a:t> (</a:t>
            </a:r>
            <a:r>
              <a:rPr lang="en-US" sz="2400" b="1" i="0" dirty="0" err="1">
                <a:solidFill>
                  <a:srgbClr val="404040"/>
                </a:solidFill>
                <a:effectLst/>
                <a:latin typeface="Inter"/>
              </a:rPr>
              <a:t>Kualitatif</a:t>
            </a:r>
            <a:r>
              <a:rPr lang="en-US" sz="2400" b="1" i="0" dirty="0">
                <a:solidFill>
                  <a:srgbClr val="404040"/>
                </a:solidFill>
                <a:effectLst/>
                <a:latin typeface="Inter"/>
              </a:rPr>
              <a:t>):</a:t>
            </a:r>
            <a:endParaRPr lang="en-US" sz="2400" b="0" i="0" dirty="0">
              <a:solidFill>
                <a:srgbClr val="404040"/>
              </a:solidFill>
              <a:effectLst/>
              <a:latin typeface="Inter"/>
            </a:endParaRPr>
          </a:p>
          <a:p>
            <a:pPr marL="742950" lvl="1" indent="-285750" algn="l">
              <a:buFont typeface="+mj-lt"/>
              <a:buAutoNum type="arabicPeriod"/>
            </a:pPr>
            <a:r>
              <a:rPr lang="en-US" sz="2400" b="1" i="0" dirty="0">
                <a:solidFill>
                  <a:srgbClr val="404040"/>
                </a:solidFill>
                <a:effectLst/>
                <a:latin typeface="Inter"/>
              </a:rPr>
              <a:t>Nominal:</a:t>
            </a:r>
            <a:r>
              <a:rPr lang="en-US" sz="2400" b="0" i="0" dirty="0">
                <a:solidFill>
                  <a:srgbClr val="404040"/>
                </a:solidFill>
                <a:effectLst/>
                <a:latin typeface="Inter"/>
              </a:rPr>
              <a:t> </a:t>
            </a:r>
            <a:r>
              <a:rPr lang="en-US" sz="2400" b="0" i="0" dirty="0" err="1">
                <a:solidFill>
                  <a:srgbClr val="404040"/>
                </a:solidFill>
                <a:effectLst/>
                <a:latin typeface="Inter"/>
              </a:rPr>
              <a:t>Tidak</a:t>
            </a:r>
            <a:r>
              <a:rPr lang="en-US" sz="2400" b="0" i="0" dirty="0">
                <a:solidFill>
                  <a:srgbClr val="404040"/>
                </a:solidFill>
                <a:effectLst/>
                <a:latin typeface="Inter"/>
              </a:rPr>
              <a:t> </a:t>
            </a:r>
            <a:r>
              <a:rPr lang="en-US" sz="2400" b="0" i="0" dirty="0" err="1">
                <a:solidFill>
                  <a:srgbClr val="404040"/>
                </a:solidFill>
                <a:effectLst/>
                <a:latin typeface="Inter"/>
              </a:rPr>
              <a:t>memiliki</a:t>
            </a:r>
            <a:r>
              <a:rPr lang="en-US" sz="2400" b="0" i="0" dirty="0">
                <a:solidFill>
                  <a:srgbClr val="404040"/>
                </a:solidFill>
                <a:effectLst/>
                <a:latin typeface="Inter"/>
              </a:rPr>
              <a:t> </a:t>
            </a:r>
            <a:r>
              <a:rPr lang="en-US" sz="2400" b="0" i="0" dirty="0" err="1">
                <a:solidFill>
                  <a:srgbClr val="404040"/>
                </a:solidFill>
                <a:effectLst/>
                <a:latin typeface="Inter"/>
              </a:rPr>
              <a:t>urutan</a:t>
            </a:r>
            <a:r>
              <a:rPr lang="en-US" sz="2400" b="0" i="0" dirty="0">
                <a:solidFill>
                  <a:srgbClr val="404040"/>
                </a:solidFill>
                <a:effectLst/>
                <a:latin typeface="Inter"/>
              </a:rPr>
              <a:t> (</a:t>
            </a:r>
            <a:r>
              <a:rPr lang="en-US" sz="2400" b="0" i="0" dirty="0" err="1">
                <a:solidFill>
                  <a:srgbClr val="404040"/>
                </a:solidFill>
                <a:effectLst/>
                <a:latin typeface="Inter"/>
              </a:rPr>
              <a:t>misalnya</a:t>
            </a:r>
            <a:r>
              <a:rPr lang="en-US" sz="2400" b="0" i="0" dirty="0">
                <a:solidFill>
                  <a:srgbClr val="404040"/>
                </a:solidFill>
                <a:effectLst/>
                <a:latin typeface="Inter"/>
              </a:rPr>
              <a:t>, </a:t>
            </a:r>
            <a:r>
              <a:rPr lang="en-US" sz="2400" b="0" i="0" dirty="0" err="1">
                <a:solidFill>
                  <a:srgbClr val="404040"/>
                </a:solidFill>
                <a:effectLst/>
                <a:latin typeface="Inter"/>
              </a:rPr>
              <a:t>jenis</a:t>
            </a:r>
            <a:r>
              <a:rPr lang="en-US" sz="2400" b="0" i="0" dirty="0">
                <a:solidFill>
                  <a:srgbClr val="404040"/>
                </a:solidFill>
                <a:effectLst/>
                <a:latin typeface="Inter"/>
              </a:rPr>
              <a:t> </a:t>
            </a:r>
            <a:r>
              <a:rPr lang="en-US" sz="2400" b="0" i="0" dirty="0" err="1">
                <a:solidFill>
                  <a:srgbClr val="404040"/>
                </a:solidFill>
                <a:effectLst/>
                <a:latin typeface="Inter"/>
              </a:rPr>
              <a:t>kelamin</a:t>
            </a:r>
            <a:r>
              <a:rPr lang="en-US" sz="2400" b="0" i="0" dirty="0">
                <a:solidFill>
                  <a:srgbClr val="404040"/>
                </a:solidFill>
                <a:effectLst/>
                <a:latin typeface="Inter"/>
              </a:rPr>
              <a:t>, </a:t>
            </a:r>
            <a:r>
              <a:rPr lang="en-US" sz="2400" b="0" i="0" dirty="0" err="1">
                <a:solidFill>
                  <a:srgbClr val="404040"/>
                </a:solidFill>
                <a:effectLst/>
                <a:latin typeface="Inter"/>
              </a:rPr>
              <a:t>warna</a:t>
            </a:r>
            <a:r>
              <a:rPr lang="en-US" sz="2400" b="0" i="0" dirty="0">
                <a:solidFill>
                  <a:srgbClr val="404040"/>
                </a:solidFill>
                <a:effectLst/>
                <a:latin typeface="Inter"/>
              </a:rPr>
              <a:t>).</a:t>
            </a:r>
          </a:p>
          <a:p>
            <a:pPr marL="742950" lvl="1" indent="-285750" algn="l">
              <a:buFont typeface="+mj-lt"/>
              <a:buAutoNum type="arabicPeriod"/>
            </a:pPr>
            <a:r>
              <a:rPr lang="en-US" sz="2400" b="1" i="0" dirty="0">
                <a:solidFill>
                  <a:srgbClr val="404040"/>
                </a:solidFill>
                <a:effectLst/>
                <a:latin typeface="Inter"/>
              </a:rPr>
              <a:t>Ordinal:</a:t>
            </a:r>
            <a:r>
              <a:rPr lang="en-US" sz="2400" b="0" i="0" dirty="0">
                <a:solidFill>
                  <a:srgbClr val="404040"/>
                </a:solidFill>
                <a:effectLst/>
                <a:latin typeface="Inter"/>
              </a:rPr>
              <a:t> </a:t>
            </a:r>
            <a:r>
              <a:rPr lang="en-US" sz="2400" b="0" i="0" dirty="0" err="1">
                <a:solidFill>
                  <a:srgbClr val="404040"/>
                </a:solidFill>
                <a:effectLst/>
                <a:latin typeface="Inter"/>
              </a:rPr>
              <a:t>Memiliki</a:t>
            </a:r>
            <a:r>
              <a:rPr lang="en-US" sz="2400" b="0" i="0" dirty="0">
                <a:solidFill>
                  <a:srgbClr val="404040"/>
                </a:solidFill>
                <a:effectLst/>
                <a:latin typeface="Inter"/>
              </a:rPr>
              <a:t> </a:t>
            </a:r>
            <a:r>
              <a:rPr lang="en-US" sz="2400" b="0" i="0" dirty="0" err="1">
                <a:solidFill>
                  <a:srgbClr val="404040"/>
                </a:solidFill>
                <a:effectLst/>
                <a:latin typeface="Inter"/>
              </a:rPr>
              <a:t>urutan</a:t>
            </a:r>
            <a:r>
              <a:rPr lang="en-US" sz="2400" b="0" i="0" dirty="0">
                <a:solidFill>
                  <a:srgbClr val="404040"/>
                </a:solidFill>
                <a:effectLst/>
                <a:latin typeface="Inter"/>
              </a:rPr>
              <a:t> (</a:t>
            </a:r>
            <a:r>
              <a:rPr lang="en-US" sz="2400" b="0" i="0" dirty="0" err="1">
                <a:solidFill>
                  <a:srgbClr val="404040"/>
                </a:solidFill>
                <a:effectLst/>
                <a:latin typeface="Inter"/>
              </a:rPr>
              <a:t>misalnya</a:t>
            </a:r>
            <a:r>
              <a:rPr lang="en-US" sz="2400" b="0" i="0" dirty="0">
                <a:solidFill>
                  <a:srgbClr val="404040"/>
                </a:solidFill>
                <a:effectLst/>
                <a:latin typeface="Inter"/>
              </a:rPr>
              <a:t>, </a:t>
            </a:r>
            <a:r>
              <a:rPr lang="en-US" sz="2400" b="0" i="0" dirty="0" err="1">
                <a:solidFill>
                  <a:srgbClr val="404040"/>
                </a:solidFill>
                <a:effectLst/>
                <a:latin typeface="Inter"/>
              </a:rPr>
              <a:t>tingkat</a:t>
            </a:r>
            <a:r>
              <a:rPr lang="en-US" sz="2400" b="0" i="0" dirty="0">
                <a:solidFill>
                  <a:srgbClr val="404040"/>
                </a:solidFill>
                <a:effectLst/>
                <a:latin typeface="Inter"/>
              </a:rPr>
              <a:t> </a:t>
            </a:r>
            <a:r>
              <a:rPr lang="en-US" sz="2400" b="0" i="0" dirty="0" err="1">
                <a:solidFill>
                  <a:srgbClr val="404040"/>
                </a:solidFill>
                <a:effectLst/>
                <a:latin typeface="Inter"/>
              </a:rPr>
              <a:t>kepuasan</a:t>
            </a:r>
            <a:r>
              <a:rPr lang="en-US" sz="2400" b="0" i="0" dirty="0">
                <a:solidFill>
                  <a:srgbClr val="404040"/>
                </a:solidFill>
                <a:effectLst/>
                <a:latin typeface="Inter"/>
              </a:rPr>
              <a:t>: </a:t>
            </a:r>
            <a:r>
              <a:rPr lang="en-US" sz="2400" b="0" i="0" dirty="0" err="1">
                <a:solidFill>
                  <a:srgbClr val="404040"/>
                </a:solidFill>
                <a:effectLst/>
                <a:latin typeface="Inter"/>
              </a:rPr>
              <a:t>rendah</a:t>
            </a:r>
            <a:r>
              <a:rPr lang="en-US" sz="2400" b="0" i="0" dirty="0">
                <a:solidFill>
                  <a:srgbClr val="404040"/>
                </a:solidFill>
                <a:effectLst/>
                <a:latin typeface="Inter"/>
              </a:rPr>
              <a:t>, </a:t>
            </a:r>
            <a:r>
              <a:rPr lang="en-US" sz="2400" b="0" i="0" dirty="0" err="1">
                <a:solidFill>
                  <a:srgbClr val="404040"/>
                </a:solidFill>
                <a:effectLst/>
                <a:latin typeface="Inter"/>
              </a:rPr>
              <a:t>sedang</a:t>
            </a:r>
            <a:r>
              <a:rPr lang="en-US" sz="2400" b="0" i="0" dirty="0">
                <a:solidFill>
                  <a:srgbClr val="404040"/>
                </a:solidFill>
                <a:effectLst/>
                <a:latin typeface="Inter"/>
              </a:rPr>
              <a:t>, </a:t>
            </a:r>
            <a:r>
              <a:rPr lang="en-US" sz="2400" b="0" i="0" dirty="0" err="1">
                <a:solidFill>
                  <a:srgbClr val="404040"/>
                </a:solidFill>
                <a:effectLst/>
                <a:latin typeface="Inter"/>
              </a:rPr>
              <a:t>tinggi</a:t>
            </a:r>
            <a:r>
              <a:rPr lang="en-US" sz="2400" b="0" i="0" dirty="0">
                <a:solidFill>
                  <a:srgbClr val="404040"/>
                </a:solidFill>
                <a:effectLst/>
                <a:latin typeface="Inter"/>
              </a:rPr>
              <a:t>).</a:t>
            </a:r>
          </a:p>
        </p:txBody>
      </p:sp>
    </p:spTree>
    <p:extLst>
      <p:ext uri="{BB962C8B-B14F-4D97-AF65-F5344CB8AC3E}">
        <p14:creationId xmlns:p14="http://schemas.microsoft.com/office/powerpoint/2010/main" val="237436122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b="1" i="0" dirty="0">
                <a:solidFill>
                  <a:srgbClr val="404040"/>
                </a:solidFill>
                <a:effectLst/>
                <a:latin typeface="Inter"/>
              </a:rPr>
              <a:t>Data Preparation (</a:t>
            </a:r>
            <a:r>
              <a:rPr lang="en-US" b="1" i="0" dirty="0" err="1">
                <a:solidFill>
                  <a:srgbClr val="404040"/>
                </a:solidFill>
                <a:effectLst/>
                <a:latin typeface="Inter"/>
              </a:rPr>
              <a:t>Persiapan</a:t>
            </a:r>
            <a:r>
              <a:rPr lang="en-US" b="1" i="0" dirty="0">
                <a:solidFill>
                  <a:srgbClr val="404040"/>
                </a:solidFill>
                <a:effectLst/>
                <a:latin typeface="Inter"/>
              </a:rPr>
              <a:t> Data)</a:t>
            </a:r>
          </a:p>
          <a:p>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1F363A94-8B63-435E-A569-6CB065224149}"/>
              </a:ext>
            </a:extLst>
          </p:cNvPr>
          <p:cNvSpPr txBox="1"/>
          <p:nvPr/>
        </p:nvSpPr>
        <p:spPr>
          <a:xfrm>
            <a:off x="827584" y="1443841"/>
            <a:ext cx="7704856" cy="4524315"/>
          </a:xfrm>
          <a:prstGeom prst="rect">
            <a:avLst/>
          </a:prstGeom>
          <a:noFill/>
        </p:spPr>
        <p:txBody>
          <a:bodyPr wrap="square">
            <a:spAutoFit/>
          </a:bodyPr>
          <a:lstStyle/>
          <a:p>
            <a:pPr algn="l"/>
            <a:r>
              <a:rPr lang="en-US" sz="2400" b="0" i="0" dirty="0" err="1">
                <a:solidFill>
                  <a:srgbClr val="404040"/>
                </a:solidFill>
                <a:effectLst/>
                <a:latin typeface="Inter"/>
              </a:rPr>
              <a:t>Persiapan</a:t>
            </a:r>
            <a:r>
              <a:rPr lang="en-US" sz="2400" b="0" i="0" dirty="0">
                <a:solidFill>
                  <a:srgbClr val="404040"/>
                </a:solidFill>
                <a:effectLst/>
                <a:latin typeface="Inter"/>
              </a:rPr>
              <a:t> data </a:t>
            </a:r>
            <a:r>
              <a:rPr lang="en-US" sz="2400" b="0" i="0" dirty="0" err="1">
                <a:solidFill>
                  <a:srgbClr val="404040"/>
                </a:solidFill>
                <a:effectLst/>
                <a:latin typeface="Inter"/>
              </a:rPr>
              <a:t>adalah</a:t>
            </a:r>
            <a:r>
              <a:rPr lang="en-US" sz="2400" b="0" i="0" dirty="0">
                <a:solidFill>
                  <a:srgbClr val="404040"/>
                </a:solidFill>
                <a:effectLst/>
                <a:latin typeface="Inter"/>
              </a:rPr>
              <a:t> proses </a:t>
            </a:r>
            <a:r>
              <a:rPr lang="en-US" sz="2400" b="0" i="0" dirty="0" err="1">
                <a:solidFill>
                  <a:srgbClr val="404040"/>
                </a:solidFill>
                <a:effectLst/>
                <a:latin typeface="Inter"/>
              </a:rPr>
              <a:t>mengumpulkan</a:t>
            </a:r>
            <a:r>
              <a:rPr lang="en-US" sz="2400" b="0" i="0" dirty="0">
                <a:solidFill>
                  <a:srgbClr val="404040"/>
                </a:solidFill>
                <a:effectLst/>
                <a:latin typeface="Inter"/>
              </a:rPr>
              <a:t>, </a:t>
            </a:r>
            <a:r>
              <a:rPr lang="en-US" sz="2400" b="0" i="0" dirty="0" err="1">
                <a:solidFill>
                  <a:srgbClr val="404040"/>
                </a:solidFill>
                <a:effectLst/>
                <a:latin typeface="Inter"/>
              </a:rPr>
              <a:t>membersihkan</a:t>
            </a:r>
            <a:r>
              <a:rPr lang="en-US" sz="2400" b="0" i="0" dirty="0">
                <a:solidFill>
                  <a:srgbClr val="404040"/>
                </a:solidFill>
                <a:effectLst/>
                <a:latin typeface="Inter"/>
              </a:rPr>
              <a:t>, dan </a:t>
            </a:r>
            <a:r>
              <a:rPr lang="en-US" sz="2400" b="0" i="0" dirty="0" err="1">
                <a:solidFill>
                  <a:srgbClr val="404040"/>
                </a:solidFill>
                <a:effectLst/>
                <a:latin typeface="Inter"/>
              </a:rPr>
              <a:t>mengubah</a:t>
            </a:r>
            <a:r>
              <a:rPr lang="en-US" sz="2400" b="0" i="0" dirty="0">
                <a:solidFill>
                  <a:srgbClr val="404040"/>
                </a:solidFill>
                <a:effectLst/>
                <a:latin typeface="Inter"/>
              </a:rPr>
              <a:t> data </a:t>
            </a:r>
            <a:r>
              <a:rPr lang="en-US" sz="2400" b="0" i="0" dirty="0" err="1">
                <a:solidFill>
                  <a:srgbClr val="404040"/>
                </a:solidFill>
                <a:effectLst/>
                <a:latin typeface="Inter"/>
              </a:rPr>
              <a:t>mentah</a:t>
            </a:r>
            <a:r>
              <a:rPr lang="en-US" sz="2400" b="0" i="0" dirty="0">
                <a:solidFill>
                  <a:srgbClr val="404040"/>
                </a:solidFill>
                <a:effectLst/>
                <a:latin typeface="Inter"/>
              </a:rPr>
              <a:t> </a:t>
            </a:r>
            <a:r>
              <a:rPr lang="en-US" sz="2400" b="0" i="0" dirty="0" err="1">
                <a:solidFill>
                  <a:srgbClr val="404040"/>
                </a:solidFill>
                <a:effectLst/>
                <a:latin typeface="Inter"/>
              </a:rPr>
              <a:t>menjadi</a:t>
            </a:r>
            <a:r>
              <a:rPr lang="en-US" sz="2400" b="0" i="0" dirty="0">
                <a:solidFill>
                  <a:srgbClr val="404040"/>
                </a:solidFill>
                <a:effectLst/>
                <a:latin typeface="Inter"/>
              </a:rPr>
              <a:t> format yang </a:t>
            </a:r>
            <a:r>
              <a:rPr lang="en-US" sz="2400" b="0" i="0" dirty="0" err="1">
                <a:solidFill>
                  <a:srgbClr val="404040"/>
                </a:solidFill>
                <a:effectLst/>
                <a:latin typeface="Inter"/>
              </a:rPr>
              <a:t>siap</a:t>
            </a:r>
            <a:r>
              <a:rPr lang="en-US" sz="2400" b="0" i="0" dirty="0">
                <a:solidFill>
                  <a:srgbClr val="404040"/>
                </a:solidFill>
                <a:effectLst/>
                <a:latin typeface="Inter"/>
              </a:rPr>
              <a:t> </a:t>
            </a:r>
            <a:r>
              <a:rPr lang="en-US" sz="2400" b="0" i="0" dirty="0" err="1">
                <a:solidFill>
                  <a:srgbClr val="404040"/>
                </a:solidFill>
                <a:effectLst/>
                <a:latin typeface="Inter"/>
              </a:rPr>
              <a:t>untuk</a:t>
            </a:r>
            <a:r>
              <a:rPr lang="en-US" sz="2400" b="0" i="0" dirty="0">
                <a:solidFill>
                  <a:srgbClr val="404040"/>
                </a:solidFill>
                <a:effectLst/>
                <a:latin typeface="Inter"/>
              </a:rPr>
              <a:t> </a:t>
            </a:r>
            <a:r>
              <a:rPr lang="en-US" sz="2400" b="0" i="0" dirty="0" err="1">
                <a:solidFill>
                  <a:srgbClr val="404040"/>
                </a:solidFill>
                <a:effectLst/>
                <a:latin typeface="Inter"/>
              </a:rPr>
              <a:t>analisis</a:t>
            </a:r>
            <a:r>
              <a:rPr lang="en-US" sz="2400" b="0" i="0" dirty="0">
                <a:solidFill>
                  <a:srgbClr val="404040"/>
                </a:solidFill>
                <a:effectLst/>
                <a:latin typeface="Inter"/>
              </a:rPr>
              <a:t>.</a:t>
            </a:r>
          </a:p>
          <a:p>
            <a:pPr algn="l"/>
            <a:r>
              <a:rPr lang="en-US" sz="2400" b="1" i="0" dirty="0">
                <a:solidFill>
                  <a:srgbClr val="404040"/>
                </a:solidFill>
                <a:effectLst/>
                <a:latin typeface="Inter"/>
              </a:rPr>
              <a:t>Tahapan Utama:</a:t>
            </a:r>
            <a:endParaRPr lang="en-US" sz="2400" b="0" i="0" dirty="0">
              <a:solidFill>
                <a:srgbClr val="404040"/>
              </a:solidFill>
              <a:effectLst/>
              <a:latin typeface="Inter"/>
            </a:endParaRPr>
          </a:p>
          <a:p>
            <a:pPr algn="l">
              <a:buFont typeface="+mj-lt"/>
              <a:buAutoNum type="arabicPeriod"/>
            </a:pPr>
            <a:r>
              <a:rPr lang="en-US" sz="2400" b="1" i="0" dirty="0" err="1">
                <a:solidFill>
                  <a:srgbClr val="404040"/>
                </a:solidFill>
                <a:effectLst/>
                <a:latin typeface="Inter"/>
              </a:rPr>
              <a:t>Pengumpulan</a:t>
            </a:r>
            <a:r>
              <a:rPr lang="en-US" sz="2400" b="1" i="0" dirty="0">
                <a:solidFill>
                  <a:srgbClr val="404040"/>
                </a:solidFill>
                <a:effectLst/>
                <a:latin typeface="Inter"/>
              </a:rPr>
              <a:t> Data:</a:t>
            </a:r>
            <a:r>
              <a:rPr lang="en-US" sz="2400" b="0" i="0" dirty="0">
                <a:solidFill>
                  <a:srgbClr val="404040"/>
                </a:solidFill>
                <a:effectLst/>
                <a:latin typeface="Inter"/>
              </a:rPr>
              <a:t> </a:t>
            </a:r>
            <a:r>
              <a:rPr lang="en-US" sz="2400" b="0" i="0" dirty="0" err="1">
                <a:solidFill>
                  <a:srgbClr val="404040"/>
                </a:solidFill>
                <a:effectLst/>
                <a:latin typeface="Inter"/>
              </a:rPr>
              <a:t>Mengambil</a:t>
            </a:r>
            <a:r>
              <a:rPr lang="en-US" sz="2400" b="0" i="0" dirty="0">
                <a:solidFill>
                  <a:srgbClr val="404040"/>
                </a:solidFill>
                <a:effectLst/>
                <a:latin typeface="Inter"/>
              </a:rPr>
              <a:t> data </a:t>
            </a:r>
            <a:r>
              <a:rPr lang="en-US" sz="2400" b="0" i="0" dirty="0" err="1">
                <a:solidFill>
                  <a:srgbClr val="404040"/>
                </a:solidFill>
                <a:effectLst/>
                <a:latin typeface="Inter"/>
              </a:rPr>
              <a:t>dari</a:t>
            </a:r>
            <a:r>
              <a:rPr lang="en-US" sz="2400" b="0" i="0" dirty="0">
                <a:solidFill>
                  <a:srgbClr val="404040"/>
                </a:solidFill>
                <a:effectLst/>
                <a:latin typeface="Inter"/>
              </a:rPr>
              <a:t> </a:t>
            </a:r>
            <a:r>
              <a:rPr lang="en-US" sz="2400" b="0" i="0" dirty="0" err="1">
                <a:solidFill>
                  <a:srgbClr val="404040"/>
                </a:solidFill>
                <a:effectLst/>
                <a:latin typeface="Inter"/>
              </a:rPr>
              <a:t>berbagai</a:t>
            </a:r>
            <a:r>
              <a:rPr lang="en-US" sz="2400" b="0" i="0" dirty="0">
                <a:solidFill>
                  <a:srgbClr val="404040"/>
                </a:solidFill>
                <a:effectLst/>
                <a:latin typeface="Inter"/>
              </a:rPr>
              <a:t> </a:t>
            </a:r>
            <a:r>
              <a:rPr lang="en-US" sz="2400" b="0" i="0" dirty="0" err="1">
                <a:solidFill>
                  <a:srgbClr val="404040"/>
                </a:solidFill>
                <a:effectLst/>
                <a:latin typeface="Inter"/>
              </a:rPr>
              <a:t>sumber</a:t>
            </a:r>
            <a:r>
              <a:rPr lang="en-US" sz="2400" b="0" i="0" dirty="0">
                <a:solidFill>
                  <a:srgbClr val="404040"/>
                </a:solidFill>
                <a:effectLst/>
                <a:latin typeface="Inter"/>
              </a:rPr>
              <a:t> (database, sensor, </a:t>
            </a:r>
            <a:r>
              <a:rPr lang="en-US" sz="2400" b="0" i="0" dirty="0" err="1">
                <a:solidFill>
                  <a:srgbClr val="404040"/>
                </a:solidFill>
                <a:effectLst/>
                <a:latin typeface="Inter"/>
              </a:rPr>
              <a:t>dll</a:t>
            </a:r>
            <a:r>
              <a:rPr lang="en-US" sz="2400" b="0" i="0" dirty="0">
                <a:solidFill>
                  <a:srgbClr val="404040"/>
                </a:solidFill>
                <a:effectLst/>
                <a:latin typeface="Inter"/>
              </a:rPr>
              <a:t>.).</a:t>
            </a:r>
          </a:p>
          <a:p>
            <a:pPr algn="l">
              <a:buFont typeface="+mj-lt"/>
              <a:buAutoNum type="arabicPeriod"/>
            </a:pPr>
            <a:r>
              <a:rPr lang="en-US" sz="2400" b="1" i="0" dirty="0" err="1">
                <a:solidFill>
                  <a:srgbClr val="404040"/>
                </a:solidFill>
                <a:effectLst/>
                <a:latin typeface="Inter"/>
              </a:rPr>
              <a:t>Pembersihan</a:t>
            </a:r>
            <a:r>
              <a:rPr lang="en-US" sz="2400" b="1" i="0" dirty="0">
                <a:solidFill>
                  <a:srgbClr val="404040"/>
                </a:solidFill>
                <a:effectLst/>
                <a:latin typeface="Inter"/>
              </a:rPr>
              <a:t> Data:</a:t>
            </a:r>
            <a:r>
              <a:rPr lang="en-US" sz="2400" b="0" i="0" dirty="0">
                <a:solidFill>
                  <a:srgbClr val="404040"/>
                </a:solidFill>
                <a:effectLst/>
                <a:latin typeface="Inter"/>
              </a:rPr>
              <a:t> </a:t>
            </a:r>
            <a:r>
              <a:rPr lang="en-US" sz="2400" b="0" i="0" dirty="0" err="1">
                <a:solidFill>
                  <a:srgbClr val="404040"/>
                </a:solidFill>
                <a:effectLst/>
                <a:latin typeface="Inter"/>
              </a:rPr>
              <a:t>Menghapus</a:t>
            </a:r>
            <a:r>
              <a:rPr lang="en-US" sz="2400" b="0" i="0" dirty="0">
                <a:solidFill>
                  <a:srgbClr val="404040"/>
                </a:solidFill>
                <a:effectLst/>
                <a:latin typeface="Inter"/>
              </a:rPr>
              <a:t> noise, </a:t>
            </a:r>
            <a:r>
              <a:rPr lang="en-US" sz="2400" b="0" i="0" dirty="0" err="1">
                <a:solidFill>
                  <a:srgbClr val="404040"/>
                </a:solidFill>
                <a:effectLst/>
                <a:latin typeface="Inter"/>
              </a:rPr>
              <a:t>duplikat</a:t>
            </a:r>
            <a:r>
              <a:rPr lang="en-US" sz="2400" b="0" i="0" dirty="0">
                <a:solidFill>
                  <a:srgbClr val="404040"/>
                </a:solidFill>
                <a:effectLst/>
                <a:latin typeface="Inter"/>
              </a:rPr>
              <a:t>, </a:t>
            </a:r>
            <a:r>
              <a:rPr lang="en-US" sz="2400" b="0" i="0" dirty="0" err="1">
                <a:solidFill>
                  <a:srgbClr val="404040"/>
                </a:solidFill>
                <a:effectLst/>
                <a:latin typeface="Inter"/>
              </a:rPr>
              <a:t>atau</a:t>
            </a:r>
            <a:r>
              <a:rPr lang="en-US" sz="2400" b="0" i="0" dirty="0">
                <a:solidFill>
                  <a:srgbClr val="404040"/>
                </a:solidFill>
                <a:effectLst/>
                <a:latin typeface="Inter"/>
              </a:rPr>
              <a:t> data yang </a:t>
            </a:r>
            <a:r>
              <a:rPr lang="en-US" sz="2400" b="0" i="0" dirty="0" err="1">
                <a:solidFill>
                  <a:srgbClr val="404040"/>
                </a:solidFill>
                <a:effectLst/>
                <a:latin typeface="Inter"/>
              </a:rPr>
              <a:t>tidak</a:t>
            </a:r>
            <a:r>
              <a:rPr lang="en-US" sz="2400" b="0" i="0" dirty="0">
                <a:solidFill>
                  <a:srgbClr val="404040"/>
                </a:solidFill>
                <a:effectLst/>
                <a:latin typeface="Inter"/>
              </a:rPr>
              <a:t> </a:t>
            </a:r>
            <a:r>
              <a:rPr lang="en-US" sz="2400" b="0" i="0" dirty="0" err="1">
                <a:solidFill>
                  <a:srgbClr val="404040"/>
                </a:solidFill>
                <a:effectLst/>
                <a:latin typeface="Inter"/>
              </a:rPr>
              <a:t>relevan</a:t>
            </a:r>
            <a:r>
              <a:rPr lang="en-US" sz="2400" b="0" i="0" dirty="0">
                <a:solidFill>
                  <a:srgbClr val="404040"/>
                </a:solidFill>
                <a:effectLst/>
                <a:latin typeface="Inter"/>
              </a:rPr>
              <a:t>.</a:t>
            </a:r>
          </a:p>
          <a:p>
            <a:pPr algn="l">
              <a:buFont typeface="+mj-lt"/>
              <a:buAutoNum type="arabicPeriod"/>
            </a:pPr>
            <a:r>
              <a:rPr lang="en-US" sz="2400" b="1" i="0" dirty="0" err="1">
                <a:solidFill>
                  <a:srgbClr val="404040"/>
                </a:solidFill>
                <a:effectLst/>
                <a:latin typeface="Inter"/>
              </a:rPr>
              <a:t>Transformasi</a:t>
            </a:r>
            <a:r>
              <a:rPr lang="en-US" sz="2400" b="1" i="0" dirty="0">
                <a:solidFill>
                  <a:srgbClr val="404040"/>
                </a:solidFill>
                <a:effectLst/>
                <a:latin typeface="Inter"/>
              </a:rPr>
              <a:t> Data:</a:t>
            </a:r>
            <a:r>
              <a:rPr lang="en-US" sz="2400" b="0" i="0" dirty="0">
                <a:solidFill>
                  <a:srgbClr val="404040"/>
                </a:solidFill>
                <a:effectLst/>
                <a:latin typeface="Inter"/>
              </a:rPr>
              <a:t> </a:t>
            </a:r>
            <a:r>
              <a:rPr lang="en-US" sz="2400" b="0" i="0" dirty="0" err="1">
                <a:solidFill>
                  <a:srgbClr val="404040"/>
                </a:solidFill>
                <a:effectLst/>
                <a:latin typeface="Inter"/>
              </a:rPr>
              <a:t>Mengubah</a:t>
            </a:r>
            <a:r>
              <a:rPr lang="en-US" sz="2400" b="0" i="0" dirty="0">
                <a:solidFill>
                  <a:srgbClr val="404040"/>
                </a:solidFill>
                <a:effectLst/>
                <a:latin typeface="Inter"/>
              </a:rPr>
              <a:t> format data agar </a:t>
            </a:r>
            <a:r>
              <a:rPr lang="en-US" sz="2400" b="0" i="0" dirty="0" err="1">
                <a:solidFill>
                  <a:srgbClr val="404040"/>
                </a:solidFill>
                <a:effectLst/>
                <a:latin typeface="Inter"/>
              </a:rPr>
              <a:t>sesuai</a:t>
            </a:r>
            <a:r>
              <a:rPr lang="en-US" sz="2400" b="0" i="0" dirty="0">
                <a:solidFill>
                  <a:srgbClr val="404040"/>
                </a:solidFill>
                <a:effectLst/>
                <a:latin typeface="Inter"/>
              </a:rPr>
              <a:t> </a:t>
            </a:r>
            <a:r>
              <a:rPr lang="en-US" sz="2400" b="0" i="0" dirty="0" err="1">
                <a:solidFill>
                  <a:srgbClr val="404040"/>
                </a:solidFill>
                <a:effectLst/>
                <a:latin typeface="Inter"/>
              </a:rPr>
              <a:t>dengan</a:t>
            </a:r>
            <a:r>
              <a:rPr lang="en-US" sz="2400" b="0" i="0" dirty="0">
                <a:solidFill>
                  <a:srgbClr val="404040"/>
                </a:solidFill>
                <a:effectLst/>
                <a:latin typeface="Inter"/>
              </a:rPr>
              <a:t> </a:t>
            </a:r>
            <a:r>
              <a:rPr lang="en-US" sz="2400" b="0" i="0" dirty="0" err="1">
                <a:solidFill>
                  <a:srgbClr val="404040"/>
                </a:solidFill>
                <a:effectLst/>
                <a:latin typeface="Inter"/>
              </a:rPr>
              <a:t>kebutuhan</a:t>
            </a:r>
            <a:r>
              <a:rPr lang="en-US" sz="2400" b="0" i="0" dirty="0">
                <a:solidFill>
                  <a:srgbClr val="404040"/>
                </a:solidFill>
                <a:effectLst/>
                <a:latin typeface="Inter"/>
              </a:rPr>
              <a:t> </a:t>
            </a:r>
            <a:r>
              <a:rPr lang="en-US" sz="2400" b="0" i="0" dirty="0" err="1">
                <a:solidFill>
                  <a:srgbClr val="404040"/>
                </a:solidFill>
                <a:effectLst/>
                <a:latin typeface="Inter"/>
              </a:rPr>
              <a:t>analisis</a:t>
            </a:r>
            <a:r>
              <a:rPr lang="en-US" sz="2400" b="0" i="0" dirty="0">
                <a:solidFill>
                  <a:srgbClr val="404040"/>
                </a:solidFill>
                <a:effectLst/>
                <a:latin typeface="Inter"/>
              </a:rPr>
              <a:t> (</a:t>
            </a:r>
            <a:r>
              <a:rPr lang="en-US" sz="2400" b="0" i="0" dirty="0" err="1">
                <a:solidFill>
                  <a:srgbClr val="404040"/>
                </a:solidFill>
                <a:effectLst/>
                <a:latin typeface="Inter"/>
              </a:rPr>
              <a:t>misalnya</a:t>
            </a:r>
            <a:r>
              <a:rPr lang="en-US" sz="2400" b="0" i="0" dirty="0">
                <a:solidFill>
                  <a:srgbClr val="404040"/>
                </a:solidFill>
                <a:effectLst/>
                <a:latin typeface="Inter"/>
              </a:rPr>
              <a:t>, </a:t>
            </a:r>
            <a:r>
              <a:rPr lang="en-US" sz="2400" b="0" i="0" dirty="0" err="1">
                <a:solidFill>
                  <a:srgbClr val="404040"/>
                </a:solidFill>
                <a:effectLst/>
                <a:latin typeface="Inter"/>
              </a:rPr>
              <a:t>normalisasi</a:t>
            </a:r>
            <a:r>
              <a:rPr lang="en-US" sz="2400" b="0" i="0" dirty="0">
                <a:solidFill>
                  <a:srgbClr val="404040"/>
                </a:solidFill>
                <a:effectLst/>
                <a:latin typeface="Inter"/>
              </a:rPr>
              <a:t>, encoding).</a:t>
            </a:r>
          </a:p>
          <a:p>
            <a:pPr algn="l"/>
            <a:endParaRPr lang="en-US" sz="2400" b="0" i="0" dirty="0">
              <a:solidFill>
                <a:srgbClr val="404040"/>
              </a:solidFill>
              <a:effectLst/>
              <a:latin typeface="Inter"/>
            </a:endParaRPr>
          </a:p>
        </p:txBody>
      </p:sp>
    </p:spTree>
    <p:extLst>
      <p:ext uri="{BB962C8B-B14F-4D97-AF65-F5344CB8AC3E}">
        <p14:creationId xmlns:p14="http://schemas.microsoft.com/office/powerpoint/2010/main" val="71775678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b="1" i="0" dirty="0">
                <a:solidFill>
                  <a:srgbClr val="404040"/>
                </a:solidFill>
                <a:effectLst/>
                <a:latin typeface="Inter"/>
              </a:rPr>
              <a:t>Missing Values (Data </a:t>
            </a:r>
            <a:r>
              <a:rPr lang="en-US" b="1" i="0" dirty="0" err="1">
                <a:solidFill>
                  <a:srgbClr val="404040"/>
                </a:solidFill>
                <a:effectLst/>
                <a:latin typeface="Inter"/>
              </a:rPr>
              <a:t>Hilang</a:t>
            </a:r>
            <a:r>
              <a:rPr lang="en-US" b="1" i="0" dirty="0">
                <a:solidFill>
                  <a:srgbClr val="404040"/>
                </a:solidFill>
                <a:effectLst/>
                <a:latin typeface="Inter"/>
              </a:rPr>
              <a:t>)</a:t>
            </a:r>
          </a:p>
          <a:p>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1F363A94-8B63-435E-A569-6CB065224149}"/>
              </a:ext>
            </a:extLst>
          </p:cNvPr>
          <p:cNvSpPr txBox="1"/>
          <p:nvPr/>
        </p:nvSpPr>
        <p:spPr>
          <a:xfrm>
            <a:off x="827584" y="1443841"/>
            <a:ext cx="7704856" cy="4524315"/>
          </a:xfrm>
          <a:prstGeom prst="rect">
            <a:avLst/>
          </a:prstGeom>
          <a:noFill/>
        </p:spPr>
        <p:txBody>
          <a:bodyPr wrap="square">
            <a:spAutoFit/>
          </a:bodyPr>
          <a:lstStyle/>
          <a:p>
            <a:pPr algn="l">
              <a:buFont typeface="Arial" panose="020B0604020202020204" pitchFamily="34" charset="0"/>
              <a:buChar char="•"/>
            </a:pPr>
            <a:r>
              <a:rPr lang="en-US" sz="2400" b="0" i="0" dirty="0">
                <a:solidFill>
                  <a:srgbClr val="404040"/>
                </a:solidFill>
                <a:effectLst/>
                <a:latin typeface="Inter"/>
              </a:rPr>
              <a:t>Data </a:t>
            </a:r>
            <a:r>
              <a:rPr lang="en-US" sz="2400" b="0" i="0" dirty="0" err="1">
                <a:solidFill>
                  <a:srgbClr val="404040"/>
                </a:solidFill>
                <a:effectLst/>
                <a:latin typeface="Inter"/>
              </a:rPr>
              <a:t>hilang</a:t>
            </a:r>
            <a:r>
              <a:rPr lang="en-US" sz="2400" b="0" i="0" dirty="0">
                <a:solidFill>
                  <a:srgbClr val="404040"/>
                </a:solidFill>
                <a:effectLst/>
                <a:latin typeface="Inter"/>
              </a:rPr>
              <a:t> </a:t>
            </a:r>
            <a:r>
              <a:rPr lang="en-US" sz="2400" b="0" i="0" dirty="0" err="1">
                <a:solidFill>
                  <a:srgbClr val="404040"/>
                </a:solidFill>
                <a:effectLst/>
                <a:latin typeface="Inter"/>
              </a:rPr>
              <a:t>adalah</a:t>
            </a:r>
            <a:r>
              <a:rPr lang="en-US" sz="2400" b="0" i="0" dirty="0">
                <a:solidFill>
                  <a:srgbClr val="404040"/>
                </a:solidFill>
                <a:effectLst/>
                <a:latin typeface="Inter"/>
              </a:rPr>
              <a:t> </a:t>
            </a:r>
            <a:r>
              <a:rPr lang="en-US" sz="2400" b="0" i="0" dirty="0" err="1">
                <a:solidFill>
                  <a:srgbClr val="404040"/>
                </a:solidFill>
                <a:effectLst/>
                <a:latin typeface="Inter"/>
              </a:rPr>
              <a:t>nilai</a:t>
            </a:r>
            <a:r>
              <a:rPr lang="en-US" sz="2400" b="0" i="0" dirty="0">
                <a:solidFill>
                  <a:srgbClr val="404040"/>
                </a:solidFill>
                <a:effectLst/>
                <a:latin typeface="Inter"/>
              </a:rPr>
              <a:t> yang </a:t>
            </a:r>
            <a:r>
              <a:rPr lang="en-US" sz="2400" b="0" i="0" dirty="0" err="1">
                <a:solidFill>
                  <a:srgbClr val="404040"/>
                </a:solidFill>
                <a:effectLst/>
                <a:latin typeface="Inter"/>
              </a:rPr>
              <a:t>tidak</a:t>
            </a:r>
            <a:r>
              <a:rPr lang="en-US" sz="2400" b="0" i="0" dirty="0">
                <a:solidFill>
                  <a:srgbClr val="404040"/>
                </a:solidFill>
                <a:effectLst/>
                <a:latin typeface="Inter"/>
              </a:rPr>
              <a:t> </a:t>
            </a:r>
            <a:r>
              <a:rPr lang="en-US" sz="2400" b="0" i="0" dirty="0" err="1">
                <a:solidFill>
                  <a:srgbClr val="404040"/>
                </a:solidFill>
                <a:effectLst/>
                <a:latin typeface="Inter"/>
              </a:rPr>
              <a:t>tercatat</a:t>
            </a:r>
            <a:r>
              <a:rPr lang="en-US" sz="2400" b="0" i="0" dirty="0">
                <a:solidFill>
                  <a:srgbClr val="404040"/>
                </a:solidFill>
                <a:effectLst/>
                <a:latin typeface="Inter"/>
              </a:rPr>
              <a:t> </a:t>
            </a:r>
            <a:r>
              <a:rPr lang="en-US" sz="2400" b="0" i="0" dirty="0" err="1">
                <a:solidFill>
                  <a:srgbClr val="404040"/>
                </a:solidFill>
                <a:effectLst/>
                <a:latin typeface="Inter"/>
              </a:rPr>
              <a:t>dalam</a:t>
            </a:r>
            <a:r>
              <a:rPr lang="en-US" sz="2400" b="0" i="0" dirty="0">
                <a:solidFill>
                  <a:srgbClr val="404040"/>
                </a:solidFill>
                <a:effectLst/>
                <a:latin typeface="Inter"/>
              </a:rPr>
              <a:t> dataset.</a:t>
            </a:r>
          </a:p>
          <a:p>
            <a:pPr algn="l"/>
            <a:r>
              <a:rPr lang="en-US" sz="2400" b="1" i="0" dirty="0" err="1">
                <a:solidFill>
                  <a:srgbClr val="404040"/>
                </a:solidFill>
                <a:effectLst/>
                <a:latin typeface="Inter"/>
              </a:rPr>
              <a:t>Penyebab</a:t>
            </a:r>
            <a:r>
              <a:rPr lang="en-US" sz="2400" b="1" i="0" dirty="0">
                <a:solidFill>
                  <a:srgbClr val="404040"/>
                </a:solidFill>
                <a:effectLst/>
                <a:latin typeface="Inter"/>
              </a:rPr>
              <a:t>:</a:t>
            </a:r>
            <a:endParaRPr lang="en-US" sz="2400" b="0" i="0" dirty="0">
              <a:solidFill>
                <a:srgbClr val="404040"/>
              </a:solidFill>
              <a:effectLst/>
              <a:latin typeface="Inter"/>
            </a:endParaRPr>
          </a:p>
          <a:p>
            <a:pPr algn="l">
              <a:buFont typeface="Arial" panose="020B0604020202020204" pitchFamily="34" charset="0"/>
              <a:buChar char="•"/>
            </a:pPr>
            <a:r>
              <a:rPr lang="en-US" sz="2400" b="0" i="0" dirty="0" err="1">
                <a:solidFill>
                  <a:srgbClr val="404040"/>
                </a:solidFill>
                <a:effectLst/>
                <a:latin typeface="Inter"/>
              </a:rPr>
              <a:t>Kesalahan</a:t>
            </a:r>
            <a:r>
              <a:rPr lang="en-US" sz="2400" b="0" i="0" dirty="0">
                <a:solidFill>
                  <a:srgbClr val="404040"/>
                </a:solidFill>
                <a:effectLst/>
                <a:latin typeface="Inter"/>
              </a:rPr>
              <a:t> input, sensor </a:t>
            </a:r>
            <a:r>
              <a:rPr lang="en-US" sz="2400" b="0" i="0" dirty="0" err="1">
                <a:solidFill>
                  <a:srgbClr val="404040"/>
                </a:solidFill>
                <a:effectLst/>
                <a:latin typeface="Inter"/>
              </a:rPr>
              <a:t>rusak</a:t>
            </a:r>
            <a:r>
              <a:rPr lang="en-US" sz="2400" b="0" i="0" dirty="0">
                <a:solidFill>
                  <a:srgbClr val="404040"/>
                </a:solidFill>
                <a:effectLst/>
                <a:latin typeface="Inter"/>
              </a:rPr>
              <a:t>, </a:t>
            </a:r>
            <a:r>
              <a:rPr lang="en-US" sz="2400" b="0" i="0" dirty="0" err="1">
                <a:solidFill>
                  <a:srgbClr val="404040"/>
                </a:solidFill>
                <a:effectLst/>
                <a:latin typeface="Inter"/>
              </a:rPr>
              <a:t>atau</a:t>
            </a:r>
            <a:r>
              <a:rPr lang="en-US" sz="2400" b="0" i="0" dirty="0">
                <a:solidFill>
                  <a:srgbClr val="404040"/>
                </a:solidFill>
                <a:effectLst/>
                <a:latin typeface="Inter"/>
              </a:rPr>
              <a:t> data yang </a:t>
            </a:r>
            <a:r>
              <a:rPr lang="en-US" sz="2400" b="0" i="0" dirty="0" err="1">
                <a:solidFill>
                  <a:srgbClr val="404040"/>
                </a:solidFill>
                <a:effectLst/>
                <a:latin typeface="Inter"/>
              </a:rPr>
              <a:t>tidak</a:t>
            </a:r>
            <a:r>
              <a:rPr lang="en-US" sz="2400" b="0" i="0" dirty="0">
                <a:solidFill>
                  <a:srgbClr val="404040"/>
                </a:solidFill>
                <a:effectLst/>
                <a:latin typeface="Inter"/>
              </a:rPr>
              <a:t> </a:t>
            </a:r>
            <a:r>
              <a:rPr lang="en-US" sz="2400" b="0" i="0" dirty="0" err="1">
                <a:solidFill>
                  <a:srgbClr val="404040"/>
                </a:solidFill>
                <a:effectLst/>
                <a:latin typeface="Inter"/>
              </a:rPr>
              <a:t>tersedia</a:t>
            </a:r>
            <a:r>
              <a:rPr lang="en-US" sz="2400" b="0" i="0" dirty="0">
                <a:solidFill>
                  <a:srgbClr val="404040"/>
                </a:solidFill>
                <a:effectLst/>
                <a:latin typeface="Inter"/>
              </a:rPr>
              <a:t>.</a:t>
            </a:r>
          </a:p>
          <a:p>
            <a:pPr algn="l"/>
            <a:r>
              <a:rPr lang="en-US" sz="2400" b="1" i="0" dirty="0" err="1">
                <a:solidFill>
                  <a:srgbClr val="404040"/>
                </a:solidFill>
                <a:effectLst/>
                <a:latin typeface="Inter"/>
              </a:rPr>
              <a:t>Metode</a:t>
            </a:r>
            <a:r>
              <a:rPr lang="en-US" sz="2400" b="1" i="0" dirty="0">
                <a:solidFill>
                  <a:srgbClr val="404040"/>
                </a:solidFill>
                <a:effectLst/>
                <a:latin typeface="Inter"/>
              </a:rPr>
              <a:t> </a:t>
            </a:r>
            <a:r>
              <a:rPr lang="en-US" sz="2400" b="1" i="0" dirty="0" err="1">
                <a:solidFill>
                  <a:srgbClr val="404040"/>
                </a:solidFill>
                <a:effectLst/>
                <a:latin typeface="Inter"/>
              </a:rPr>
              <a:t>Penanganan</a:t>
            </a:r>
            <a:r>
              <a:rPr lang="en-US" sz="2400" b="1" i="0" dirty="0">
                <a:solidFill>
                  <a:srgbClr val="404040"/>
                </a:solidFill>
                <a:effectLst/>
                <a:latin typeface="Inter"/>
              </a:rPr>
              <a:t>:</a:t>
            </a:r>
            <a:endParaRPr lang="en-US" sz="2400" b="0" i="0" dirty="0">
              <a:solidFill>
                <a:srgbClr val="404040"/>
              </a:solidFill>
              <a:effectLst/>
              <a:latin typeface="Inter"/>
            </a:endParaRPr>
          </a:p>
          <a:p>
            <a:pPr algn="l">
              <a:buFont typeface="+mj-lt"/>
              <a:buAutoNum type="arabicPeriod"/>
            </a:pPr>
            <a:r>
              <a:rPr lang="en-US" sz="2400" b="1" i="0" dirty="0" err="1">
                <a:solidFill>
                  <a:srgbClr val="404040"/>
                </a:solidFill>
                <a:effectLst/>
                <a:latin typeface="Inter"/>
              </a:rPr>
              <a:t>Penghapusan</a:t>
            </a:r>
            <a:r>
              <a:rPr lang="en-US" sz="2400" b="1" i="0" dirty="0">
                <a:solidFill>
                  <a:srgbClr val="404040"/>
                </a:solidFill>
                <a:effectLst/>
                <a:latin typeface="Inter"/>
              </a:rPr>
              <a:t>:</a:t>
            </a:r>
            <a:r>
              <a:rPr lang="en-US" sz="2400" b="0" i="0" dirty="0">
                <a:solidFill>
                  <a:srgbClr val="404040"/>
                </a:solidFill>
                <a:effectLst/>
                <a:latin typeface="Inter"/>
              </a:rPr>
              <a:t> </a:t>
            </a:r>
            <a:r>
              <a:rPr lang="en-US" sz="2400" b="0" i="0" dirty="0" err="1">
                <a:solidFill>
                  <a:srgbClr val="404040"/>
                </a:solidFill>
                <a:effectLst/>
                <a:latin typeface="Inter"/>
              </a:rPr>
              <a:t>Menghapus</a:t>
            </a:r>
            <a:r>
              <a:rPr lang="en-US" sz="2400" b="0" i="0" dirty="0">
                <a:solidFill>
                  <a:srgbClr val="404040"/>
                </a:solidFill>
                <a:effectLst/>
                <a:latin typeface="Inter"/>
              </a:rPr>
              <a:t> baris </a:t>
            </a:r>
            <a:r>
              <a:rPr lang="en-US" sz="2400" b="0" i="0" dirty="0" err="1">
                <a:solidFill>
                  <a:srgbClr val="404040"/>
                </a:solidFill>
                <a:effectLst/>
                <a:latin typeface="Inter"/>
              </a:rPr>
              <a:t>atau</a:t>
            </a:r>
            <a:r>
              <a:rPr lang="en-US" sz="2400" b="0" i="0" dirty="0">
                <a:solidFill>
                  <a:srgbClr val="404040"/>
                </a:solidFill>
                <a:effectLst/>
                <a:latin typeface="Inter"/>
              </a:rPr>
              <a:t> </a:t>
            </a:r>
            <a:r>
              <a:rPr lang="en-US" sz="2400" b="0" i="0" dirty="0" err="1">
                <a:solidFill>
                  <a:srgbClr val="404040"/>
                </a:solidFill>
                <a:effectLst/>
                <a:latin typeface="Inter"/>
              </a:rPr>
              <a:t>kolom</a:t>
            </a:r>
            <a:r>
              <a:rPr lang="en-US" sz="2400" b="0" i="0" dirty="0">
                <a:solidFill>
                  <a:srgbClr val="404040"/>
                </a:solidFill>
                <a:effectLst/>
                <a:latin typeface="Inter"/>
              </a:rPr>
              <a:t> yang </a:t>
            </a:r>
            <a:r>
              <a:rPr lang="en-US" sz="2400" b="0" i="0" dirty="0" err="1">
                <a:solidFill>
                  <a:srgbClr val="404040"/>
                </a:solidFill>
                <a:effectLst/>
                <a:latin typeface="Inter"/>
              </a:rPr>
              <a:t>mengandung</a:t>
            </a:r>
            <a:r>
              <a:rPr lang="en-US" sz="2400" b="0" i="0" dirty="0">
                <a:solidFill>
                  <a:srgbClr val="404040"/>
                </a:solidFill>
                <a:effectLst/>
                <a:latin typeface="Inter"/>
              </a:rPr>
              <a:t> data </a:t>
            </a:r>
            <a:r>
              <a:rPr lang="en-US" sz="2400" b="0" i="0" dirty="0" err="1">
                <a:solidFill>
                  <a:srgbClr val="404040"/>
                </a:solidFill>
                <a:effectLst/>
                <a:latin typeface="Inter"/>
              </a:rPr>
              <a:t>hilang</a:t>
            </a:r>
            <a:r>
              <a:rPr lang="en-US" sz="2400" b="0" i="0" dirty="0">
                <a:solidFill>
                  <a:srgbClr val="404040"/>
                </a:solidFill>
                <a:effectLst/>
                <a:latin typeface="Inter"/>
              </a:rPr>
              <a:t>.</a:t>
            </a:r>
          </a:p>
          <a:p>
            <a:pPr algn="l">
              <a:buFont typeface="+mj-lt"/>
              <a:buAutoNum type="arabicPeriod"/>
            </a:pPr>
            <a:r>
              <a:rPr lang="en-US" sz="2400" b="1" i="0" dirty="0" err="1">
                <a:solidFill>
                  <a:srgbClr val="404040"/>
                </a:solidFill>
                <a:effectLst/>
                <a:latin typeface="Inter"/>
              </a:rPr>
              <a:t>Imputasi</a:t>
            </a:r>
            <a:r>
              <a:rPr lang="en-US" sz="2400" b="1" i="0" dirty="0">
                <a:solidFill>
                  <a:srgbClr val="404040"/>
                </a:solidFill>
                <a:effectLst/>
                <a:latin typeface="Inter"/>
              </a:rPr>
              <a:t>:</a:t>
            </a:r>
            <a:r>
              <a:rPr lang="en-US" sz="2400" b="0" i="0" dirty="0">
                <a:solidFill>
                  <a:srgbClr val="404040"/>
                </a:solidFill>
                <a:effectLst/>
                <a:latin typeface="Inter"/>
              </a:rPr>
              <a:t> </a:t>
            </a:r>
            <a:r>
              <a:rPr lang="en-US" sz="2400" b="0" i="0" dirty="0" err="1">
                <a:solidFill>
                  <a:srgbClr val="404040"/>
                </a:solidFill>
                <a:effectLst/>
                <a:latin typeface="Inter"/>
              </a:rPr>
              <a:t>Mengisi</a:t>
            </a:r>
            <a:r>
              <a:rPr lang="en-US" sz="2400" b="0" i="0" dirty="0">
                <a:solidFill>
                  <a:srgbClr val="404040"/>
                </a:solidFill>
                <a:effectLst/>
                <a:latin typeface="Inter"/>
              </a:rPr>
              <a:t> data </a:t>
            </a:r>
            <a:r>
              <a:rPr lang="en-US" sz="2400" b="0" i="0" dirty="0" err="1">
                <a:solidFill>
                  <a:srgbClr val="404040"/>
                </a:solidFill>
                <a:effectLst/>
                <a:latin typeface="Inter"/>
              </a:rPr>
              <a:t>hilang</a:t>
            </a:r>
            <a:r>
              <a:rPr lang="en-US" sz="2400" b="0" i="0" dirty="0">
                <a:solidFill>
                  <a:srgbClr val="404040"/>
                </a:solidFill>
                <a:effectLst/>
                <a:latin typeface="Inter"/>
              </a:rPr>
              <a:t> </a:t>
            </a:r>
            <a:r>
              <a:rPr lang="en-US" sz="2400" b="0" i="0" dirty="0" err="1">
                <a:solidFill>
                  <a:srgbClr val="404040"/>
                </a:solidFill>
                <a:effectLst/>
                <a:latin typeface="Inter"/>
              </a:rPr>
              <a:t>dengan</a:t>
            </a:r>
            <a:r>
              <a:rPr lang="en-US" sz="2400" b="0" i="0" dirty="0">
                <a:solidFill>
                  <a:srgbClr val="404040"/>
                </a:solidFill>
                <a:effectLst/>
                <a:latin typeface="Inter"/>
              </a:rPr>
              <a:t> </a:t>
            </a:r>
            <a:r>
              <a:rPr lang="en-US" sz="2400" b="0" i="0" dirty="0" err="1">
                <a:solidFill>
                  <a:srgbClr val="404040"/>
                </a:solidFill>
                <a:effectLst/>
                <a:latin typeface="Inter"/>
              </a:rPr>
              <a:t>nilai</a:t>
            </a:r>
            <a:r>
              <a:rPr lang="en-US" sz="2400" b="0" i="0" dirty="0">
                <a:solidFill>
                  <a:srgbClr val="404040"/>
                </a:solidFill>
                <a:effectLst/>
                <a:latin typeface="Inter"/>
              </a:rPr>
              <a:t> </a:t>
            </a:r>
            <a:r>
              <a:rPr lang="en-US" sz="2400" b="0" i="0" dirty="0" err="1">
                <a:solidFill>
                  <a:srgbClr val="404040"/>
                </a:solidFill>
                <a:effectLst/>
                <a:latin typeface="Inter"/>
              </a:rPr>
              <a:t>tertentu</a:t>
            </a:r>
            <a:r>
              <a:rPr lang="en-US" sz="2400" b="0" i="0" dirty="0">
                <a:solidFill>
                  <a:srgbClr val="404040"/>
                </a:solidFill>
                <a:effectLst/>
                <a:latin typeface="Inter"/>
              </a:rPr>
              <a:t> (</a:t>
            </a:r>
            <a:r>
              <a:rPr lang="en-US" sz="2400" b="0" i="0" dirty="0" err="1">
                <a:solidFill>
                  <a:srgbClr val="404040"/>
                </a:solidFill>
                <a:effectLst/>
                <a:latin typeface="Inter"/>
              </a:rPr>
              <a:t>misalnya</a:t>
            </a:r>
            <a:r>
              <a:rPr lang="en-US" sz="2400" b="0" i="0" dirty="0">
                <a:solidFill>
                  <a:srgbClr val="404040"/>
                </a:solidFill>
                <a:effectLst/>
                <a:latin typeface="Inter"/>
              </a:rPr>
              <a:t>, mean, median, </a:t>
            </a:r>
            <a:r>
              <a:rPr lang="en-US" sz="2400" b="0" i="0" dirty="0" err="1">
                <a:solidFill>
                  <a:srgbClr val="404040"/>
                </a:solidFill>
                <a:effectLst/>
                <a:latin typeface="Inter"/>
              </a:rPr>
              <a:t>atau</a:t>
            </a:r>
            <a:r>
              <a:rPr lang="en-US" sz="2400" b="0" i="0" dirty="0">
                <a:solidFill>
                  <a:srgbClr val="404040"/>
                </a:solidFill>
                <a:effectLst/>
                <a:latin typeface="Inter"/>
              </a:rPr>
              <a:t> modus).</a:t>
            </a:r>
          </a:p>
          <a:p>
            <a:pPr algn="l">
              <a:buFont typeface="+mj-lt"/>
              <a:buAutoNum type="arabicPeriod"/>
            </a:pPr>
            <a:r>
              <a:rPr lang="en-US" sz="2400" b="1" i="0" dirty="0" err="1">
                <a:solidFill>
                  <a:srgbClr val="404040"/>
                </a:solidFill>
                <a:effectLst/>
                <a:latin typeface="Inter"/>
              </a:rPr>
              <a:t>Prediksi</a:t>
            </a:r>
            <a:r>
              <a:rPr lang="en-US" sz="2400" b="1" i="0" dirty="0">
                <a:solidFill>
                  <a:srgbClr val="404040"/>
                </a:solidFill>
                <a:effectLst/>
                <a:latin typeface="Inter"/>
              </a:rPr>
              <a:t>:</a:t>
            </a:r>
            <a:r>
              <a:rPr lang="en-US" sz="2400" b="0" i="0" dirty="0">
                <a:solidFill>
                  <a:srgbClr val="404040"/>
                </a:solidFill>
                <a:effectLst/>
                <a:latin typeface="Inter"/>
              </a:rPr>
              <a:t> </a:t>
            </a:r>
            <a:r>
              <a:rPr lang="en-US" sz="2400" b="0" i="0" dirty="0" err="1">
                <a:solidFill>
                  <a:srgbClr val="404040"/>
                </a:solidFill>
                <a:effectLst/>
                <a:latin typeface="Inter"/>
              </a:rPr>
              <a:t>Menggunakan</a:t>
            </a:r>
            <a:r>
              <a:rPr lang="en-US" sz="2400" b="0" i="0" dirty="0">
                <a:solidFill>
                  <a:srgbClr val="404040"/>
                </a:solidFill>
                <a:effectLst/>
                <a:latin typeface="Inter"/>
              </a:rPr>
              <a:t> </a:t>
            </a:r>
            <a:r>
              <a:rPr lang="en-US" sz="2400" b="0" i="0" dirty="0" err="1">
                <a:solidFill>
                  <a:srgbClr val="404040"/>
                </a:solidFill>
                <a:effectLst/>
                <a:latin typeface="Inter"/>
              </a:rPr>
              <a:t>algoritma</a:t>
            </a:r>
            <a:r>
              <a:rPr lang="en-US" sz="2400" b="0" i="0" dirty="0">
                <a:solidFill>
                  <a:srgbClr val="404040"/>
                </a:solidFill>
                <a:effectLst/>
                <a:latin typeface="Inter"/>
              </a:rPr>
              <a:t> </a:t>
            </a:r>
            <a:r>
              <a:rPr lang="en-US" sz="2400" b="0" i="0" dirty="0" err="1">
                <a:solidFill>
                  <a:srgbClr val="404040"/>
                </a:solidFill>
                <a:effectLst/>
                <a:latin typeface="Inter"/>
              </a:rPr>
              <a:t>untuk</a:t>
            </a:r>
            <a:r>
              <a:rPr lang="en-US" sz="2400" b="0" i="0" dirty="0">
                <a:solidFill>
                  <a:srgbClr val="404040"/>
                </a:solidFill>
                <a:effectLst/>
                <a:latin typeface="Inter"/>
              </a:rPr>
              <a:t> </a:t>
            </a:r>
            <a:r>
              <a:rPr lang="en-US" sz="2400" b="0" i="0" dirty="0" err="1">
                <a:solidFill>
                  <a:srgbClr val="404040"/>
                </a:solidFill>
                <a:effectLst/>
                <a:latin typeface="Inter"/>
              </a:rPr>
              <a:t>memprediksi</a:t>
            </a:r>
            <a:r>
              <a:rPr lang="en-US" sz="2400" b="0" i="0" dirty="0">
                <a:solidFill>
                  <a:srgbClr val="404040"/>
                </a:solidFill>
                <a:effectLst/>
                <a:latin typeface="Inter"/>
              </a:rPr>
              <a:t> </a:t>
            </a:r>
            <a:r>
              <a:rPr lang="en-US" sz="2400" b="0" i="0" dirty="0" err="1">
                <a:solidFill>
                  <a:srgbClr val="404040"/>
                </a:solidFill>
                <a:effectLst/>
                <a:latin typeface="Inter"/>
              </a:rPr>
              <a:t>nilai</a:t>
            </a:r>
            <a:r>
              <a:rPr lang="en-US" sz="2400" b="0" i="0" dirty="0">
                <a:solidFill>
                  <a:srgbClr val="404040"/>
                </a:solidFill>
                <a:effectLst/>
                <a:latin typeface="Inter"/>
              </a:rPr>
              <a:t> yang </a:t>
            </a:r>
            <a:r>
              <a:rPr lang="en-US" sz="2400" b="0" i="0" dirty="0" err="1">
                <a:solidFill>
                  <a:srgbClr val="404040"/>
                </a:solidFill>
                <a:effectLst/>
                <a:latin typeface="Inter"/>
              </a:rPr>
              <a:t>hilang</a:t>
            </a:r>
            <a:r>
              <a:rPr lang="en-US" sz="2400" b="0" i="0" dirty="0">
                <a:solidFill>
                  <a:srgbClr val="404040"/>
                </a:solidFill>
                <a:effectLst/>
                <a:latin typeface="Inter"/>
              </a:rPr>
              <a:t>.</a:t>
            </a:r>
          </a:p>
          <a:p>
            <a:pPr algn="l"/>
            <a:endParaRPr lang="en-US" sz="2400" b="0" i="0" dirty="0">
              <a:solidFill>
                <a:srgbClr val="404040"/>
              </a:solidFill>
              <a:effectLst/>
              <a:latin typeface="Inter"/>
            </a:endParaRPr>
          </a:p>
        </p:txBody>
      </p:sp>
    </p:spTree>
    <p:extLst>
      <p:ext uri="{BB962C8B-B14F-4D97-AF65-F5344CB8AC3E}">
        <p14:creationId xmlns:p14="http://schemas.microsoft.com/office/powerpoint/2010/main" val="198959590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b="1" i="0" dirty="0">
                <a:solidFill>
                  <a:srgbClr val="404040"/>
                </a:solidFill>
                <a:effectLst/>
                <a:latin typeface="Inter"/>
              </a:rPr>
              <a:t>Reducing the Number of Attributes (</a:t>
            </a:r>
            <a:r>
              <a:rPr lang="en-US" b="1" i="0" dirty="0" err="1">
                <a:solidFill>
                  <a:srgbClr val="404040"/>
                </a:solidFill>
                <a:effectLst/>
                <a:latin typeface="Inter"/>
              </a:rPr>
              <a:t>Reduksi</a:t>
            </a:r>
            <a:r>
              <a:rPr lang="en-US" b="1" i="0" dirty="0">
                <a:solidFill>
                  <a:srgbClr val="404040"/>
                </a:solidFill>
                <a:effectLst/>
                <a:latin typeface="Inter"/>
              </a:rPr>
              <a:t> </a:t>
            </a:r>
            <a:r>
              <a:rPr lang="en-US" b="1" i="0" dirty="0" err="1">
                <a:solidFill>
                  <a:srgbClr val="404040"/>
                </a:solidFill>
                <a:effectLst/>
                <a:latin typeface="Inter"/>
              </a:rPr>
              <a:t>Jumlah</a:t>
            </a:r>
            <a:r>
              <a:rPr lang="en-US" b="1" i="0" dirty="0">
                <a:solidFill>
                  <a:srgbClr val="404040"/>
                </a:solidFill>
                <a:effectLst/>
                <a:latin typeface="Inter"/>
              </a:rPr>
              <a:t> </a:t>
            </a:r>
            <a:r>
              <a:rPr lang="en-US" b="1" i="0" dirty="0" err="1">
                <a:solidFill>
                  <a:srgbClr val="404040"/>
                </a:solidFill>
                <a:effectLst/>
                <a:latin typeface="Inter"/>
              </a:rPr>
              <a:t>Atribut</a:t>
            </a:r>
            <a:r>
              <a:rPr lang="en-US" b="1" i="0" dirty="0">
                <a:solidFill>
                  <a:srgbClr val="404040"/>
                </a:solidFill>
                <a:effectLst/>
                <a:latin typeface="Inter"/>
              </a:rPr>
              <a:t>)</a:t>
            </a:r>
          </a:p>
          <a:p>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1F363A94-8B63-435E-A569-6CB065224149}"/>
              </a:ext>
            </a:extLst>
          </p:cNvPr>
          <p:cNvSpPr txBox="1"/>
          <p:nvPr/>
        </p:nvSpPr>
        <p:spPr>
          <a:xfrm>
            <a:off x="467544" y="1443841"/>
            <a:ext cx="8064896" cy="4154984"/>
          </a:xfrm>
          <a:prstGeom prst="rect">
            <a:avLst/>
          </a:prstGeom>
          <a:noFill/>
        </p:spPr>
        <p:txBody>
          <a:bodyPr wrap="square">
            <a:spAutoFit/>
          </a:bodyPr>
          <a:lstStyle/>
          <a:p>
            <a:pPr algn="l"/>
            <a:r>
              <a:rPr lang="en-US" sz="2400" b="0" i="0" dirty="0" err="1">
                <a:solidFill>
                  <a:srgbClr val="404040"/>
                </a:solidFill>
                <a:effectLst/>
                <a:latin typeface="Inter"/>
              </a:rPr>
              <a:t>Reduksi</a:t>
            </a:r>
            <a:r>
              <a:rPr lang="en-US" sz="2400" b="0" i="0" dirty="0">
                <a:solidFill>
                  <a:srgbClr val="404040"/>
                </a:solidFill>
                <a:effectLst/>
                <a:latin typeface="Inter"/>
              </a:rPr>
              <a:t> </a:t>
            </a:r>
            <a:r>
              <a:rPr lang="en-US" sz="2400" b="0" i="0" dirty="0" err="1">
                <a:solidFill>
                  <a:srgbClr val="404040"/>
                </a:solidFill>
                <a:effectLst/>
                <a:latin typeface="Inter"/>
              </a:rPr>
              <a:t>atribut</a:t>
            </a:r>
            <a:r>
              <a:rPr lang="en-US" sz="2400" b="0" i="0" dirty="0">
                <a:solidFill>
                  <a:srgbClr val="404040"/>
                </a:solidFill>
                <a:effectLst/>
                <a:latin typeface="Inter"/>
              </a:rPr>
              <a:t> </a:t>
            </a:r>
            <a:r>
              <a:rPr lang="en-US" sz="2400" b="0" i="0" dirty="0" err="1">
                <a:solidFill>
                  <a:srgbClr val="404040"/>
                </a:solidFill>
                <a:effectLst/>
                <a:latin typeface="Inter"/>
              </a:rPr>
              <a:t>adalah</a:t>
            </a:r>
            <a:r>
              <a:rPr lang="en-US" sz="2400" b="0" i="0" dirty="0">
                <a:solidFill>
                  <a:srgbClr val="404040"/>
                </a:solidFill>
                <a:effectLst/>
                <a:latin typeface="Inter"/>
              </a:rPr>
              <a:t> proses </a:t>
            </a:r>
            <a:r>
              <a:rPr lang="en-US" sz="2400" b="0" i="0" dirty="0" err="1">
                <a:solidFill>
                  <a:srgbClr val="404040"/>
                </a:solidFill>
                <a:effectLst/>
                <a:latin typeface="Inter"/>
              </a:rPr>
              <a:t>mengurangi</a:t>
            </a:r>
            <a:r>
              <a:rPr lang="en-US" sz="2400" b="0" i="0" dirty="0">
                <a:solidFill>
                  <a:srgbClr val="404040"/>
                </a:solidFill>
                <a:effectLst/>
                <a:latin typeface="Inter"/>
              </a:rPr>
              <a:t> </a:t>
            </a:r>
            <a:r>
              <a:rPr lang="en-US" sz="2400" b="0" i="0" dirty="0" err="1">
                <a:solidFill>
                  <a:srgbClr val="404040"/>
                </a:solidFill>
                <a:effectLst/>
                <a:latin typeface="Inter"/>
              </a:rPr>
              <a:t>jumlah</a:t>
            </a:r>
            <a:r>
              <a:rPr lang="en-US" sz="2400" b="0" i="0" dirty="0">
                <a:solidFill>
                  <a:srgbClr val="404040"/>
                </a:solidFill>
                <a:effectLst/>
                <a:latin typeface="Inter"/>
              </a:rPr>
              <a:t> </a:t>
            </a:r>
            <a:r>
              <a:rPr lang="en-US" sz="2400" b="0" i="0" dirty="0" err="1">
                <a:solidFill>
                  <a:srgbClr val="404040"/>
                </a:solidFill>
                <a:effectLst/>
                <a:latin typeface="Inter"/>
              </a:rPr>
              <a:t>variabel</a:t>
            </a:r>
            <a:r>
              <a:rPr lang="en-US" sz="2400" b="0" i="0" dirty="0">
                <a:solidFill>
                  <a:srgbClr val="404040"/>
                </a:solidFill>
                <a:effectLst/>
                <a:latin typeface="Inter"/>
              </a:rPr>
              <a:t> </a:t>
            </a:r>
            <a:r>
              <a:rPr lang="en-US" sz="2400" b="0" i="0" dirty="0" err="1">
                <a:solidFill>
                  <a:srgbClr val="404040"/>
                </a:solidFill>
                <a:effectLst/>
                <a:latin typeface="Inter"/>
              </a:rPr>
              <a:t>dalam</a:t>
            </a:r>
            <a:r>
              <a:rPr lang="en-US" sz="2400" b="0" i="0" dirty="0">
                <a:solidFill>
                  <a:srgbClr val="404040"/>
                </a:solidFill>
                <a:effectLst/>
                <a:latin typeface="Inter"/>
              </a:rPr>
              <a:t> dataset </a:t>
            </a:r>
            <a:r>
              <a:rPr lang="en-US" sz="2400" b="0" i="0" dirty="0" err="1">
                <a:solidFill>
                  <a:srgbClr val="404040"/>
                </a:solidFill>
                <a:effectLst/>
                <a:latin typeface="Inter"/>
              </a:rPr>
              <a:t>tanpa</a:t>
            </a:r>
            <a:r>
              <a:rPr lang="en-US" sz="2400" b="0" i="0" dirty="0">
                <a:solidFill>
                  <a:srgbClr val="404040"/>
                </a:solidFill>
                <a:effectLst/>
                <a:latin typeface="Inter"/>
              </a:rPr>
              <a:t> </a:t>
            </a:r>
            <a:r>
              <a:rPr lang="en-US" sz="2400" b="0" i="0" dirty="0" err="1">
                <a:solidFill>
                  <a:srgbClr val="404040"/>
                </a:solidFill>
                <a:effectLst/>
                <a:latin typeface="Inter"/>
              </a:rPr>
              <a:t>kehilangan</a:t>
            </a:r>
            <a:r>
              <a:rPr lang="en-US" sz="2400" b="0" i="0" dirty="0">
                <a:solidFill>
                  <a:srgbClr val="404040"/>
                </a:solidFill>
                <a:effectLst/>
                <a:latin typeface="Inter"/>
              </a:rPr>
              <a:t> </a:t>
            </a:r>
            <a:r>
              <a:rPr lang="en-US" sz="2400" b="0" i="0" dirty="0" err="1">
                <a:solidFill>
                  <a:srgbClr val="404040"/>
                </a:solidFill>
                <a:effectLst/>
                <a:latin typeface="Inter"/>
              </a:rPr>
              <a:t>informasi</a:t>
            </a:r>
            <a:r>
              <a:rPr lang="en-US" sz="2400" b="0" i="0" dirty="0">
                <a:solidFill>
                  <a:srgbClr val="404040"/>
                </a:solidFill>
                <a:effectLst/>
                <a:latin typeface="Inter"/>
              </a:rPr>
              <a:t> </a:t>
            </a:r>
            <a:r>
              <a:rPr lang="en-US" sz="2400" b="0" i="0" dirty="0" err="1">
                <a:solidFill>
                  <a:srgbClr val="404040"/>
                </a:solidFill>
                <a:effectLst/>
                <a:latin typeface="Inter"/>
              </a:rPr>
              <a:t>penting</a:t>
            </a:r>
            <a:r>
              <a:rPr lang="en-US" sz="2400" b="0" i="0" dirty="0">
                <a:solidFill>
                  <a:srgbClr val="404040"/>
                </a:solidFill>
                <a:effectLst/>
                <a:latin typeface="Inter"/>
              </a:rPr>
              <a:t>.</a:t>
            </a:r>
          </a:p>
          <a:p>
            <a:pPr algn="l"/>
            <a:r>
              <a:rPr lang="en-US" sz="2400" b="1" i="0" dirty="0" err="1">
                <a:solidFill>
                  <a:srgbClr val="404040"/>
                </a:solidFill>
                <a:effectLst/>
                <a:latin typeface="Inter"/>
              </a:rPr>
              <a:t>Tujuan</a:t>
            </a:r>
            <a:r>
              <a:rPr lang="en-US" sz="2400" b="1" i="0" dirty="0">
                <a:solidFill>
                  <a:srgbClr val="404040"/>
                </a:solidFill>
                <a:effectLst/>
                <a:latin typeface="Inter"/>
              </a:rPr>
              <a:t>:</a:t>
            </a:r>
            <a:endParaRPr lang="en-US" sz="2400" b="0" i="0" dirty="0">
              <a:solidFill>
                <a:srgbClr val="404040"/>
              </a:solidFill>
              <a:effectLst/>
              <a:latin typeface="Inter"/>
            </a:endParaRPr>
          </a:p>
          <a:p>
            <a:pPr algn="l">
              <a:buFont typeface="Arial" panose="020B0604020202020204" pitchFamily="34" charset="0"/>
              <a:buChar char="•"/>
            </a:pPr>
            <a:r>
              <a:rPr lang="en-US" sz="2400" b="0" i="0" dirty="0" err="1">
                <a:solidFill>
                  <a:srgbClr val="404040"/>
                </a:solidFill>
                <a:effectLst/>
                <a:latin typeface="Inter"/>
              </a:rPr>
              <a:t>Meningkatkan</a:t>
            </a:r>
            <a:r>
              <a:rPr lang="en-US" sz="2400" b="0" i="0" dirty="0">
                <a:solidFill>
                  <a:srgbClr val="404040"/>
                </a:solidFill>
                <a:effectLst/>
                <a:latin typeface="Inter"/>
              </a:rPr>
              <a:t> </a:t>
            </a:r>
            <a:r>
              <a:rPr lang="en-US" sz="2400" b="0" i="0" dirty="0" err="1">
                <a:solidFill>
                  <a:srgbClr val="404040"/>
                </a:solidFill>
                <a:effectLst/>
                <a:latin typeface="Inter"/>
              </a:rPr>
              <a:t>efisiensi</a:t>
            </a:r>
            <a:r>
              <a:rPr lang="en-US" sz="2400" b="0" i="0" dirty="0">
                <a:solidFill>
                  <a:srgbClr val="404040"/>
                </a:solidFill>
                <a:effectLst/>
                <a:latin typeface="Inter"/>
              </a:rPr>
              <a:t> </a:t>
            </a:r>
            <a:r>
              <a:rPr lang="en-US" sz="2400" b="0" i="0" dirty="0" err="1">
                <a:solidFill>
                  <a:srgbClr val="404040"/>
                </a:solidFill>
                <a:effectLst/>
                <a:latin typeface="Inter"/>
              </a:rPr>
              <a:t>komputasi</a:t>
            </a:r>
            <a:r>
              <a:rPr lang="en-US" sz="2400" b="0" i="0" dirty="0">
                <a:solidFill>
                  <a:srgbClr val="404040"/>
                </a:solidFill>
                <a:effectLst/>
                <a:latin typeface="Inter"/>
              </a:rPr>
              <a:t> dan </a:t>
            </a:r>
            <a:r>
              <a:rPr lang="en-US" sz="2400" b="0" i="0" dirty="0" err="1">
                <a:solidFill>
                  <a:srgbClr val="404040"/>
                </a:solidFill>
                <a:effectLst/>
                <a:latin typeface="Inter"/>
              </a:rPr>
              <a:t>menghindari</a:t>
            </a:r>
            <a:r>
              <a:rPr lang="en-US" sz="2400" b="0" i="0" dirty="0">
                <a:solidFill>
                  <a:srgbClr val="404040"/>
                </a:solidFill>
                <a:effectLst/>
                <a:latin typeface="Inter"/>
              </a:rPr>
              <a:t> overfitting.</a:t>
            </a:r>
          </a:p>
          <a:p>
            <a:pPr algn="l"/>
            <a:r>
              <a:rPr lang="en-US" sz="2400" b="1" i="0" dirty="0" err="1">
                <a:solidFill>
                  <a:srgbClr val="404040"/>
                </a:solidFill>
                <a:effectLst/>
                <a:latin typeface="Inter"/>
              </a:rPr>
              <a:t>Metode</a:t>
            </a:r>
            <a:r>
              <a:rPr lang="en-US" sz="2400" b="1" i="0" dirty="0">
                <a:solidFill>
                  <a:srgbClr val="404040"/>
                </a:solidFill>
                <a:effectLst/>
                <a:latin typeface="Inter"/>
              </a:rPr>
              <a:t>:</a:t>
            </a:r>
            <a:endParaRPr lang="en-US" sz="2400" b="0" i="0" dirty="0">
              <a:solidFill>
                <a:srgbClr val="404040"/>
              </a:solidFill>
              <a:effectLst/>
              <a:latin typeface="Inter"/>
            </a:endParaRPr>
          </a:p>
          <a:p>
            <a:pPr algn="l">
              <a:buFont typeface="+mj-lt"/>
              <a:buAutoNum type="arabicPeriod"/>
            </a:pPr>
            <a:r>
              <a:rPr lang="en-US" sz="2400" b="1" i="0" dirty="0" err="1">
                <a:solidFill>
                  <a:srgbClr val="404040"/>
                </a:solidFill>
                <a:effectLst/>
                <a:latin typeface="Inter"/>
              </a:rPr>
              <a:t>Seleksi</a:t>
            </a:r>
            <a:r>
              <a:rPr lang="en-US" sz="2400" b="1" i="0" dirty="0">
                <a:solidFill>
                  <a:srgbClr val="404040"/>
                </a:solidFill>
                <a:effectLst/>
                <a:latin typeface="Inter"/>
              </a:rPr>
              <a:t> </a:t>
            </a:r>
            <a:r>
              <a:rPr lang="en-US" sz="2400" b="1" i="0" dirty="0" err="1">
                <a:solidFill>
                  <a:srgbClr val="404040"/>
                </a:solidFill>
                <a:effectLst/>
                <a:latin typeface="Inter"/>
              </a:rPr>
              <a:t>Atribut</a:t>
            </a:r>
            <a:r>
              <a:rPr lang="en-US" sz="2400" b="1" i="0" dirty="0">
                <a:solidFill>
                  <a:srgbClr val="404040"/>
                </a:solidFill>
                <a:effectLst/>
                <a:latin typeface="Inter"/>
              </a:rPr>
              <a:t>:</a:t>
            </a:r>
            <a:r>
              <a:rPr lang="en-US" sz="2400" b="0" i="0" dirty="0">
                <a:solidFill>
                  <a:srgbClr val="404040"/>
                </a:solidFill>
                <a:effectLst/>
                <a:latin typeface="Inter"/>
              </a:rPr>
              <a:t> </a:t>
            </a:r>
            <a:r>
              <a:rPr lang="en-US" sz="2400" b="0" i="0" dirty="0" err="1">
                <a:solidFill>
                  <a:srgbClr val="404040"/>
                </a:solidFill>
                <a:effectLst/>
                <a:latin typeface="Inter"/>
              </a:rPr>
              <a:t>Memilih</a:t>
            </a:r>
            <a:r>
              <a:rPr lang="en-US" sz="2400" b="0" i="0" dirty="0">
                <a:solidFill>
                  <a:srgbClr val="404040"/>
                </a:solidFill>
                <a:effectLst/>
                <a:latin typeface="Inter"/>
              </a:rPr>
              <a:t> subset </a:t>
            </a:r>
            <a:r>
              <a:rPr lang="en-US" sz="2400" b="0" i="0" dirty="0" err="1">
                <a:solidFill>
                  <a:srgbClr val="404040"/>
                </a:solidFill>
                <a:effectLst/>
                <a:latin typeface="Inter"/>
              </a:rPr>
              <a:t>atribut</a:t>
            </a:r>
            <a:r>
              <a:rPr lang="en-US" sz="2400" b="0" i="0" dirty="0">
                <a:solidFill>
                  <a:srgbClr val="404040"/>
                </a:solidFill>
                <a:effectLst/>
                <a:latin typeface="Inter"/>
              </a:rPr>
              <a:t> yang paling </a:t>
            </a:r>
            <a:r>
              <a:rPr lang="en-US" sz="2400" b="0" i="0" dirty="0" err="1">
                <a:solidFill>
                  <a:srgbClr val="404040"/>
                </a:solidFill>
                <a:effectLst/>
                <a:latin typeface="Inter"/>
              </a:rPr>
              <a:t>relevan</a:t>
            </a:r>
            <a:r>
              <a:rPr lang="en-US" sz="2400" b="0" i="0" dirty="0">
                <a:solidFill>
                  <a:srgbClr val="404040"/>
                </a:solidFill>
                <a:effectLst/>
                <a:latin typeface="Inter"/>
              </a:rPr>
              <a:t>.</a:t>
            </a:r>
          </a:p>
          <a:p>
            <a:pPr algn="l">
              <a:buFont typeface="+mj-lt"/>
              <a:buAutoNum type="arabicPeriod"/>
            </a:pPr>
            <a:r>
              <a:rPr lang="en-US" sz="2400" b="1" i="0" dirty="0" err="1">
                <a:solidFill>
                  <a:srgbClr val="404040"/>
                </a:solidFill>
                <a:effectLst/>
                <a:latin typeface="Inter"/>
              </a:rPr>
              <a:t>Ekstraksi</a:t>
            </a:r>
            <a:r>
              <a:rPr lang="en-US" sz="2400" b="1" i="0" dirty="0">
                <a:solidFill>
                  <a:srgbClr val="404040"/>
                </a:solidFill>
                <a:effectLst/>
                <a:latin typeface="Inter"/>
              </a:rPr>
              <a:t> </a:t>
            </a:r>
            <a:r>
              <a:rPr lang="en-US" sz="2400" b="1" i="0" dirty="0" err="1">
                <a:solidFill>
                  <a:srgbClr val="404040"/>
                </a:solidFill>
                <a:effectLst/>
                <a:latin typeface="Inter"/>
              </a:rPr>
              <a:t>Atribut</a:t>
            </a:r>
            <a:r>
              <a:rPr lang="en-US" sz="2400" b="1" i="0" dirty="0">
                <a:solidFill>
                  <a:srgbClr val="404040"/>
                </a:solidFill>
                <a:effectLst/>
                <a:latin typeface="Inter"/>
              </a:rPr>
              <a:t>:</a:t>
            </a:r>
            <a:r>
              <a:rPr lang="en-US" sz="2400" b="0" i="0" dirty="0">
                <a:solidFill>
                  <a:srgbClr val="404040"/>
                </a:solidFill>
                <a:effectLst/>
                <a:latin typeface="Inter"/>
              </a:rPr>
              <a:t> </a:t>
            </a:r>
            <a:r>
              <a:rPr lang="en-US" sz="2400" b="0" i="0" dirty="0" err="1">
                <a:solidFill>
                  <a:srgbClr val="404040"/>
                </a:solidFill>
                <a:effectLst/>
                <a:latin typeface="Inter"/>
              </a:rPr>
              <a:t>Menggabungkan</a:t>
            </a:r>
            <a:r>
              <a:rPr lang="en-US" sz="2400" b="0" i="0" dirty="0">
                <a:solidFill>
                  <a:srgbClr val="404040"/>
                </a:solidFill>
                <a:effectLst/>
                <a:latin typeface="Inter"/>
              </a:rPr>
              <a:t> </a:t>
            </a:r>
            <a:r>
              <a:rPr lang="en-US" sz="2400" b="0" i="0" dirty="0" err="1">
                <a:solidFill>
                  <a:srgbClr val="404040"/>
                </a:solidFill>
                <a:effectLst/>
                <a:latin typeface="Inter"/>
              </a:rPr>
              <a:t>atribut</a:t>
            </a:r>
            <a:r>
              <a:rPr lang="en-US" sz="2400" b="0" i="0" dirty="0">
                <a:solidFill>
                  <a:srgbClr val="404040"/>
                </a:solidFill>
                <a:effectLst/>
                <a:latin typeface="Inter"/>
              </a:rPr>
              <a:t> </a:t>
            </a:r>
            <a:r>
              <a:rPr lang="en-US" sz="2400" b="0" i="0" dirty="0" err="1">
                <a:solidFill>
                  <a:srgbClr val="404040"/>
                </a:solidFill>
                <a:effectLst/>
                <a:latin typeface="Inter"/>
              </a:rPr>
              <a:t>menjadi</a:t>
            </a:r>
            <a:r>
              <a:rPr lang="en-US" sz="2400" b="0" i="0" dirty="0">
                <a:solidFill>
                  <a:srgbClr val="404040"/>
                </a:solidFill>
                <a:effectLst/>
                <a:latin typeface="Inter"/>
              </a:rPr>
              <a:t> </a:t>
            </a:r>
            <a:r>
              <a:rPr lang="en-US" sz="2400" b="0" i="0" dirty="0" err="1">
                <a:solidFill>
                  <a:srgbClr val="404040"/>
                </a:solidFill>
                <a:effectLst/>
                <a:latin typeface="Inter"/>
              </a:rPr>
              <a:t>komponen</a:t>
            </a:r>
            <a:r>
              <a:rPr lang="en-US" sz="2400" b="0" i="0" dirty="0">
                <a:solidFill>
                  <a:srgbClr val="404040"/>
                </a:solidFill>
                <a:effectLst/>
                <a:latin typeface="Inter"/>
              </a:rPr>
              <a:t> </a:t>
            </a:r>
            <a:r>
              <a:rPr lang="en-US" sz="2400" b="0" i="0" dirty="0" err="1">
                <a:solidFill>
                  <a:srgbClr val="404040"/>
                </a:solidFill>
                <a:effectLst/>
                <a:latin typeface="Inter"/>
              </a:rPr>
              <a:t>baru</a:t>
            </a:r>
            <a:r>
              <a:rPr lang="en-US" sz="2400" b="0" i="0" dirty="0">
                <a:solidFill>
                  <a:srgbClr val="404040"/>
                </a:solidFill>
                <a:effectLst/>
                <a:latin typeface="Inter"/>
              </a:rPr>
              <a:t> (</a:t>
            </a:r>
            <a:r>
              <a:rPr lang="en-US" sz="2400" b="0" i="0" dirty="0" err="1">
                <a:solidFill>
                  <a:srgbClr val="404040"/>
                </a:solidFill>
                <a:effectLst/>
                <a:latin typeface="Inter"/>
              </a:rPr>
              <a:t>misalnya</a:t>
            </a:r>
            <a:r>
              <a:rPr lang="en-US" sz="2400" b="0" i="0" dirty="0">
                <a:solidFill>
                  <a:srgbClr val="404040"/>
                </a:solidFill>
                <a:effectLst/>
                <a:latin typeface="Inter"/>
              </a:rPr>
              <a:t>, PCA - Principal Component Analysis).</a:t>
            </a:r>
          </a:p>
          <a:p>
            <a:pPr algn="l"/>
            <a:endParaRPr lang="en-US" sz="2400" b="0" i="0" dirty="0">
              <a:solidFill>
                <a:srgbClr val="404040"/>
              </a:solidFill>
              <a:effectLst/>
              <a:latin typeface="Inter"/>
            </a:endParaRPr>
          </a:p>
        </p:txBody>
      </p:sp>
    </p:spTree>
    <p:extLst>
      <p:ext uri="{BB962C8B-B14F-4D97-AF65-F5344CB8AC3E}">
        <p14:creationId xmlns:p14="http://schemas.microsoft.com/office/powerpoint/2010/main" val="312730402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3002</TotalTime>
  <Words>650</Words>
  <Application>Microsoft Office PowerPoint</Application>
  <PresentationFormat>On-screen Show (4:3)</PresentationFormat>
  <Paragraphs>67</Paragraphs>
  <Slides>12</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Inter</vt:lpstr>
      <vt:lpstr>Times New Roman</vt:lpstr>
      <vt:lpstr>Office Theme</vt:lpstr>
      <vt:lpstr>PowerPoint Presentation</vt:lpstr>
      <vt:lpstr>PowerPoint Presentation</vt:lpstr>
      <vt:lpstr>PowerPoint Presentation</vt:lpstr>
      <vt:lpstr>MENGAPA DATA MINING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Sri Karnila</cp:lastModifiedBy>
  <cp:revision>445</cp:revision>
  <cp:lastPrinted>2017-08-29T02:54:51Z</cp:lastPrinted>
  <dcterms:created xsi:type="dcterms:W3CDTF">2010-04-18T12:06:30Z</dcterms:created>
  <dcterms:modified xsi:type="dcterms:W3CDTF">2025-03-15T05:09:12Z</dcterms:modified>
</cp:coreProperties>
</file>