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7"/>
  </p:notesMasterIdLst>
  <p:sldIdLst>
    <p:sldId id="428" r:id="rId2"/>
    <p:sldId id="478" r:id="rId3"/>
    <p:sldId id="405" r:id="rId4"/>
    <p:sldId id="487" r:id="rId5"/>
    <p:sldId id="486" r:id="rId6"/>
    <p:sldId id="483" r:id="rId7"/>
    <p:sldId id="485" r:id="rId8"/>
    <p:sldId id="484" r:id="rId9"/>
    <p:sldId id="482" r:id="rId10"/>
    <p:sldId id="479" r:id="rId11"/>
    <p:sldId id="480" r:id="rId12"/>
    <p:sldId id="481" r:id="rId13"/>
    <p:sldId id="475" r:id="rId14"/>
    <p:sldId id="477" r:id="rId15"/>
    <p:sldId id="429" r:id="rId1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990000"/>
    <a:srgbClr val="FF9900"/>
    <a:srgbClr val="FFFF99"/>
    <a:srgbClr val="EE7012"/>
    <a:srgbClr val="ED5949"/>
    <a:srgbClr val="284C43"/>
    <a:srgbClr val="D6009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690" autoAdjust="0"/>
    <p:restoredTop sz="94651"/>
  </p:normalViewPr>
  <p:slideViewPr>
    <p:cSldViewPr>
      <p:cViewPr varScale="1">
        <p:scale>
          <a:sx n="101" d="100"/>
          <a:sy n="101" d="100"/>
        </p:scale>
        <p:origin x="1800" y="1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49E6947-2514-4DEC-AC65-EEF6B637D45F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D3FEAF0-21C6-4AFA-9958-A14192494DF8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AA0AAD-D4A2-41F8-9E25-CBA9FDA391A7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AA0AAD-D4A2-41F8-9E25-CBA9FDA391A7}" type="datetimeFigureOut">
              <a:rPr lang="en-US" smtClean="0"/>
              <a:pPr/>
              <a:t>10/24/23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981B06-88E6-46AC-929B-632BDEA0230D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 txBox="1">
            <a:spLocks/>
          </p:cNvSpPr>
          <p:nvPr/>
        </p:nvSpPr>
        <p:spPr>
          <a:xfrm>
            <a:off x="762000" y="1524000"/>
            <a:ext cx="7772400" cy="147002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dirty="0">
                <a:latin typeface="+mj-lt"/>
                <a:ea typeface="+mj-ea"/>
                <a:cs typeface="+mj-cs"/>
              </a:rPr>
              <a:t>MK.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DKV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Studi</a:t>
            </a:r>
            <a:r>
              <a:rPr kumimoji="0" lang="en-US" sz="320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320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Kreatif</a:t>
            </a:r>
            <a:endParaRPr kumimoji="0" lang="en-US" sz="320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8" name="Subtitle 2"/>
          <p:cNvSpPr txBox="1">
            <a:spLocks/>
          </p:cNvSpPr>
          <p:nvPr/>
        </p:nvSpPr>
        <p:spPr>
          <a:xfrm>
            <a:off x="685800" y="2514600"/>
            <a:ext cx="7696200" cy="3581400"/>
          </a:xfrm>
          <a:prstGeom prst="rect">
            <a:avLst/>
          </a:prstGeom>
        </p:spPr>
        <p:txBody>
          <a:bodyPr>
            <a:normAutofit/>
          </a:bodyPr>
          <a:lstStyle/>
          <a:p>
            <a:pPr lvl="0">
              <a:spcBef>
                <a:spcPct val="20000"/>
              </a:spcBef>
            </a:pPr>
            <a:r>
              <a:rPr lang="en-US" sz="8500" b="1" dirty="0">
                <a:solidFill>
                  <a:srgbClr val="00B050"/>
                </a:solidFill>
              </a:rPr>
              <a:t>Visual Exploration</a:t>
            </a:r>
            <a:endParaRPr kumimoji="0" lang="en-US" sz="85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lang="en-US" sz="3200" dirty="0"/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White Lion Drawing by Art de Noé | Artmajeur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 b="10884"/>
          <a:stretch>
            <a:fillRect/>
          </a:stretch>
        </p:blipFill>
        <p:spPr bwMode="auto">
          <a:xfrm>
            <a:off x="838200" y="381000"/>
            <a:ext cx="3733800" cy="4991100"/>
          </a:xfrm>
          <a:prstGeom prst="rect">
            <a:avLst/>
          </a:prstGeom>
          <a:noFill/>
        </p:spPr>
      </p:pic>
      <p:pic>
        <p:nvPicPr>
          <p:cNvPr id="1028" name="Picture 4" descr="Abstract Low Poly Lion&quot; Art Print by matthewmorete | Redbubble"/>
          <p:cNvPicPr>
            <a:picLocks noChangeAspect="1" noChangeArrowheads="1"/>
          </p:cNvPicPr>
          <p:nvPr/>
        </p:nvPicPr>
        <p:blipFill>
          <a:blip r:embed="rId3">
            <a:lum contrast="20000"/>
          </a:blip>
          <a:srcRect/>
          <a:stretch>
            <a:fillRect/>
          </a:stretch>
        </p:blipFill>
        <p:spPr bwMode="auto">
          <a:xfrm>
            <a:off x="4572000" y="228600"/>
            <a:ext cx="3933825" cy="5229226"/>
          </a:xfrm>
          <a:prstGeom prst="rect">
            <a:avLst/>
          </a:prstGeom>
          <a:noFill/>
        </p:spPr>
      </p:pic>
      <p:sp>
        <p:nvSpPr>
          <p:cNvPr id="4" name="Content Placeholder 3"/>
          <p:cNvSpPr txBox="1">
            <a:spLocks/>
          </p:cNvSpPr>
          <p:nvPr/>
        </p:nvSpPr>
        <p:spPr>
          <a:xfrm>
            <a:off x="1295400" y="5334000"/>
            <a:ext cx="6705600" cy="10668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Singa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dapat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digambarkan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dengan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berbagai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style/</a:t>
            </a: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gaya</a:t>
            </a:r>
            <a:r>
              <a:rPr kumimoji="0" lang="en-US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visual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seperti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contoh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diatas</a:t>
            </a:r>
            <a:r>
              <a:rPr lang="en-US" sz="2000" dirty="0">
                <a:latin typeface="+mj-lt"/>
              </a:rPr>
              <a:t>,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Geometric Lion Drawing by Art de Noé | Artmajeur"/>
          <p:cNvPicPr>
            <a:picLocks noChangeAspect="1" noChangeArrowheads="1"/>
          </p:cNvPicPr>
          <p:nvPr/>
        </p:nvPicPr>
        <p:blipFill>
          <a:blip r:embed="rId2" cstate="print"/>
          <a:srcRect l="3944"/>
          <a:stretch>
            <a:fillRect/>
          </a:stretch>
        </p:blipFill>
        <p:spPr bwMode="auto">
          <a:xfrm>
            <a:off x="304800" y="1676400"/>
            <a:ext cx="4863966" cy="3581400"/>
          </a:xfrm>
          <a:prstGeom prst="rect">
            <a:avLst/>
          </a:prstGeom>
          <a:noFill/>
        </p:spPr>
      </p:pic>
      <p:pic>
        <p:nvPicPr>
          <p:cNvPr id="4" name="Picture 4" descr="Transparent Drama Faces Png - Cartoon Lion Head Clip Art, Png ..."/>
          <p:cNvPicPr>
            <a:picLocks noChangeAspect="1" noChangeArrowheads="1"/>
          </p:cNvPicPr>
          <p:nvPr/>
        </p:nvPicPr>
        <p:blipFill>
          <a:blip r:embed="rId3">
            <a:lum contrast="30000"/>
          </a:blip>
          <a:srcRect/>
          <a:stretch>
            <a:fillRect/>
          </a:stretch>
        </p:blipFill>
        <p:spPr bwMode="auto">
          <a:xfrm>
            <a:off x="5257800" y="1828800"/>
            <a:ext cx="3200400" cy="323017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9+ Lion Art Paintings | Free &amp; Premium Templates"/>
          <p:cNvPicPr>
            <a:picLocks noChangeAspect="1" noChangeArrowheads="1"/>
          </p:cNvPicPr>
          <p:nvPr/>
        </p:nvPicPr>
        <p:blipFill>
          <a:blip r:embed="rId2">
            <a:lum contrast="30000"/>
          </a:blip>
          <a:srcRect/>
          <a:stretch>
            <a:fillRect/>
          </a:stretch>
        </p:blipFill>
        <p:spPr bwMode="auto">
          <a:xfrm>
            <a:off x="4598582" y="1981200"/>
            <a:ext cx="4545418" cy="3257550"/>
          </a:xfrm>
          <a:prstGeom prst="rect">
            <a:avLst/>
          </a:prstGeom>
          <a:noFill/>
        </p:spPr>
      </p:pic>
      <p:pic>
        <p:nvPicPr>
          <p:cNvPr id="46086" name="Picture 6" descr="Russian Folk Art Animal Lion by Issachar Ber Ryback's Counted ..."/>
          <p:cNvPicPr>
            <a:picLocks noChangeAspect="1" noChangeArrowheads="1"/>
          </p:cNvPicPr>
          <p:nvPr/>
        </p:nvPicPr>
        <p:blipFill>
          <a:blip r:embed="rId3" cstate="print">
            <a:grayscl/>
            <a:lum contrast="20000"/>
          </a:blip>
          <a:srcRect l="7017" t="9016" r="7018" b="9837"/>
          <a:stretch>
            <a:fillRect/>
          </a:stretch>
        </p:blipFill>
        <p:spPr bwMode="auto">
          <a:xfrm>
            <a:off x="457200" y="2057400"/>
            <a:ext cx="4191000" cy="30791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762000" y="304800"/>
            <a:ext cx="8229600" cy="1143000"/>
          </a:xfrm>
        </p:spPr>
        <p:txBody>
          <a:bodyPr/>
          <a:lstStyle/>
          <a:p>
            <a:pPr algn="l"/>
            <a:r>
              <a:rPr lang="en-US" b="1" dirty="0" err="1">
                <a:solidFill>
                  <a:srgbClr val="00B050"/>
                </a:solidFill>
              </a:rPr>
              <a:t>Tugas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524000"/>
            <a:ext cx="7696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+mj-lt"/>
              </a:rPr>
              <a:t>Mahasiswa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membuat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eksplorasi</a:t>
            </a:r>
            <a:r>
              <a:rPr lang="en-US" sz="2000" dirty="0">
                <a:latin typeface="+mj-lt"/>
              </a:rPr>
              <a:t> visual </a:t>
            </a:r>
            <a:r>
              <a:rPr lang="en-US" sz="2000" dirty="0" err="1">
                <a:latin typeface="+mj-lt"/>
              </a:rPr>
              <a:t>dari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hewan</a:t>
            </a:r>
            <a:r>
              <a:rPr lang="en-US" sz="2000" dirty="0">
                <a:latin typeface="+mj-lt"/>
              </a:rPr>
              <a:t> yang </a:t>
            </a:r>
            <a:r>
              <a:rPr lang="en-US" sz="2000" dirty="0" err="1">
                <a:latin typeface="+mj-lt"/>
              </a:rPr>
              <a:t>telah</a:t>
            </a:r>
            <a:r>
              <a:rPr lang="en-US" sz="2000" dirty="0">
                <a:latin typeface="+mj-lt"/>
              </a:rPr>
              <a:t> di </a:t>
            </a:r>
            <a:r>
              <a:rPr lang="en-US" sz="2000" dirty="0" err="1">
                <a:latin typeface="+mj-lt"/>
              </a:rPr>
              <a:t>pilih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dengan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ketentuan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sbb</a:t>
            </a:r>
            <a:r>
              <a:rPr lang="en-US" sz="2000" dirty="0">
                <a:latin typeface="+mj-lt"/>
              </a:rPr>
              <a:t> : 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r>
              <a:rPr lang="en-US" sz="2000" dirty="0" err="1">
                <a:latin typeface="+mj-lt"/>
              </a:rPr>
              <a:t>Eksplorasi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berupa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penggambaran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ulang</a:t>
            </a:r>
            <a:r>
              <a:rPr lang="en-US" sz="2000" dirty="0">
                <a:latin typeface="+mj-lt"/>
              </a:rPr>
              <a:t> visual </a:t>
            </a:r>
            <a:r>
              <a:rPr lang="en-US" sz="2000" dirty="0" err="1"/>
              <a:t>hewan</a:t>
            </a:r>
            <a:r>
              <a:rPr lang="en-US" sz="2000" dirty="0"/>
              <a:t> yang </a:t>
            </a:r>
            <a:r>
              <a:rPr lang="en-US" sz="2000" dirty="0" err="1"/>
              <a:t>telah</a:t>
            </a:r>
            <a:r>
              <a:rPr lang="en-US" sz="2000" dirty="0"/>
              <a:t> di </a:t>
            </a:r>
            <a:r>
              <a:rPr lang="en-US" sz="2000" dirty="0" err="1"/>
              <a:t>pilih</a:t>
            </a:r>
            <a:r>
              <a:rPr lang="en-US" sz="2000" dirty="0"/>
              <a:t> </a:t>
            </a:r>
            <a:r>
              <a:rPr lang="en-US" sz="2000" dirty="0" err="1"/>
              <a:t>dengan</a:t>
            </a:r>
            <a:r>
              <a:rPr lang="en-US" sz="2000" dirty="0"/>
              <a:t> </a:t>
            </a:r>
            <a:r>
              <a:rPr lang="en-US" sz="2000" dirty="0" err="1"/>
              <a:t>pendekatan</a:t>
            </a:r>
            <a:r>
              <a:rPr lang="en-US" sz="2000" dirty="0"/>
              <a:t> </a:t>
            </a:r>
            <a:r>
              <a:rPr lang="en-US" sz="2000" dirty="0" err="1"/>
              <a:t>berbagai</a:t>
            </a:r>
            <a:r>
              <a:rPr lang="en-US" sz="2000" dirty="0"/>
              <a:t> </a:t>
            </a:r>
            <a:r>
              <a:rPr lang="en-US" sz="2000" dirty="0" err="1"/>
              <a:t>macam</a:t>
            </a:r>
            <a:r>
              <a:rPr lang="en-US" sz="2000" dirty="0"/>
              <a:t> </a:t>
            </a:r>
            <a:r>
              <a:rPr lang="en-US" sz="2000" dirty="0" err="1"/>
              <a:t>gaya</a:t>
            </a:r>
            <a:r>
              <a:rPr lang="en-US" sz="2000" dirty="0"/>
              <a:t> visual.</a:t>
            </a:r>
            <a:endParaRPr lang="en-US" sz="2000" b="1" dirty="0">
              <a:latin typeface="+mj-lt"/>
            </a:endParaRPr>
          </a:p>
          <a:p>
            <a:r>
              <a:rPr lang="en-US" sz="2000" dirty="0">
                <a:latin typeface="+mj-lt"/>
              </a:rPr>
              <a:t>Gaya visual </a:t>
            </a:r>
            <a:r>
              <a:rPr lang="en-US" sz="2000" dirty="0" err="1">
                <a:latin typeface="+mj-lt"/>
              </a:rPr>
              <a:t>dapat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melihat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referensi</a:t>
            </a:r>
            <a:r>
              <a:rPr lang="en-US" sz="2000" dirty="0">
                <a:latin typeface="+mj-lt"/>
              </a:rPr>
              <a:t> gaya2 </a:t>
            </a:r>
            <a:r>
              <a:rPr lang="en-US" sz="2000" dirty="0" err="1">
                <a:latin typeface="+mj-lt"/>
              </a:rPr>
              <a:t>desain</a:t>
            </a:r>
            <a:r>
              <a:rPr lang="en-US" sz="2000" dirty="0">
                <a:latin typeface="+mj-lt"/>
              </a:rPr>
              <a:t> yang </a:t>
            </a:r>
            <a:r>
              <a:rPr lang="en-US" sz="2000" dirty="0" err="1">
                <a:latin typeface="+mj-lt"/>
              </a:rPr>
              <a:t>sudah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ada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atau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sedang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tren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ini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Contoh</a:t>
            </a:r>
            <a:r>
              <a:rPr lang="en-US" sz="2000" dirty="0">
                <a:latin typeface="+mj-lt"/>
              </a:rPr>
              <a:t> : Art Deco, </a:t>
            </a:r>
            <a:r>
              <a:rPr lang="en-US" sz="2000" dirty="0" err="1">
                <a:latin typeface="+mj-lt"/>
              </a:rPr>
              <a:t>Kubism</a:t>
            </a:r>
            <a:r>
              <a:rPr lang="en-US" sz="2000" dirty="0">
                <a:latin typeface="+mj-lt"/>
              </a:rPr>
              <a:t>, Poly, Pop Art, </a:t>
            </a:r>
            <a:r>
              <a:rPr lang="en-US" sz="2000" dirty="0" err="1">
                <a:latin typeface="+mj-lt"/>
              </a:rPr>
              <a:t>Pointilis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dsb</a:t>
            </a:r>
            <a:r>
              <a:rPr lang="en-US" sz="2000" dirty="0">
                <a:latin typeface="+mj-lt"/>
              </a:rPr>
              <a:t>.</a:t>
            </a:r>
            <a:endParaRPr lang="en-US" sz="2000" b="1" dirty="0"/>
          </a:p>
          <a:p>
            <a:r>
              <a:rPr lang="en-US" sz="2000" dirty="0">
                <a:latin typeface="+mj-lt"/>
              </a:rPr>
              <a:t>Gaya </a:t>
            </a:r>
            <a:r>
              <a:rPr lang="en-US" sz="2000" dirty="0" err="1">
                <a:latin typeface="+mj-lt"/>
              </a:rPr>
              <a:t>gambar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tidak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harus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realis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boleh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surealis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dsb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Begitupun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dengan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ekspresi</a:t>
            </a:r>
            <a:r>
              <a:rPr lang="en-US" sz="2000" dirty="0">
                <a:latin typeface="+mj-lt"/>
              </a:rPr>
              <a:t>, pose </a:t>
            </a:r>
            <a:r>
              <a:rPr lang="en-US" sz="2000" dirty="0" err="1">
                <a:latin typeface="+mj-lt"/>
              </a:rPr>
              <a:t>dll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Sebagai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contoh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jika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hewanya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seram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boleh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juga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digambarkan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lucu</a:t>
            </a:r>
            <a:r>
              <a:rPr lang="en-US" sz="2000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8229600" cy="1143000"/>
          </a:xfrm>
        </p:spPr>
        <p:txBody>
          <a:bodyPr/>
          <a:lstStyle/>
          <a:p>
            <a:pPr algn="l"/>
            <a:r>
              <a:rPr lang="en-US" b="1" dirty="0" err="1">
                <a:solidFill>
                  <a:srgbClr val="00B050"/>
                </a:solidFill>
              </a:rPr>
              <a:t>Minggu</a:t>
            </a:r>
            <a:r>
              <a:rPr lang="en-US" b="1" dirty="0">
                <a:solidFill>
                  <a:srgbClr val="00B050"/>
                </a:solidFill>
              </a:rPr>
              <a:t> </a:t>
            </a:r>
            <a:r>
              <a:rPr lang="en-US" b="1" dirty="0" err="1">
                <a:solidFill>
                  <a:srgbClr val="00B050"/>
                </a:solidFill>
              </a:rPr>
              <a:t>Depan</a:t>
            </a:r>
            <a:endParaRPr lang="en-US" b="1" dirty="0">
              <a:solidFill>
                <a:srgbClr val="00B05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85800" y="1828800"/>
            <a:ext cx="7696200" cy="48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+mj-lt"/>
              </a:rPr>
              <a:t>Sebagai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bukti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progres</a:t>
            </a:r>
            <a:r>
              <a:rPr lang="en-US" sz="2000" dirty="0">
                <a:latin typeface="+mj-lt"/>
              </a:rPr>
              <a:t>, dan </a:t>
            </a:r>
            <a:r>
              <a:rPr lang="en-US" sz="2000" dirty="0" err="1">
                <a:latin typeface="+mj-lt"/>
              </a:rPr>
              <a:t>syarat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kehadiran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buat</a:t>
            </a:r>
            <a:r>
              <a:rPr lang="en-US" sz="2000" dirty="0">
                <a:latin typeface="+mj-lt"/>
              </a:rPr>
              <a:t> dan </a:t>
            </a:r>
            <a:r>
              <a:rPr lang="en-US" sz="2000" dirty="0" err="1">
                <a:latin typeface="+mj-lt"/>
              </a:rPr>
              <a:t>asistensikan</a:t>
            </a:r>
            <a:r>
              <a:rPr lang="en-US" sz="2000" dirty="0">
                <a:latin typeface="+mj-lt"/>
              </a:rPr>
              <a:t> minimal 10 </a:t>
            </a:r>
            <a:r>
              <a:rPr lang="en-US" sz="2000" dirty="0" err="1">
                <a:latin typeface="+mj-lt"/>
              </a:rPr>
              <a:t>alternatif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sketsa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dari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objek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Hewan</a:t>
            </a:r>
            <a:r>
              <a:rPr lang="en-US" sz="2000" dirty="0">
                <a:latin typeface="+mj-lt"/>
              </a:rPr>
              <a:t> yang </a:t>
            </a:r>
            <a:r>
              <a:rPr lang="en-US" sz="2000" dirty="0" err="1">
                <a:latin typeface="+mj-lt"/>
              </a:rPr>
              <a:t>telah</a:t>
            </a:r>
            <a:r>
              <a:rPr lang="en-US" sz="2000" dirty="0">
                <a:latin typeface="+mj-lt"/>
              </a:rPr>
              <a:t> di </a:t>
            </a:r>
            <a:r>
              <a:rPr lang="en-US" sz="2000" dirty="0" err="1">
                <a:latin typeface="+mj-lt"/>
              </a:rPr>
              <a:t>pilih</a:t>
            </a:r>
            <a:r>
              <a:rPr lang="en-US" sz="2000" dirty="0">
                <a:latin typeface="+mj-lt"/>
              </a:rPr>
              <a:t>. 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>
                <a:latin typeface="+mj-lt"/>
              </a:rPr>
              <a:t>Antara 1 </a:t>
            </a:r>
            <a:r>
              <a:rPr lang="en-US" sz="2000" dirty="0" err="1">
                <a:latin typeface="+mj-lt"/>
              </a:rPr>
              <a:t>alternatif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sketsa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dengan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lainnya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harus</a:t>
            </a:r>
            <a:r>
              <a:rPr lang="en-US" sz="2000" dirty="0">
                <a:latin typeface="+mj-lt"/>
              </a:rPr>
              <a:t> benar2 </a:t>
            </a:r>
            <a:r>
              <a:rPr lang="en-US" sz="2000" dirty="0" err="1">
                <a:latin typeface="+mj-lt"/>
              </a:rPr>
              <a:t>berbeda</a:t>
            </a:r>
            <a:r>
              <a:rPr lang="en-US" sz="2000" dirty="0">
                <a:latin typeface="+mj-lt"/>
              </a:rPr>
              <a:t> style (Pop art, Low Poly, Line Art, </a:t>
            </a:r>
            <a:r>
              <a:rPr lang="en-US" sz="2000" dirty="0" err="1">
                <a:latin typeface="+mj-lt"/>
              </a:rPr>
              <a:t>Pointilis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Kubism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dll</a:t>
            </a:r>
            <a:r>
              <a:rPr lang="en-US" sz="2000" dirty="0">
                <a:latin typeface="+mj-lt"/>
              </a:rPr>
              <a:t>). Anda </a:t>
            </a:r>
            <a:r>
              <a:rPr lang="en-US" sz="2000" dirty="0" err="1">
                <a:latin typeface="+mj-lt"/>
              </a:rPr>
              <a:t>bisa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memvisualisasikan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full body </a:t>
            </a:r>
            <a:r>
              <a:rPr lang="en-US" sz="2000" dirty="0" err="1">
                <a:latin typeface="+mj-lt"/>
              </a:rPr>
              <a:t>atau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 err="1">
                <a:latin typeface="+mj-lt"/>
              </a:rPr>
              <a:t>sebagian</a:t>
            </a:r>
            <a:r>
              <a:rPr lang="en-US" sz="2000" dirty="0">
                <a:latin typeface="+mj-lt"/>
              </a:rPr>
              <a:t> </a:t>
            </a:r>
            <a:r>
              <a:rPr lang="en-US" sz="2000" b="1" dirty="0">
                <a:latin typeface="+mj-lt"/>
              </a:rPr>
              <a:t>body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/>
              <a:t>hewan</a:t>
            </a:r>
            <a:r>
              <a:rPr lang="en-US" sz="2000" dirty="0"/>
              <a:t> yang </a:t>
            </a:r>
            <a:r>
              <a:rPr lang="en-US" sz="2000" dirty="0" err="1"/>
              <a:t>telah</a:t>
            </a:r>
            <a:r>
              <a:rPr lang="en-US" sz="2000" dirty="0"/>
              <a:t> </a:t>
            </a:r>
            <a:r>
              <a:rPr lang="en-US" sz="2000" dirty="0" err="1"/>
              <a:t>dipilih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Eksplorasilah</a:t>
            </a:r>
            <a:r>
              <a:rPr lang="en-US" sz="2000" dirty="0">
                <a:latin typeface="+mj-lt"/>
              </a:rPr>
              <a:t> angle, </a:t>
            </a:r>
            <a:r>
              <a:rPr lang="en-US" sz="2000" dirty="0" err="1">
                <a:latin typeface="+mj-lt"/>
              </a:rPr>
              <a:t>dll</a:t>
            </a:r>
            <a:r>
              <a:rPr lang="en-US" sz="2000" dirty="0">
                <a:latin typeface="+mj-lt"/>
              </a:rPr>
              <a:t>.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Sketsa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dibuat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dikertas</a:t>
            </a:r>
            <a:r>
              <a:rPr lang="en-US" sz="2000" dirty="0">
                <a:latin typeface="+mj-lt"/>
              </a:rPr>
              <a:t> A4 (I </a:t>
            </a:r>
            <a:r>
              <a:rPr lang="en-US" sz="2000" dirty="0" err="1">
                <a:latin typeface="+mj-lt"/>
              </a:rPr>
              <a:t>halaman</a:t>
            </a:r>
            <a:r>
              <a:rPr lang="en-US" sz="2000" dirty="0">
                <a:latin typeface="+mj-lt"/>
              </a:rPr>
              <a:t> A4 </a:t>
            </a:r>
            <a:r>
              <a:rPr lang="en-US" sz="2000" dirty="0" err="1">
                <a:latin typeface="+mj-lt"/>
              </a:rPr>
              <a:t>maks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Untuk</a:t>
            </a:r>
            <a:r>
              <a:rPr lang="en-US" sz="2000" dirty="0">
                <a:latin typeface="+mj-lt"/>
              </a:rPr>
              <a:t> 2 </a:t>
            </a:r>
            <a:r>
              <a:rPr lang="en-US" sz="2000" dirty="0" err="1">
                <a:latin typeface="+mj-lt"/>
              </a:rPr>
              <a:t>alternatif</a:t>
            </a:r>
            <a:r>
              <a:rPr lang="en-US" sz="2000">
                <a:latin typeface="+mj-lt"/>
              </a:rPr>
              <a:t>). </a:t>
            </a:r>
            <a:endParaRPr lang="en-US" sz="2000" dirty="0">
              <a:latin typeface="+mj-lt"/>
            </a:endParaRPr>
          </a:p>
          <a:p>
            <a:pPr marL="0" indent="0">
              <a:buNone/>
            </a:pPr>
            <a:endParaRPr lang="en-US" sz="2000" dirty="0"/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Terima</a:t>
            </a:r>
            <a:r>
              <a:rPr kumimoji="0" lang="en-US" sz="48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Kasih</a:t>
            </a:r>
            <a:endParaRPr kumimoji="0" lang="en-US" sz="48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682974D9-741A-D44B-82BB-3B8F1F728B8A}"/>
              </a:ext>
            </a:extLst>
          </p:cNvPr>
          <p:cNvSpPr/>
          <p:nvPr/>
        </p:nvSpPr>
        <p:spPr>
          <a:xfrm>
            <a:off x="6477000" y="6324600"/>
            <a:ext cx="234256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bg1"/>
                </a:solidFill>
              </a:rPr>
              <a:t>Sumber</a:t>
            </a:r>
            <a:r>
              <a:rPr lang="en-US" dirty="0">
                <a:solidFill>
                  <a:schemeClr val="bg1"/>
                </a:solidFill>
              </a:rPr>
              <a:t> : DKV UNIKOM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Eksplorasi</a:t>
            </a:r>
            <a:r>
              <a:rPr kumimoji="0" lang="en-US" sz="48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Visual</a:t>
            </a:r>
            <a:endParaRPr kumimoji="0" lang="en-US" sz="48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jaguar-logo-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9600" y="1066800"/>
            <a:ext cx="2894807" cy="1600201"/>
          </a:xfrm>
          <a:prstGeom prst="rect">
            <a:avLst/>
          </a:prstGeom>
        </p:spPr>
      </p:pic>
      <p:pic>
        <p:nvPicPr>
          <p:cNvPr id="29700" name="Picture 4" descr="The Football Association (The FA) logo vector (.AI, 866.23 Kb ...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7400" y="685800"/>
            <a:ext cx="2895600" cy="2895600"/>
          </a:xfrm>
          <a:prstGeom prst="rect">
            <a:avLst/>
          </a:prstGeom>
          <a:noFill/>
        </p:spPr>
      </p:pic>
      <p:pic>
        <p:nvPicPr>
          <p:cNvPr id="29702" name="Picture 6" descr="Wajah Baru Singa Premier League | FANDOM.I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3962400"/>
            <a:ext cx="3886200" cy="2534478"/>
          </a:xfrm>
          <a:prstGeom prst="rect">
            <a:avLst/>
          </a:prstGeom>
          <a:noFill/>
        </p:spPr>
      </p:pic>
      <p:pic>
        <p:nvPicPr>
          <p:cNvPr id="29704" name="Picture 8" descr="Batman Logo Vector (con imágenes) | Logo de batman, Estampado ...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486400" y="4191000"/>
            <a:ext cx="2761252" cy="2134135"/>
          </a:xfrm>
          <a:prstGeom prst="rect">
            <a:avLst/>
          </a:prstGeom>
          <a:noFill/>
        </p:spPr>
      </p:pic>
      <p:pic>
        <p:nvPicPr>
          <p:cNvPr id="29706" name="Picture 10" descr="spiderman logo by NAVDBEST on DeviantAr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352800" y="1524000"/>
            <a:ext cx="3044825" cy="3044825"/>
          </a:xfrm>
          <a:prstGeom prst="rect">
            <a:avLst/>
          </a:prstGeom>
          <a:noFill/>
        </p:spPr>
      </p:pic>
    </p:spTree>
  </p:cSld>
  <p:clrMapOvr>
    <a:masterClrMapping/>
  </p:clrMapOvr>
  <p:transition>
    <p:wipe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838200" y="1295400"/>
            <a:ext cx="7467600" cy="457200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en-US" sz="2000" dirty="0">
                <a:latin typeface="+mj-lt"/>
              </a:rPr>
              <a:t>Logo2 </a:t>
            </a:r>
            <a:r>
              <a:rPr lang="en-US" sz="2000" dirty="0" err="1">
                <a:latin typeface="+mj-lt"/>
              </a:rPr>
              <a:t>pada</a:t>
            </a:r>
            <a:r>
              <a:rPr lang="en-US" sz="2000" dirty="0">
                <a:latin typeface="+mj-lt"/>
              </a:rPr>
              <a:t> slide </a:t>
            </a:r>
            <a:r>
              <a:rPr lang="en-US" sz="2000" dirty="0" err="1">
                <a:latin typeface="+mj-lt"/>
              </a:rPr>
              <a:t>sebelumnya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hadir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dengan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gaya</a:t>
            </a:r>
            <a:r>
              <a:rPr lang="en-US" sz="2000" dirty="0">
                <a:latin typeface="+mj-lt"/>
              </a:rPr>
              <a:t> visual yang </a:t>
            </a:r>
            <a:r>
              <a:rPr lang="en-US" sz="2000" dirty="0" err="1">
                <a:latin typeface="+mj-lt"/>
              </a:rPr>
              <a:t>unik</a:t>
            </a:r>
            <a:r>
              <a:rPr lang="en-US" sz="2000" dirty="0">
                <a:latin typeface="+mj-lt"/>
              </a:rPr>
              <a:t>/</a:t>
            </a:r>
            <a:r>
              <a:rPr lang="en-US" sz="2000" dirty="0" err="1">
                <a:latin typeface="+mj-lt"/>
              </a:rPr>
              <a:t>autentik</a:t>
            </a:r>
            <a:r>
              <a:rPr lang="en-US" sz="2000" dirty="0">
                <a:latin typeface="+mj-lt"/>
              </a:rPr>
              <a:t>. </a:t>
            </a:r>
            <a:r>
              <a:rPr lang="en-US" sz="2000" dirty="0" err="1">
                <a:latin typeface="+mj-lt"/>
              </a:rPr>
              <a:t>Beberapa</a:t>
            </a:r>
            <a:r>
              <a:rPr lang="en-US" sz="2000" dirty="0">
                <a:latin typeface="+mj-lt"/>
              </a:rPr>
              <a:t> logo </a:t>
            </a:r>
            <a:r>
              <a:rPr lang="en-US" sz="2000" dirty="0" err="1">
                <a:latin typeface="+mj-lt"/>
              </a:rPr>
              <a:t>menampilkan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gambar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menjadi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tidak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sesuai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realita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tetapi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tetap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dipahami</a:t>
            </a:r>
            <a:r>
              <a:rPr lang="en-US" sz="2000" dirty="0">
                <a:latin typeface="+mj-lt"/>
              </a:rPr>
              <a:t> (</a:t>
            </a:r>
            <a:r>
              <a:rPr lang="en-US" sz="2000" dirty="0" err="1">
                <a:latin typeface="+mj-lt"/>
              </a:rPr>
              <a:t>tidak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kehilangan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identitasnya</a:t>
            </a:r>
            <a:r>
              <a:rPr lang="en-US" sz="2000" dirty="0">
                <a:latin typeface="+mj-lt"/>
              </a:rPr>
              <a:t>).</a:t>
            </a:r>
          </a:p>
          <a:p>
            <a:pPr marL="0" indent="0" algn="just">
              <a:buNone/>
            </a:pPr>
            <a:endParaRPr lang="en-US" sz="2000" dirty="0">
              <a:latin typeface="+mj-lt"/>
            </a:endParaRPr>
          </a:p>
          <a:p>
            <a:pPr marL="0" indent="0" algn="just">
              <a:buNone/>
            </a:pPr>
            <a:r>
              <a:rPr lang="en-US" sz="2000" dirty="0" err="1">
                <a:latin typeface="+mj-lt"/>
              </a:rPr>
              <a:t>Apa</a:t>
            </a:r>
            <a:r>
              <a:rPr lang="en-US" sz="2000" dirty="0">
                <a:latin typeface="+mj-lt"/>
              </a:rPr>
              <a:t> yang </a:t>
            </a:r>
            <a:r>
              <a:rPr lang="en-US" sz="2000" dirty="0" err="1">
                <a:latin typeface="+mj-lt"/>
              </a:rPr>
              <a:t>ditampilkan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pada</a:t>
            </a:r>
            <a:r>
              <a:rPr lang="en-US" sz="2000" dirty="0">
                <a:latin typeface="+mj-lt"/>
              </a:rPr>
              <a:t> contoh2 </a:t>
            </a:r>
            <a:r>
              <a:rPr lang="en-US" sz="2000" dirty="0" err="1">
                <a:latin typeface="+mj-lt"/>
              </a:rPr>
              <a:t>merupakan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hasil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eksplorasi</a:t>
            </a:r>
            <a:r>
              <a:rPr lang="en-US" sz="2000" dirty="0">
                <a:latin typeface="+mj-lt"/>
              </a:rPr>
              <a:t> visual </a:t>
            </a:r>
            <a:r>
              <a:rPr lang="en-US" sz="2000" dirty="0" err="1">
                <a:latin typeface="+mj-lt"/>
              </a:rPr>
              <a:t>dari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seorang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desainer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grafis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dengan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pengetahuan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keberanian</a:t>
            </a:r>
            <a:r>
              <a:rPr lang="en-US" sz="2000" dirty="0">
                <a:latin typeface="+mj-lt"/>
              </a:rPr>
              <a:t> yang </a:t>
            </a:r>
            <a:r>
              <a:rPr lang="en-US" sz="2000" dirty="0" err="1">
                <a:latin typeface="+mj-lt"/>
              </a:rPr>
              <a:t>tinggi</a:t>
            </a:r>
            <a:r>
              <a:rPr lang="en-US" sz="2000" dirty="0">
                <a:latin typeface="+mj-lt"/>
              </a:rPr>
              <a:t>.</a:t>
            </a:r>
          </a:p>
          <a:p>
            <a:pPr marL="0" indent="0" algn="just">
              <a:buNone/>
            </a:pPr>
            <a:endParaRPr lang="en-US" sz="2000" dirty="0">
              <a:latin typeface="+mj-lt"/>
            </a:endParaRPr>
          </a:p>
          <a:p>
            <a:pPr marL="0" indent="0" algn="just">
              <a:buNone/>
            </a:pPr>
            <a:r>
              <a:rPr lang="en-US" sz="2000" dirty="0" err="1">
                <a:latin typeface="+mj-lt"/>
              </a:rPr>
              <a:t>Bayangkan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jika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tidak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ada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desainer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grafis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maka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semua</a:t>
            </a:r>
            <a:r>
              <a:rPr lang="en-US" sz="2000" dirty="0">
                <a:latin typeface="+mj-lt"/>
              </a:rPr>
              <a:t> logo yang </a:t>
            </a:r>
            <a:r>
              <a:rPr lang="en-US" sz="2000" dirty="0" err="1">
                <a:latin typeface="+mj-lt"/>
              </a:rPr>
              <a:t>berisi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gambar</a:t>
            </a:r>
            <a:r>
              <a:rPr lang="en-US" sz="2000" dirty="0">
                <a:latin typeface="+mj-lt"/>
              </a:rPr>
              <a:t> fauna </a:t>
            </a:r>
            <a:r>
              <a:rPr lang="en-US" sz="2000" dirty="0" err="1">
                <a:latin typeface="+mj-lt"/>
              </a:rPr>
              <a:t>akan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tampil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umum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monoton</a:t>
            </a:r>
            <a:r>
              <a:rPr lang="en-US" sz="2000" dirty="0">
                <a:latin typeface="+mj-lt"/>
              </a:rPr>
              <a:t> dan </a:t>
            </a:r>
            <a:r>
              <a:rPr lang="en-US" sz="2000" dirty="0" err="1">
                <a:latin typeface="+mj-lt"/>
              </a:rPr>
              <a:t>membosankan</a:t>
            </a:r>
            <a:r>
              <a:rPr lang="en-US" sz="2000" dirty="0">
                <a:latin typeface="+mj-lt"/>
              </a:rPr>
              <a:t>.</a:t>
            </a:r>
          </a:p>
          <a:p>
            <a:pPr algn="just"/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685800" y="533400"/>
            <a:ext cx="4800600" cy="1143000"/>
          </a:xfrm>
        </p:spPr>
        <p:txBody>
          <a:bodyPr>
            <a:normAutofit/>
          </a:bodyPr>
          <a:lstStyle/>
          <a:p>
            <a:pPr algn="l"/>
            <a:r>
              <a:rPr lang="en-US" b="1" dirty="0" err="1">
                <a:solidFill>
                  <a:srgbClr val="00B050"/>
                </a:solidFill>
              </a:rPr>
              <a:t>Eksplorasi</a:t>
            </a:r>
            <a:r>
              <a:rPr lang="en-US" b="1" dirty="0">
                <a:solidFill>
                  <a:srgbClr val="00B050"/>
                </a:solidFill>
              </a:rPr>
              <a:t> &amp; Visual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762000" y="1752600"/>
            <a:ext cx="7696200" cy="45720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err="1">
                <a:latin typeface="+mj-lt"/>
              </a:rPr>
              <a:t>Menurut</a:t>
            </a:r>
            <a:r>
              <a:rPr lang="en-US" sz="2000" dirty="0">
                <a:latin typeface="+mj-lt"/>
              </a:rPr>
              <a:t> KBBI Online, </a:t>
            </a:r>
            <a:r>
              <a:rPr lang="en-US" sz="2000" b="1" dirty="0" err="1">
                <a:latin typeface="+mj-lt"/>
              </a:rPr>
              <a:t>Eksplorasi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merupakan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/>
              <a:t>kegiatan</a:t>
            </a:r>
            <a:r>
              <a:rPr lang="en-US" sz="2000" dirty="0"/>
              <a:t> </a:t>
            </a:r>
            <a:r>
              <a:rPr lang="en-US" sz="2000" dirty="0" err="1"/>
              <a:t>untuk</a:t>
            </a:r>
            <a:r>
              <a:rPr lang="en-US" sz="2000" dirty="0"/>
              <a:t> </a:t>
            </a:r>
            <a:r>
              <a:rPr lang="en-US" sz="2000" dirty="0" err="1"/>
              <a:t>memperoleh</a:t>
            </a:r>
            <a:r>
              <a:rPr lang="en-US" sz="2000" dirty="0"/>
              <a:t> </a:t>
            </a:r>
            <a:r>
              <a:rPr lang="en-US" sz="2000" dirty="0" err="1"/>
              <a:t>pengalaman</a:t>
            </a:r>
            <a:r>
              <a:rPr lang="en-US" sz="2000" dirty="0"/>
              <a:t> </a:t>
            </a:r>
            <a:r>
              <a:rPr lang="en-US" sz="2000" dirty="0" err="1"/>
              <a:t>baru</a:t>
            </a:r>
            <a:r>
              <a:rPr lang="en-US" sz="2000" dirty="0"/>
              <a:t> </a:t>
            </a:r>
            <a:r>
              <a:rPr lang="en-US" sz="2000" dirty="0" err="1"/>
              <a:t>dari</a:t>
            </a:r>
            <a:r>
              <a:rPr lang="en-US" sz="2000" dirty="0"/>
              <a:t> </a:t>
            </a:r>
            <a:r>
              <a:rPr lang="en-US" sz="2000" dirty="0" err="1"/>
              <a:t>situasi</a:t>
            </a:r>
            <a:r>
              <a:rPr lang="en-US" sz="2000" dirty="0"/>
              <a:t> yang </a:t>
            </a:r>
            <a:r>
              <a:rPr lang="en-US" sz="2000" dirty="0" err="1"/>
              <a:t>baru</a:t>
            </a:r>
            <a:r>
              <a:rPr lang="en-US" sz="2000" dirty="0"/>
              <a:t>.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Dalam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ekplorasi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dituntut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adanya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keberanian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mencoba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hal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baru</a:t>
            </a:r>
            <a:r>
              <a:rPr lang="en-US" sz="2000" dirty="0">
                <a:latin typeface="+mj-lt"/>
              </a:rPr>
              <a:t>, </a:t>
            </a:r>
            <a:r>
              <a:rPr lang="en-US" sz="2000" dirty="0" err="1">
                <a:latin typeface="+mj-lt"/>
              </a:rPr>
              <a:t>tidak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takut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salah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kemauan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meninggalkan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kebiasaan</a:t>
            </a:r>
            <a:r>
              <a:rPr lang="en-US" sz="2000" dirty="0">
                <a:latin typeface="+mj-lt"/>
              </a:rPr>
              <a:t> lama </a:t>
            </a:r>
            <a:r>
              <a:rPr lang="en-US" sz="2000" dirty="0" err="1">
                <a:latin typeface="+mj-lt"/>
              </a:rPr>
              <a:t>atau</a:t>
            </a:r>
            <a:r>
              <a:rPr lang="en-US" sz="2000" dirty="0">
                <a:latin typeface="+mj-lt"/>
              </a:rPr>
              <a:t> mainstream.</a:t>
            </a:r>
          </a:p>
          <a:p>
            <a:pPr marL="0" indent="0">
              <a:buNone/>
            </a:pPr>
            <a:endParaRPr lang="en-US" sz="2000" dirty="0">
              <a:latin typeface="+mj-lt"/>
            </a:endParaRPr>
          </a:p>
          <a:p>
            <a:pPr marL="0" indent="0">
              <a:buNone/>
            </a:pPr>
            <a:r>
              <a:rPr lang="en-US" sz="2000" dirty="0" err="1">
                <a:latin typeface="+mj-lt"/>
              </a:rPr>
              <a:t>Sedangkan</a:t>
            </a:r>
            <a:r>
              <a:rPr lang="en-US" sz="2000" dirty="0">
                <a:latin typeface="+mj-lt"/>
              </a:rPr>
              <a:t>, </a:t>
            </a:r>
            <a:r>
              <a:rPr lang="en-US" sz="2000" b="1" dirty="0">
                <a:latin typeface="+mj-lt"/>
              </a:rPr>
              <a:t>Visual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merupakan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sesuatu</a:t>
            </a:r>
            <a:r>
              <a:rPr lang="en-US" sz="2000" dirty="0">
                <a:latin typeface="+mj-lt"/>
              </a:rPr>
              <a:t> yang </a:t>
            </a:r>
            <a:r>
              <a:rPr lang="en-US" sz="2000" dirty="0" err="1">
                <a:latin typeface="+mj-lt"/>
              </a:rPr>
              <a:t>terlihat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dan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dapat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ditangkap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oleh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indera</a:t>
            </a:r>
            <a:r>
              <a:rPr lang="en-US" sz="2000" dirty="0">
                <a:latin typeface="+mj-lt"/>
              </a:rPr>
              <a:t> </a:t>
            </a:r>
            <a:r>
              <a:rPr lang="en-US" sz="2000" dirty="0" err="1">
                <a:latin typeface="+mj-lt"/>
              </a:rPr>
              <a:t>mata</a:t>
            </a:r>
            <a:r>
              <a:rPr lang="en-US" sz="2000" dirty="0">
                <a:latin typeface="+mj-lt"/>
              </a:rPr>
              <a:t>/</a:t>
            </a:r>
            <a:r>
              <a:rPr lang="en-US" sz="2000" dirty="0" err="1">
                <a:latin typeface="+mj-lt"/>
              </a:rPr>
              <a:t>penglihatan</a:t>
            </a:r>
            <a:r>
              <a:rPr lang="en-US" sz="2000" dirty="0">
                <a:latin typeface="+mj-lt"/>
              </a:rPr>
              <a:t>.</a:t>
            </a:r>
          </a:p>
          <a:p>
            <a:endParaRPr lang="en-US" sz="2000" dirty="0">
              <a:latin typeface="+mj-lt"/>
            </a:endParaRPr>
          </a:p>
        </p:txBody>
      </p:sp>
    </p:spTree>
  </p:cSld>
  <p:clrMapOvr>
    <a:masterClrMapping/>
  </p:clrMapOvr>
  <p:transition>
    <p:push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pc="300" dirty="0"/>
          </a:p>
        </p:txBody>
      </p:sp>
      <p:sp>
        <p:nvSpPr>
          <p:cNvPr id="3" name="Title 1"/>
          <p:cNvSpPr txBox="1">
            <a:spLocks/>
          </p:cNvSpPr>
          <p:nvPr/>
        </p:nvSpPr>
        <p:spPr>
          <a:xfrm>
            <a:off x="838200" y="2819400"/>
            <a:ext cx="7391400" cy="1470025"/>
          </a:xfrm>
          <a:prstGeom prst="rect">
            <a:avLst/>
          </a:prstGeom>
        </p:spPr>
        <p:txBody>
          <a:bodyPr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800" i="0" u="none" strike="noStrike" kern="1200" cap="none" normalizeH="0" baseline="0" noProof="0" dirty="0" err="1">
                <a:ln>
                  <a:noFill/>
                </a:ln>
                <a:effectLst/>
                <a:uLnTx/>
                <a:uFillTx/>
                <a:latin typeface="+mj-lt"/>
                <a:ea typeface="+mj-ea"/>
                <a:cs typeface="+mj-cs"/>
              </a:rPr>
              <a:t>Contoh</a:t>
            </a:r>
            <a:r>
              <a:rPr kumimoji="0" lang="en-US" sz="4800" b="1" i="0" u="none" strike="noStrike" kern="1200" cap="none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</a:t>
            </a:r>
            <a:r>
              <a:rPr kumimoji="0" lang="en-US" sz="4800" b="1" i="0" u="none" strike="noStrike" kern="1200" cap="none" normalizeH="0" baseline="0" noProof="0" dirty="0" err="1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Referensi</a:t>
            </a:r>
            <a:endParaRPr kumimoji="0" lang="en-US" sz="4800" b="0" i="0" u="none" strike="noStrike" kern="1200" cap="none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ouse Mouse or Field Mouse? Types of Mice - Woodland Trus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762000"/>
            <a:ext cx="7143750" cy="535305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Disney Mickey Mouse Wall Decor &amp; Reviews: mickie mouse | Wayfai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81200" y="533400"/>
            <a:ext cx="4419600" cy="4419600"/>
          </a:xfrm>
          <a:prstGeom prst="rect">
            <a:avLst/>
          </a:prstGeom>
          <a:noFill/>
        </p:spPr>
      </p:pic>
      <p:sp>
        <p:nvSpPr>
          <p:cNvPr id="3" name="Content Placeholder 3"/>
          <p:cNvSpPr txBox="1">
            <a:spLocks/>
          </p:cNvSpPr>
          <p:nvPr/>
        </p:nvSpPr>
        <p:spPr>
          <a:xfrm>
            <a:off x="1066800" y="5105400"/>
            <a:ext cx="7010400" cy="1219200"/>
          </a:xfrm>
          <a:prstGeom prst="rect">
            <a:avLst/>
          </a:prstGeom>
        </p:spPr>
        <p:txBody>
          <a:bodyPr>
            <a:normAutofit fontScale="92500" lnSpcReduction="10000"/>
          </a:bodyPr>
          <a:lstStyle/>
          <a:p>
            <a:pPr lvl="0" algn="ctr">
              <a:spcBef>
                <a:spcPct val="20000"/>
              </a:spcBef>
              <a:defRPr/>
            </a:pPr>
            <a:r>
              <a:rPr kumimoji="0" lang="en-US" sz="2000" b="0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Sosok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Tikus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menjijikan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,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ditangan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seorang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desainer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lang="en-US" sz="2000" dirty="0"/>
              <a:t>yang </a:t>
            </a:r>
            <a:r>
              <a:rPr lang="en-US" sz="2000" dirty="0" err="1"/>
              <a:t>eksploratif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bernama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Ub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Iwerks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(1920)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dapat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diolah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menjadi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sosok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Tikus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lucu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yang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disukai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anak2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di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seluruh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dunia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dan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kita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kenal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dengan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</a:t>
            </a:r>
            <a:r>
              <a:rPr kumimoji="0" lang="en-US" sz="2000" b="0" i="0" u="none" strike="noStrike" kern="1200" cap="none" spc="0" normalizeH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nama</a:t>
            </a:r>
            <a:r>
              <a:rPr kumimoji="0" lang="en-US" sz="2000" b="0" i="0" u="none" strike="noStrike" kern="1200" cap="none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n-ea"/>
                <a:cs typeface="+mn-cs"/>
              </a:rPr>
              <a:t> Mickey Mouse.</a:t>
            </a: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  <a:p>
            <a:pPr marL="342900" marR="0" lvl="0" indent="-34290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kumimoji="0" lang="en-US" sz="20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10" name="Picture 6" descr="68+ Lion Pictures Wallpapers on WallpaperPlay"/>
          <p:cNvPicPr>
            <a:picLocks noChangeAspect="1" noChangeArrowheads="1"/>
          </p:cNvPicPr>
          <p:nvPr/>
        </p:nvPicPr>
        <p:blipFill>
          <a:blip r:embed="rId2"/>
          <a:srcRect l="166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Grayscale">
      <a:dk1>
        <a:sysClr val="windowText" lastClr="000000"/>
      </a:dk1>
      <a:lt1>
        <a:sysClr val="window" lastClr="FFFFFF"/>
      </a:lt1>
      <a:dk2>
        <a:srgbClr val="000000"/>
      </a:dk2>
      <a:lt2>
        <a:srgbClr val="F8F8F8"/>
      </a:lt2>
      <a:accent1>
        <a:srgbClr val="DDDDDD"/>
      </a:accent1>
      <a:accent2>
        <a:srgbClr val="B2B2B2"/>
      </a:accent2>
      <a:accent3>
        <a:srgbClr val="969696"/>
      </a:accent3>
      <a:accent4>
        <a:srgbClr val="808080"/>
      </a:accent4>
      <a:accent5>
        <a:srgbClr val="5F5F5F"/>
      </a:accent5>
      <a:accent6>
        <a:srgbClr val="4D4D4D"/>
      </a:accent6>
      <a:hlink>
        <a:srgbClr val="5F5F5F"/>
      </a:hlink>
      <a:folHlink>
        <a:srgbClr val="919191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3518</TotalTime>
  <Words>367</Words>
  <Application>Microsoft Macintosh PowerPoint</Application>
  <PresentationFormat>On-screen Show (4:3)</PresentationFormat>
  <Paragraphs>33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Eksplorasi &amp; Visual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Tugas</vt:lpstr>
      <vt:lpstr>Minggu Depan</vt:lpstr>
      <vt:lpstr>PowerPoint Presentation</vt:lpstr>
    </vt:vector>
  </TitlesOfParts>
  <Company>Universitas Komputer Indonesia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m. syahril iskandar</dc:creator>
  <cp:lastModifiedBy>Redintan Justin</cp:lastModifiedBy>
  <cp:revision>385</cp:revision>
  <dcterms:created xsi:type="dcterms:W3CDTF">2010-02-03T03:34:03Z</dcterms:created>
  <dcterms:modified xsi:type="dcterms:W3CDTF">2023-10-24T04:13:20Z</dcterms:modified>
</cp:coreProperties>
</file>