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60" d="100"/>
          <a:sy n="160" d="100"/>
        </p:scale>
        <p:origin x="78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51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51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51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3095" y="1195316"/>
            <a:ext cx="3465195" cy="3372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7C3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51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99" y="781199"/>
                </a:moveTo>
                <a:lnTo>
                  <a:pt x="0" y="781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81199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888" y="10159"/>
            <a:ext cx="864422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51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1025" y="2356157"/>
            <a:ext cx="462660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692" y="439870"/>
            <a:ext cx="5944601" cy="46085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0629" y="581090"/>
            <a:ext cx="656780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1662430">
              <a:lnSpc>
                <a:spcPct val="80000"/>
              </a:lnSpc>
              <a:spcBef>
                <a:spcPts val="1060"/>
              </a:spcBef>
            </a:pPr>
            <a:r>
              <a:rPr sz="4000" spc="80" dirty="0"/>
              <a:t>PENDEKATAN </a:t>
            </a:r>
            <a:r>
              <a:rPr sz="4000" spc="160" dirty="0"/>
              <a:t>SOSIAL-</a:t>
            </a:r>
            <a:r>
              <a:rPr sz="4000" spc="-10" dirty="0"/>
              <a:t>KONSTRUKTIVISME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509" y="327350"/>
            <a:ext cx="55162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METODE</a:t>
            </a:r>
            <a:r>
              <a:rPr spc="-25" dirty="0"/>
              <a:t> </a:t>
            </a:r>
            <a:r>
              <a:rPr spc="-200" dirty="0"/>
              <a:t>DI</a:t>
            </a:r>
            <a:r>
              <a:rPr spc="-20" dirty="0"/>
              <a:t> </a:t>
            </a:r>
            <a:r>
              <a:rPr spc="114" dirty="0"/>
              <a:t>DALAM</a:t>
            </a:r>
            <a:r>
              <a:rPr spc="-25" dirty="0"/>
              <a:t> </a:t>
            </a:r>
            <a:r>
              <a:rPr spc="50" dirty="0"/>
              <a:t>PENDEKATAN </a:t>
            </a:r>
            <a:r>
              <a:rPr spc="110" dirty="0"/>
              <a:t>SOSIAL-</a:t>
            </a:r>
            <a:r>
              <a:rPr spc="-10" dirty="0"/>
              <a:t>KONSTRUKTIVISME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4288" y="2660200"/>
            <a:ext cx="901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09" dirty="0">
                <a:solidFill>
                  <a:srgbClr val="FCDCAE"/>
                </a:solidFill>
                <a:latin typeface="Tahoma"/>
                <a:cs typeface="Tahoma"/>
              </a:rPr>
              <a:t>01</a:t>
            </a:r>
            <a:endParaRPr sz="7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1708" y="3636120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51934"/>
                </a:solidFill>
                <a:latin typeface="Tahoma"/>
                <a:cs typeface="Tahoma"/>
              </a:rPr>
              <a:t>SCAFFOLDING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033" y="1635931"/>
            <a:ext cx="71494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Arial MT"/>
                <a:cs typeface="Arial MT"/>
              </a:rPr>
              <a:t>Pendekatan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sosial-konstruktivisme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menekankan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bahwa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guru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dan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teman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sebaya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dapat </a:t>
            </a:r>
            <a:r>
              <a:rPr sz="1400" spc="55" dirty="0">
                <a:latin typeface="Arial MT"/>
                <a:cs typeface="Arial MT"/>
              </a:rPr>
              <a:t>berkontribusi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di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proses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belajar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siswa.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 MT"/>
              <a:cs typeface="Arial MT"/>
            </a:endParaRPr>
          </a:p>
          <a:p>
            <a:pPr marL="2540" algn="ctr">
              <a:lnSpc>
                <a:spcPct val="100000"/>
              </a:lnSpc>
            </a:pPr>
            <a:r>
              <a:rPr sz="1400" spc="-95" dirty="0">
                <a:latin typeface="Arial Black"/>
                <a:cs typeface="Arial Black"/>
              </a:rPr>
              <a:t>Cara-</a:t>
            </a:r>
            <a:r>
              <a:rPr sz="1400" spc="-100" dirty="0">
                <a:latin typeface="Arial Black"/>
                <a:cs typeface="Arial Black"/>
              </a:rPr>
              <a:t>cara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90" dirty="0">
                <a:latin typeface="Arial Black"/>
                <a:cs typeface="Arial Black"/>
              </a:rPr>
              <a:t>yang</a:t>
            </a:r>
            <a:r>
              <a:rPr sz="1400" spc="-70" dirty="0">
                <a:latin typeface="Arial Black"/>
                <a:cs typeface="Arial Black"/>
              </a:rPr>
              <a:t> dapat </a:t>
            </a:r>
            <a:r>
              <a:rPr sz="1400" spc="-75" dirty="0">
                <a:latin typeface="Arial Black"/>
                <a:cs typeface="Arial Black"/>
              </a:rPr>
              <a:t>digunakan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55" dirty="0">
                <a:latin typeface="Arial Black"/>
                <a:cs typeface="Arial Black"/>
              </a:rPr>
              <a:t>antara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lain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: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9EAF530-87FB-DAC0-FAF8-E22268DDEAE8}"/>
              </a:ext>
            </a:extLst>
          </p:cNvPr>
          <p:cNvSpPr txBox="1"/>
          <p:nvPr/>
        </p:nvSpPr>
        <p:spPr>
          <a:xfrm>
            <a:off x="4234113" y="2660200"/>
            <a:ext cx="901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09" dirty="0">
                <a:solidFill>
                  <a:srgbClr val="FCDCAE"/>
                </a:solidFill>
                <a:latin typeface="Tahoma"/>
                <a:cs typeface="Tahoma"/>
              </a:rPr>
              <a:t>0</a:t>
            </a:r>
            <a:r>
              <a:rPr lang="en-US" sz="7200" spc="-509" dirty="0">
                <a:solidFill>
                  <a:srgbClr val="FCDCAE"/>
                </a:solidFill>
                <a:latin typeface="Tahoma"/>
                <a:cs typeface="Tahoma"/>
              </a:rPr>
              <a:t>2</a:t>
            </a:r>
            <a:endParaRPr sz="7200" dirty="0">
              <a:latin typeface="Tahoma"/>
              <a:cs typeface="Tahom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8691E-A001-8939-BAC8-8E235E287352}"/>
              </a:ext>
            </a:extLst>
          </p:cNvPr>
          <p:cNvSpPr txBox="1"/>
          <p:nvPr/>
        </p:nvSpPr>
        <p:spPr>
          <a:xfrm>
            <a:off x="3671747" y="3579101"/>
            <a:ext cx="2105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z="1800" spc="-10" dirty="0">
                <a:solidFill>
                  <a:srgbClr val="051934"/>
                </a:solidFill>
                <a:latin typeface="Tahoma"/>
                <a:cs typeface="Tahoma"/>
              </a:rPr>
              <a:t>COGNITIVE APPRENTICESHIP</a:t>
            </a:r>
            <a:endParaRPr lang="en-ID" sz="1800" dirty="0">
              <a:latin typeface="Tahoma"/>
              <a:cs typeface="Tahoma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FA9FCC66-A1AD-33E0-1B90-0474E5141F28}"/>
              </a:ext>
            </a:extLst>
          </p:cNvPr>
          <p:cNvSpPr txBox="1"/>
          <p:nvPr/>
        </p:nvSpPr>
        <p:spPr>
          <a:xfrm>
            <a:off x="6648014" y="2542606"/>
            <a:ext cx="901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09" dirty="0">
                <a:solidFill>
                  <a:srgbClr val="FCDCAE"/>
                </a:solidFill>
                <a:latin typeface="Tahoma"/>
                <a:cs typeface="Tahoma"/>
              </a:rPr>
              <a:t>0</a:t>
            </a:r>
            <a:r>
              <a:rPr lang="en-US" sz="7200" spc="-509" dirty="0">
                <a:solidFill>
                  <a:srgbClr val="FCDCAE"/>
                </a:solidFill>
                <a:latin typeface="Tahoma"/>
                <a:cs typeface="Tahoma"/>
              </a:rPr>
              <a:t>3</a:t>
            </a:r>
            <a:endParaRPr sz="7200" dirty="0">
              <a:latin typeface="Tahoma"/>
              <a:cs typeface="Tahom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43E33-A209-91B7-9971-ECDA8206F56E}"/>
              </a:ext>
            </a:extLst>
          </p:cNvPr>
          <p:cNvSpPr txBox="1"/>
          <p:nvPr/>
        </p:nvSpPr>
        <p:spPr>
          <a:xfrm>
            <a:off x="5803464" y="3577772"/>
            <a:ext cx="259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pc="-10" dirty="0">
                <a:solidFill>
                  <a:srgbClr val="051934"/>
                </a:solidFill>
                <a:latin typeface="Tahoma"/>
                <a:cs typeface="Tahoma"/>
              </a:rPr>
              <a:t>COOPERATIVE LEARNING</a:t>
            </a:r>
            <a:endParaRPr lang="en-ID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95800" cy="5144135"/>
          </a:xfrm>
          <a:custGeom>
            <a:avLst/>
            <a:gdLst/>
            <a:ahLst/>
            <a:cxnLst/>
            <a:rect l="l" t="t" r="r" b="b"/>
            <a:pathLst>
              <a:path w="2753360" h="5144135">
                <a:moveTo>
                  <a:pt x="2752924" y="0"/>
                </a:moveTo>
                <a:lnTo>
                  <a:pt x="2752924" y="5143499"/>
                </a:lnTo>
                <a:lnTo>
                  <a:pt x="0" y="5143524"/>
                </a:lnTo>
                <a:lnTo>
                  <a:pt x="0" y="0"/>
                </a:lnTo>
                <a:lnTo>
                  <a:pt x="2752924" y="0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7050" y="1352550"/>
            <a:ext cx="9017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9" dirty="0"/>
              <a:t>01</a:t>
            </a:r>
            <a:endParaRPr sz="7200" dirty="0"/>
          </a:p>
        </p:txBody>
      </p:sp>
      <p:sp>
        <p:nvSpPr>
          <p:cNvPr id="4" name="object 4"/>
          <p:cNvSpPr txBox="1"/>
          <p:nvPr/>
        </p:nvSpPr>
        <p:spPr>
          <a:xfrm>
            <a:off x="336715" y="2335834"/>
            <a:ext cx="438768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5" dirty="0">
                <a:solidFill>
                  <a:srgbClr val="051934"/>
                </a:solidFill>
                <a:latin typeface="Tahoma"/>
                <a:cs typeface="Tahoma"/>
              </a:rPr>
              <a:t>SCAFFOLDING</a:t>
            </a:r>
            <a:endParaRPr sz="4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 dirty="0">
              <a:latin typeface="Arial MT"/>
              <a:cs typeface="Arial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CCEC49C-A083-90E5-32DD-461914B69D4C}"/>
              </a:ext>
            </a:extLst>
          </p:cNvPr>
          <p:cNvSpPr txBox="1"/>
          <p:nvPr/>
        </p:nvSpPr>
        <p:spPr>
          <a:xfrm>
            <a:off x="4953000" y="819150"/>
            <a:ext cx="3739217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305">
              <a:lnSpc>
                <a:spcPct val="100000"/>
              </a:lnSpc>
              <a:spcBef>
                <a:spcPts val="1545"/>
              </a:spcBef>
            </a:pP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Teknik</a:t>
            </a:r>
            <a:r>
              <a:rPr spc="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80" dirty="0">
                <a:solidFill>
                  <a:srgbClr val="051934"/>
                </a:solidFill>
                <a:latin typeface="Arial MT"/>
                <a:cs typeface="Arial MT"/>
              </a:rPr>
              <a:t>untuk</a:t>
            </a:r>
            <a:r>
              <a:rPr spc="9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menyesuaikan</a:t>
            </a:r>
            <a:r>
              <a:rPr spc="9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tingkat</a:t>
            </a:r>
            <a:r>
              <a:rPr spc="9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0" dirty="0">
                <a:solidFill>
                  <a:srgbClr val="051934"/>
                </a:solidFill>
                <a:latin typeface="Arial MT"/>
                <a:cs typeface="Arial MT"/>
              </a:rPr>
              <a:t>dukungan/bimbingan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dengan</a:t>
            </a:r>
            <a:r>
              <a:rPr spc="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75" dirty="0">
                <a:solidFill>
                  <a:srgbClr val="051934"/>
                </a:solidFill>
                <a:latin typeface="Arial MT"/>
                <a:cs typeface="Arial MT"/>
              </a:rPr>
              <a:t>performa</a:t>
            </a:r>
            <a:r>
              <a:rPr spc="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051934"/>
                </a:solidFill>
                <a:latin typeface="Arial MT"/>
                <a:cs typeface="Arial MT"/>
              </a:rPr>
              <a:t>siswa.</a:t>
            </a:r>
            <a:endParaRPr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Contoh</a:t>
            </a:r>
            <a:r>
              <a:rPr spc="2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-50" dirty="0">
                <a:solidFill>
                  <a:srgbClr val="051934"/>
                </a:solidFill>
                <a:latin typeface="Arial MT"/>
                <a:cs typeface="Arial MT"/>
              </a:rPr>
              <a:t>:</a:t>
            </a:r>
            <a:endParaRPr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Guru</a:t>
            </a:r>
            <a:r>
              <a:rPr spc="2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atau</a:t>
            </a:r>
            <a:r>
              <a:rPr spc="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r>
              <a:rPr spc="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pc="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5" dirty="0">
                <a:solidFill>
                  <a:srgbClr val="051934"/>
                </a:solidFill>
                <a:latin typeface="Arial MT"/>
                <a:cs typeface="Arial MT"/>
              </a:rPr>
              <a:t>lebih</a:t>
            </a:r>
            <a:r>
              <a:rPr spc="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65" dirty="0">
                <a:solidFill>
                  <a:srgbClr val="051934"/>
                </a:solidFill>
                <a:latin typeface="Arial MT"/>
                <a:cs typeface="Arial MT"/>
              </a:rPr>
              <a:t>terampil</a:t>
            </a:r>
            <a:r>
              <a:rPr spc="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65" dirty="0">
                <a:solidFill>
                  <a:srgbClr val="051934"/>
                </a:solidFill>
                <a:latin typeface="Arial MT"/>
                <a:cs typeface="Arial MT"/>
              </a:rPr>
              <a:t>memberikan</a:t>
            </a:r>
            <a:r>
              <a:rPr spc="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0" dirty="0">
                <a:solidFill>
                  <a:srgbClr val="051934"/>
                </a:solidFill>
                <a:latin typeface="Arial MT"/>
                <a:cs typeface="Arial MT"/>
              </a:rPr>
              <a:t>bimbingan </a:t>
            </a:r>
            <a:r>
              <a:rPr spc="65" dirty="0">
                <a:solidFill>
                  <a:srgbClr val="051934"/>
                </a:solidFill>
                <a:latin typeface="Arial MT"/>
                <a:cs typeface="Arial MT"/>
              </a:rPr>
              <a:t>penuh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saat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0" dirty="0">
                <a:solidFill>
                  <a:srgbClr val="051934"/>
                </a:solidFill>
                <a:latin typeface="Arial MT"/>
                <a:cs typeface="Arial MT"/>
              </a:rPr>
              <a:t>mempelajari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sesuatu</a:t>
            </a:r>
            <a:r>
              <a:rPr spc="5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baru,</a:t>
            </a:r>
            <a:r>
              <a:rPr spc="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60" dirty="0">
                <a:solidFill>
                  <a:srgbClr val="051934"/>
                </a:solidFill>
                <a:latin typeface="Arial MT"/>
                <a:cs typeface="Arial MT"/>
              </a:rPr>
              <a:t>namun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ketika</a:t>
            </a:r>
            <a:r>
              <a:rPr spc="2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r>
              <a:rPr spc="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60" dirty="0">
                <a:solidFill>
                  <a:srgbClr val="051934"/>
                </a:solidFill>
                <a:latin typeface="Arial MT"/>
                <a:cs typeface="Arial MT"/>
              </a:rPr>
              <a:t>mulai</a:t>
            </a:r>
            <a:r>
              <a:rPr spc="2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5" dirty="0">
                <a:solidFill>
                  <a:srgbClr val="051934"/>
                </a:solidFill>
                <a:latin typeface="Arial MT"/>
                <a:cs typeface="Arial MT"/>
              </a:rPr>
              <a:t>mahir,</a:t>
            </a:r>
            <a:r>
              <a:rPr spc="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0" dirty="0">
                <a:solidFill>
                  <a:srgbClr val="051934"/>
                </a:solidFill>
                <a:latin typeface="Arial MT"/>
                <a:cs typeface="Arial MT"/>
              </a:rPr>
              <a:t>jumlah/intensitas</a:t>
            </a:r>
            <a:r>
              <a:rPr spc="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pc="50" dirty="0">
                <a:solidFill>
                  <a:srgbClr val="051934"/>
                </a:solidFill>
                <a:latin typeface="Arial MT"/>
                <a:cs typeface="Arial MT"/>
              </a:rPr>
              <a:t>bimbingan </a:t>
            </a:r>
            <a:r>
              <a:rPr spc="-10" dirty="0">
                <a:solidFill>
                  <a:srgbClr val="051934"/>
                </a:solidFill>
                <a:latin typeface="Arial MT"/>
                <a:cs typeface="Arial MT"/>
              </a:rPr>
              <a:t>dikurangi.</a:t>
            </a:r>
            <a:endParaRPr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53360" cy="5144135"/>
          </a:xfrm>
          <a:custGeom>
            <a:avLst/>
            <a:gdLst/>
            <a:ahLst/>
            <a:cxnLst/>
            <a:rect l="l" t="t" r="r" b="b"/>
            <a:pathLst>
              <a:path w="2753360" h="5144135">
                <a:moveTo>
                  <a:pt x="2752924" y="0"/>
                </a:moveTo>
                <a:lnTo>
                  <a:pt x="2752924" y="5143499"/>
                </a:lnTo>
                <a:lnTo>
                  <a:pt x="0" y="5143524"/>
                </a:lnTo>
                <a:lnTo>
                  <a:pt x="0" y="0"/>
                </a:lnTo>
                <a:lnTo>
                  <a:pt x="2752924" y="0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127" y="1391250"/>
            <a:ext cx="2591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COGNITIVE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10127" y="1878930"/>
            <a:ext cx="4164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" dirty="0">
                <a:solidFill>
                  <a:srgbClr val="051934"/>
                </a:solidFill>
                <a:latin typeface="Tahoma"/>
                <a:cs typeface="Tahoma"/>
              </a:rPr>
              <a:t>APPRENTICESHIP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127" y="460057"/>
            <a:ext cx="1133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395" dirty="0">
                <a:solidFill>
                  <a:srgbClr val="051934"/>
                </a:solidFill>
                <a:latin typeface="Tahoma"/>
                <a:cs typeface="Tahoma"/>
              </a:rPr>
              <a:t>02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126" y="2428088"/>
            <a:ext cx="74866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699770" algn="l"/>
                <a:tab pos="1771650" algn="l"/>
                <a:tab pos="2351405" algn="l"/>
                <a:tab pos="2955925" algn="l"/>
                <a:tab pos="3862704" algn="l"/>
                <a:tab pos="5153025" algn="l"/>
              </a:tabLst>
            </a:pPr>
            <a:r>
              <a:rPr sz="1500" i="1" spc="-10" dirty="0">
                <a:solidFill>
                  <a:srgbClr val="626262"/>
                </a:solidFill>
                <a:latin typeface="Arial"/>
                <a:cs typeface="Arial"/>
              </a:rPr>
              <a:t>Cogntiive</a:t>
            </a:r>
            <a:r>
              <a:rPr sz="1500" i="1" spc="320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626262"/>
                </a:solidFill>
                <a:latin typeface="Arial"/>
                <a:cs typeface="Arial"/>
              </a:rPr>
              <a:t>Apprenticeship</a:t>
            </a:r>
            <a:r>
              <a:rPr sz="1500" i="1" spc="325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500" i="1" spc="110" dirty="0">
                <a:solidFill>
                  <a:srgbClr val="626262"/>
                </a:solidFill>
                <a:latin typeface="Arial"/>
                <a:cs typeface="Arial"/>
              </a:rPr>
              <a:t>/</a:t>
            </a:r>
            <a:r>
              <a:rPr sz="1500" i="1" spc="325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626262"/>
                </a:solidFill>
                <a:latin typeface="Arial"/>
                <a:cs typeface="Arial"/>
              </a:rPr>
              <a:t>pemagangan</a:t>
            </a:r>
            <a:r>
              <a:rPr sz="1500" i="1" spc="320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626262"/>
                </a:solidFill>
                <a:latin typeface="Arial"/>
                <a:cs typeface="Arial"/>
              </a:rPr>
              <a:t>kognitif</a:t>
            </a:r>
            <a:r>
              <a:rPr sz="1500" i="1" spc="350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26262"/>
                </a:solidFill>
                <a:latin typeface="Arial MT"/>
                <a:cs typeface="Arial MT"/>
              </a:rPr>
              <a:t>adalah</a:t>
            </a:r>
            <a:r>
              <a:rPr sz="1500" spc="330" dirty="0">
                <a:solidFill>
                  <a:srgbClr val="626262"/>
                </a:solidFill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proses</a:t>
            </a:r>
            <a:r>
              <a:rPr sz="1500" spc="3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belajar</a:t>
            </a:r>
            <a:r>
              <a:rPr sz="1500" spc="3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yang</a:t>
            </a:r>
            <a:r>
              <a:rPr sz="1500" spc="3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terjadi ketika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10" dirty="0">
                <a:latin typeface="Arial MT"/>
                <a:cs typeface="Arial MT"/>
              </a:rPr>
              <a:t>seseorang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20" dirty="0">
                <a:latin typeface="Arial MT"/>
                <a:cs typeface="Arial MT"/>
              </a:rPr>
              <a:t>yang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10" dirty="0">
                <a:latin typeface="Arial MT"/>
                <a:cs typeface="Arial MT"/>
              </a:rPr>
              <a:t>telah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50" dirty="0">
                <a:latin typeface="Arial MT"/>
                <a:cs typeface="Arial MT"/>
              </a:rPr>
              <a:t>terampil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40" dirty="0">
                <a:latin typeface="Arial MT"/>
                <a:cs typeface="Arial MT"/>
              </a:rPr>
              <a:t>memberikan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10" dirty="0">
                <a:latin typeface="Arial MT"/>
                <a:cs typeface="Arial MT"/>
              </a:rPr>
              <a:t>pengetahuan/ketrampilan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126" y="3228188"/>
            <a:ext cx="62553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0" dirty="0">
                <a:latin typeface="Arial MT"/>
                <a:cs typeface="Arial MT"/>
              </a:rPr>
              <a:t>tertentu</a:t>
            </a:r>
            <a:r>
              <a:rPr sz="1500" spc="5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pada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individu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yang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spc="60" dirty="0">
                <a:latin typeface="Arial MT"/>
                <a:cs typeface="Arial MT"/>
              </a:rPr>
              <a:t>belum</a:t>
            </a:r>
            <a:r>
              <a:rPr sz="1500" spc="50" dirty="0">
                <a:latin typeface="Arial MT"/>
                <a:cs typeface="Arial MT"/>
              </a:rPr>
              <a:t>  </a:t>
            </a:r>
            <a:r>
              <a:rPr sz="1500" spc="60" dirty="0">
                <a:latin typeface="Arial MT"/>
                <a:cs typeface="Arial MT"/>
              </a:rPr>
              <a:t>mahir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spc="75" dirty="0">
                <a:latin typeface="Arial MT"/>
                <a:cs typeface="Arial MT"/>
              </a:rPr>
              <a:t>untuk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spc="-10" dirty="0">
                <a:latin typeface="Arial MT"/>
                <a:cs typeface="Arial MT"/>
              </a:rPr>
              <a:t>mengembangkan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9416" y="3248508"/>
            <a:ext cx="112204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spc="40" dirty="0">
                <a:latin typeface="Arial MT"/>
                <a:cs typeface="Arial MT"/>
              </a:rPr>
              <a:t>kemampuan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2826" y="3591407"/>
            <a:ext cx="114490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spc="-10" dirty="0">
                <a:latin typeface="Arial MT"/>
                <a:cs typeface="Arial MT"/>
              </a:rPr>
              <a:t>kognitifnya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9485" y="3591407"/>
            <a:ext cx="3419475" cy="2286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  <a:tabLst>
                <a:tab pos="1205230" algn="l"/>
                <a:tab pos="2117725" algn="l"/>
                <a:tab pos="2701290" algn="l"/>
              </a:tabLst>
            </a:pPr>
            <a:r>
              <a:rPr sz="1500" spc="-10" dirty="0">
                <a:latin typeface="Arial MT"/>
                <a:cs typeface="Arial MT"/>
              </a:rPr>
              <a:t>pemecahan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10" dirty="0">
                <a:latin typeface="Arial MT"/>
                <a:cs typeface="Arial MT"/>
              </a:rPr>
              <a:t>masalah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20" dirty="0">
                <a:latin typeface="Arial MT"/>
                <a:cs typeface="Arial MT"/>
              </a:rPr>
              <a:t>yang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spc="-10" dirty="0">
                <a:latin typeface="Arial MT"/>
                <a:cs typeface="Arial MT"/>
              </a:rPr>
              <a:t>spesifik.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4459" y="3571087"/>
            <a:ext cx="48799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7020" algn="l"/>
              </a:tabLst>
            </a:pPr>
            <a:r>
              <a:rPr sz="1500" spc="-25" dirty="0">
                <a:latin typeface="Arial MT"/>
                <a:cs typeface="Arial MT"/>
              </a:rPr>
              <a:t>dan</a:t>
            </a:r>
            <a:r>
              <a:rPr sz="1500" dirty="0">
                <a:latin typeface="Arial MT"/>
                <a:cs typeface="Arial MT"/>
              </a:rPr>
              <a:t>	</a:t>
            </a:r>
            <a:r>
              <a:rPr sz="1500" i="1" spc="-25" dirty="0">
                <a:latin typeface="Arial"/>
                <a:cs typeface="Arial"/>
              </a:rPr>
              <a:t>Cognitive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1534" y="3571087"/>
            <a:ext cx="12738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10" dirty="0">
                <a:latin typeface="Arial"/>
                <a:cs typeface="Arial"/>
              </a:rPr>
              <a:t>apprenticeship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0126" y="3799687"/>
            <a:ext cx="5285740" cy="7112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500" spc="10" dirty="0">
                <a:latin typeface="Arial MT"/>
                <a:cs typeface="Arial MT"/>
              </a:rPr>
              <a:t>melibatkan</a:t>
            </a:r>
            <a:r>
              <a:rPr sz="1500" spc="190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beberapa</a:t>
            </a:r>
            <a:r>
              <a:rPr sz="1500" spc="195" dirty="0">
                <a:latin typeface="Arial MT"/>
                <a:cs typeface="Arial MT"/>
              </a:rPr>
              <a:t> </a:t>
            </a:r>
            <a:r>
              <a:rPr sz="1500" spc="50" dirty="0">
                <a:latin typeface="Arial MT"/>
                <a:cs typeface="Arial MT"/>
              </a:rPr>
              <a:t>komponen,</a:t>
            </a:r>
            <a:r>
              <a:rPr sz="1500" spc="195" dirty="0">
                <a:latin typeface="Arial MT"/>
                <a:cs typeface="Arial MT"/>
              </a:rPr>
              <a:t> </a:t>
            </a:r>
            <a:r>
              <a:rPr sz="1500" spc="10" dirty="0">
                <a:latin typeface="Arial MT"/>
                <a:cs typeface="Arial MT"/>
              </a:rPr>
              <a:t>termasuk</a:t>
            </a:r>
            <a:r>
              <a:rPr sz="1500" spc="245" dirty="0">
                <a:latin typeface="Arial MT"/>
                <a:cs typeface="Arial MT"/>
              </a:rPr>
              <a:t> </a:t>
            </a:r>
            <a:r>
              <a:rPr sz="1500" i="1" spc="-10" dirty="0">
                <a:latin typeface="Arial"/>
                <a:cs typeface="Arial"/>
              </a:rPr>
              <a:t>scaffolding.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spc="-10" dirty="0">
                <a:latin typeface="Arial MT"/>
                <a:cs typeface="Arial MT"/>
              </a:rPr>
              <a:t>Salah</a:t>
            </a:r>
            <a:r>
              <a:rPr sz="1500" spc="1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satu</a:t>
            </a:r>
            <a:r>
              <a:rPr sz="1500" spc="145" dirty="0">
                <a:latin typeface="Arial MT"/>
                <a:cs typeface="Arial MT"/>
              </a:rPr>
              <a:t> </a:t>
            </a:r>
            <a:r>
              <a:rPr sz="1500" spc="60" dirty="0">
                <a:latin typeface="Arial MT"/>
                <a:cs typeface="Arial MT"/>
              </a:rPr>
              <a:t>bentuk</a:t>
            </a:r>
            <a:r>
              <a:rPr sz="1500" spc="1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cognitive</a:t>
            </a:r>
            <a:r>
              <a:rPr sz="1500" spc="1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apprenticeship</a:t>
            </a:r>
            <a:r>
              <a:rPr sz="1500" spc="1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adalah</a:t>
            </a:r>
            <a:r>
              <a:rPr sz="1500" spc="145" dirty="0">
                <a:latin typeface="Arial MT"/>
                <a:cs typeface="Arial MT"/>
              </a:rPr>
              <a:t> </a:t>
            </a:r>
            <a:r>
              <a:rPr sz="1500" spc="45" dirty="0">
                <a:latin typeface="Arial MT"/>
                <a:cs typeface="Arial MT"/>
              </a:rPr>
              <a:t>tutoring.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89" y="-333760"/>
            <a:ext cx="8644222" cy="939800"/>
          </a:xfrm>
          <a:prstGeom prst="rect">
            <a:avLst/>
          </a:prstGeom>
        </p:spPr>
        <p:txBody>
          <a:bodyPr vert="horz" wrap="square" lIns="0" tIns="499958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5"/>
              </a:spcBef>
            </a:pPr>
            <a:r>
              <a:rPr dirty="0"/>
              <a:t>Komponen</a:t>
            </a:r>
            <a:r>
              <a:rPr spc="-25" dirty="0"/>
              <a:t> </a:t>
            </a:r>
            <a:r>
              <a:rPr sz="2850" i="1" spc="-130" dirty="0">
                <a:latin typeface="Verdana"/>
                <a:cs typeface="Verdana"/>
              </a:rPr>
              <a:t>cognitive</a:t>
            </a:r>
            <a:r>
              <a:rPr sz="2850" i="1" spc="-150" dirty="0">
                <a:latin typeface="Verdana"/>
                <a:cs typeface="Verdana"/>
              </a:rPr>
              <a:t> </a:t>
            </a:r>
            <a:r>
              <a:rPr sz="2850" i="1" spc="-100" dirty="0">
                <a:latin typeface="Verdana"/>
                <a:cs typeface="Verdana"/>
              </a:rPr>
              <a:t>apprenticeship</a:t>
            </a:r>
            <a:endParaRPr sz="28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40" y="1330827"/>
            <a:ext cx="4014470" cy="323215"/>
          </a:xfrm>
          <a:prstGeom prst="rect">
            <a:avLst/>
          </a:prstGeom>
          <a:solidFill>
            <a:srgbClr val="FA9778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500" spc="-95" dirty="0">
                <a:latin typeface="Arial Black"/>
                <a:cs typeface="Arial Black"/>
              </a:rPr>
              <a:t>a.</a:t>
            </a:r>
            <a:r>
              <a:rPr sz="1500" spc="-110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Modelling/pemodelan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278" y="1817994"/>
            <a:ext cx="3806190" cy="332740"/>
          </a:xfrm>
          <a:prstGeom prst="rect">
            <a:avLst/>
          </a:prstGeom>
          <a:solidFill>
            <a:srgbClr val="A3CAF6"/>
          </a:solidFill>
          <a:ln w="3175">
            <a:solidFill>
              <a:srgbClr val="A3CAF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75"/>
              </a:spcBef>
            </a:pPr>
            <a:r>
              <a:rPr sz="1500" spc="-75" dirty="0">
                <a:latin typeface="Arial Black"/>
                <a:cs typeface="Arial Black"/>
              </a:rPr>
              <a:t>b.</a:t>
            </a:r>
            <a:r>
              <a:rPr sz="1500" spc="-105" dirty="0">
                <a:latin typeface="Arial Black"/>
                <a:cs typeface="Arial Black"/>
              </a:rPr>
              <a:t> </a:t>
            </a:r>
            <a:r>
              <a:rPr sz="1500" spc="-20" dirty="0">
                <a:latin typeface="Arial Black"/>
                <a:cs typeface="Arial Black"/>
              </a:rPr>
              <a:t>Coaching/pembinaan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040" y="2266906"/>
            <a:ext cx="3796665" cy="323215"/>
          </a:xfrm>
          <a:prstGeom prst="rect">
            <a:avLst/>
          </a:prstGeom>
          <a:solidFill>
            <a:srgbClr val="FA9778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500" spc="-30" dirty="0">
                <a:latin typeface="Arial Black"/>
                <a:cs typeface="Arial Black"/>
              </a:rPr>
              <a:t>c.</a:t>
            </a:r>
            <a:r>
              <a:rPr sz="1500" spc="15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Scaffolding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040" y="2753646"/>
            <a:ext cx="3796665" cy="323215"/>
          </a:xfrm>
          <a:prstGeom prst="rect">
            <a:avLst/>
          </a:prstGeom>
          <a:solidFill>
            <a:srgbClr val="A3CAF6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500" dirty="0">
                <a:latin typeface="Arial Black"/>
                <a:cs typeface="Arial Black"/>
              </a:rPr>
              <a:t>d.</a:t>
            </a:r>
            <a:r>
              <a:rPr sz="1500" spc="135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Verbalisasi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040" y="3210438"/>
            <a:ext cx="3796665" cy="323215"/>
          </a:xfrm>
          <a:prstGeom prst="rect">
            <a:avLst/>
          </a:prstGeom>
          <a:solidFill>
            <a:srgbClr val="FA9778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500" spc="-105" dirty="0">
                <a:latin typeface="Arial Black"/>
                <a:cs typeface="Arial Black"/>
              </a:rPr>
              <a:t>e. </a:t>
            </a:r>
            <a:r>
              <a:rPr sz="1500" spc="-10" dirty="0">
                <a:latin typeface="Arial Black"/>
                <a:cs typeface="Arial Black"/>
              </a:rPr>
              <a:t>Refleksi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040" y="3676982"/>
            <a:ext cx="4520565" cy="323215"/>
          </a:xfrm>
          <a:prstGeom prst="rect">
            <a:avLst/>
          </a:prstGeom>
          <a:solidFill>
            <a:srgbClr val="A3CAF6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500" spc="-50" dirty="0">
                <a:latin typeface="Arial Black"/>
                <a:cs typeface="Arial Black"/>
              </a:rPr>
              <a:t>f.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1500" spc="-85" dirty="0">
                <a:latin typeface="Arial Black"/>
                <a:cs typeface="Arial Black"/>
              </a:rPr>
              <a:t>Peningkatan</a:t>
            </a:r>
            <a:r>
              <a:rPr sz="1500" spc="-80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kompleksitas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040" y="4168912"/>
            <a:ext cx="3796665" cy="323215"/>
          </a:xfrm>
          <a:prstGeom prst="rect">
            <a:avLst/>
          </a:prstGeom>
          <a:solidFill>
            <a:srgbClr val="FA9778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500" dirty="0">
                <a:latin typeface="Arial Black"/>
                <a:cs typeface="Arial Black"/>
              </a:rPr>
              <a:t>g.</a:t>
            </a:r>
            <a:r>
              <a:rPr sz="1500" spc="45" dirty="0">
                <a:latin typeface="Arial Black"/>
                <a:cs typeface="Arial Black"/>
              </a:rPr>
              <a:t> </a:t>
            </a:r>
            <a:r>
              <a:rPr sz="1500" spc="-10" dirty="0">
                <a:latin typeface="Arial Black"/>
                <a:cs typeface="Arial Black"/>
              </a:rPr>
              <a:t>Eksplorasi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203" y="1619370"/>
            <a:ext cx="3886796" cy="27076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5291857" cy="5144135"/>
          </a:xfrm>
          <a:custGeom>
            <a:avLst/>
            <a:gdLst/>
            <a:ahLst/>
            <a:cxnLst/>
            <a:rect l="l" t="t" r="r" b="b"/>
            <a:pathLst>
              <a:path w="2753360" h="5144135">
                <a:moveTo>
                  <a:pt x="2752924" y="0"/>
                </a:moveTo>
                <a:lnTo>
                  <a:pt x="2752924" y="5143499"/>
                </a:lnTo>
                <a:lnTo>
                  <a:pt x="0" y="5143524"/>
                </a:lnTo>
                <a:lnTo>
                  <a:pt x="0" y="0"/>
                </a:lnTo>
                <a:lnTo>
                  <a:pt x="2752924" y="0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292" y="504463"/>
            <a:ext cx="5028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25" dirty="0"/>
              <a:t>Salah</a:t>
            </a:r>
            <a:r>
              <a:rPr sz="3000" spc="-95" dirty="0"/>
              <a:t> </a:t>
            </a:r>
            <a:r>
              <a:rPr sz="3000" spc="195" dirty="0"/>
              <a:t>satu</a:t>
            </a:r>
            <a:r>
              <a:rPr sz="3000" spc="-100" dirty="0"/>
              <a:t> </a:t>
            </a:r>
            <a:r>
              <a:rPr sz="3000" spc="80" dirty="0"/>
              <a:t>bentuk</a:t>
            </a:r>
            <a:r>
              <a:rPr sz="3000" spc="-95" dirty="0"/>
              <a:t> </a:t>
            </a:r>
            <a:r>
              <a:rPr sz="3000" spc="60" dirty="0"/>
              <a:t>Cognitive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263291" y="887897"/>
            <a:ext cx="2947670" cy="126188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060"/>
              </a:spcBef>
            </a:pPr>
            <a:r>
              <a:rPr sz="3000" spc="105" dirty="0">
                <a:solidFill>
                  <a:srgbClr val="051934"/>
                </a:solidFill>
                <a:latin typeface="Tahoma"/>
                <a:cs typeface="Tahoma"/>
              </a:rPr>
              <a:t>Apprenticeship</a:t>
            </a:r>
            <a:r>
              <a:rPr sz="3000" spc="-9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4000" spc="-365" dirty="0">
                <a:solidFill>
                  <a:srgbClr val="051934"/>
                </a:solidFill>
                <a:latin typeface="Tahoma"/>
                <a:cs typeface="Tahoma"/>
              </a:rPr>
              <a:t>:</a:t>
            </a:r>
            <a:endParaRPr lang="en-US" sz="4000" spc="-365" dirty="0">
              <a:solidFill>
                <a:srgbClr val="051934"/>
              </a:solidFill>
              <a:latin typeface="Tahoma"/>
              <a:cs typeface="Tahoma"/>
            </a:endParaRPr>
          </a:p>
          <a:p>
            <a:pPr marL="12700" marR="5080">
              <a:lnSpc>
                <a:spcPct val="80000"/>
              </a:lnSpc>
              <a:spcBef>
                <a:spcPts val="1060"/>
              </a:spcBef>
            </a:pPr>
            <a:r>
              <a:rPr sz="4000" spc="-36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51934"/>
                </a:solidFill>
                <a:latin typeface="Tahoma"/>
                <a:cs typeface="Tahoma"/>
              </a:rPr>
              <a:t>TUTORING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292" y="2175237"/>
            <a:ext cx="395224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5527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Tutoring</a:t>
            </a:r>
            <a:r>
              <a:rPr sz="1600" spc="2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50" dirty="0">
                <a:solidFill>
                  <a:srgbClr val="051934"/>
                </a:solidFill>
                <a:latin typeface="Arial MT"/>
                <a:cs typeface="Arial MT"/>
              </a:rPr>
              <a:t>dapat</a:t>
            </a:r>
            <a:r>
              <a:rPr sz="1600" spc="2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dilakukan</a:t>
            </a:r>
            <a:r>
              <a:rPr sz="1600" spc="2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antara</a:t>
            </a:r>
            <a:r>
              <a:rPr sz="1600" spc="2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orang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yg</a:t>
            </a:r>
            <a:r>
              <a:rPr sz="1600" spc="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051934"/>
                </a:solidFill>
                <a:latin typeface="Arial MT"/>
                <a:cs typeface="Arial MT"/>
              </a:rPr>
              <a:t>lebih</a:t>
            </a:r>
            <a:r>
              <a:rPr sz="1600" spc="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051934"/>
                </a:solidFill>
                <a:latin typeface="Arial MT"/>
                <a:cs typeface="Arial MT"/>
              </a:rPr>
              <a:t>expert</a:t>
            </a:r>
            <a:r>
              <a:rPr sz="1600" spc="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051934"/>
                </a:solidFill>
                <a:latin typeface="Arial MT"/>
                <a:cs typeface="Arial MT"/>
              </a:rPr>
              <a:t>dan</a:t>
            </a:r>
            <a:r>
              <a:rPr sz="1600" spc="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orang</a:t>
            </a:r>
            <a:r>
              <a:rPr sz="1600" spc="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z="1600" spc="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45" dirty="0">
                <a:solidFill>
                  <a:srgbClr val="051934"/>
                </a:solidFill>
                <a:latin typeface="Arial MT"/>
                <a:cs typeface="Arial MT"/>
              </a:rPr>
              <a:t>baru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belajar.</a:t>
            </a:r>
            <a:endParaRPr sz="1600" dirty="0">
              <a:latin typeface="Arial MT"/>
              <a:cs typeface="Arial MT"/>
            </a:endParaRPr>
          </a:p>
          <a:p>
            <a:pPr marL="298450" marR="84455" indent="-25527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Bisa</a:t>
            </a:r>
            <a:r>
              <a:rPr sz="1600" spc="1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dilakukan</a:t>
            </a:r>
            <a:r>
              <a:rPr sz="1600" spc="17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antara</a:t>
            </a:r>
            <a:r>
              <a:rPr sz="1600" spc="17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orang</a:t>
            </a:r>
            <a:r>
              <a:rPr sz="1600" spc="17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dewasa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dengan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anak-anak,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atau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anak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yg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45" dirty="0">
                <a:solidFill>
                  <a:srgbClr val="051934"/>
                </a:solidFill>
                <a:latin typeface="Arial MT"/>
                <a:cs typeface="Arial MT"/>
              </a:rPr>
              <a:t>lebih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pandai</a:t>
            </a:r>
            <a:r>
              <a:rPr sz="1600" spc="1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dengan</a:t>
            </a:r>
            <a:r>
              <a:rPr sz="1600" spc="1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anak</a:t>
            </a:r>
            <a:r>
              <a:rPr sz="1600" spc="1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z="1600" spc="1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kurang menguasai.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Contoh</a:t>
            </a:r>
            <a:r>
              <a:rPr sz="1600" spc="2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051934"/>
                </a:solidFill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  <a:p>
            <a:pPr marL="297815" indent="-255270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600" spc="95" dirty="0">
                <a:solidFill>
                  <a:srgbClr val="051934"/>
                </a:solidFill>
                <a:latin typeface="Arial MT"/>
                <a:cs typeface="Arial MT"/>
              </a:rPr>
              <a:t>tutor</a:t>
            </a:r>
            <a:r>
              <a:rPr sz="1600" spc="-2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individual</a:t>
            </a:r>
            <a:endParaRPr sz="1600" dirty="0">
              <a:latin typeface="Arial MT"/>
              <a:cs typeface="Arial MT"/>
            </a:endParaRPr>
          </a:p>
          <a:p>
            <a:pPr marL="297815" indent="-255270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600" spc="95" dirty="0">
                <a:solidFill>
                  <a:srgbClr val="051934"/>
                </a:solidFill>
                <a:latin typeface="Arial MT"/>
                <a:cs typeface="Arial MT"/>
              </a:rPr>
              <a:t>tutor</a:t>
            </a:r>
            <a:r>
              <a:rPr sz="1600" spc="2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sebaya</a:t>
            </a:r>
            <a:r>
              <a:rPr sz="1600" spc="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(peer</a:t>
            </a:r>
            <a:r>
              <a:rPr sz="1600" spc="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50" dirty="0">
                <a:solidFill>
                  <a:srgbClr val="051934"/>
                </a:solidFill>
                <a:latin typeface="Arial MT"/>
                <a:cs typeface="Arial MT"/>
              </a:rPr>
              <a:t>tutoring)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243" y="1585732"/>
            <a:ext cx="3349443" cy="22326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53360" cy="5144135"/>
          </a:xfrm>
          <a:custGeom>
            <a:avLst/>
            <a:gdLst/>
            <a:ahLst/>
            <a:cxnLst/>
            <a:rect l="l" t="t" r="r" b="b"/>
            <a:pathLst>
              <a:path w="2753360" h="5144135">
                <a:moveTo>
                  <a:pt x="2752924" y="0"/>
                </a:moveTo>
                <a:lnTo>
                  <a:pt x="2752924" y="5143499"/>
                </a:lnTo>
                <a:lnTo>
                  <a:pt x="0" y="5143524"/>
                </a:lnTo>
                <a:lnTo>
                  <a:pt x="0" y="0"/>
                </a:lnTo>
                <a:lnTo>
                  <a:pt x="2752924" y="0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56" y="714567"/>
            <a:ext cx="11880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90" dirty="0"/>
              <a:t>04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988861" y="1761716"/>
            <a:ext cx="3995420" cy="23456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58165">
              <a:lnSpc>
                <a:spcPct val="80000"/>
              </a:lnSpc>
              <a:spcBef>
                <a:spcPts val="1060"/>
              </a:spcBef>
            </a:pPr>
            <a:r>
              <a:rPr sz="4000" spc="65" dirty="0">
                <a:solidFill>
                  <a:srgbClr val="051934"/>
                </a:solidFill>
                <a:latin typeface="Tahoma"/>
                <a:cs typeface="Tahoma"/>
              </a:rPr>
              <a:t>COOPERATIVE </a:t>
            </a:r>
            <a:r>
              <a:rPr sz="4000" spc="-10" dirty="0">
                <a:solidFill>
                  <a:srgbClr val="051934"/>
                </a:solidFill>
                <a:latin typeface="Tahoma"/>
                <a:cs typeface="Tahoma"/>
              </a:rPr>
              <a:t>LEARNING</a:t>
            </a:r>
            <a:endParaRPr sz="4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945"/>
              </a:spcBef>
            </a:pPr>
            <a:r>
              <a:rPr sz="1600" spc="-90" dirty="0">
                <a:solidFill>
                  <a:srgbClr val="051934"/>
                </a:solidFill>
                <a:latin typeface="Arial Black"/>
                <a:cs typeface="Arial Black"/>
              </a:rPr>
              <a:t>Pembelajaran</a:t>
            </a:r>
            <a:r>
              <a:rPr sz="1600" spc="-110" dirty="0">
                <a:solidFill>
                  <a:srgbClr val="051934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051934"/>
                </a:solidFill>
                <a:latin typeface="Arial Black"/>
                <a:cs typeface="Arial Black"/>
              </a:rPr>
              <a:t>kooperatif</a:t>
            </a:r>
            <a:r>
              <a:rPr sz="1600" spc="325" dirty="0">
                <a:solidFill>
                  <a:srgbClr val="051934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adalah</a:t>
            </a:r>
            <a:r>
              <a:rPr sz="1600" spc="-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proses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z="1600" spc="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55" dirty="0">
                <a:solidFill>
                  <a:srgbClr val="051934"/>
                </a:solidFill>
                <a:latin typeface="Arial MT"/>
                <a:cs typeface="Arial MT"/>
              </a:rPr>
              <a:t>terjadi</a:t>
            </a:r>
            <a:r>
              <a:rPr sz="1600" spc="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ketika</a:t>
            </a:r>
            <a:r>
              <a:rPr sz="1600" spc="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r>
              <a:rPr sz="1600" spc="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bekerja</a:t>
            </a:r>
            <a:r>
              <a:rPr sz="1600" spc="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dalam </a:t>
            </a:r>
            <a:r>
              <a:rPr sz="1600" spc="55" dirty="0">
                <a:solidFill>
                  <a:srgbClr val="051934"/>
                </a:solidFill>
                <a:latin typeface="Arial MT"/>
                <a:cs typeface="Arial MT"/>
              </a:rPr>
              <a:t>kelompok</a:t>
            </a:r>
            <a:r>
              <a:rPr sz="1600" spc="-1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kecil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untuk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membantu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051934"/>
                </a:solidFill>
                <a:latin typeface="Arial MT"/>
                <a:cs typeface="Arial MT"/>
              </a:rPr>
              <a:t>satu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sama</a:t>
            </a:r>
            <a:r>
              <a:rPr sz="1600" spc="5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lain</a:t>
            </a:r>
            <a:r>
              <a:rPr sz="1600" spc="5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051934"/>
                </a:solidFill>
                <a:latin typeface="Arial MT"/>
                <a:cs typeface="Arial MT"/>
              </a:rPr>
              <a:t>untuk</a:t>
            </a:r>
            <a:r>
              <a:rPr sz="1600" spc="5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belajar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5167" y="1544172"/>
            <a:ext cx="3838457" cy="24136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89" y="-292926"/>
            <a:ext cx="8644222" cy="939800"/>
          </a:xfrm>
          <a:prstGeom prst="rect">
            <a:avLst/>
          </a:prstGeom>
        </p:spPr>
        <p:txBody>
          <a:bodyPr vert="horz" wrap="square" lIns="0" tIns="506366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Cooperative</a:t>
            </a:r>
            <a:r>
              <a:rPr spc="-70" dirty="0"/>
              <a:t> </a:t>
            </a:r>
            <a:r>
              <a:rPr spc="6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550" y="1252035"/>
            <a:ext cx="5460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latin typeface="Arial MT"/>
                <a:cs typeface="Arial MT"/>
              </a:rPr>
              <a:t>Dua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hal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penting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untuk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diimplementasikan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dalam </a:t>
            </a:r>
            <a:r>
              <a:rPr sz="1400" i="1" spc="-10" dirty="0">
                <a:latin typeface="Arial"/>
                <a:cs typeface="Arial"/>
              </a:rPr>
              <a:t>cooperative learning: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523" y="2080711"/>
            <a:ext cx="3075940" cy="307975"/>
          </a:xfrm>
          <a:prstGeom prst="rect">
            <a:avLst/>
          </a:prstGeom>
          <a:solidFill>
            <a:srgbClr val="FA9778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spc="-110" dirty="0">
                <a:latin typeface="Arial Black"/>
                <a:cs typeface="Arial Black"/>
              </a:rPr>
              <a:t>Reward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45" dirty="0">
                <a:latin typeface="Arial Black"/>
                <a:cs typeface="Arial Black"/>
              </a:rPr>
              <a:t>untuk</a:t>
            </a:r>
            <a:r>
              <a:rPr sz="1400" spc="-6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 Black"/>
                <a:cs typeface="Arial Black"/>
              </a:rPr>
              <a:t>kelompok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6006" y="1974677"/>
            <a:ext cx="3001645" cy="523240"/>
          </a:xfrm>
          <a:prstGeom prst="rect">
            <a:avLst/>
          </a:prstGeom>
          <a:solidFill>
            <a:srgbClr val="A3CAF6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 marR="613410">
              <a:lnSpc>
                <a:spcPct val="100000"/>
              </a:lnSpc>
              <a:spcBef>
                <a:spcPts val="244"/>
              </a:spcBef>
            </a:pPr>
            <a:r>
              <a:rPr sz="1400" spc="-60" dirty="0">
                <a:latin typeface="Arial Black"/>
                <a:cs typeface="Arial Black"/>
              </a:rPr>
              <a:t>Performa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55" dirty="0">
                <a:latin typeface="Arial Black"/>
                <a:cs typeface="Arial Black"/>
              </a:rPr>
              <a:t>individual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60" dirty="0">
                <a:latin typeface="Arial Black"/>
                <a:cs typeface="Arial Black"/>
              </a:rPr>
              <a:t>tetap </a:t>
            </a:r>
            <a:r>
              <a:rPr sz="1400" spc="-10" dirty="0">
                <a:latin typeface="Arial Black"/>
                <a:cs typeface="Arial Black"/>
              </a:rPr>
              <a:t>diperhitungkan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958" y="2590038"/>
            <a:ext cx="29819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Arial MT"/>
                <a:cs typeface="Arial MT"/>
              </a:rPr>
              <a:t>Reward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untuk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kelompok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diperlukan </a:t>
            </a:r>
            <a:r>
              <a:rPr sz="1400" spc="10" dirty="0">
                <a:latin typeface="Arial MT"/>
                <a:cs typeface="Arial MT"/>
              </a:rPr>
              <a:t>agar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anggota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kelompok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merasakan </a:t>
            </a:r>
            <a:r>
              <a:rPr sz="1400" dirty="0">
                <a:latin typeface="Arial MT"/>
                <a:cs typeface="Arial MT"/>
              </a:rPr>
              <a:t>bahwa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hal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tsb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menjadi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kepentingan </a:t>
            </a:r>
            <a:r>
              <a:rPr sz="1400" dirty="0">
                <a:latin typeface="Arial MT"/>
                <a:cs typeface="Arial MT"/>
              </a:rPr>
              <a:t>bersama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untuk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saling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bantu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dalam belajar.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5532" y="2590038"/>
            <a:ext cx="31476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Guru</a:t>
            </a:r>
            <a:r>
              <a:rPr sz="1400" spc="13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perlu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melaksanakan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metode </a:t>
            </a:r>
            <a:r>
              <a:rPr sz="1400" spc="70" dirty="0">
                <a:latin typeface="Arial MT"/>
                <a:cs typeface="Arial MT"/>
              </a:rPr>
              <a:t>untuk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mengevaluasi</a:t>
            </a:r>
            <a:r>
              <a:rPr sz="1400" spc="70" dirty="0">
                <a:latin typeface="Arial MT"/>
                <a:cs typeface="Arial MT"/>
              </a:rPr>
              <a:t>  </a:t>
            </a:r>
            <a:r>
              <a:rPr sz="1400" spc="40" dirty="0">
                <a:latin typeface="Arial MT"/>
                <a:cs typeface="Arial MT"/>
              </a:rPr>
              <a:t>kontribusi </a:t>
            </a:r>
            <a:r>
              <a:rPr sz="1400" spc="10" dirty="0">
                <a:latin typeface="Arial MT"/>
                <a:cs typeface="Arial MT"/>
              </a:rPr>
              <a:t>individual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siswa,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seperti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kuis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spc="45" dirty="0">
                <a:latin typeface="Arial MT"/>
                <a:cs typeface="Arial MT"/>
              </a:rPr>
              <a:t>laporan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individu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untuk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mencegah </a:t>
            </a:r>
            <a:r>
              <a:rPr sz="1400" spc="10" dirty="0">
                <a:latin typeface="Arial MT"/>
                <a:cs typeface="Arial MT"/>
              </a:rPr>
              <a:t>adanya</a:t>
            </a:r>
            <a:r>
              <a:rPr sz="1400" spc="60" dirty="0">
                <a:latin typeface="Arial MT"/>
                <a:cs typeface="Arial MT"/>
              </a:rPr>
              <a:t>  </a:t>
            </a:r>
            <a:r>
              <a:rPr sz="1400" spc="10" dirty="0">
                <a:latin typeface="Arial MT"/>
                <a:cs typeface="Arial MT"/>
              </a:rPr>
              <a:t>anggota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kelompok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yang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tidak </a:t>
            </a:r>
            <a:r>
              <a:rPr sz="1400" spc="45" dirty="0">
                <a:latin typeface="Arial MT"/>
                <a:cs typeface="Arial MT"/>
              </a:rPr>
              <a:t>kontributif.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61" y="289792"/>
            <a:ext cx="48323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Beberapa</a:t>
            </a:r>
            <a:r>
              <a:rPr spc="-65" dirty="0"/>
              <a:t> </a:t>
            </a:r>
            <a:r>
              <a:rPr spc="105" dirty="0"/>
              <a:t>Pendekatan</a:t>
            </a:r>
            <a:r>
              <a:rPr spc="-60" dirty="0"/>
              <a:t> </a:t>
            </a:r>
            <a:r>
              <a:rPr spc="55" dirty="0"/>
              <a:t>dalam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461" y="716512"/>
            <a:ext cx="3572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85" dirty="0">
                <a:solidFill>
                  <a:srgbClr val="051934"/>
                </a:solidFill>
                <a:latin typeface="Tahoma"/>
                <a:cs typeface="Tahoma"/>
              </a:rPr>
              <a:t>Cooperative</a:t>
            </a:r>
            <a:r>
              <a:rPr sz="2800" spc="-7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051934"/>
                </a:solidFill>
                <a:latin typeface="Tahoma"/>
                <a:cs typeface="Tahoma"/>
              </a:rPr>
              <a:t>Learning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8259" y="1175782"/>
            <a:ext cx="1868805" cy="1121410"/>
          </a:xfrm>
          <a:prstGeom prst="rect">
            <a:avLst/>
          </a:prstGeom>
          <a:solidFill>
            <a:srgbClr val="021934"/>
          </a:solidFill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740"/>
              </a:spcBef>
            </a:pP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STAD</a:t>
            </a:r>
            <a:endParaRPr sz="1600">
              <a:latin typeface="Arial MT"/>
              <a:cs typeface="Arial MT"/>
            </a:endParaRPr>
          </a:p>
          <a:p>
            <a:pPr marL="187325" marR="180975" algn="ctr">
              <a:lnSpc>
                <a:spcPts val="1730"/>
              </a:lnSpc>
              <a:spcBef>
                <a:spcPts val="12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(Student-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Teams Achievement Division)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3387" y="1175782"/>
            <a:ext cx="1868805" cy="1121410"/>
          </a:xfrm>
          <a:prstGeom prst="rect">
            <a:avLst/>
          </a:prstGeom>
          <a:solidFill>
            <a:srgbClr val="067D67"/>
          </a:solidFill>
        </p:spPr>
        <p:txBody>
          <a:bodyPr vert="horz" wrap="square" lIns="0" tIns="189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9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Jigsaw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8259" y="2483592"/>
            <a:ext cx="1868805" cy="1121410"/>
          </a:xfrm>
          <a:prstGeom prst="rect">
            <a:avLst/>
          </a:prstGeom>
          <a:solidFill>
            <a:srgbClr val="06CB1A"/>
          </a:solidFill>
        </p:spPr>
        <p:txBody>
          <a:bodyPr vert="horz" wrap="square" lIns="0" tIns="1066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0"/>
              </a:spcBef>
            </a:pPr>
            <a:endParaRPr sz="1600">
              <a:latin typeface="Times New Roman"/>
              <a:cs typeface="Times New Roman"/>
            </a:endParaRPr>
          </a:p>
          <a:p>
            <a:pPr marL="328295" marR="321310" indent="304165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Group Investigation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3387" y="2483592"/>
            <a:ext cx="1868805" cy="1121410"/>
          </a:xfrm>
          <a:prstGeom prst="rect">
            <a:avLst/>
          </a:prstGeom>
          <a:solidFill>
            <a:srgbClr val="B2F62A"/>
          </a:solidFill>
        </p:spPr>
        <p:txBody>
          <a:bodyPr vert="horz" wrap="square" lIns="0" tIns="1066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0"/>
              </a:spcBef>
            </a:pPr>
            <a:endParaRPr sz="1600">
              <a:latin typeface="Times New Roman"/>
              <a:cs typeface="Times New Roman"/>
            </a:endParaRPr>
          </a:p>
          <a:p>
            <a:pPr marL="520700" marR="354330" indent="-160020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Cooperative Scripting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5823" y="3791401"/>
            <a:ext cx="1868805" cy="1121410"/>
          </a:xfrm>
          <a:prstGeom prst="rect">
            <a:avLst/>
          </a:prstGeom>
          <a:solidFill>
            <a:srgbClr val="FCC372"/>
          </a:solidFill>
        </p:spPr>
        <p:txBody>
          <a:bodyPr vert="horz" wrap="square" lIns="0" tIns="189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90"/>
              </a:spcBef>
            </a:pPr>
            <a:endParaRPr sz="160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r>
              <a:rPr sz="16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Together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74" y="1844906"/>
            <a:ext cx="3680041" cy="24574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9100" y="0"/>
            <a:ext cx="2745105" cy="5143500"/>
          </a:xfrm>
          <a:custGeom>
            <a:avLst/>
            <a:gdLst/>
            <a:ahLst/>
            <a:cxnLst/>
            <a:rect l="l" t="t" r="r" b="b"/>
            <a:pathLst>
              <a:path w="2745104" h="5143500">
                <a:moveTo>
                  <a:pt x="0" y="5143499"/>
                </a:moveTo>
                <a:lnTo>
                  <a:pt x="0" y="0"/>
                </a:lnTo>
                <a:lnTo>
                  <a:pt x="2744900" y="0"/>
                </a:lnTo>
                <a:lnTo>
                  <a:pt x="2744900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7C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1589" y="1887652"/>
            <a:ext cx="4175760" cy="134239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 indent="694055">
              <a:lnSpc>
                <a:spcPct val="80000"/>
              </a:lnSpc>
              <a:spcBef>
                <a:spcPts val="1250"/>
              </a:spcBef>
            </a:pPr>
            <a:r>
              <a:rPr sz="4800" spc="125" dirty="0">
                <a:solidFill>
                  <a:srgbClr val="051934"/>
                </a:solidFill>
                <a:latin typeface="Tahoma"/>
                <a:cs typeface="Tahoma"/>
              </a:rPr>
              <a:t>Penyusunan </a:t>
            </a:r>
            <a:r>
              <a:rPr sz="4800" dirty="0">
                <a:solidFill>
                  <a:srgbClr val="051934"/>
                </a:solidFill>
                <a:latin typeface="Tahoma"/>
                <a:cs typeface="Tahoma"/>
              </a:rPr>
              <a:t>Kelompok</a:t>
            </a:r>
            <a:r>
              <a:rPr sz="4800" spc="9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4800" spc="50" dirty="0">
                <a:solidFill>
                  <a:srgbClr val="051934"/>
                </a:solidFill>
                <a:latin typeface="Tahoma"/>
                <a:cs typeface="Tahoma"/>
              </a:rPr>
              <a:t>Kecil</a:t>
            </a:r>
            <a:endParaRPr sz="4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08" y="810400"/>
            <a:ext cx="3758920" cy="37589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5663"/>
            <a:ext cx="4570095" cy="4128135"/>
          </a:xfrm>
          <a:custGeom>
            <a:avLst/>
            <a:gdLst/>
            <a:ahLst/>
            <a:cxnLst/>
            <a:rect l="l" t="t" r="r" b="b"/>
            <a:pathLst>
              <a:path w="4570095" h="4128135">
                <a:moveTo>
                  <a:pt x="0" y="4127836"/>
                </a:moveTo>
                <a:lnTo>
                  <a:pt x="4569899" y="4127836"/>
                </a:lnTo>
                <a:lnTo>
                  <a:pt x="4569899" y="0"/>
                </a:lnTo>
                <a:lnTo>
                  <a:pt x="0" y="0"/>
                </a:lnTo>
                <a:lnTo>
                  <a:pt x="0" y="4127836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745" y="1758536"/>
            <a:ext cx="31191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105" dirty="0">
                <a:solidFill>
                  <a:srgbClr val="051934"/>
                </a:solidFill>
                <a:latin typeface="Tahoma"/>
                <a:cs typeface="Tahoma"/>
              </a:rPr>
              <a:t>KEMAMPUAN </a:t>
            </a:r>
            <a:r>
              <a:rPr sz="2800" spc="75" dirty="0">
                <a:solidFill>
                  <a:srgbClr val="051934"/>
                </a:solidFill>
                <a:latin typeface="Tahoma"/>
                <a:cs typeface="Tahoma"/>
              </a:rPr>
              <a:t>YANG</a:t>
            </a:r>
            <a:r>
              <a:rPr sz="2800" spc="-10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51934"/>
                </a:solidFill>
                <a:latin typeface="Tahoma"/>
                <a:cs typeface="Tahoma"/>
              </a:rPr>
              <a:t>HETEROGEN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745" y="3321513"/>
            <a:ext cx="23012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r>
              <a:rPr sz="1400" spc="-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z="1400" spc="-2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40" dirty="0">
                <a:solidFill>
                  <a:srgbClr val="051934"/>
                </a:solidFill>
                <a:latin typeface="Arial MT"/>
                <a:cs typeface="Arial MT"/>
              </a:rPr>
              <a:t>berkemampuan </a:t>
            </a:r>
            <a:r>
              <a:rPr sz="1400" spc="50" dirty="0">
                <a:solidFill>
                  <a:srgbClr val="051934"/>
                </a:solidFill>
                <a:latin typeface="Arial MT"/>
                <a:cs typeface="Arial MT"/>
              </a:rPr>
              <a:t>rendah</a:t>
            </a:r>
            <a:r>
              <a:rPr sz="14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bisa</a:t>
            </a:r>
            <a:r>
              <a:rPr sz="14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belajar</a:t>
            </a:r>
            <a:r>
              <a:rPr sz="1400" spc="7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dengan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siswa yang </a:t>
            </a:r>
            <a:r>
              <a:rPr sz="1400" spc="40" dirty="0">
                <a:solidFill>
                  <a:srgbClr val="051934"/>
                </a:solidFill>
                <a:latin typeface="Arial MT"/>
                <a:cs typeface="Arial MT"/>
              </a:rPr>
              <a:t>berkemampuan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lebih</a:t>
            </a:r>
            <a:r>
              <a:rPr sz="1400" spc="1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tinggi.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ETNIK, SOSIOEKONOMI, </a:t>
            </a:r>
            <a:r>
              <a:rPr spc="50" dirty="0"/>
              <a:t>DAN</a:t>
            </a:r>
            <a:r>
              <a:rPr spc="-60" dirty="0"/>
              <a:t> </a:t>
            </a:r>
            <a:r>
              <a:rPr dirty="0"/>
              <a:t>GENDER</a:t>
            </a:r>
            <a:r>
              <a:rPr spc="-60" dirty="0"/>
              <a:t> </a:t>
            </a:r>
            <a:r>
              <a:rPr spc="50" dirty="0"/>
              <a:t>YANG </a:t>
            </a:r>
            <a:r>
              <a:rPr spc="-10" dirty="0"/>
              <a:t>HETEROGEN</a:t>
            </a:r>
          </a:p>
          <a:p>
            <a:pPr marL="12700" marR="5080">
              <a:lnSpc>
                <a:spcPct val="100000"/>
              </a:lnSpc>
              <a:spcBef>
                <a:spcPts val="1150"/>
              </a:spcBef>
            </a:pPr>
            <a:r>
              <a:rPr sz="1400" spc="20" dirty="0">
                <a:solidFill>
                  <a:srgbClr val="000000"/>
                </a:solidFill>
                <a:latin typeface="Arial MT"/>
                <a:cs typeface="Arial MT"/>
              </a:rPr>
              <a:t>Bertujuan</a:t>
            </a:r>
            <a:r>
              <a:rPr sz="1400" spc="25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000000"/>
                </a:solidFill>
                <a:latin typeface="Arial MT"/>
                <a:cs typeface="Arial MT"/>
              </a:rPr>
              <a:t>meningkatkan</a:t>
            </a:r>
            <a:r>
              <a:rPr sz="1400" spc="254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Arial MT"/>
                <a:cs typeface="Arial MT"/>
              </a:rPr>
              <a:t>hubungan </a:t>
            </a:r>
            <a:r>
              <a:rPr sz="1400" spc="45" dirty="0">
                <a:solidFill>
                  <a:srgbClr val="000000"/>
                </a:solidFill>
                <a:latin typeface="Arial MT"/>
                <a:cs typeface="Arial MT"/>
              </a:rPr>
              <a:t>interpersonal</a:t>
            </a:r>
            <a:r>
              <a:rPr sz="140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000000"/>
                </a:solidFill>
                <a:latin typeface="Arial MT"/>
                <a:cs typeface="Arial MT"/>
              </a:rPr>
              <a:t>antar</a:t>
            </a:r>
            <a:r>
              <a:rPr sz="140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siswa</a:t>
            </a:r>
            <a:r>
              <a:rPr sz="140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000000"/>
                </a:solidFill>
                <a:latin typeface="Arial MT"/>
                <a:cs typeface="Arial MT"/>
              </a:rPr>
              <a:t>dari</a:t>
            </a:r>
            <a:r>
              <a:rPr sz="140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Arial MT"/>
                <a:cs typeface="Arial MT"/>
              </a:rPr>
              <a:t>latar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belakang</a:t>
            </a:r>
            <a:r>
              <a:rPr sz="1400" spc="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etnis</a:t>
            </a:r>
            <a:r>
              <a:rPr sz="1400" spc="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1400" spc="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sosial</a:t>
            </a:r>
            <a:r>
              <a:rPr sz="1400" spc="55" dirty="0">
                <a:solidFill>
                  <a:srgbClr val="000000"/>
                </a:solidFill>
                <a:latin typeface="Arial MT"/>
                <a:cs typeface="Arial MT"/>
              </a:rPr>
              <a:t> ekonomi </a:t>
            </a:r>
            <a:r>
              <a:rPr sz="1400" spc="-20" dirty="0">
                <a:solidFill>
                  <a:srgbClr val="000000"/>
                </a:solidFill>
                <a:latin typeface="Arial MT"/>
                <a:cs typeface="Arial MT"/>
              </a:rPr>
              <a:t>yang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berbeda.</a:t>
            </a:r>
            <a:r>
              <a:rPr sz="1400" spc="2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Harapannya,</a:t>
            </a:r>
            <a:r>
              <a:rPr sz="1400" spc="2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00"/>
                </a:solidFill>
                <a:latin typeface="Arial MT"/>
                <a:cs typeface="Arial MT"/>
              </a:rPr>
              <a:t>interaksi</a:t>
            </a:r>
            <a:r>
              <a:rPr sz="1400" spc="2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Arial MT"/>
                <a:cs typeface="Arial MT"/>
              </a:rPr>
              <a:t>yang </a:t>
            </a:r>
            <a:r>
              <a:rPr sz="1400" spc="10" dirty="0">
                <a:solidFill>
                  <a:srgbClr val="000000"/>
                </a:solidFill>
                <a:latin typeface="Arial MT"/>
                <a:cs typeface="Arial MT"/>
              </a:rPr>
              <a:t>setara</a:t>
            </a:r>
            <a:r>
              <a:rPr sz="1400" spc="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Arial MT"/>
                <a:cs typeface="Arial MT"/>
              </a:rPr>
              <a:t>akan</a:t>
            </a:r>
            <a:r>
              <a:rPr sz="140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Arial MT"/>
                <a:cs typeface="Arial MT"/>
              </a:rPr>
              <a:t>tercipta</a:t>
            </a:r>
            <a:r>
              <a:rPr sz="1400" spc="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000000"/>
                </a:solidFill>
                <a:latin typeface="Arial MT"/>
                <a:cs typeface="Arial MT"/>
              </a:rPr>
              <a:t>dan</a:t>
            </a:r>
            <a:r>
              <a:rPr sz="1400" spc="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Arial MT"/>
                <a:cs typeface="Arial MT"/>
              </a:rPr>
              <a:t>akan</a:t>
            </a:r>
            <a:r>
              <a:rPr sz="1400" spc="5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000000"/>
                </a:solidFill>
                <a:latin typeface="Arial MT"/>
                <a:cs typeface="Arial MT"/>
              </a:rPr>
              <a:t>mengurangi</a:t>
            </a:r>
            <a:r>
              <a:rPr sz="1400" spc="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000000"/>
                </a:solidFill>
                <a:latin typeface="Arial MT"/>
                <a:cs typeface="Arial MT"/>
              </a:rPr>
              <a:t>prasangka</a:t>
            </a:r>
            <a:r>
              <a:rPr sz="1400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000000"/>
                </a:solidFill>
                <a:latin typeface="Arial MT"/>
                <a:cs typeface="Arial MT"/>
              </a:rPr>
              <a:t>terkait</a:t>
            </a:r>
            <a:r>
              <a:rPr sz="1400" spc="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Arial MT"/>
                <a:cs typeface="Arial MT"/>
              </a:rPr>
              <a:t>perbedaan sosial.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016000"/>
          </a:xfrm>
          <a:custGeom>
            <a:avLst/>
            <a:gdLst/>
            <a:ahLst/>
            <a:cxnLst/>
            <a:rect l="l" t="t" r="r" b="b"/>
            <a:pathLst>
              <a:path w="9144000" h="1016000">
                <a:moveTo>
                  <a:pt x="9143999" y="1015662"/>
                </a:moveTo>
                <a:lnTo>
                  <a:pt x="0" y="1015662"/>
                </a:lnTo>
                <a:lnTo>
                  <a:pt x="0" y="0"/>
                </a:lnTo>
                <a:lnTo>
                  <a:pt x="9143999" y="0"/>
                </a:lnTo>
                <a:lnTo>
                  <a:pt x="9143999" y="1015662"/>
                </a:lnTo>
                <a:close/>
              </a:path>
            </a:pathLst>
          </a:custGeom>
          <a:solidFill>
            <a:srgbClr val="FC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9795" marR="5080" indent="-3427729">
              <a:lnSpc>
                <a:spcPct val="100000"/>
              </a:lnSpc>
              <a:spcBef>
                <a:spcPts val="100"/>
              </a:spcBef>
            </a:pPr>
            <a:r>
              <a:rPr sz="3000" spc="85" dirty="0">
                <a:solidFill>
                  <a:srgbClr val="000000"/>
                </a:solidFill>
              </a:rPr>
              <a:t>Hal</a:t>
            </a:r>
            <a:r>
              <a:rPr sz="3000" spc="-95" dirty="0">
                <a:solidFill>
                  <a:srgbClr val="000000"/>
                </a:solidFill>
              </a:rPr>
              <a:t> </a:t>
            </a:r>
            <a:r>
              <a:rPr sz="3000" spc="140" dirty="0">
                <a:solidFill>
                  <a:srgbClr val="000000"/>
                </a:solidFill>
              </a:rPr>
              <a:t>yang</a:t>
            </a:r>
            <a:r>
              <a:rPr sz="3000" spc="-90" dirty="0">
                <a:solidFill>
                  <a:srgbClr val="000000"/>
                </a:solidFill>
              </a:rPr>
              <a:t> </a:t>
            </a:r>
            <a:r>
              <a:rPr sz="3000" spc="65" dirty="0">
                <a:solidFill>
                  <a:srgbClr val="000000"/>
                </a:solidFill>
              </a:rPr>
              <a:t>perlu</a:t>
            </a:r>
            <a:r>
              <a:rPr sz="3000" spc="-90" dirty="0">
                <a:solidFill>
                  <a:srgbClr val="000000"/>
                </a:solidFill>
              </a:rPr>
              <a:t> </a:t>
            </a:r>
            <a:r>
              <a:rPr sz="3000" spc="105" dirty="0">
                <a:solidFill>
                  <a:srgbClr val="000000"/>
                </a:solidFill>
              </a:rPr>
              <a:t>diperhatikan</a:t>
            </a:r>
            <a:r>
              <a:rPr sz="3000" spc="-90" dirty="0">
                <a:solidFill>
                  <a:srgbClr val="000000"/>
                </a:solidFill>
              </a:rPr>
              <a:t> </a:t>
            </a:r>
            <a:r>
              <a:rPr sz="3000" spc="75" dirty="0">
                <a:solidFill>
                  <a:srgbClr val="000000"/>
                </a:solidFill>
              </a:rPr>
              <a:t>dalam</a:t>
            </a:r>
            <a:r>
              <a:rPr sz="3000" spc="-90" dirty="0">
                <a:solidFill>
                  <a:srgbClr val="000000"/>
                </a:solidFill>
              </a:rPr>
              <a:t> </a:t>
            </a:r>
            <a:r>
              <a:rPr sz="3000" spc="-10" dirty="0">
                <a:solidFill>
                  <a:srgbClr val="000000"/>
                </a:solidFill>
              </a:rPr>
              <a:t>pembentukan kelompok: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1304" y="240699"/>
            <a:ext cx="6625590" cy="629920"/>
            <a:chOff x="2531304" y="240699"/>
            <a:chExt cx="6625590" cy="629920"/>
          </a:xfrm>
        </p:grpSpPr>
        <p:sp>
          <p:nvSpPr>
            <p:cNvPr id="3" name="object 3"/>
            <p:cNvSpPr/>
            <p:nvPr/>
          </p:nvSpPr>
          <p:spPr>
            <a:xfrm>
              <a:off x="2544004" y="253399"/>
              <a:ext cx="6600190" cy="428625"/>
            </a:xfrm>
            <a:custGeom>
              <a:avLst/>
              <a:gdLst/>
              <a:ahLst/>
              <a:cxnLst/>
              <a:rect l="l" t="t" r="r" b="b"/>
              <a:pathLst>
                <a:path w="6600190" h="428625">
                  <a:moveTo>
                    <a:pt x="6599994" y="428399"/>
                  </a:moveTo>
                  <a:lnTo>
                    <a:pt x="0" y="428399"/>
                  </a:lnTo>
                  <a:lnTo>
                    <a:pt x="0" y="0"/>
                  </a:lnTo>
                  <a:lnTo>
                    <a:pt x="6599994" y="0"/>
                  </a:lnTo>
                </a:path>
              </a:pathLst>
            </a:custGeom>
            <a:ln w="25399">
              <a:solidFill>
                <a:srgbClr val="A2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1508" y="470122"/>
              <a:ext cx="4291965" cy="387985"/>
            </a:xfrm>
            <a:custGeom>
              <a:avLst/>
              <a:gdLst/>
              <a:ahLst/>
              <a:cxnLst/>
              <a:rect l="l" t="t" r="r" b="b"/>
              <a:pathLst>
                <a:path w="4291965" h="387984">
                  <a:moveTo>
                    <a:pt x="4227015" y="387519"/>
                  </a:moveTo>
                  <a:lnTo>
                    <a:pt x="64587" y="387519"/>
                  </a:lnTo>
                  <a:lnTo>
                    <a:pt x="39447" y="382444"/>
                  </a:lnTo>
                  <a:lnTo>
                    <a:pt x="18917" y="368602"/>
                  </a:lnTo>
                  <a:lnTo>
                    <a:pt x="5075" y="348072"/>
                  </a:lnTo>
                  <a:lnTo>
                    <a:pt x="0" y="322932"/>
                  </a:lnTo>
                  <a:lnTo>
                    <a:pt x="0" y="64587"/>
                  </a:lnTo>
                  <a:lnTo>
                    <a:pt x="5075" y="39447"/>
                  </a:lnTo>
                  <a:lnTo>
                    <a:pt x="18917" y="18917"/>
                  </a:lnTo>
                  <a:lnTo>
                    <a:pt x="39447" y="5075"/>
                  </a:lnTo>
                  <a:lnTo>
                    <a:pt x="64587" y="0"/>
                  </a:lnTo>
                  <a:lnTo>
                    <a:pt x="4227015" y="0"/>
                  </a:lnTo>
                  <a:lnTo>
                    <a:pt x="4272685" y="18917"/>
                  </a:lnTo>
                  <a:lnTo>
                    <a:pt x="4291602" y="64587"/>
                  </a:lnTo>
                  <a:lnTo>
                    <a:pt x="4291602" y="322932"/>
                  </a:lnTo>
                  <a:lnTo>
                    <a:pt x="4286527" y="348072"/>
                  </a:lnTo>
                  <a:lnTo>
                    <a:pt x="4272685" y="368602"/>
                  </a:lnTo>
                  <a:lnTo>
                    <a:pt x="4252155" y="382444"/>
                  </a:lnTo>
                  <a:lnTo>
                    <a:pt x="4227015" y="387519"/>
                  </a:lnTo>
                  <a:close/>
                </a:path>
              </a:pathLst>
            </a:custGeom>
            <a:solidFill>
              <a:srgbClr val="F399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1508" y="470122"/>
              <a:ext cx="4291965" cy="387985"/>
            </a:xfrm>
            <a:custGeom>
              <a:avLst/>
              <a:gdLst/>
              <a:ahLst/>
              <a:cxnLst/>
              <a:rect l="l" t="t" r="r" b="b"/>
              <a:pathLst>
                <a:path w="4291965" h="387984">
                  <a:moveTo>
                    <a:pt x="0" y="64587"/>
                  </a:moveTo>
                  <a:lnTo>
                    <a:pt x="5075" y="39447"/>
                  </a:lnTo>
                  <a:lnTo>
                    <a:pt x="18917" y="18917"/>
                  </a:lnTo>
                  <a:lnTo>
                    <a:pt x="39447" y="5075"/>
                  </a:lnTo>
                  <a:lnTo>
                    <a:pt x="64587" y="0"/>
                  </a:lnTo>
                  <a:lnTo>
                    <a:pt x="4227015" y="0"/>
                  </a:lnTo>
                  <a:lnTo>
                    <a:pt x="4272685" y="18917"/>
                  </a:lnTo>
                  <a:lnTo>
                    <a:pt x="4291602" y="64587"/>
                  </a:lnTo>
                  <a:lnTo>
                    <a:pt x="4291602" y="322932"/>
                  </a:lnTo>
                  <a:lnTo>
                    <a:pt x="4286527" y="348072"/>
                  </a:lnTo>
                  <a:lnTo>
                    <a:pt x="4272685" y="368602"/>
                  </a:lnTo>
                  <a:lnTo>
                    <a:pt x="4252155" y="382444"/>
                  </a:lnTo>
                  <a:lnTo>
                    <a:pt x="4227015" y="387519"/>
                  </a:lnTo>
                  <a:lnTo>
                    <a:pt x="64587" y="387519"/>
                  </a:lnTo>
                  <a:lnTo>
                    <a:pt x="39447" y="382444"/>
                  </a:lnTo>
                  <a:lnTo>
                    <a:pt x="18917" y="368602"/>
                  </a:lnTo>
                  <a:lnTo>
                    <a:pt x="5075" y="348072"/>
                  </a:lnTo>
                  <a:lnTo>
                    <a:pt x="0" y="322932"/>
                  </a:lnTo>
                  <a:lnTo>
                    <a:pt x="0" y="645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0700" rIns="0" bIns="0" rtlCol="0">
            <a:spAutoFit/>
          </a:bodyPr>
          <a:lstStyle/>
          <a:p>
            <a:pPr marL="279146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000000"/>
                </a:solidFill>
                <a:latin typeface="Arial Black"/>
                <a:cs typeface="Arial Black"/>
              </a:rPr>
              <a:t>Definisi</a:t>
            </a:r>
            <a:r>
              <a:rPr sz="1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000000"/>
                </a:solidFill>
                <a:latin typeface="Arial Black"/>
                <a:cs typeface="Arial Black"/>
              </a:rPr>
              <a:t>Pendekatan</a:t>
            </a:r>
            <a:r>
              <a:rPr sz="1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000000"/>
                </a:solidFill>
                <a:latin typeface="Arial Black"/>
                <a:cs typeface="Arial Black"/>
              </a:rPr>
              <a:t>Sosial-</a:t>
            </a:r>
            <a:r>
              <a:rPr sz="1200" spc="-60" dirty="0">
                <a:solidFill>
                  <a:srgbClr val="000000"/>
                </a:solidFill>
                <a:latin typeface="Arial Black"/>
                <a:cs typeface="Arial Black"/>
              </a:rPr>
              <a:t>Konstruktivisme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31304" y="919911"/>
            <a:ext cx="6625590" cy="800735"/>
            <a:chOff x="2531304" y="919911"/>
            <a:chExt cx="6625590" cy="800735"/>
          </a:xfrm>
        </p:grpSpPr>
        <p:sp>
          <p:nvSpPr>
            <p:cNvPr id="8" name="object 8"/>
            <p:cNvSpPr/>
            <p:nvPr/>
          </p:nvSpPr>
          <p:spPr>
            <a:xfrm>
              <a:off x="2544004" y="1279478"/>
              <a:ext cx="6600190" cy="428625"/>
            </a:xfrm>
            <a:custGeom>
              <a:avLst/>
              <a:gdLst/>
              <a:ahLst/>
              <a:cxnLst/>
              <a:rect l="l" t="t" r="r" b="b"/>
              <a:pathLst>
                <a:path w="6600190" h="428625">
                  <a:moveTo>
                    <a:pt x="6599994" y="428399"/>
                  </a:moveTo>
                  <a:lnTo>
                    <a:pt x="0" y="428399"/>
                  </a:lnTo>
                  <a:lnTo>
                    <a:pt x="0" y="0"/>
                  </a:lnTo>
                  <a:lnTo>
                    <a:pt x="6599994" y="0"/>
                  </a:lnTo>
                </a:path>
              </a:pathLst>
            </a:custGeom>
            <a:ln w="25399">
              <a:solidFill>
                <a:srgbClr val="A2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4369" y="932611"/>
              <a:ext cx="4635500" cy="607060"/>
            </a:xfrm>
            <a:custGeom>
              <a:avLst/>
              <a:gdLst/>
              <a:ahLst/>
              <a:cxnLst/>
              <a:rect l="l" t="t" r="r" b="b"/>
              <a:pathLst>
                <a:path w="4635500" h="607060">
                  <a:moveTo>
                    <a:pt x="4533739" y="606823"/>
                  </a:moveTo>
                  <a:lnTo>
                    <a:pt x="101139" y="606823"/>
                  </a:lnTo>
                  <a:lnTo>
                    <a:pt x="61771" y="598875"/>
                  </a:lnTo>
                  <a:lnTo>
                    <a:pt x="29622" y="577200"/>
                  </a:lnTo>
                  <a:lnTo>
                    <a:pt x="7948" y="545052"/>
                  </a:lnTo>
                  <a:lnTo>
                    <a:pt x="0" y="505684"/>
                  </a:lnTo>
                  <a:lnTo>
                    <a:pt x="0" y="101139"/>
                  </a:lnTo>
                  <a:lnTo>
                    <a:pt x="7948" y="61771"/>
                  </a:lnTo>
                  <a:lnTo>
                    <a:pt x="29622" y="29623"/>
                  </a:lnTo>
                  <a:lnTo>
                    <a:pt x="61771" y="7948"/>
                  </a:lnTo>
                  <a:lnTo>
                    <a:pt x="101139" y="0"/>
                  </a:lnTo>
                  <a:lnTo>
                    <a:pt x="4533739" y="0"/>
                  </a:lnTo>
                  <a:lnTo>
                    <a:pt x="4572443" y="7698"/>
                  </a:lnTo>
                  <a:lnTo>
                    <a:pt x="4605255" y="29623"/>
                  </a:lnTo>
                  <a:lnTo>
                    <a:pt x="4627180" y="62434"/>
                  </a:lnTo>
                  <a:lnTo>
                    <a:pt x="4634879" y="101139"/>
                  </a:lnTo>
                  <a:lnTo>
                    <a:pt x="4634879" y="505684"/>
                  </a:lnTo>
                  <a:lnTo>
                    <a:pt x="4626931" y="545052"/>
                  </a:lnTo>
                  <a:lnTo>
                    <a:pt x="4605256" y="577200"/>
                  </a:lnTo>
                  <a:lnTo>
                    <a:pt x="4573107" y="598875"/>
                  </a:lnTo>
                  <a:lnTo>
                    <a:pt x="4533739" y="606823"/>
                  </a:lnTo>
                  <a:close/>
                </a:path>
              </a:pathLst>
            </a:custGeom>
            <a:solidFill>
              <a:srgbClr val="A2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4369" y="932611"/>
              <a:ext cx="4635500" cy="607060"/>
            </a:xfrm>
            <a:custGeom>
              <a:avLst/>
              <a:gdLst/>
              <a:ahLst/>
              <a:cxnLst/>
              <a:rect l="l" t="t" r="r" b="b"/>
              <a:pathLst>
                <a:path w="4635500" h="607060">
                  <a:moveTo>
                    <a:pt x="0" y="101139"/>
                  </a:moveTo>
                  <a:lnTo>
                    <a:pt x="7948" y="61771"/>
                  </a:lnTo>
                  <a:lnTo>
                    <a:pt x="29622" y="29623"/>
                  </a:lnTo>
                  <a:lnTo>
                    <a:pt x="61771" y="7948"/>
                  </a:lnTo>
                  <a:lnTo>
                    <a:pt x="101139" y="0"/>
                  </a:lnTo>
                  <a:lnTo>
                    <a:pt x="4533739" y="0"/>
                  </a:lnTo>
                  <a:lnTo>
                    <a:pt x="4572443" y="7698"/>
                  </a:lnTo>
                  <a:lnTo>
                    <a:pt x="4605255" y="29623"/>
                  </a:lnTo>
                  <a:lnTo>
                    <a:pt x="4627180" y="62434"/>
                  </a:lnTo>
                  <a:lnTo>
                    <a:pt x="4634879" y="101139"/>
                  </a:lnTo>
                  <a:lnTo>
                    <a:pt x="4634879" y="505684"/>
                  </a:lnTo>
                  <a:lnTo>
                    <a:pt x="4626931" y="545052"/>
                  </a:lnTo>
                  <a:lnTo>
                    <a:pt x="4605256" y="577200"/>
                  </a:lnTo>
                  <a:lnTo>
                    <a:pt x="4573107" y="598875"/>
                  </a:lnTo>
                  <a:lnTo>
                    <a:pt x="4533739" y="606823"/>
                  </a:lnTo>
                  <a:lnTo>
                    <a:pt x="101139" y="606823"/>
                  </a:lnTo>
                  <a:lnTo>
                    <a:pt x="61771" y="598875"/>
                  </a:lnTo>
                  <a:lnTo>
                    <a:pt x="29622" y="577200"/>
                  </a:lnTo>
                  <a:lnTo>
                    <a:pt x="7948" y="545052"/>
                  </a:lnTo>
                  <a:lnTo>
                    <a:pt x="0" y="505684"/>
                  </a:lnTo>
                  <a:lnTo>
                    <a:pt x="0" y="10113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62743" y="1038005"/>
            <a:ext cx="257746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50" dirty="0">
                <a:latin typeface="Arial Black"/>
                <a:cs typeface="Arial Black"/>
              </a:rPr>
              <a:t>Manfaat </a:t>
            </a:r>
            <a:r>
              <a:rPr sz="1200" spc="-55" dirty="0">
                <a:latin typeface="Arial Black"/>
                <a:cs typeface="Arial Black"/>
              </a:rPr>
              <a:t>dan</a:t>
            </a:r>
            <a:r>
              <a:rPr sz="1200" spc="-50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Urgensi</a:t>
            </a:r>
            <a:r>
              <a:rPr sz="1200" spc="-50" dirty="0">
                <a:latin typeface="Arial Black"/>
                <a:cs typeface="Arial Black"/>
              </a:rPr>
              <a:t> </a:t>
            </a:r>
            <a:r>
              <a:rPr sz="1200" spc="-55" dirty="0">
                <a:latin typeface="Arial Black"/>
                <a:cs typeface="Arial Black"/>
              </a:rPr>
              <a:t>Pendekatan </a:t>
            </a:r>
            <a:r>
              <a:rPr sz="1200" spc="-75" dirty="0">
                <a:latin typeface="Arial Black"/>
                <a:cs typeface="Arial Black"/>
              </a:rPr>
              <a:t>Sosial-</a:t>
            </a:r>
            <a:r>
              <a:rPr sz="1200" spc="-10" dirty="0">
                <a:latin typeface="Arial Black"/>
                <a:cs typeface="Arial Black"/>
              </a:rPr>
              <a:t>Konstruktivisme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31304" y="1796015"/>
            <a:ext cx="6625590" cy="933450"/>
            <a:chOff x="2531304" y="1796015"/>
            <a:chExt cx="6625590" cy="933450"/>
          </a:xfrm>
        </p:grpSpPr>
        <p:sp>
          <p:nvSpPr>
            <p:cNvPr id="13" name="object 13"/>
            <p:cNvSpPr/>
            <p:nvPr/>
          </p:nvSpPr>
          <p:spPr>
            <a:xfrm>
              <a:off x="2544004" y="2287887"/>
              <a:ext cx="6600190" cy="428625"/>
            </a:xfrm>
            <a:custGeom>
              <a:avLst/>
              <a:gdLst/>
              <a:ahLst/>
              <a:cxnLst/>
              <a:rect l="l" t="t" r="r" b="b"/>
              <a:pathLst>
                <a:path w="6600190" h="428625">
                  <a:moveTo>
                    <a:pt x="6599994" y="428399"/>
                  </a:moveTo>
                  <a:lnTo>
                    <a:pt x="0" y="428399"/>
                  </a:lnTo>
                  <a:lnTo>
                    <a:pt x="0" y="0"/>
                  </a:lnTo>
                  <a:lnTo>
                    <a:pt x="6599994" y="0"/>
                  </a:lnTo>
                </a:path>
              </a:pathLst>
            </a:custGeom>
            <a:ln w="25399">
              <a:solidFill>
                <a:srgbClr val="A2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74369" y="1808715"/>
              <a:ext cx="4923155" cy="730250"/>
            </a:xfrm>
            <a:custGeom>
              <a:avLst/>
              <a:gdLst/>
              <a:ahLst/>
              <a:cxnLst/>
              <a:rect l="l" t="t" r="r" b="b"/>
              <a:pathLst>
                <a:path w="4923155" h="730250">
                  <a:moveTo>
                    <a:pt x="4801154" y="730090"/>
                  </a:moveTo>
                  <a:lnTo>
                    <a:pt x="121684" y="730090"/>
                  </a:lnTo>
                  <a:lnTo>
                    <a:pt x="74319" y="720528"/>
                  </a:lnTo>
                  <a:lnTo>
                    <a:pt x="35640" y="694450"/>
                  </a:lnTo>
                  <a:lnTo>
                    <a:pt x="9562" y="655771"/>
                  </a:lnTo>
                  <a:lnTo>
                    <a:pt x="0" y="608406"/>
                  </a:lnTo>
                  <a:lnTo>
                    <a:pt x="0" y="121684"/>
                  </a:lnTo>
                  <a:lnTo>
                    <a:pt x="9562" y="74319"/>
                  </a:lnTo>
                  <a:lnTo>
                    <a:pt x="35640" y="35640"/>
                  </a:lnTo>
                  <a:lnTo>
                    <a:pt x="74319" y="9562"/>
                  </a:lnTo>
                  <a:lnTo>
                    <a:pt x="121684" y="0"/>
                  </a:lnTo>
                  <a:lnTo>
                    <a:pt x="4801154" y="0"/>
                  </a:lnTo>
                  <a:lnTo>
                    <a:pt x="4847721" y="9262"/>
                  </a:lnTo>
                  <a:lnTo>
                    <a:pt x="4887198" y="35640"/>
                  </a:lnTo>
                  <a:lnTo>
                    <a:pt x="4913576" y="75117"/>
                  </a:lnTo>
                  <a:lnTo>
                    <a:pt x="4922839" y="121684"/>
                  </a:lnTo>
                  <a:lnTo>
                    <a:pt x="4922839" y="608406"/>
                  </a:lnTo>
                  <a:lnTo>
                    <a:pt x="4913276" y="655771"/>
                  </a:lnTo>
                  <a:lnTo>
                    <a:pt x="4887198" y="694450"/>
                  </a:lnTo>
                  <a:lnTo>
                    <a:pt x="4848519" y="720528"/>
                  </a:lnTo>
                  <a:lnTo>
                    <a:pt x="4801154" y="730090"/>
                  </a:lnTo>
                  <a:close/>
                </a:path>
              </a:pathLst>
            </a:custGeom>
            <a:solidFill>
              <a:srgbClr val="F399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74369" y="1808715"/>
              <a:ext cx="4923155" cy="730250"/>
            </a:xfrm>
            <a:custGeom>
              <a:avLst/>
              <a:gdLst/>
              <a:ahLst/>
              <a:cxnLst/>
              <a:rect l="l" t="t" r="r" b="b"/>
              <a:pathLst>
                <a:path w="4923155" h="730250">
                  <a:moveTo>
                    <a:pt x="0" y="121684"/>
                  </a:moveTo>
                  <a:lnTo>
                    <a:pt x="9562" y="74319"/>
                  </a:lnTo>
                  <a:lnTo>
                    <a:pt x="35640" y="35640"/>
                  </a:lnTo>
                  <a:lnTo>
                    <a:pt x="74319" y="9562"/>
                  </a:lnTo>
                  <a:lnTo>
                    <a:pt x="121684" y="0"/>
                  </a:lnTo>
                  <a:lnTo>
                    <a:pt x="4801154" y="0"/>
                  </a:lnTo>
                  <a:lnTo>
                    <a:pt x="4847721" y="9262"/>
                  </a:lnTo>
                  <a:lnTo>
                    <a:pt x="4887198" y="35640"/>
                  </a:lnTo>
                  <a:lnTo>
                    <a:pt x="4913576" y="75117"/>
                  </a:lnTo>
                  <a:lnTo>
                    <a:pt x="4922839" y="121684"/>
                  </a:lnTo>
                  <a:lnTo>
                    <a:pt x="4922839" y="608406"/>
                  </a:lnTo>
                  <a:lnTo>
                    <a:pt x="4913276" y="655771"/>
                  </a:lnTo>
                  <a:lnTo>
                    <a:pt x="4887198" y="694450"/>
                  </a:lnTo>
                  <a:lnTo>
                    <a:pt x="4848519" y="720528"/>
                  </a:lnTo>
                  <a:lnTo>
                    <a:pt x="4801154" y="730090"/>
                  </a:lnTo>
                  <a:lnTo>
                    <a:pt x="121684" y="730090"/>
                  </a:lnTo>
                  <a:lnTo>
                    <a:pt x="74319" y="720528"/>
                  </a:lnTo>
                  <a:lnTo>
                    <a:pt x="35640" y="694450"/>
                  </a:lnTo>
                  <a:lnTo>
                    <a:pt x="9562" y="655771"/>
                  </a:lnTo>
                  <a:lnTo>
                    <a:pt x="0" y="608406"/>
                  </a:lnTo>
                  <a:lnTo>
                    <a:pt x="0" y="12168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68759" y="1975743"/>
            <a:ext cx="368236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45" dirty="0">
                <a:latin typeface="Arial Black"/>
                <a:cs typeface="Arial Black"/>
              </a:rPr>
              <a:t>Perbandingan</a:t>
            </a:r>
            <a:r>
              <a:rPr sz="1200" spc="229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Kognitif-</a:t>
            </a:r>
            <a:r>
              <a:rPr sz="1200" spc="-75" dirty="0">
                <a:latin typeface="Arial Black"/>
                <a:cs typeface="Arial Black"/>
              </a:rPr>
              <a:t>Konstruktivisme</a:t>
            </a:r>
            <a:r>
              <a:rPr sz="1200" spc="-9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dengan </a:t>
            </a:r>
            <a:r>
              <a:rPr sz="1200" spc="-75" dirty="0">
                <a:latin typeface="Arial Black"/>
                <a:cs typeface="Arial Black"/>
              </a:rPr>
              <a:t>Sosial-</a:t>
            </a:r>
            <a:r>
              <a:rPr sz="1200" spc="-10" dirty="0">
                <a:latin typeface="Arial Black"/>
                <a:cs typeface="Arial Black"/>
              </a:rPr>
              <a:t>Konstruktivisme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31304" y="2795387"/>
            <a:ext cx="6625590" cy="527685"/>
            <a:chOff x="2531304" y="2795387"/>
            <a:chExt cx="6625590" cy="527685"/>
          </a:xfrm>
        </p:grpSpPr>
        <p:sp>
          <p:nvSpPr>
            <p:cNvPr id="18" name="object 18"/>
            <p:cNvSpPr/>
            <p:nvPr/>
          </p:nvSpPr>
          <p:spPr>
            <a:xfrm>
              <a:off x="2544004" y="2881197"/>
              <a:ext cx="6600190" cy="428625"/>
            </a:xfrm>
            <a:custGeom>
              <a:avLst/>
              <a:gdLst/>
              <a:ahLst/>
              <a:cxnLst/>
              <a:rect l="l" t="t" r="r" b="b"/>
              <a:pathLst>
                <a:path w="6600190" h="428625">
                  <a:moveTo>
                    <a:pt x="6599994" y="428399"/>
                  </a:moveTo>
                  <a:lnTo>
                    <a:pt x="0" y="428399"/>
                  </a:lnTo>
                  <a:lnTo>
                    <a:pt x="0" y="0"/>
                  </a:lnTo>
                  <a:lnTo>
                    <a:pt x="6599994" y="0"/>
                  </a:lnTo>
                </a:path>
              </a:pathLst>
            </a:custGeom>
            <a:ln w="25399">
              <a:solidFill>
                <a:srgbClr val="A2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4369" y="2808087"/>
              <a:ext cx="4625340" cy="502284"/>
            </a:xfrm>
            <a:custGeom>
              <a:avLst/>
              <a:gdLst/>
              <a:ahLst/>
              <a:cxnLst/>
              <a:rect l="l" t="t" r="r" b="b"/>
              <a:pathLst>
                <a:path w="4625340" h="502285">
                  <a:moveTo>
                    <a:pt x="4541478" y="501839"/>
                  </a:moveTo>
                  <a:lnTo>
                    <a:pt x="83641" y="501839"/>
                  </a:lnTo>
                  <a:lnTo>
                    <a:pt x="51084" y="495267"/>
                  </a:lnTo>
                  <a:lnTo>
                    <a:pt x="24498" y="477341"/>
                  </a:lnTo>
                  <a:lnTo>
                    <a:pt x="6572" y="450755"/>
                  </a:lnTo>
                  <a:lnTo>
                    <a:pt x="0" y="418198"/>
                  </a:lnTo>
                  <a:lnTo>
                    <a:pt x="0" y="83641"/>
                  </a:lnTo>
                  <a:lnTo>
                    <a:pt x="6462" y="51633"/>
                  </a:lnTo>
                  <a:lnTo>
                    <a:pt x="6572" y="51084"/>
                  </a:lnTo>
                  <a:lnTo>
                    <a:pt x="24498" y="24498"/>
                  </a:lnTo>
                  <a:lnTo>
                    <a:pt x="51084" y="6572"/>
                  </a:lnTo>
                  <a:lnTo>
                    <a:pt x="83641" y="0"/>
                  </a:lnTo>
                  <a:lnTo>
                    <a:pt x="4541478" y="0"/>
                  </a:lnTo>
                  <a:lnTo>
                    <a:pt x="4587883" y="14052"/>
                  </a:lnTo>
                  <a:lnTo>
                    <a:pt x="4618753" y="51633"/>
                  </a:lnTo>
                  <a:lnTo>
                    <a:pt x="4625119" y="83641"/>
                  </a:lnTo>
                  <a:lnTo>
                    <a:pt x="4625119" y="418198"/>
                  </a:lnTo>
                  <a:lnTo>
                    <a:pt x="4618547" y="450755"/>
                  </a:lnTo>
                  <a:lnTo>
                    <a:pt x="4600621" y="477341"/>
                  </a:lnTo>
                  <a:lnTo>
                    <a:pt x="4574035" y="495267"/>
                  </a:lnTo>
                  <a:lnTo>
                    <a:pt x="4541478" y="501839"/>
                  </a:lnTo>
                  <a:close/>
                </a:path>
              </a:pathLst>
            </a:custGeom>
            <a:solidFill>
              <a:srgbClr val="A2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4369" y="2808087"/>
              <a:ext cx="4625340" cy="502284"/>
            </a:xfrm>
            <a:custGeom>
              <a:avLst/>
              <a:gdLst/>
              <a:ahLst/>
              <a:cxnLst/>
              <a:rect l="l" t="t" r="r" b="b"/>
              <a:pathLst>
                <a:path w="4625340" h="502285">
                  <a:moveTo>
                    <a:pt x="0" y="83641"/>
                  </a:moveTo>
                  <a:lnTo>
                    <a:pt x="6572" y="51084"/>
                  </a:lnTo>
                  <a:lnTo>
                    <a:pt x="24498" y="24498"/>
                  </a:lnTo>
                  <a:lnTo>
                    <a:pt x="51084" y="6572"/>
                  </a:lnTo>
                  <a:lnTo>
                    <a:pt x="83641" y="0"/>
                  </a:lnTo>
                  <a:lnTo>
                    <a:pt x="4541478" y="0"/>
                  </a:lnTo>
                  <a:lnTo>
                    <a:pt x="4587883" y="14052"/>
                  </a:lnTo>
                  <a:lnTo>
                    <a:pt x="4618753" y="51633"/>
                  </a:lnTo>
                  <a:lnTo>
                    <a:pt x="4625119" y="83641"/>
                  </a:lnTo>
                  <a:lnTo>
                    <a:pt x="4625119" y="418198"/>
                  </a:lnTo>
                  <a:lnTo>
                    <a:pt x="4618547" y="450755"/>
                  </a:lnTo>
                  <a:lnTo>
                    <a:pt x="4600621" y="477341"/>
                  </a:lnTo>
                  <a:lnTo>
                    <a:pt x="4574035" y="495267"/>
                  </a:lnTo>
                  <a:lnTo>
                    <a:pt x="4541478" y="501839"/>
                  </a:lnTo>
                  <a:lnTo>
                    <a:pt x="83641" y="501839"/>
                  </a:lnTo>
                  <a:lnTo>
                    <a:pt x="51084" y="495267"/>
                  </a:lnTo>
                  <a:lnTo>
                    <a:pt x="24498" y="477341"/>
                  </a:lnTo>
                  <a:lnTo>
                    <a:pt x="6572" y="450755"/>
                  </a:lnTo>
                  <a:lnTo>
                    <a:pt x="0" y="418198"/>
                  </a:lnTo>
                  <a:lnTo>
                    <a:pt x="0" y="8364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57618" y="2860989"/>
            <a:ext cx="335915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70" dirty="0">
                <a:latin typeface="Arial Black"/>
                <a:cs typeface="Arial Black"/>
              </a:rPr>
              <a:t>Metode</a:t>
            </a:r>
            <a:r>
              <a:rPr sz="1200" spc="-60" dirty="0">
                <a:latin typeface="Arial Black"/>
                <a:cs typeface="Arial Black"/>
              </a:rPr>
              <a:t> </a:t>
            </a:r>
            <a:r>
              <a:rPr sz="1200" spc="-70" dirty="0">
                <a:latin typeface="Arial Black"/>
                <a:cs typeface="Arial Black"/>
              </a:rPr>
              <a:t>Pembelajaran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di</a:t>
            </a:r>
            <a:r>
              <a:rPr sz="1200" spc="-55" dirty="0">
                <a:latin typeface="Arial Black"/>
                <a:cs typeface="Arial Black"/>
              </a:rPr>
              <a:t> </a:t>
            </a:r>
            <a:r>
              <a:rPr sz="1200" spc="-65" dirty="0">
                <a:latin typeface="Arial Black"/>
                <a:cs typeface="Arial Black"/>
              </a:rPr>
              <a:t>dalam</a:t>
            </a:r>
            <a:r>
              <a:rPr sz="1200" spc="-6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Pendekatan </a:t>
            </a:r>
            <a:r>
              <a:rPr sz="1200" spc="-75" dirty="0">
                <a:latin typeface="Arial Black"/>
                <a:cs typeface="Arial Black"/>
              </a:rPr>
              <a:t>Sosial-</a:t>
            </a:r>
            <a:r>
              <a:rPr sz="1200" spc="-10" dirty="0">
                <a:latin typeface="Arial Black"/>
                <a:cs typeface="Arial Black"/>
              </a:rPr>
              <a:t>Konstruktivisme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31304" y="3566507"/>
            <a:ext cx="6625590" cy="704850"/>
            <a:chOff x="2531304" y="3566507"/>
            <a:chExt cx="6625590" cy="704850"/>
          </a:xfrm>
        </p:grpSpPr>
        <p:sp>
          <p:nvSpPr>
            <p:cNvPr id="23" name="object 23"/>
            <p:cNvSpPr/>
            <p:nvPr/>
          </p:nvSpPr>
          <p:spPr>
            <a:xfrm>
              <a:off x="2544004" y="3830128"/>
              <a:ext cx="6600190" cy="428625"/>
            </a:xfrm>
            <a:custGeom>
              <a:avLst/>
              <a:gdLst/>
              <a:ahLst/>
              <a:cxnLst/>
              <a:rect l="l" t="t" r="r" b="b"/>
              <a:pathLst>
                <a:path w="6600190" h="428625">
                  <a:moveTo>
                    <a:pt x="6599994" y="428399"/>
                  </a:moveTo>
                  <a:lnTo>
                    <a:pt x="0" y="428399"/>
                  </a:lnTo>
                  <a:lnTo>
                    <a:pt x="0" y="0"/>
                  </a:lnTo>
                  <a:lnTo>
                    <a:pt x="6599994" y="0"/>
                  </a:lnTo>
                </a:path>
              </a:pathLst>
            </a:custGeom>
            <a:ln w="25399">
              <a:solidFill>
                <a:srgbClr val="A2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4369" y="3579207"/>
              <a:ext cx="4625340" cy="502284"/>
            </a:xfrm>
            <a:custGeom>
              <a:avLst/>
              <a:gdLst/>
              <a:ahLst/>
              <a:cxnLst/>
              <a:rect l="l" t="t" r="r" b="b"/>
              <a:pathLst>
                <a:path w="4625340" h="502285">
                  <a:moveTo>
                    <a:pt x="4541478" y="501840"/>
                  </a:moveTo>
                  <a:lnTo>
                    <a:pt x="83641" y="501840"/>
                  </a:lnTo>
                  <a:lnTo>
                    <a:pt x="51084" y="495267"/>
                  </a:lnTo>
                  <a:lnTo>
                    <a:pt x="24498" y="477342"/>
                  </a:lnTo>
                  <a:lnTo>
                    <a:pt x="6572" y="450755"/>
                  </a:lnTo>
                  <a:lnTo>
                    <a:pt x="0" y="418198"/>
                  </a:lnTo>
                  <a:lnTo>
                    <a:pt x="0" y="83641"/>
                  </a:lnTo>
                  <a:lnTo>
                    <a:pt x="6462" y="51633"/>
                  </a:lnTo>
                  <a:lnTo>
                    <a:pt x="6572" y="51084"/>
                  </a:lnTo>
                  <a:lnTo>
                    <a:pt x="24498" y="24498"/>
                  </a:lnTo>
                  <a:lnTo>
                    <a:pt x="51084" y="6572"/>
                  </a:lnTo>
                  <a:lnTo>
                    <a:pt x="83641" y="0"/>
                  </a:lnTo>
                  <a:lnTo>
                    <a:pt x="4541478" y="0"/>
                  </a:lnTo>
                  <a:lnTo>
                    <a:pt x="4587883" y="14053"/>
                  </a:lnTo>
                  <a:lnTo>
                    <a:pt x="4618753" y="51633"/>
                  </a:lnTo>
                  <a:lnTo>
                    <a:pt x="4625119" y="83641"/>
                  </a:lnTo>
                  <a:lnTo>
                    <a:pt x="4625119" y="418198"/>
                  </a:lnTo>
                  <a:lnTo>
                    <a:pt x="4618547" y="450755"/>
                  </a:lnTo>
                  <a:lnTo>
                    <a:pt x="4600621" y="477342"/>
                  </a:lnTo>
                  <a:lnTo>
                    <a:pt x="4574035" y="495267"/>
                  </a:lnTo>
                  <a:lnTo>
                    <a:pt x="4541478" y="501840"/>
                  </a:lnTo>
                  <a:close/>
                </a:path>
              </a:pathLst>
            </a:custGeom>
            <a:solidFill>
              <a:srgbClr val="F399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74369" y="3579207"/>
              <a:ext cx="4625340" cy="502284"/>
            </a:xfrm>
            <a:custGeom>
              <a:avLst/>
              <a:gdLst/>
              <a:ahLst/>
              <a:cxnLst/>
              <a:rect l="l" t="t" r="r" b="b"/>
              <a:pathLst>
                <a:path w="4625340" h="502285">
                  <a:moveTo>
                    <a:pt x="0" y="83641"/>
                  </a:moveTo>
                  <a:lnTo>
                    <a:pt x="6572" y="51084"/>
                  </a:lnTo>
                  <a:lnTo>
                    <a:pt x="24498" y="24498"/>
                  </a:lnTo>
                  <a:lnTo>
                    <a:pt x="51084" y="6572"/>
                  </a:lnTo>
                  <a:lnTo>
                    <a:pt x="83641" y="0"/>
                  </a:lnTo>
                  <a:lnTo>
                    <a:pt x="4541478" y="0"/>
                  </a:lnTo>
                  <a:lnTo>
                    <a:pt x="4587883" y="14053"/>
                  </a:lnTo>
                  <a:lnTo>
                    <a:pt x="4618753" y="51633"/>
                  </a:lnTo>
                  <a:lnTo>
                    <a:pt x="4625119" y="83641"/>
                  </a:lnTo>
                  <a:lnTo>
                    <a:pt x="4625119" y="418198"/>
                  </a:lnTo>
                  <a:lnTo>
                    <a:pt x="4618547" y="450755"/>
                  </a:lnTo>
                  <a:lnTo>
                    <a:pt x="4600621" y="477342"/>
                  </a:lnTo>
                  <a:lnTo>
                    <a:pt x="4574035" y="495267"/>
                  </a:lnTo>
                  <a:lnTo>
                    <a:pt x="4541478" y="501840"/>
                  </a:lnTo>
                  <a:lnTo>
                    <a:pt x="83641" y="501840"/>
                  </a:lnTo>
                  <a:lnTo>
                    <a:pt x="51084" y="495267"/>
                  </a:lnTo>
                  <a:lnTo>
                    <a:pt x="24498" y="477342"/>
                  </a:lnTo>
                  <a:lnTo>
                    <a:pt x="6572" y="450755"/>
                  </a:lnTo>
                  <a:lnTo>
                    <a:pt x="0" y="418198"/>
                  </a:lnTo>
                  <a:lnTo>
                    <a:pt x="0" y="8364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57618" y="3714405"/>
            <a:ext cx="2174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 Black"/>
                <a:cs typeface="Arial Black"/>
              </a:rPr>
              <a:t>Penyusunan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Kelompok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80" dirty="0">
                <a:latin typeface="Arial Black"/>
                <a:cs typeface="Arial Black"/>
              </a:rPr>
              <a:t>Kecil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31304" y="4337627"/>
            <a:ext cx="6625590" cy="704850"/>
            <a:chOff x="2531304" y="4337627"/>
            <a:chExt cx="6625590" cy="704850"/>
          </a:xfrm>
        </p:grpSpPr>
        <p:sp>
          <p:nvSpPr>
            <p:cNvPr id="28" name="object 28"/>
            <p:cNvSpPr/>
            <p:nvPr/>
          </p:nvSpPr>
          <p:spPr>
            <a:xfrm>
              <a:off x="2544004" y="4601247"/>
              <a:ext cx="6600190" cy="428625"/>
            </a:xfrm>
            <a:custGeom>
              <a:avLst/>
              <a:gdLst/>
              <a:ahLst/>
              <a:cxnLst/>
              <a:rect l="l" t="t" r="r" b="b"/>
              <a:pathLst>
                <a:path w="6600190" h="428625">
                  <a:moveTo>
                    <a:pt x="6599994" y="428399"/>
                  </a:moveTo>
                  <a:lnTo>
                    <a:pt x="0" y="428399"/>
                  </a:lnTo>
                  <a:lnTo>
                    <a:pt x="0" y="0"/>
                  </a:lnTo>
                  <a:lnTo>
                    <a:pt x="6599994" y="0"/>
                  </a:lnTo>
                </a:path>
              </a:pathLst>
            </a:custGeom>
            <a:ln w="25399">
              <a:solidFill>
                <a:srgbClr val="A2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74369" y="4350327"/>
              <a:ext cx="4625340" cy="502284"/>
            </a:xfrm>
            <a:custGeom>
              <a:avLst/>
              <a:gdLst/>
              <a:ahLst/>
              <a:cxnLst/>
              <a:rect l="l" t="t" r="r" b="b"/>
              <a:pathLst>
                <a:path w="4625340" h="502285">
                  <a:moveTo>
                    <a:pt x="4541478" y="501839"/>
                  </a:moveTo>
                  <a:lnTo>
                    <a:pt x="83641" y="501839"/>
                  </a:lnTo>
                  <a:lnTo>
                    <a:pt x="51084" y="495267"/>
                  </a:lnTo>
                  <a:lnTo>
                    <a:pt x="24498" y="477341"/>
                  </a:lnTo>
                  <a:lnTo>
                    <a:pt x="6572" y="450755"/>
                  </a:lnTo>
                  <a:lnTo>
                    <a:pt x="0" y="418198"/>
                  </a:lnTo>
                  <a:lnTo>
                    <a:pt x="0" y="83641"/>
                  </a:lnTo>
                  <a:lnTo>
                    <a:pt x="24498" y="24498"/>
                  </a:lnTo>
                  <a:lnTo>
                    <a:pt x="83641" y="0"/>
                  </a:lnTo>
                  <a:lnTo>
                    <a:pt x="4541478" y="0"/>
                  </a:lnTo>
                  <a:lnTo>
                    <a:pt x="4587883" y="14052"/>
                  </a:lnTo>
                  <a:lnTo>
                    <a:pt x="4618753" y="51633"/>
                  </a:lnTo>
                  <a:lnTo>
                    <a:pt x="4625119" y="83641"/>
                  </a:lnTo>
                  <a:lnTo>
                    <a:pt x="4625119" y="418198"/>
                  </a:lnTo>
                  <a:lnTo>
                    <a:pt x="4618547" y="450755"/>
                  </a:lnTo>
                  <a:lnTo>
                    <a:pt x="4600621" y="477341"/>
                  </a:lnTo>
                  <a:lnTo>
                    <a:pt x="4574035" y="495267"/>
                  </a:lnTo>
                  <a:lnTo>
                    <a:pt x="4541478" y="501839"/>
                  </a:lnTo>
                  <a:close/>
                </a:path>
              </a:pathLst>
            </a:custGeom>
            <a:solidFill>
              <a:srgbClr val="A2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74369" y="4350327"/>
              <a:ext cx="4625340" cy="502284"/>
            </a:xfrm>
            <a:custGeom>
              <a:avLst/>
              <a:gdLst/>
              <a:ahLst/>
              <a:cxnLst/>
              <a:rect l="l" t="t" r="r" b="b"/>
              <a:pathLst>
                <a:path w="4625340" h="502285">
                  <a:moveTo>
                    <a:pt x="0" y="83641"/>
                  </a:moveTo>
                  <a:lnTo>
                    <a:pt x="6572" y="51084"/>
                  </a:lnTo>
                  <a:lnTo>
                    <a:pt x="24498" y="24498"/>
                  </a:lnTo>
                  <a:lnTo>
                    <a:pt x="51084" y="6572"/>
                  </a:lnTo>
                  <a:lnTo>
                    <a:pt x="83641" y="0"/>
                  </a:lnTo>
                  <a:lnTo>
                    <a:pt x="4541478" y="0"/>
                  </a:lnTo>
                  <a:lnTo>
                    <a:pt x="4587883" y="14052"/>
                  </a:lnTo>
                  <a:lnTo>
                    <a:pt x="4618753" y="51633"/>
                  </a:lnTo>
                  <a:lnTo>
                    <a:pt x="4625119" y="83641"/>
                  </a:lnTo>
                  <a:lnTo>
                    <a:pt x="4625119" y="418198"/>
                  </a:lnTo>
                  <a:lnTo>
                    <a:pt x="4618547" y="450755"/>
                  </a:lnTo>
                  <a:lnTo>
                    <a:pt x="4600621" y="477341"/>
                  </a:lnTo>
                  <a:lnTo>
                    <a:pt x="4574035" y="495267"/>
                  </a:lnTo>
                  <a:lnTo>
                    <a:pt x="4541478" y="501839"/>
                  </a:lnTo>
                  <a:lnTo>
                    <a:pt x="83641" y="501839"/>
                  </a:lnTo>
                  <a:lnTo>
                    <a:pt x="51084" y="495267"/>
                  </a:lnTo>
                  <a:lnTo>
                    <a:pt x="24498" y="477341"/>
                  </a:lnTo>
                  <a:lnTo>
                    <a:pt x="6572" y="450755"/>
                  </a:lnTo>
                  <a:lnTo>
                    <a:pt x="0" y="418198"/>
                  </a:lnTo>
                  <a:lnTo>
                    <a:pt x="0" y="8364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57618" y="4403229"/>
            <a:ext cx="389826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60" dirty="0">
                <a:latin typeface="Arial Black"/>
                <a:cs typeface="Arial Black"/>
              </a:rPr>
              <a:t>Pengenalan</a:t>
            </a:r>
            <a:r>
              <a:rPr sz="1200" spc="225" dirty="0">
                <a:latin typeface="Arial Black"/>
                <a:cs typeface="Arial Black"/>
              </a:rPr>
              <a:t> </a:t>
            </a:r>
            <a:r>
              <a:rPr sz="1200" spc="-85" dirty="0">
                <a:latin typeface="Arial Black"/>
                <a:cs typeface="Arial Black"/>
              </a:rPr>
              <a:t>Teacher-Centered</a:t>
            </a:r>
            <a:r>
              <a:rPr sz="1200" spc="-90" dirty="0">
                <a:latin typeface="Arial Black"/>
                <a:cs typeface="Arial Black"/>
              </a:rPr>
              <a:t> </a:t>
            </a:r>
            <a:r>
              <a:rPr sz="1200" spc="-75" dirty="0">
                <a:latin typeface="Arial Black"/>
                <a:cs typeface="Arial Black"/>
              </a:rPr>
              <a:t>Learning</a:t>
            </a:r>
            <a:r>
              <a:rPr sz="1200" spc="-95" dirty="0">
                <a:latin typeface="Arial Black"/>
                <a:cs typeface="Arial Black"/>
              </a:rPr>
              <a:t> </a:t>
            </a:r>
            <a:r>
              <a:rPr sz="1200" spc="-170" dirty="0">
                <a:latin typeface="Arial Black"/>
                <a:cs typeface="Arial Black"/>
              </a:rPr>
              <a:t>&amp;</a:t>
            </a:r>
            <a:r>
              <a:rPr sz="1200" spc="-8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Learner- </a:t>
            </a:r>
            <a:r>
              <a:rPr sz="1200" spc="-80" dirty="0">
                <a:latin typeface="Arial Black"/>
                <a:cs typeface="Arial Black"/>
              </a:rPr>
              <a:t>Centered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Learning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7634" y="2057850"/>
            <a:ext cx="16871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135" dirty="0">
                <a:latin typeface="Tahoma"/>
                <a:cs typeface="Tahoma"/>
              </a:rPr>
              <a:t>POKOK BAHASAN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366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KETRAMPILAN</a:t>
            </a:r>
            <a:r>
              <a:rPr spc="-75" dirty="0"/>
              <a:t> </a:t>
            </a:r>
            <a:r>
              <a:rPr spc="85" dirty="0"/>
              <a:t>MEMBANGUN</a:t>
            </a:r>
            <a:r>
              <a:rPr spc="-75" dirty="0"/>
              <a:t> </a:t>
            </a:r>
            <a:r>
              <a:rPr spc="125" dirty="0"/>
              <a:t>KELOMPOK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4387" y="1355926"/>
            <a:ext cx="7252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Pembelajaran</a:t>
            </a:r>
            <a:r>
              <a:rPr sz="1800" spc="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51934"/>
                </a:solidFill>
                <a:latin typeface="Tahoma"/>
                <a:cs typeface="Tahoma"/>
              </a:rPr>
              <a:t>kooperatif</a:t>
            </a:r>
            <a:r>
              <a:rPr sz="1800" spc="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051934"/>
                </a:solidFill>
                <a:latin typeface="Tahoma"/>
                <a:cs typeface="Tahoma"/>
              </a:rPr>
              <a:t>yang</a:t>
            </a:r>
            <a:r>
              <a:rPr sz="1800" spc="3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051934"/>
                </a:solidFill>
                <a:latin typeface="Tahoma"/>
                <a:cs typeface="Tahoma"/>
              </a:rPr>
              <a:t>baik</a:t>
            </a:r>
            <a:r>
              <a:rPr sz="1800" spc="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membutuhkan</a:t>
            </a:r>
            <a:r>
              <a:rPr sz="1800" spc="3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051934"/>
                </a:solidFill>
                <a:latin typeface="Tahoma"/>
                <a:cs typeface="Tahoma"/>
              </a:rPr>
              <a:t>waktu</a:t>
            </a:r>
            <a:r>
              <a:rPr sz="1800" spc="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Tahoma"/>
                <a:cs typeface="Tahoma"/>
              </a:rPr>
              <a:t>untuk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mengasah</a:t>
            </a:r>
            <a:r>
              <a:rPr sz="1800" spc="1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keterampilan</a:t>
            </a:r>
            <a:r>
              <a:rPr sz="1800" spc="1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membangun</a:t>
            </a:r>
            <a:r>
              <a:rPr sz="1800" spc="13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kelompok</a:t>
            </a:r>
            <a:r>
              <a:rPr sz="1800" spc="1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051934"/>
                </a:solidFill>
                <a:latin typeface="Tahoma"/>
                <a:cs typeface="Tahoma"/>
              </a:rPr>
              <a:t>(</a:t>
            </a:r>
            <a:r>
              <a:rPr sz="1800" i="1" spc="-80" dirty="0">
                <a:solidFill>
                  <a:srgbClr val="051934"/>
                </a:solidFill>
                <a:latin typeface="Verdana"/>
                <a:cs typeface="Verdana"/>
              </a:rPr>
              <a:t>team-</a:t>
            </a:r>
            <a:r>
              <a:rPr sz="1800" i="1" spc="-85" dirty="0">
                <a:solidFill>
                  <a:srgbClr val="051934"/>
                </a:solidFill>
                <a:latin typeface="Verdana"/>
                <a:cs typeface="Verdana"/>
              </a:rPr>
              <a:t>bulding</a:t>
            </a:r>
            <a:r>
              <a:rPr sz="1800" i="1" spc="65" dirty="0">
                <a:solidFill>
                  <a:srgbClr val="051934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051934"/>
                </a:solidFill>
                <a:latin typeface="Verdana"/>
                <a:cs typeface="Verdana"/>
              </a:rPr>
              <a:t>skills</a:t>
            </a:r>
            <a:r>
              <a:rPr sz="1800" spc="-10" dirty="0">
                <a:solidFill>
                  <a:srgbClr val="051934"/>
                </a:solidFill>
                <a:latin typeface="Tahoma"/>
                <a:cs typeface="Tahoma"/>
              </a:rPr>
              <a:t>).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spc="65" dirty="0">
                <a:solidFill>
                  <a:srgbClr val="051934"/>
                </a:solidFill>
                <a:latin typeface="Tahoma"/>
                <a:cs typeface="Tahoma"/>
              </a:rPr>
              <a:t>Hal-</a:t>
            </a:r>
            <a:r>
              <a:rPr sz="1800" spc="105" dirty="0">
                <a:solidFill>
                  <a:srgbClr val="051934"/>
                </a:solidFill>
                <a:latin typeface="Tahoma"/>
                <a:cs typeface="Tahoma"/>
              </a:rPr>
              <a:t>hal</a:t>
            </a:r>
            <a:r>
              <a:rPr sz="1800" spc="-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051934"/>
                </a:solidFill>
                <a:latin typeface="Tahoma"/>
                <a:cs typeface="Tahoma"/>
              </a:rPr>
              <a:t>yang</a:t>
            </a:r>
            <a:r>
              <a:rPr sz="1800" spc="-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051934"/>
                </a:solidFill>
                <a:latin typeface="Tahoma"/>
                <a:cs typeface="Tahoma"/>
              </a:rPr>
              <a:t>dapat</a:t>
            </a:r>
            <a:r>
              <a:rPr sz="1800" spc="-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51934"/>
                </a:solidFill>
                <a:latin typeface="Tahoma"/>
                <a:cs typeface="Tahoma"/>
              </a:rPr>
              <a:t>dilakukan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 oleh</a:t>
            </a:r>
            <a:r>
              <a:rPr sz="1800" spc="-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guru</a:t>
            </a:r>
            <a:r>
              <a:rPr sz="1800" spc="-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051934"/>
                </a:solidFill>
                <a:latin typeface="Tahoma"/>
                <a:cs typeface="Tahoma"/>
              </a:rPr>
              <a:t>antara</a:t>
            </a:r>
            <a:r>
              <a:rPr sz="1800" spc="-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lain </a:t>
            </a:r>
            <a:r>
              <a:rPr sz="1800" spc="-50" dirty="0">
                <a:solidFill>
                  <a:srgbClr val="051934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122" y="2354937"/>
            <a:ext cx="1916430" cy="1149985"/>
          </a:xfrm>
          <a:prstGeom prst="rect">
            <a:avLst/>
          </a:prstGeom>
          <a:solidFill>
            <a:srgbClr val="021934"/>
          </a:solidFill>
        </p:spPr>
        <p:txBody>
          <a:bodyPr vert="horz" wrap="square" lIns="0" tIns="1174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endParaRPr sz="1300">
              <a:latin typeface="Times New Roman"/>
              <a:cs typeface="Times New Roman"/>
            </a:endParaRPr>
          </a:p>
          <a:p>
            <a:pPr marL="121285" marR="114300" algn="ctr">
              <a:lnSpc>
                <a:spcPts val="1400"/>
              </a:lnSpc>
            </a:pP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Mulai</a:t>
            </a:r>
            <a:r>
              <a:rPr sz="13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membentuk </a:t>
            </a:r>
            <a:r>
              <a:rPr sz="1300" spc="-45" dirty="0">
                <a:solidFill>
                  <a:srgbClr val="FFFFFF"/>
                </a:solidFill>
                <a:latin typeface="Arial Black"/>
                <a:cs typeface="Arial Black"/>
              </a:rPr>
              <a:t>kelompok</a:t>
            </a:r>
            <a:r>
              <a:rPr sz="13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dari</a:t>
            </a:r>
            <a:r>
              <a:rPr sz="13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Arial Black"/>
                <a:cs typeface="Arial Black"/>
              </a:rPr>
              <a:t>awal </a:t>
            </a:r>
            <a:r>
              <a:rPr sz="1300" spc="-35" dirty="0">
                <a:solidFill>
                  <a:srgbClr val="FFFFFF"/>
                </a:solidFill>
                <a:latin typeface="Arial Black"/>
                <a:cs typeface="Arial Black"/>
              </a:rPr>
              <a:t>tahun</a:t>
            </a:r>
            <a:r>
              <a:rPr sz="13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ajaran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3911" y="2354937"/>
            <a:ext cx="1916430" cy="1149985"/>
          </a:xfrm>
          <a:prstGeom prst="rect">
            <a:avLst/>
          </a:prstGeom>
          <a:solidFill>
            <a:srgbClr val="067D67"/>
          </a:solidFill>
        </p:spPr>
        <p:txBody>
          <a:bodyPr vert="horz" wrap="square" lIns="0" tIns="1174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endParaRPr sz="1300">
              <a:latin typeface="Times New Roman"/>
              <a:cs typeface="Times New Roman"/>
            </a:endParaRPr>
          </a:p>
          <a:p>
            <a:pPr marL="155575" marR="147955" indent="-635" algn="ctr">
              <a:lnSpc>
                <a:spcPts val="1400"/>
              </a:lnSpc>
            </a:pP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Membantu</a:t>
            </a:r>
            <a:r>
              <a:rPr sz="13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siswa </a:t>
            </a:r>
            <a:r>
              <a:rPr sz="1300" spc="-60" dirty="0">
                <a:solidFill>
                  <a:srgbClr val="FFFFFF"/>
                </a:solidFill>
                <a:latin typeface="Arial Black"/>
                <a:cs typeface="Arial Black"/>
              </a:rPr>
              <a:t>menjadi</a:t>
            </a: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Arial Black"/>
                <a:cs typeface="Arial Black"/>
              </a:rPr>
              <a:t>pendengar </a:t>
            </a:r>
            <a:r>
              <a:rPr sz="1300" spc="-85" dirty="0">
                <a:solidFill>
                  <a:srgbClr val="FFFFFF"/>
                </a:solidFill>
                <a:latin typeface="Arial Black"/>
                <a:cs typeface="Arial Black"/>
              </a:rPr>
              <a:t>yang</a:t>
            </a:r>
            <a:r>
              <a:rPr sz="13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 Black"/>
                <a:cs typeface="Arial Black"/>
              </a:rPr>
              <a:t>baik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1703" y="2354937"/>
            <a:ext cx="1916430" cy="1149985"/>
          </a:xfrm>
          <a:prstGeom prst="rect">
            <a:avLst/>
          </a:prstGeom>
          <a:solidFill>
            <a:srgbClr val="06CB1A"/>
          </a:solidFill>
        </p:spPr>
        <p:txBody>
          <a:bodyPr vert="horz" wrap="square" lIns="0" tIns="285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endParaRPr sz="1300">
              <a:latin typeface="Times New Roman"/>
              <a:cs typeface="Times New Roman"/>
            </a:endParaRPr>
          </a:p>
          <a:p>
            <a:pPr marL="123189" marR="116839" indent="635" algn="ctr">
              <a:lnSpc>
                <a:spcPts val="1400"/>
              </a:lnSpc>
            </a:pPr>
            <a:r>
              <a:rPr sz="1300" spc="-55" dirty="0">
                <a:solidFill>
                  <a:srgbClr val="FFFFFF"/>
                </a:solidFill>
                <a:latin typeface="Arial Black"/>
                <a:cs typeface="Arial Black"/>
              </a:rPr>
              <a:t>Memberikan</a:t>
            </a:r>
            <a:r>
              <a:rPr sz="13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siswa </a:t>
            </a:r>
            <a:r>
              <a:rPr sz="1300" spc="-55" dirty="0">
                <a:solidFill>
                  <a:srgbClr val="FFFFFF"/>
                </a:solidFill>
                <a:latin typeface="Arial Black"/>
                <a:cs typeface="Arial Black"/>
              </a:rPr>
              <a:t>latihan-</a:t>
            </a: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latihan</a:t>
            </a:r>
            <a:r>
              <a:rPr sz="13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yang </a:t>
            </a:r>
            <a:r>
              <a:rPr sz="1300" spc="-65" dirty="0">
                <a:solidFill>
                  <a:srgbClr val="FFFFFF"/>
                </a:solidFill>
                <a:latin typeface="Arial Black"/>
                <a:cs typeface="Arial Black"/>
              </a:rPr>
              <a:t>dapat</a:t>
            </a:r>
            <a:r>
              <a:rPr sz="13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 Black"/>
                <a:cs typeface="Arial Black"/>
              </a:rPr>
              <a:t>meningkatan </a:t>
            </a:r>
            <a:r>
              <a:rPr sz="1300" b="1" i="1" spc="-20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sz="13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kelompok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0016" y="3696257"/>
            <a:ext cx="1916430" cy="1149985"/>
          </a:xfrm>
          <a:prstGeom prst="rect">
            <a:avLst/>
          </a:prstGeom>
          <a:solidFill>
            <a:srgbClr val="B2F62A"/>
          </a:solidFill>
        </p:spPr>
        <p:txBody>
          <a:bodyPr vert="horz" wrap="square" lIns="0" tIns="1174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endParaRPr sz="1300">
              <a:latin typeface="Times New Roman"/>
              <a:cs typeface="Times New Roman"/>
            </a:endParaRPr>
          </a:p>
          <a:p>
            <a:pPr marL="64769" marR="57150" algn="ctr">
              <a:lnSpc>
                <a:spcPts val="1400"/>
              </a:lnSpc>
            </a:pPr>
            <a:r>
              <a:rPr sz="1300" spc="-80" dirty="0">
                <a:solidFill>
                  <a:srgbClr val="FFFFFF"/>
                </a:solidFill>
                <a:latin typeface="Arial Black"/>
                <a:cs typeface="Arial Black"/>
              </a:rPr>
              <a:t>Mengajak</a:t>
            </a:r>
            <a:r>
              <a:rPr sz="13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siswa </a:t>
            </a:r>
            <a:r>
              <a:rPr sz="1300" spc="-75" dirty="0">
                <a:solidFill>
                  <a:srgbClr val="FFFFFF"/>
                </a:solidFill>
                <a:latin typeface="Arial Black"/>
                <a:cs typeface="Arial Black"/>
              </a:rPr>
              <a:t>mendiskusikan</a:t>
            </a:r>
            <a:r>
              <a:rPr sz="13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 Black"/>
                <a:cs typeface="Arial Black"/>
              </a:rPr>
              <a:t>peran </a:t>
            </a:r>
            <a:r>
              <a:rPr sz="1300" spc="-60" dirty="0">
                <a:solidFill>
                  <a:srgbClr val="FFFFFF"/>
                </a:solidFill>
                <a:latin typeface="Arial Black"/>
                <a:cs typeface="Arial Black"/>
              </a:rPr>
              <a:t>ketua</a:t>
            </a:r>
            <a:r>
              <a:rPr sz="13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kelompok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7807" y="3696257"/>
            <a:ext cx="1916430" cy="1149985"/>
          </a:xfrm>
          <a:prstGeom prst="rect">
            <a:avLst/>
          </a:prstGeom>
          <a:solidFill>
            <a:srgbClr val="FCC372"/>
          </a:solidFill>
        </p:spPr>
        <p:txBody>
          <a:bodyPr vert="horz" wrap="square" lIns="0" tIns="129540" rIns="0" bIns="0" rtlCol="0">
            <a:spAutoFit/>
          </a:bodyPr>
          <a:lstStyle/>
          <a:p>
            <a:pPr marL="55880" marR="48260" indent="-1270" algn="ctr">
              <a:lnSpc>
                <a:spcPts val="1400"/>
              </a:lnSpc>
              <a:spcBef>
                <a:spcPts val="1020"/>
              </a:spcBef>
            </a:pPr>
            <a:r>
              <a:rPr sz="1300" spc="-55" dirty="0">
                <a:solidFill>
                  <a:srgbClr val="FFFFFF"/>
                </a:solidFill>
                <a:latin typeface="Arial Black"/>
                <a:cs typeface="Arial Black"/>
              </a:rPr>
              <a:t>Mendorong</a:t>
            </a:r>
            <a:r>
              <a:rPr sz="13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siswa </a:t>
            </a:r>
            <a:r>
              <a:rPr sz="1300" spc="-65" dirty="0">
                <a:solidFill>
                  <a:srgbClr val="FFFFFF"/>
                </a:solidFill>
                <a:latin typeface="Arial Black"/>
                <a:cs typeface="Arial Black"/>
              </a:rPr>
              <a:t>bekerja</a:t>
            </a:r>
            <a:r>
              <a:rPr sz="1300" spc="-70" dirty="0">
                <a:solidFill>
                  <a:srgbClr val="FFFFFF"/>
                </a:solidFill>
                <a:latin typeface="Arial Black"/>
                <a:cs typeface="Arial Black"/>
              </a:rPr>
              <a:t> dengan </a:t>
            </a:r>
            <a:r>
              <a:rPr sz="1300" spc="-50" dirty="0">
                <a:solidFill>
                  <a:srgbClr val="FFFFFF"/>
                </a:solidFill>
                <a:latin typeface="Arial Black"/>
                <a:cs typeface="Arial Black"/>
              </a:rPr>
              <a:t>ketua </a:t>
            </a:r>
            <a:r>
              <a:rPr sz="1300" spc="-70" dirty="0">
                <a:solidFill>
                  <a:srgbClr val="FFFFFF"/>
                </a:solidFill>
                <a:latin typeface="Arial Black"/>
                <a:cs typeface="Arial Black"/>
              </a:rPr>
              <a:t>kelompok</a:t>
            </a:r>
            <a:r>
              <a:rPr sz="13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Black"/>
                <a:cs typeface="Arial Black"/>
              </a:rPr>
              <a:t>untuk menghadapi permasalahan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550" y="252662"/>
            <a:ext cx="5019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PEMBAGIAN</a:t>
            </a:r>
            <a:r>
              <a:rPr spc="-80" dirty="0"/>
              <a:t> </a:t>
            </a:r>
            <a:r>
              <a:rPr spc="110" dirty="0"/>
              <a:t>PERAN</a:t>
            </a:r>
            <a:r>
              <a:rPr spc="-75" dirty="0"/>
              <a:t> </a:t>
            </a:r>
            <a:r>
              <a:rPr spc="-200" dirty="0"/>
              <a:t>DI</a:t>
            </a:r>
            <a:r>
              <a:rPr spc="-75" dirty="0"/>
              <a:t> </a:t>
            </a:r>
            <a:r>
              <a:rPr spc="105" dirty="0"/>
              <a:t>DALAM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550" y="704782"/>
            <a:ext cx="1939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25" dirty="0">
                <a:solidFill>
                  <a:srgbClr val="051934"/>
                </a:solidFill>
                <a:latin typeface="Tahoma"/>
                <a:cs typeface="Tahoma"/>
              </a:rPr>
              <a:t>KELOMPOK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158" y="2060548"/>
            <a:ext cx="30594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051934"/>
                </a:solidFill>
                <a:latin typeface="Tahoma"/>
                <a:cs typeface="Tahoma"/>
              </a:rPr>
              <a:t>Salah</a:t>
            </a:r>
            <a:r>
              <a:rPr sz="1800" spc="-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051934"/>
                </a:solidFill>
                <a:latin typeface="Tahoma"/>
                <a:cs typeface="Tahoma"/>
              </a:rPr>
              <a:t>satu</a:t>
            </a:r>
            <a:r>
              <a:rPr sz="1800" spc="-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051934"/>
                </a:solidFill>
                <a:latin typeface="Tahoma"/>
                <a:cs typeface="Tahoma"/>
              </a:rPr>
              <a:t>cara</a:t>
            </a:r>
            <a:r>
              <a:rPr sz="1800" spc="-5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Tahoma"/>
                <a:cs typeface="Tahoma"/>
              </a:rPr>
              <a:t>untuk </a:t>
            </a:r>
            <a:r>
              <a:rPr sz="1800" spc="10" dirty="0">
                <a:solidFill>
                  <a:srgbClr val="051934"/>
                </a:solidFill>
                <a:latin typeface="Tahoma"/>
                <a:cs typeface="Tahoma"/>
              </a:rPr>
              <a:t>memfasilitasi</a:t>
            </a:r>
            <a:r>
              <a:rPr sz="1800" spc="19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51934"/>
                </a:solidFill>
                <a:latin typeface="Tahoma"/>
                <a:cs typeface="Tahoma"/>
              </a:rPr>
              <a:t>kinerja</a:t>
            </a:r>
            <a:r>
              <a:rPr sz="1800" spc="19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051934"/>
                </a:solidFill>
                <a:latin typeface="Tahoma"/>
                <a:cs typeface="Tahoma"/>
              </a:rPr>
              <a:t>siswa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dalam</a:t>
            </a:r>
            <a:r>
              <a:rPr sz="1800" spc="9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kelompok</a:t>
            </a:r>
            <a:r>
              <a:rPr sz="1800" spc="10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kecil</a:t>
            </a:r>
            <a:r>
              <a:rPr sz="1800" spc="10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51934"/>
                </a:solidFill>
                <a:latin typeface="Tahoma"/>
                <a:cs typeface="Tahoma"/>
              </a:rPr>
              <a:t>adalah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dengan</a:t>
            </a:r>
            <a:r>
              <a:rPr sz="1800" spc="7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memberikan</a:t>
            </a:r>
            <a:r>
              <a:rPr sz="1800" spc="7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051934"/>
                </a:solidFill>
                <a:latin typeface="Tahoma"/>
                <a:cs typeface="Tahoma"/>
              </a:rPr>
              <a:t>peran </a:t>
            </a:r>
            <a:r>
              <a:rPr sz="1800" spc="80" dirty="0">
                <a:solidFill>
                  <a:srgbClr val="051934"/>
                </a:solidFill>
                <a:latin typeface="Tahoma"/>
                <a:cs typeface="Tahoma"/>
              </a:rPr>
              <a:t>yang</a:t>
            </a:r>
            <a:r>
              <a:rPr sz="1800" spc="-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051934"/>
                </a:solidFill>
                <a:latin typeface="Tahoma"/>
                <a:cs typeface="Tahoma"/>
              </a:rPr>
              <a:t>berbeda</a:t>
            </a:r>
            <a:r>
              <a:rPr sz="1800" spc="-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051934"/>
                </a:solidFill>
                <a:latin typeface="Tahoma"/>
                <a:cs typeface="Tahoma"/>
              </a:rPr>
              <a:t>pada</a:t>
            </a:r>
            <a:r>
              <a:rPr sz="1800" spc="-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51934"/>
                </a:solidFill>
                <a:latin typeface="Tahoma"/>
                <a:cs typeface="Tahoma"/>
              </a:rPr>
              <a:t>setiap </a:t>
            </a:r>
            <a:r>
              <a:rPr sz="1800" spc="45" dirty="0">
                <a:solidFill>
                  <a:srgbClr val="051934"/>
                </a:solidFill>
                <a:latin typeface="Tahoma"/>
                <a:cs typeface="Tahoma"/>
              </a:rPr>
              <a:t>siswa.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634" y="1509263"/>
            <a:ext cx="2940685" cy="1244600"/>
          </a:xfrm>
          <a:prstGeom prst="rect">
            <a:avLst/>
          </a:prstGeom>
          <a:solidFill>
            <a:srgbClr val="95BEF6"/>
          </a:solidFill>
        </p:spPr>
        <p:txBody>
          <a:bodyPr vert="horz" wrap="square" lIns="0" tIns="76200" rIns="0" bIns="0" rtlCol="0">
            <a:spAutoFit/>
          </a:bodyPr>
          <a:lstStyle/>
          <a:p>
            <a:pPr marL="165100" marR="160655" indent="1905" algn="ctr">
              <a:lnSpc>
                <a:spcPct val="100000"/>
              </a:lnSpc>
              <a:spcBef>
                <a:spcPts val="600"/>
              </a:spcBef>
            </a:pPr>
            <a:r>
              <a:rPr sz="1800" spc="50" dirty="0">
                <a:solidFill>
                  <a:srgbClr val="051934"/>
                </a:solidFill>
                <a:latin typeface="Tahoma"/>
                <a:cs typeface="Tahoma"/>
              </a:rPr>
              <a:t>Memastikan</a:t>
            </a:r>
            <a:r>
              <a:rPr sz="1800" spc="-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51934"/>
                </a:solidFill>
                <a:latin typeface="Tahoma"/>
                <a:cs typeface="Tahoma"/>
              </a:rPr>
              <a:t>bahwa </a:t>
            </a:r>
            <a:r>
              <a:rPr sz="1800" spc="45" dirty="0">
                <a:solidFill>
                  <a:srgbClr val="051934"/>
                </a:solidFill>
                <a:latin typeface="Tahoma"/>
                <a:cs typeface="Tahoma"/>
              </a:rPr>
              <a:t>masing-</a:t>
            </a:r>
            <a:r>
              <a:rPr sz="1800" spc="50" dirty="0">
                <a:solidFill>
                  <a:srgbClr val="051934"/>
                </a:solidFill>
                <a:latin typeface="Tahoma"/>
                <a:cs typeface="Tahoma"/>
              </a:rPr>
              <a:t>masing</a:t>
            </a:r>
            <a:r>
              <a:rPr sz="1800" spc="-3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051934"/>
                </a:solidFill>
                <a:latin typeface="Tahoma"/>
                <a:cs typeface="Tahoma"/>
              </a:rPr>
              <a:t>anggota </a:t>
            </a:r>
            <a:r>
              <a:rPr sz="1800" spc="-25" dirty="0">
                <a:solidFill>
                  <a:srgbClr val="051934"/>
                </a:solidFill>
                <a:latin typeface="Tahoma"/>
                <a:cs typeface="Tahoma"/>
              </a:rPr>
              <a:t>memiliki</a:t>
            </a:r>
            <a:r>
              <a:rPr sz="1800" spc="-7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51934"/>
                </a:solidFill>
                <a:latin typeface="Tahoma"/>
                <a:cs typeface="Tahoma"/>
              </a:rPr>
              <a:t>peran</a:t>
            </a:r>
            <a:r>
              <a:rPr sz="1800" spc="-7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51934"/>
                </a:solidFill>
                <a:latin typeface="Tahoma"/>
                <a:cs typeface="Tahoma"/>
              </a:rPr>
              <a:t>penting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dalam</a:t>
            </a:r>
            <a:r>
              <a:rPr sz="1800" spc="15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Tahoma"/>
                <a:cs typeface="Tahoma"/>
              </a:rPr>
              <a:t>kelompok.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7634" y="3012056"/>
            <a:ext cx="2940685" cy="1274445"/>
          </a:xfrm>
          <a:prstGeom prst="rect">
            <a:avLst/>
          </a:prstGeom>
          <a:solidFill>
            <a:srgbClr val="FCBEAB"/>
          </a:solidFill>
        </p:spPr>
        <p:txBody>
          <a:bodyPr vert="horz" wrap="square" lIns="0" tIns="76200" rIns="0" bIns="0" rtlCol="0">
            <a:spAutoFit/>
          </a:bodyPr>
          <a:lstStyle/>
          <a:p>
            <a:pPr marL="113664" marR="107950" indent="1270" algn="ct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Jumlah</a:t>
            </a:r>
            <a:r>
              <a:rPr sz="1800" spc="-6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051934"/>
                </a:solidFill>
                <a:latin typeface="Tahoma"/>
                <a:cs typeface="Tahoma"/>
              </a:rPr>
              <a:t>anggota</a:t>
            </a:r>
            <a:r>
              <a:rPr sz="1800" spc="-6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051934"/>
                </a:solidFill>
                <a:latin typeface="Tahoma"/>
                <a:cs typeface="Tahoma"/>
              </a:rPr>
              <a:t>tidak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lebih</a:t>
            </a:r>
            <a:r>
              <a:rPr sz="1800" spc="-4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51934"/>
                </a:solidFill>
                <a:latin typeface="Tahoma"/>
                <a:cs typeface="Tahoma"/>
              </a:rPr>
              <a:t>dari</a:t>
            </a:r>
            <a:r>
              <a:rPr sz="1800" spc="-3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051934"/>
                </a:solidFill>
                <a:latin typeface="Tahoma"/>
                <a:cs typeface="Tahoma"/>
              </a:rPr>
              <a:t>5-</a:t>
            </a:r>
            <a:r>
              <a:rPr sz="1800" spc="175" dirty="0">
                <a:solidFill>
                  <a:srgbClr val="051934"/>
                </a:solidFill>
                <a:latin typeface="Tahoma"/>
                <a:cs typeface="Tahoma"/>
              </a:rPr>
              <a:t>6</a:t>
            </a:r>
            <a:r>
              <a:rPr sz="1800" spc="-4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051934"/>
                </a:solidFill>
                <a:latin typeface="Tahoma"/>
                <a:cs typeface="Tahoma"/>
              </a:rPr>
              <a:t>orang</a:t>
            </a:r>
            <a:r>
              <a:rPr sz="1800" spc="-3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051934"/>
                </a:solidFill>
                <a:latin typeface="Tahoma"/>
                <a:cs typeface="Tahoma"/>
              </a:rPr>
              <a:t>agar </a:t>
            </a:r>
            <a:r>
              <a:rPr sz="1800" dirty="0">
                <a:solidFill>
                  <a:srgbClr val="051934"/>
                </a:solidFill>
                <a:latin typeface="Tahoma"/>
                <a:cs typeface="Tahoma"/>
              </a:rPr>
              <a:t>kelompok</a:t>
            </a:r>
            <a:r>
              <a:rPr sz="1800" spc="7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51934"/>
                </a:solidFill>
                <a:latin typeface="Tahoma"/>
                <a:cs typeface="Tahoma"/>
              </a:rPr>
              <a:t>berfungsi </a:t>
            </a:r>
            <a:r>
              <a:rPr sz="1800" spc="90" dirty="0">
                <a:solidFill>
                  <a:srgbClr val="051934"/>
                </a:solidFill>
                <a:latin typeface="Tahoma"/>
                <a:cs typeface="Tahoma"/>
              </a:rPr>
              <a:t>secara</a:t>
            </a:r>
            <a:r>
              <a:rPr sz="1800" spc="-6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Tahoma"/>
                <a:cs typeface="Tahoma"/>
              </a:rPr>
              <a:t>efektif.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9100" y="0"/>
            <a:ext cx="2745105" cy="5143500"/>
            <a:chOff x="6399100" y="0"/>
            <a:chExt cx="2745105" cy="5143500"/>
          </a:xfrm>
        </p:grpSpPr>
        <p:sp>
          <p:nvSpPr>
            <p:cNvPr id="3" name="object 3"/>
            <p:cNvSpPr/>
            <p:nvPr/>
          </p:nvSpPr>
          <p:spPr>
            <a:xfrm>
              <a:off x="6399100" y="0"/>
              <a:ext cx="2745105" cy="5143500"/>
            </a:xfrm>
            <a:custGeom>
              <a:avLst/>
              <a:gdLst/>
              <a:ahLst/>
              <a:cxnLst/>
              <a:rect l="l" t="t" r="r" b="b"/>
              <a:pathLst>
                <a:path w="2745104" h="5143500">
                  <a:moveTo>
                    <a:pt x="0" y="5143499"/>
                  </a:moveTo>
                  <a:lnTo>
                    <a:pt x="0" y="0"/>
                  </a:lnTo>
                  <a:lnTo>
                    <a:pt x="2744900" y="0"/>
                  </a:lnTo>
                  <a:lnTo>
                    <a:pt x="2744900" y="5143499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7C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162" y="115062"/>
              <a:ext cx="2574827" cy="49133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9933" y="471511"/>
            <a:ext cx="4260215" cy="106807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474980" marR="5080" indent="-462915">
              <a:lnSpc>
                <a:spcPct val="80000"/>
              </a:lnSpc>
              <a:spcBef>
                <a:spcPts val="1010"/>
              </a:spcBef>
            </a:pPr>
            <a:r>
              <a:rPr sz="3800" spc="80" dirty="0"/>
              <a:t>Mengenal</a:t>
            </a:r>
            <a:r>
              <a:rPr sz="3800" spc="-130" dirty="0"/>
              <a:t> </a:t>
            </a:r>
            <a:r>
              <a:rPr sz="3800" spc="85" dirty="0"/>
              <a:t>Instruksi </a:t>
            </a:r>
            <a:r>
              <a:rPr sz="3800" spc="80" dirty="0"/>
              <a:t>Pembelajaran</a:t>
            </a:r>
            <a:r>
              <a:rPr sz="3800" spc="-95" dirty="0"/>
              <a:t> </a:t>
            </a:r>
            <a:r>
              <a:rPr sz="3800" spc="-345" dirty="0"/>
              <a:t>: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1124922" y="1861399"/>
            <a:ext cx="4101465" cy="19945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marR="5080" indent="-88900" algn="ctr">
              <a:lnSpc>
                <a:spcPct val="80000"/>
              </a:lnSpc>
              <a:spcBef>
                <a:spcPts val="1010"/>
              </a:spcBef>
            </a:pPr>
            <a:r>
              <a:rPr sz="3800" spc="114" dirty="0">
                <a:solidFill>
                  <a:srgbClr val="051934"/>
                </a:solidFill>
                <a:latin typeface="Tahoma"/>
                <a:cs typeface="Tahoma"/>
              </a:rPr>
              <a:t>Teacher-</a:t>
            </a:r>
            <a:r>
              <a:rPr sz="3800" spc="90" dirty="0">
                <a:solidFill>
                  <a:srgbClr val="051934"/>
                </a:solidFill>
                <a:latin typeface="Tahoma"/>
                <a:cs typeface="Tahoma"/>
              </a:rPr>
              <a:t>centered </a:t>
            </a:r>
            <a:r>
              <a:rPr sz="3800" spc="85" dirty="0">
                <a:solidFill>
                  <a:srgbClr val="051934"/>
                </a:solidFill>
                <a:latin typeface="Tahoma"/>
                <a:cs typeface="Tahoma"/>
              </a:rPr>
              <a:t>learning</a:t>
            </a:r>
            <a:r>
              <a:rPr sz="3800" spc="-120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3800" spc="-350" dirty="0">
                <a:solidFill>
                  <a:srgbClr val="051934"/>
                </a:solidFill>
                <a:latin typeface="Tahoma"/>
                <a:cs typeface="Tahoma"/>
              </a:rPr>
              <a:t>E </a:t>
            </a:r>
            <a:r>
              <a:rPr sz="3800" spc="170" dirty="0">
                <a:solidFill>
                  <a:srgbClr val="051934"/>
                </a:solidFill>
                <a:latin typeface="Tahoma"/>
                <a:cs typeface="Tahoma"/>
              </a:rPr>
              <a:t>Student-</a:t>
            </a:r>
            <a:r>
              <a:rPr sz="3800" spc="125" dirty="0">
                <a:solidFill>
                  <a:srgbClr val="051934"/>
                </a:solidFill>
                <a:latin typeface="Tahoma"/>
                <a:cs typeface="Tahoma"/>
              </a:rPr>
              <a:t>centered </a:t>
            </a:r>
            <a:r>
              <a:rPr sz="3800" spc="75" dirty="0">
                <a:solidFill>
                  <a:srgbClr val="051934"/>
                </a:solidFill>
                <a:latin typeface="Tahoma"/>
                <a:cs typeface="Tahoma"/>
              </a:rPr>
              <a:t>learning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25" y="4817052"/>
            <a:ext cx="39281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spc="-70" dirty="0">
                <a:latin typeface="Verdana"/>
                <a:cs typeface="Verdana"/>
              </a:rPr>
              <a:t>(Santrock,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185" dirty="0">
                <a:latin typeface="Verdana"/>
                <a:cs typeface="Verdana"/>
              </a:rPr>
              <a:t>2017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100" dirty="0">
                <a:latin typeface="Verdana"/>
                <a:cs typeface="Verdana"/>
              </a:rPr>
              <a:t>-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50" dirty="0">
                <a:latin typeface="Verdana"/>
                <a:cs typeface="Verdana"/>
              </a:rPr>
              <a:t>Chapter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270" dirty="0">
                <a:latin typeface="Verdana"/>
                <a:cs typeface="Verdana"/>
              </a:rPr>
              <a:t>12;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80" dirty="0">
                <a:latin typeface="Verdana"/>
                <a:cs typeface="Verdana"/>
              </a:rPr>
              <a:t>Westwood, </a:t>
            </a:r>
            <a:r>
              <a:rPr sz="1400" i="1" spc="-10" dirty="0">
                <a:latin typeface="Verdana"/>
                <a:cs typeface="Verdana"/>
              </a:rPr>
              <a:t>2008)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70" y="366665"/>
            <a:ext cx="4544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Teacher-</a:t>
            </a:r>
            <a:r>
              <a:rPr spc="70" dirty="0"/>
              <a:t>Centered</a:t>
            </a:r>
            <a:r>
              <a:rPr spc="-55" dirty="0"/>
              <a:t> </a:t>
            </a:r>
            <a:r>
              <a:rPr spc="6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670" y="793386"/>
            <a:ext cx="317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solidFill>
                  <a:srgbClr val="051934"/>
                </a:solidFill>
                <a:latin typeface="Tahoma"/>
                <a:cs typeface="Tahoma"/>
              </a:rPr>
              <a:t>(Direct</a:t>
            </a:r>
            <a:r>
              <a:rPr sz="2800" spc="-85" dirty="0">
                <a:solidFill>
                  <a:srgbClr val="051934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51934"/>
                </a:solidFill>
                <a:latin typeface="Tahoma"/>
                <a:cs typeface="Tahoma"/>
              </a:rPr>
              <a:t>Instruction)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624" y="1455927"/>
            <a:ext cx="3894375" cy="30606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96485" y="1789819"/>
            <a:ext cx="368363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51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latin typeface="Tahoma"/>
                <a:cs typeface="Tahoma"/>
              </a:rPr>
              <a:t>Pendekatan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instruksi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pembelajaran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yang </a:t>
            </a:r>
            <a:r>
              <a:rPr sz="1400" spc="50" dirty="0">
                <a:latin typeface="Tahoma"/>
                <a:cs typeface="Tahoma"/>
              </a:rPr>
              <a:t>terstruktur,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berpusat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pada</a:t>
            </a:r>
            <a:r>
              <a:rPr sz="1400" spc="-20" dirty="0">
                <a:latin typeface="Tahoma"/>
                <a:cs typeface="Tahoma"/>
              </a:rPr>
              <a:t> guru.</a:t>
            </a:r>
            <a:endParaRPr sz="1400">
              <a:latin typeface="Tahoma"/>
              <a:cs typeface="Tahoma"/>
            </a:endParaRPr>
          </a:p>
          <a:p>
            <a:pPr marL="12700" marR="5080" indent="49530">
              <a:lnSpc>
                <a:spcPct val="100000"/>
              </a:lnSpc>
              <a:spcBef>
                <a:spcPts val="1680"/>
              </a:spcBef>
            </a:pPr>
            <a:r>
              <a:rPr sz="1400" spc="55" dirty="0">
                <a:latin typeface="Tahoma"/>
                <a:cs typeface="Tahoma"/>
              </a:rPr>
              <a:t>Ciri-</a:t>
            </a:r>
            <a:r>
              <a:rPr sz="1400" spc="50" dirty="0">
                <a:latin typeface="Tahoma"/>
                <a:cs typeface="Tahoma"/>
              </a:rPr>
              <a:t>ciri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-120" dirty="0">
                <a:latin typeface="Tahoma"/>
                <a:cs typeface="Tahoma"/>
              </a:rPr>
              <a:t>: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pengarahan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-120" dirty="0">
                <a:latin typeface="Tahoma"/>
                <a:cs typeface="Tahoma"/>
              </a:rPr>
              <a:t>E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kontrol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dari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guru, </a:t>
            </a:r>
            <a:r>
              <a:rPr sz="1400" spc="55" dirty="0">
                <a:latin typeface="Tahoma"/>
                <a:cs typeface="Tahoma"/>
              </a:rPr>
              <a:t>ekspektasi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guru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tinggi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terhadap progress</a:t>
            </a:r>
            <a:r>
              <a:rPr sz="1400" spc="1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siswa,</a:t>
            </a:r>
            <a:r>
              <a:rPr sz="1400" spc="114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waktu</a:t>
            </a:r>
            <a:r>
              <a:rPr sz="1400" spc="114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dimaksimalkan</a:t>
            </a:r>
            <a:r>
              <a:rPr sz="1400" spc="114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untuk </a:t>
            </a:r>
            <a:r>
              <a:rPr sz="1400" spc="20" dirty="0">
                <a:latin typeface="Tahoma"/>
                <a:cs typeface="Tahoma"/>
              </a:rPr>
              <a:t>belajar/pengerjaan</a:t>
            </a:r>
            <a:r>
              <a:rPr sz="1400" spc="28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tugas,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503" y="0"/>
            <a:ext cx="3565525" cy="540385"/>
          </a:xfrm>
          <a:custGeom>
            <a:avLst/>
            <a:gdLst/>
            <a:ahLst/>
            <a:cxnLst/>
            <a:rect l="l" t="t" r="r" b="b"/>
            <a:pathLst>
              <a:path w="3565525" h="540385">
                <a:moveTo>
                  <a:pt x="2727640" y="539997"/>
                </a:moveTo>
                <a:lnTo>
                  <a:pt x="2352618" y="534364"/>
                </a:lnTo>
                <a:lnTo>
                  <a:pt x="2003271" y="514095"/>
                </a:lnTo>
                <a:lnTo>
                  <a:pt x="1681809" y="481509"/>
                </a:lnTo>
                <a:lnTo>
                  <a:pt x="1386127" y="437656"/>
                </a:lnTo>
                <a:lnTo>
                  <a:pt x="1118224" y="385906"/>
                </a:lnTo>
                <a:lnTo>
                  <a:pt x="876101" y="327417"/>
                </a:lnTo>
                <a:lnTo>
                  <a:pt x="661757" y="266664"/>
                </a:lnTo>
                <a:lnTo>
                  <a:pt x="473194" y="204807"/>
                </a:lnTo>
                <a:lnTo>
                  <a:pt x="239595" y="114837"/>
                </a:lnTo>
                <a:lnTo>
                  <a:pt x="0" y="0"/>
                </a:lnTo>
                <a:lnTo>
                  <a:pt x="3565496" y="0"/>
                </a:lnTo>
                <a:lnTo>
                  <a:pt x="3565496" y="493915"/>
                </a:lnTo>
                <a:lnTo>
                  <a:pt x="3554814" y="494985"/>
                </a:lnTo>
                <a:lnTo>
                  <a:pt x="3344784" y="511885"/>
                </a:lnTo>
                <a:lnTo>
                  <a:pt x="3130546" y="526466"/>
                </a:lnTo>
                <a:lnTo>
                  <a:pt x="2727640" y="539997"/>
                </a:lnTo>
                <a:close/>
              </a:path>
            </a:pathLst>
          </a:custGeom>
          <a:solidFill>
            <a:srgbClr val="EB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14742"/>
            <a:ext cx="5417820" cy="2828925"/>
            <a:chOff x="0" y="2314742"/>
            <a:chExt cx="5417820" cy="2828925"/>
          </a:xfrm>
        </p:grpSpPr>
        <p:sp>
          <p:nvSpPr>
            <p:cNvPr id="4" name="object 4"/>
            <p:cNvSpPr/>
            <p:nvPr/>
          </p:nvSpPr>
          <p:spPr>
            <a:xfrm>
              <a:off x="0" y="4582444"/>
              <a:ext cx="5417820" cy="561340"/>
            </a:xfrm>
            <a:custGeom>
              <a:avLst/>
              <a:gdLst/>
              <a:ahLst/>
              <a:cxnLst/>
              <a:rect l="l" t="t" r="r" b="b"/>
              <a:pathLst>
                <a:path w="5417820" h="561339">
                  <a:moveTo>
                    <a:pt x="5417665" y="561055"/>
                  </a:moveTo>
                  <a:lnTo>
                    <a:pt x="0" y="561055"/>
                  </a:lnTo>
                  <a:lnTo>
                    <a:pt x="0" y="415513"/>
                  </a:lnTo>
                  <a:lnTo>
                    <a:pt x="210123" y="394712"/>
                  </a:lnTo>
                  <a:lnTo>
                    <a:pt x="606197" y="346593"/>
                  </a:lnTo>
                  <a:lnTo>
                    <a:pt x="1002272" y="288537"/>
                  </a:lnTo>
                  <a:lnTo>
                    <a:pt x="1398238" y="219566"/>
                  </a:lnTo>
                  <a:lnTo>
                    <a:pt x="1706368" y="157858"/>
                  </a:lnTo>
                  <a:lnTo>
                    <a:pt x="1926338" y="118872"/>
                  </a:lnTo>
                  <a:lnTo>
                    <a:pt x="2146415" y="86213"/>
                  </a:lnTo>
                  <a:lnTo>
                    <a:pt x="2362063" y="58054"/>
                  </a:lnTo>
                  <a:lnTo>
                    <a:pt x="2573281" y="36267"/>
                  </a:lnTo>
                  <a:lnTo>
                    <a:pt x="2782231" y="19960"/>
                  </a:lnTo>
                  <a:lnTo>
                    <a:pt x="2986858" y="8153"/>
                  </a:lnTo>
                  <a:lnTo>
                    <a:pt x="3184896" y="1826"/>
                  </a:lnTo>
                  <a:lnTo>
                    <a:pt x="3378503" y="0"/>
                  </a:lnTo>
                  <a:lnTo>
                    <a:pt x="3565629" y="2717"/>
                  </a:lnTo>
                  <a:lnTo>
                    <a:pt x="3748216" y="9044"/>
                  </a:lnTo>
                  <a:lnTo>
                    <a:pt x="3922052" y="19960"/>
                  </a:lnTo>
                  <a:lnTo>
                    <a:pt x="4091459" y="35376"/>
                  </a:lnTo>
                  <a:lnTo>
                    <a:pt x="4249846" y="53510"/>
                  </a:lnTo>
                  <a:lnTo>
                    <a:pt x="4401642" y="75297"/>
                  </a:lnTo>
                  <a:lnTo>
                    <a:pt x="4544687" y="100694"/>
                  </a:lnTo>
                  <a:lnTo>
                    <a:pt x="4678981" y="128852"/>
                  </a:lnTo>
                  <a:lnTo>
                    <a:pt x="4804307" y="158794"/>
                  </a:lnTo>
                  <a:lnTo>
                    <a:pt x="4918721" y="192343"/>
                  </a:lnTo>
                  <a:lnTo>
                    <a:pt x="5022224" y="227765"/>
                  </a:lnTo>
                  <a:lnTo>
                    <a:pt x="5114598" y="265859"/>
                  </a:lnTo>
                  <a:lnTo>
                    <a:pt x="5195952" y="305780"/>
                  </a:lnTo>
                  <a:lnTo>
                    <a:pt x="5266394" y="347528"/>
                  </a:lnTo>
                  <a:lnTo>
                    <a:pt x="5323655" y="390167"/>
                  </a:lnTo>
                  <a:lnTo>
                    <a:pt x="5367627" y="434633"/>
                  </a:lnTo>
                  <a:lnTo>
                    <a:pt x="5398419" y="479990"/>
                  </a:lnTo>
                  <a:lnTo>
                    <a:pt x="5416029" y="525347"/>
                  </a:lnTo>
                  <a:lnTo>
                    <a:pt x="5417665" y="56105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5" y="3661192"/>
              <a:ext cx="1847850" cy="1431925"/>
            </a:xfrm>
            <a:custGeom>
              <a:avLst/>
              <a:gdLst/>
              <a:ahLst/>
              <a:cxnLst/>
              <a:rect l="l" t="t" r="r" b="b"/>
              <a:pathLst>
                <a:path w="1847850" h="1431925">
                  <a:moveTo>
                    <a:pt x="821441" y="1431597"/>
                  </a:moveTo>
                  <a:lnTo>
                    <a:pt x="739075" y="1431597"/>
                  </a:lnTo>
                  <a:lnTo>
                    <a:pt x="574212" y="1405826"/>
                  </a:lnTo>
                  <a:lnTo>
                    <a:pt x="417443" y="1356698"/>
                  </a:lnTo>
                  <a:lnTo>
                    <a:pt x="276467" y="1279383"/>
                  </a:lnTo>
                  <a:lnTo>
                    <a:pt x="217989" y="1232441"/>
                  </a:lnTo>
                  <a:lnTo>
                    <a:pt x="183528" y="1199652"/>
                  </a:lnTo>
                  <a:lnTo>
                    <a:pt x="127660" y="1131770"/>
                  </a:lnTo>
                  <a:lnTo>
                    <a:pt x="82496" y="1056756"/>
                  </a:lnTo>
                  <a:lnTo>
                    <a:pt x="50516" y="979441"/>
                  </a:lnTo>
                  <a:lnTo>
                    <a:pt x="39942" y="939633"/>
                  </a:lnTo>
                  <a:lnTo>
                    <a:pt x="29239" y="913861"/>
                  </a:lnTo>
                  <a:lnTo>
                    <a:pt x="21276" y="885673"/>
                  </a:lnTo>
                  <a:lnTo>
                    <a:pt x="2741" y="817792"/>
                  </a:lnTo>
                  <a:lnTo>
                    <a:pt x="0" y="679499"/>
                  </a:lnTo>
                  <a:lnTo>
                    <a:pt x="29239" y="541321"/>
                  </a:lnTo>
                  <a:lnTo>
                    <a:pt x="90459" y="412347"/>
                  </a:lnTo>
                  <a:lnTo>
                    <a:pt x="135623" y="351484"/>
                  </a:lnTo>
                  <a:lnTo>
                    <a:pt x="178176" y="299941"/>
                  </a:lnTo>
                  <a:lnTo>
                    <a:pt x="279209" y="206174"/>
                  </a:lnTo>
                  <a:lnTo>
                    <a:pt x="396166" y="128858"/>
                  </a:lnTo>
                  <a:lnTo>
                    <a:pt x="523696" y="67995"/>
                  </a:lnTo>
                  <a:lnTo>
                    <a:pt x="661930" y="25771"/>
                  </a:lnTo>
                  <a:lnTo>
                    <a:pt x="808257" y="2301"/>
                  </a:lnTo>
                  <a:lnTo>
                    <a:pt x="959675" y="0"/>
                  </a:lnTo>
                  <a:lnTo>
                    <a:pt x="1111223" y="16452"/>
                  </a:lnTo>
                  <a:lnTo>
                    <a:pt x="1188368" y="32789"/>
                  </a:lnTo>
                  <a:lnTo>
                    <a:pt x="1262771" y="53844"/>
                  </a:lnTo>
                  <a:lnTo>
                    <a:pt x="1406357" y="110104"/>
                  </a:lnTo>
                  <a:lnTo>
                    <a:pt x="1536628" y="187420"/>
                  </a:lnTo>
                  <a:lnTo>
                    <a:pt x="1650844" y="276470"/>
                  </a:lnTo>
                  <a:lnTo>
                    <a:pt x="1743914" y="381974"/>
                  </a:lnTo>
                  <a:lnTo>
                    <a:pt x="1810355" y="496796"/>
                  </a:lnTo>
                  <a:lnTo>
                    <a:pt x="1847557" y="620938"/>
                  </a:lnTo>
                  <a:lnTo>
                    <a:pt x="1847557" y="749796"/>
                  </a:lnTo>
                  <a:lnTo>
                    <a:pt x="1834373" y="815376"/>
                  </a:lnTo>
                  <a:lnTo>
                    <a:pt x="1810355" y="881071"/>
                  </a:lnTo>
                  <a:lnTo>
                    <a:pt x="1741303" y="1005213"/>
                  </a:lnTo>
                  <a:lnTo>
                    <a:pt x="1642882" y="1115318"/>
                  </a:lnTo>
                  <a:lnTo>
                    <a:pt x="1520703" y="1213688"/>
                  </a:lnTo>
                  <a:lnTo>
                    <a:pt x="1382339" y="1295720"/>
                  </a:lnTo>
                  <a:lnTo>
                    <a:pt x="1228180" y="1361300"/>
                  </a:lnTo>
                  <a:lnTo>
                    <a:pt x="1068669" y="1405826"/>
                  </a:lnTo>
                  <a:lnTo>
                    <a:pt x="903937" y="1429296"/>
                  </a:lnTo>
                  <a:lnTo>
                    <a:pt x="821441" y="1431597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520" y="2327442"/>
              <a:ext cx="2182495" cy="831215"/>
            </a:xfrm>
            <a:custGeom>
              <a:avLst/>
              <a:gdLst/>
              <a:ahLst/>
              <a:cxnLst/>
              <a:rect l="l" t="t" r="r" b="b"/>
              <a:pathLst>
                <a:path w="2182495" h="831214">
                  <a:moveTo>
                    <a:pt x="0" y="0"/>
                  </a:moveTo>
                  <a:lnTo>
                    <a:pt x="2182259" y="0"/>
                  </a:lnTo>
                  <a:lnTo>
                    <a:pt x="2182259" y="830996"/>
                  </a:lnTo>
                  <a:lnTo>
                    <a:pt x="0" y="83099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A3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2702" y="856567"/>
            <a:ext cx="119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000000"/>
                </a:solidFill>
              </a:rPr>
              <a:t>Strategi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140114" y="19408"/>
            <a:ext cx="1609090" cy="524510"/>
            <a:chOff x="140114" y="19408"/>
            <a:chExt cx="1609090" cy="524510"/>
          </a:xfrm>
        </p:grpSpPr>
        <p:sp>
          <p:nvSpPr>
            <p:cNvPr id="9" name="object 9"/>
            <p:cNvSpPr/>
            <p:nvPr/>
          </p:nvSpPr>
          <p:spPr>
            <a:xfrm>
              <a:off x="1510196" y="19408"/>
              <a:ext cx="238760" cy="269240"/>
            </a:xfrm>
            <a:custGeom>
              <a:avLst/>
              <a:gdLst/>
              <a:ahLst/>
              <a:cxnLst/>
              <a:rect l="l" t="t" r="r" b="b"/>
              <a:pathLst>
                <a:path w="238760" h="269240">
                  <a:moveTo>
                    <a:pt x="101438" y="268628"/>
                  </a:moveTo>
                  <a:lnTo>
                    <a:pt x="0" y="154552"/>
                  </a:lnTo>
                  <a:lnTo>
                    <a:pt x="128195" y="10385"/>
                  </a:lnTo>
                  <a:lnTo>
                    <a:pt x="133911" y="3536"/>
                  </a:lnTo>
                  <a:lnTo>
                    <a:pt x="141299" y="0"/>
                  </a:lnTo>
                  <a:lnTo>
                    <a:pt x="148837" y="0"/>
                  </a:lnTo>
                  <a:lnTo>
                    <a:pt x="229634" y="76714"/>
                  </a:lnTo>
                  <a:lnTo>
                    <a:pt x="238470" y="100602"/>
                  </a:lnTo>
                  <a:lnTo>
                    <a:pt x="236261" y="113290"/>
                  </a:lnTo>
                  <a:lnTo>
                    <a:pt x="229634" y="124489"/>
                  </a:lnTo>
                  <a:lnTo>
                    <a:pt x="101438" y="268628"/>
                  </a:lnTo>
                  <a:close/>
                </a:path>
              </a:pathLst>
            </a:custGeom>
            <a:solidFill>
              <a:srgbClr val="5F7D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952" y="188107"/>
              <a:ext cx="164756" cy="1556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0114" y="330155"/>
              <a:ext cx="1423035" cy="213360"/>
            </a:xfrm>
            <a:custGeom>
              <a:avLst/>
              <a:gdLst/>
              <a:ahLst/>
              <a:cxnLst/>
              <a:rect l="l" t="t" r="r" b="b"/>
              <a:pathLst>
                <a:path w="1423035" h="213359">
                  <a:moveTo>
                    <a:pt x="1422549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1422549" y="0"/>
                  </a:lnTo>
                  <a:lnTo>
                    <a:pt x="1422549" y="21335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7415" y="310343"/>
            <a:ext cx="1449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30" dirty="0">
                <a:latin typeface="Arial"/>
                <a:cs typeface="Arial"/>
              </a:rPr>
              <a:t>Teacher-</a:t>
            </a:r>
            <a:r>
              <a:rPr sz="1400" i="1" spc="-10" dirty="0">
                <a:latin typeface="Arial"/>
                <a:cs typeface="Arial"/>
              </a:rPr>
              <a:t>Centered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114" y="543514"/>
            <a:ext cx="692150" cy="213360"/>
          </a:xfrm>
          <a:custGeom>
            <a:avLst/>
            <a:gdLst/>
            <a:ahLst/>
            <a:cxnLst/>
            <a:rect l="l" t="t" r="r" b="b"/>
            <a:pathLst>
              <a:path w="692150" h="213359">
                <a:moveTo>
                  <a:pt x="69162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91627" y="0"/>
                </a:lnTo>
                <a:lnTo>
                  <a:pt x="691627" y="21335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415" y="523702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8545" y="2344714"/>
            <a:ext cx="1518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Ceramah, </a:t>
            </a:r>
            <a:r>
              <a:rPr sz="1600" dirty="0">
                <a:latin typeface="Tahoma"/>
                <a:cs typeface="Tahoma"/>
              </a:rPr>
              <a:t>Penjelasan,</a:t>
            </a:r>
            <a:r>
              <a:rPr sz="1600" spc="29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-10" dirty="0">
                <a:latin typeface="Tahoma"/>
                <a:cs typeface="Tahoma"/>
              </a:rPr>
              <a:t>Demonstrasi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97300" y="1484430"/>
            <a:ext cx="5054600" cy="2893695"/>
          </a:xfrm>
          <a:custGeom>
            <a:avLst/>
            <a:gdLst/>
            <a:ahLst/>
            <a:cxnLst/>
            <a:rect l="l" t="t" r="r" b="b"/>
            <a:pathLst>
              <a:path w="5054600" h="2893695">
                <a:moveTo>
                  <a:pt x="0" y="0"/>
                </a:moveTo>
                <a:lnTo>
                  <a:pt x="5054599" y="0"/>
                </a:lnTo>
                <a:lnTo>
                  <a:pt x="5054599" y="2893099"/>
                </a:lnTo>
                <a:lnTo>
                  <a:pt x="0" y="28930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70325" y="1502717"/>
            <a:ext cx="4392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Tahoma"/>
                <a:cs typeface="Tahoma"/>
              </a:rPr>
              <a:t>Merupakan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cara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paling </a:t>
            </a:r>
            <a:r>
              <a:rPr sz="1400" spc="-55" dirty="0">
                <a:latin typeface="Tahoma"/>
                <a:cs typeface="Tahoma"/>
              </a:rPr>
              <a:t>umum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digunakan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dalam </a:t>
            </a:r>
            <a:r>
              <a:rPr sz="1400" spc="50" dirty="0">
                <a:latin typeface="Tahoma"/>
                <a:cs typeface="Tahoma"/>
              </a:rPr>
              <a:t>direct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instruction.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1025" y="2142798"/>
            <a:ext cx="488251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latin typeface="Tahoma"/>
                <a:cs typeface="Tahoma"/>
              </a:rPr>
              <a:t>Bagaimana</a:t>
            </a:r>
            <a:r>
              <a:rPr sz="1400" spc="95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agar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berlangsung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dengan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efektif?</a:t>
            </a:r>
            <a:endParaRPr sz="1400">
              <a:latin typeface="Tahoma"/>
              <a:cs typeface="Tahoma"/>
            </a:endParaRPr>
          </a:p>
          <a:p>
            <a:pPr marL="414655" marR="48260" indent="-402590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z="1400" spc="20" dirty="0">
                <a:latin typeface="Tahoma"/>
                <a:cs typeface="Tahoma"/>
              </a:rPr>
              <a:t>Mempresentasikan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informasi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memantik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motivasi </a:t>
            </a:r>
            <a:r>
              <a:rPr sz="1400" spc="60" dirty="0">
                <a:latin typeface="Tahoma"/>
                <a:cs typeface="Tahoma"/>
              </a:rPr>
              <a:t>dan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ketertarikan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siswa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terhadap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materi</a:t>
            </a:r>
            <a:endParaRPr sz="1400">
              <a:latin typeface="Tahoma"/>
              <a:cs typeface="Tahoma"/>
            </a:endParaRPr>
          </a:p>
          <a:p>
            <a:pPr marL="414655" marR="69850" indent="-402590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z="1400" dirty="0">
                <a:latin typeface="Tahoma"/>
                <a:cs typeface="Tahoma"/>
              </a:rPr>
              <a:t>Memperkenalkan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topik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sebelum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siswa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membaca </a:t>
            </a:r>
            <a:r>
              <a:rPr sz="1400" spc="45" dirty="0">
                <a:latin typeface="Tahoma"/>
                <a:cs typeface="Tahoma"/>
              </a:rPr>
              <a:t>materinya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sendiri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atau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memberikan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instruksi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tentang </a:t>
            </a:r>
            <a:r>
              <a:rPr sz="1400" spc="80" dirty="0">
                <a:latin typeface="Tahoma"/>
                <a:cs typeface="Tahoma"/>
              </a:rPr>
              <a:t>cara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mengerjakan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tugas</a:t>
            </a:r>
            <a:endParaRPr sz="1400">
              <a:latin typeface="Tahoma"/>
              <a:cs typeface="Tahoma"/>
            </a:endParaRPr>
          </a:p>
          <a:p>
            <a:pPr marL="414655" indent="-401955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z="1400" dirty="0">
                <a:latin typeface="Tahoma"/>
                <a:cs typeface="Tahoma"/>
              </a:rPr>
              <a:t>Merangkum</a:t>
            </a:r>
            <a:r>
              <a:rPr sz="1400" spc="7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informasi</a:t>
            </a:r>
            <a:r>
              <a:rPr sz="1400" spc="8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setelah</a:t>
            </a:r>
            <a:r>
              <a:rPr sz="1400" spc="8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dilakukannya</a:t>
            </a:r>
            <a:r>
              <a:rPr sz="1400" spc="8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diskusi</a:t>
            </a:r>
            <a:endParaRPr sz="1400">
              <a:latin typeface="Tahoma"/>
              <a:cs typeface="Tahoma"/>
            </a:endParaRPr>
          </a:p>
          <a:p>
            <a:pPr marL="414655" marR="5080" indent="-402590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z="1400" spc="10" dirty="0">
                <a:latin typeface="Tahoma"/>
                <a:cs typeface="Tahoma"/>
              </a:rPr>
              <a:t>Mempersiapkan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berbagai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pandangan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alternatif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untuk </a:t>
            </a:r>
            <a:r>
              <a:rPr sz="1400" spc="60" dirty="0">
                <a:latin typeface="Tahoma"/>
                <a:cs typeface="Tahoma"/>
              </a:rPr>
              <a:t>proses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diskusi</a:t>
            </a:r>
            <a:endParaRPr sz="1400">
              <a:latin typeface="Tahoma"/>
              <a:cs typeface="Tahoma"/>
            </a:endParaRPr>
          </a:p>
          <a:p>
            <a:pPr marL="414655" indent="-401955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z="1400" dirty="0">
                <a:latin typeface="Tahoma"/>
                <a:cs typeface="Tahoma"/>
              </a:rPr>
              <a:t>Menjelaskan</a:t>
            </a:r>
            <a:r>
              <a:rPr sz="1400" spc="1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materi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sulit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dipelajari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siswa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68729" y="2583890"/>
            <a:ext cx="588010" cy="241300"/>
            <a:chOff x="3268729" y="2583890"/>
            <a:chExt cx="588010" cy="24130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8729" y="2583890"/>
              <a:ext cx="587600" cy="2411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27779" y="2677874"/>
              <a:ext cx="248920" cy="65405"/>
            </a:xfrm>
            <a:custGeom>
              <a:avLst/>
              <a:gdLst/>
              <a:ahLst/>
              <a:cxnLst/>
              <a:rect l="l" t="t" r="r" b="b"/>
              <a:pathLst>
                <a:path w="248920" h="65405">
                  <a:moveTo>
                    <a:pt x="0" y="65066"/>
                  </a:moveTo>
                  <a:lnTo>
                    <a:pt x="248362" y="0"/>
                  </a:lnTo>
                </a:path>
              </a:pathLst>
            </a:custGeom>
            <a:ln w="38099">
              <a:solidFill>
                <a:srgbClr val="A3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144" y="2597947"/>
              <a:ext cx="221305" cy="159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503" y="0"/>
            <a:ext cx="3565525" cy="540385"/>
          </a:xfrm>
          <a:custGeom>
            <a:avLst/>
            <a:gdLst/>
            <a:ahLst/>
            <a:cxnLst/>
            <a:rect l="l" t="t" r="r" b="b"/>
            <a:pathLst>
              <a:path w="3565525" h="540385">
                <a:moveTo>
                  <a:pt x="2727640" y="539997"/>
                </a:moveTo>
                <a:lnTo>
                  <a:pt x="2352618" y="534364"/>
                </a:lnTo>
                <a:lnTo>
                  <a:pt x="2003271" y="514095"/>
                </a:lnTo>
                <a:lnTo>
                  <a:pt x="1681809" y="481509"/>
                </a:lnTo>
                <a:lnTo>
                  <a:pt x="1386127" y="437656"/>
                </a:lnTo>
                <a:lnTo>
                  <a:pt x="1118224" y="385906"/>
                </a:lnTo>
                <a:lnTo>
                  <a:pt x="876101" y="327417"/>
                </a:lnTo>
                <a:lnTo>
                  <a:pt x="661757" y="266664"/>
                </a:lnTo>
                <a:lnTo>
                  <a:pt x="473194" y="204807"/>
                </a:lnTo>
                <a:lnTo>
                  <a:pt x="239595" y="114837"/>
                </a:lnTo>
                <a:lnTo>
                  <a:pt x="0" y="0"/>
                </a:lnTo>
                <a:lnTo>
                  <a:pt x="3565496" y="0"/>
                </a:lnTo>
                <a:lnTo>
                  <a:pt x="3565496" y="493915"/>
                </a:lnTo>
                <a:lnTo>
                  <a:pt x="3554814" y="494985"/>
                </a:lnTo>
                <a:lnTo>
                  <a:pt x="3344784" y="511885"/>
                </a:lnTo>
                <a:lnTo>
                  <a:pt x="3130546" y="526466"/>
                </a:lnTo>
                <a:lnTo>
                  <a:pt x="2727640" y="539997"/>
                </a:lnTo>
                <a:close/>
              </a:path>
            </a:pathLst>
          </a:custGeom>
          <a:solidFill>
            <a:srgbClr val="EB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14742"/>
            <a:ext cx="5417820" cy="2828925"/>
            <a:chOff x="0" y="2314742"/>
            <a:chExt cx="5417820" cy="2828925"/>
          </a:xfrm>
        </p:grpSpPr>
        <p:sp>
          <p:nvSpPr>
            <p:cNvPr id="4" name="object 4"/>
            <p:cNvSpPr/>
            <p:nvPr/>
          </p:nvSpPr>
          <p:spPr>
            <a:xfrm>
              <a:off x="0" y="4582444"/>
              <a:ext cx="5417820" cy="561340"/>
            </a:xfrm>
            <a:custGeom>
              <a:avLst/>
              <a:gdLst/>
              <a:ahLst/>
              <a:cxnLst/>
              <a:rect l="l" t="t" r="r" b="b"/>
              <a:pathLst>
                <a:path w="5417820" h="561339">
                  <a:moveTo>
                    <a:pt x="5417665" y="561055"/>
                  </a:moveTo>
                  <a:lnTo>
                    <a:pt x="0" y="561055"/>
                  </a:lnTo>
                  <a:lnTo>
                    <a:pt x="0" y="415513"/>
                  </a:lnTo>
                  <a:lnTo>
                    <a:pt x="210123" y="394712"/>
                  </a:lnTo>
                  <a:lnTo>
                    <a:pt x="606197" y="346593"/>
                  </a:lnTo>
                  <a:lnTo>
                    <a:pt x="1002272" y="288537"/>
                  </a:lnTo>
                  <a:lnTo>
                    <a:pt x="1398238" y="219566"/>
                  </a:lnTo>
                  <a:lnTo>
                    <a:pt x="1706368" y="157858"/>
                  </a:lnTo>
                  <a:lnTo>
                    <a:pt x="1926338" y="118872"/>
                  </a:lnTo>
                  <a:lnTo>
                    <a:pt x="2146415" y="86213"/>
                  </a:lnTo>
                  <a:lnTo>
                    <a:pt x="2362063" y="58054"/>
                  </a:lnTo>
                  <a:lnTo>
                    <a:pt x="2573281" y="36267"/>
                  </a:lnTo>
                  <a:lnTo>
                    <a:pt x="2782231" y="19960"/>
                  </a:lnTo>
                  <a:lnTo>
                    <a:pt x="2986858" y="8153"/>
                  </a:lnTo>
                  <a:lnTo>
                    <a:pt x="3184896" y="1826"/>
                  </a:lnTo>
                  <a:lnTo>
                    <a:pt x="3378503" y="0"/>
                  </a:lnTo>
                  <a:lnTo>
                    <a:pt x="3565629" y="2717"/>
                  </a:lnTo>
                  <a:lnTo>
                    <a:pt x="3748216" y="9044"/>
                  </a:lnTo>
                  <a:lnTo>
                    <a:pt x="3922052" y="19960"/>
                  </a:lnTo>
                  <a:lnTo>
                    <a:pt x="4091459" y="35376"/>
                  </a:lnTo>
                  <a:lnTo>
                    <a:pt x="4249846" y="53510"/>
                  </a:lnTo>
                  <a:lnTo>
                    <a:pt x="4401642" y="75297"/>
                  </a:lnTo>
                  <a:lnTo>
                    <a:pt x="4544687" y="100694"/>
                  </a:lnTo>
                  <a:lnTo>
                    <a:pt x="4678981" y="128852"/>
                  </a:lnTo>
                  <a:lnTo>
                    <a:pt x="4804307" y="158794"/>
                  </a:lnTo>
                  <a:lnTo>
                    <a:pt x="4918721" y="192343"/>
                  </a:lnTo>
                  <a:lnTo>
                    <a:pt x="5022224" y="227765"/>
                  </a:lnTo>
                  <a:lnTo>
                    <a:pt x="5114598" y="265859"/>
                  </a:lnTo>
                  <a:lnTo>
                    <a:pt x="5195952" y="305780"/>
                  </a:lnTo>
                  <a:lnTo>
                    <a:pt x="5266394" y="347528"/>
                  </a:lnTo>
                  <a:lnTo>
                    <a:pt x="5323655" y="390167"/>
                  </a:lnTo>
                  <a:lnTo>
                    <a:pt x="5367627" y="434633"/>
                  </a:lnTo>
                  <a:lnTo>
                    <a:pt x="5398419" y="479990"/>
                  </a:lnTo>
                  <a:lnTo>
                    <a:pt x="5416029" y="525347"/>
                  </a:lnTo>
                  <a:lnTo>
                    <a:pt x="5417665" y="56105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5" y="3661192"/>
              <a:ext cx="1847850" cy="1431925"/>
            </a:xfrm>
            <a:custGeom>
              <a:avLst/>
              <a:gdLst/>
              <a:ahLst/>
              <a:cxnLst/>
              <a:rect l="l" t="t" r="r" b="b"/>
              <a:pathLst>
                <a:path w="1847850" h="1431925">
                  <a:moveTo>
                    <a:pt x="821441" y="1431597"/>
                  </a:moveTo>
                  <a:lnTo>
                    <a:pt x="739075" y="1431597"/>
                  </a:lnTo>
                  <a:lnTo>
                    <a:pt x="574212" y="1405826"/>
                  </a:lnTo>
                  <a:lnTo>
                    <a:pt x="417443" y="1356698"/>
                  </a:lnTo>
                  <a:lnTo>
                    <a:pt x="276467" y="1279383"/>
                  </a:lnTo>
                  <a:lnTo>
                    <a:pt x="217989" y="1232441"/>
                  </a:lnTo>
                  <a:lnTo>
                    <a:pt x="183528" y="1199652"/>
                  </a:lnTo>
                  <a:lnTo>
                    <a:pt x="127660" y="1131770"/>
                  </a:lnTo>
                  <a:lnTo>
                    <a:pt x="82496" y="1056756"/>
                  </a:lnTo>
                  <a:lnTo>
                    <a:pt x="50516" y="979441"/>
                  </a:lnTo>
                  <a:lnTo>
                    <a:pt x="39942" y="939633"/>
                  </a:lnTo>
                  <a:lnTo>
                    <a:pt x="29239" y="913861"/>
                  </a:lnTo>
                  <a:lnTo>
                    <a:pt x="21276" y="885673"/>
                  </a:lnTo>
                  <a:lnTo>
                    <a:pt x="2741" y="817792"/>
                  </a:lnTo>
                  <a:lnTo>
                    <a:pt x="0" y="679499"/>
                  </a:lnTo>
                  <a:lnTo>
                    <a:pt x="29239" y="541321"/>
                  </a:lnTo>
                  <a:lnTo>
                    <a:pt x="90459" y="412347"/>
                  </a:lnTo>
                  <a:lnTo>
                    <a:pt x="135623" y="351484"/>
                  </a:lnTo>
                  <a:lnTo>
                    <a:pt x="178176" y="299941"/>
                  </a:lnTo>
                  <a:lnTo>
                    <a:pt x="279209" y="206174"/>
                  </a:lnTo>
                  <a:lnTo>
                    <a:pt x="396166" y="128858"/>
                  </a:lnTo>
                  <a:lnTo>
                    <a:pt x="523696" y="67995"/>
                  </a:lnTo>
                  <a:lnTo>
                    <a:pt x="661930" y="25771"/>
                  </a:lnTo>
                  <a:lnTo>
                    <a:pt x="808257" y="2301"/>
                  </a:lnTo>
                  <a:lnTo>
                    <a:pt x="959675" y="0"/>
                  </a:lnTo>
                  <a:lnTo>
                    <a:pt x="1111223" y="16452"/>
                  </a:lnTo>
                  <a:lnTo>
                    <a:pt x="1188368" y="32789"/>
                  </a:lnTo>
                  <a:lnTo>
                    <a:pt x="1262771" y="53844"/>
                  </a:lnTo>
                  <a:lnTo>
                    <a:pt x="1406357" y="110104"/>
                  </a:lnTo>
                  <a:lnTo>
                    <a:pt x="1536628" y="187420"/>
                  </a:lnTo>
                  <a:lnTo>
                    <a:pt x="1650844" y="276470"/>
                  </a:lnTo>
                  <a:lnTo>
                    <a:pt x="1743914" y="381974"/>
                  </a:lnTo>
                  <a:lnTo>
                    <a:pt x="1810355" y="496796"/>
                  </a:lnTo>
                  <a:lnTo>
                    <a:pt x="1847557" y="620938"/>
                  </a:lnTo>
                  <a:lnTo>
                    <a:pt x="1847557" y="749796"/>
                  </a:lnTo>
                  <a:lnTo>
                    <a:pt x="1834373" y="815376"/>
                  </a:lnTo>
                  <a:lnTo>
                    <a:pt x="1810355" y="881071"/>
                  </a:lnTo>
                  <a:lnTo>
                    <a:pt x="1741303" y="1005213"/>
                  </a:lnTo>
                  <a:lnTo>
                    <a:pt x="1642882" y="1115318"/>
                  </a:lnTo>
                  <a:lnTo>
                    <a:pt x="1520703" y="1213688"/>
                  </a:lnTo>
                  <a:lnTo>
                    <a:pt x="1382339" y="1295720"/>
                  </a:lnTo>
                  <a:lnTo>
                    <a:pt x="1228180" y="1361300"/>
                  </a:lnTo>
                  <a:lnTo>
                    <a:pt x="1068669" y="1405826"/>
                  </a:lnTo>
                  <a:lnTo>
                    <a:pt x="903937" y="1429296"/>
                  </a:lnTo>
                  <a:lnTo>
                    <a:pt x="821441" y="1431597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520" y="2327442"/>
              <a:ext cx="2182495" cy="831215"/>
            </a:xfrm>
            <a:custGeom>
              <a:avLst/>
              <a:gdLst/>
              <a:ahLst/>
              <a:cxnLst/>
              <a:rect l="l" t="t" r="r" b="b"/>
              <a:pathLst>
                <a:path w="2182495" h="831214">
                  <a:moveTo>
                    <a:pt x="0" y="0"/>
                  </a:moveTo>
                  <a:lnTo>
                    <a:pt x="2182259" y="0"/>
                  </a:lnTo>
                  <a:lnTo>
                    <a:pt x="2182259" y="830996"/>
                  </a:lnTo>
                  <a:lnTo>
                    <a:pt x="0" y="83099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A3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2702" y="856567"/>
            <a:ext cx="119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000000"/>
                </a:solidFill>
              </a:rPr>
              <a:t>Strategi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140114" y="19408"/>
            <a:ext cx="1609090" cy="524510"/>
            <a:chOff x="140114" y="19408"/>
            <a:chExt cx="1609090" cy="524510"/>
          </a:xfrm>
        </p:grpSpPr>
        <p:sp>
          <p:nvSpPr>
            <p:cNvPr id="9" name="object 9"/>
            <p:cNvSpPr/>
            <p:nvPr/>
          </p:nvSpPr>
          <p:spPr>
            <a:xfrm>
              <a:off x="1510196" y="19408"/>
              <a:ext cx="238760" cy="269240"/>
            </a:xfrm>
            <a:custGeom>
              <a:avLst/>
              <a:gdLst/>
              <a:ahLst/>
              <a:cxnLst/>
              <a:rect l="l" t="t" r="r" b="b"/>
              <a:pathLst>
                <a:path w="238760" h="269240">
                  <a:moveTo>
                    <a:pt x="101438" y="268628"/>
                  </a:moveTo>
                  <a:lnTo>
                    <a:pt x="0" y="154552"/>
                  </a:lnTo>
                  <a:lnTo>
                    <a:pt x="128195" y="10385"/>
                  </a:lnTo>
                  <a:lnTo>
                    <a:pt x="133911" y="3536"/>
                  </a:lnTo>
                  <a:lnTo>
                    <a:pt x="141299" y="0"/>
                  </a:lnTo>
                  <a:lnTo>
                    <a:pt x="148837" y="0"/>
                  </a:lnTo>
                  <a:lnTo>
                    <a:pt x="229634" y="76714"/>
                  </a:lnTo>
                  <a:lnTo>
                    <a:pt x="238470" y="100602"/>
                  </a:lnTo>
                  <a:lnTo>
                    <a:pt x="236261" y="113290"/>
                  </a:lnTo>
                  <a:lnTo>
                    <a:pt x="229634" y="124489"/>
                  </a:lnTo>
                  <a:lnTo>
                    <a:pt x="101438" y="268628"/>
                  </a:lnTo>
                  <a:close/>
                </a:path>
              </a:pathLst>
            </a:custGeom>
            <a:solidFill>
              <a:srgbClr val="5F7D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952" y="188107"/>
              <a:ext cx="164756" cy="1556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0114" y="330155"/>
              <a:ext cx="1423035" cy="213360"/>
            </a:xfrm>
            <a:custGeom>
              <a:avLst/>
              <a:gdLst/>
              <a:ahLst/>
              <a:cxnLst/>
              <a:rect l="l" t="t" r="r" b="b"/>
              <a:pathLst>
                <a:path w="1423035" h="213359">
                  <a:moveTo>
                    <a:pt x="1422549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1422549" y="0"/>
                  </a:lnTo>
                  <a:lnTo>
                    <a:pt x="1422549" y="21335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7415" y="310343"/>
            <a:ext cx="1449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30" dirty="0">
                <a:latin typeface="Arial"/>
                <a:cs typeface="Arial"/>
              </a:rPr>
              <a:t>Teacher-</a:t>
            </a:r>
            <a:r>
              <a:rPr sz="1400" i="1" spc="-10" dirty="0">
                <a:latin typeface="Arial"/>
                <a:cs typeface="Arial"/>
              </a:rPr>
              <a:t>Centered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114" y="543514"/>
            <a:ext cx="692150" cy="213360"/>
          </a:xfrm>
          <a:custGeom>
            <a:avLst/>
            <a:gdLst/>
            <a:ahLst/>
            <a:cxnLst/>
            <a:rect l="l" t="t" r="r" b="b"/>
            <a:pathLst>
              <a:path w="692150" h="213359">
                <a:moveTo>
                  <a:pt x="69162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91627" y="0"/>
                </a:lnTo>
                <a:lnTo>
                  <a:pt x="691627" y="21335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7415" y="523702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8545" y="2344714"/>
            <a:ext cx="1411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90" dirty="0">
                <a:latin typeface="Tahoma"/>
                <a:cs typeface="Tahoma"/>
              </a:rPr>
              <a:t>Bertanya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35" dirty="0">
                <a:latin typeface="Tahoma"/>
                <a:cs typeface="Tahoma"/>
              </a:rPr>
              <a:t>Mendiskusikan </a:t>
            </a:r>
            <a:r>
              <a:rPr sz="1600" spc="55" dirty="0">
                <a:latin typeface="Tahoma"/>
                <a:cs typeface="Tahoma"/>
              </a:rPr>
              <a:t>Materi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97300" y="1484430"/>
            <a:ext cx="5054600" cy="3108960"/>
          </a:xfrm>
          <a:custGeom>
            <a:avLst/>
            <a:gdLst/>
            <a:ahLst/>
            <a:cxnLst/>
            <a:rect l="l" t="t" r="r" b="b"/>
            <a:pathLst>
              <a:path w="5054600" h="3108960">
                <a:moveTo>
                  <a:pt x="0" y="0"/>
                </a:moveTo>
                <a:lnTo>
                  <a:pt x="5054599" y="0"/>
                </a:lnTo>
                <a:lnTo>
                  <a:pt x="5054599" y="3108542"/>
                </a:lnTo>
                <a:lnTo>
                  <a:pt x="0" y="3108542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70325" y="1502717"/>
            <a:ext cx="47898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latin typeface="Tahoma"/>
                <a:cs typeface="Tahoma"/>
              </a:rPr>
              <a:t>Bertanya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kepada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siswa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dan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memonitor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respon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dari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siswa </a:t>
            </a:r>
            <a:r>
              <a:rPr sz="1400" dirty="0">
                <a:latin typeface="Tahoma"/>
                <a:cs typeface="Tahoma"/>
              </a:rPr>
              <a:t>merupakan </a:t>
            </a:r>
            <a:r>
              <a:rPr sz="1400" spc="70" dirty="0">
                <a:latin typeface="Tahoma"/>
                <a:cs typeface="Tahoma"/>
              </a:rPr>
              <a:t>salah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satu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praktik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terkait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dengan </a:t>
            </a:r>
            <a:r>
              <a:rPr sz="1400" spc="70" dirty="0">
                <a:latin typeface="Tahoma"/>
                <a:cs typeface="Tahoma"/>
              </a:rPr>
              <a:t>prestasi</a:t>
            </a:r>
            <a:r>
              <a:rPr sz="1400" spc="8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belajar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siswa.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Bagaimana</a:t>
            </a:r>
            <a:r>
              <a:rPr spc="-40" dirty="0"/>
              <a:t> </a:t>
            </a:r>
            <a:r>
              <a:rPr spc="80" dirty="0"/>
              <a:t>cara</a:t>
            </a:r>
            <a:r>
              <a:rPr spc="-40" dirty="0"/>
              <a:t> </a:t>
            </a:r>
            <a:r>
              <a:rPr dirty="0"/>
              <a:t>memberikan</a:t>
            </a:r>
            <a:r>
              <a:rPr spc="-40" dirty="0"/>
              <a:t> </a:t>
            </a:r>
            <a:r>
              <a:rPr spc="70" dirty="0"/>
              <a:t>pertanyaan</a:t>
            </a:r>
            <a:r>
              <a:rPr spc="-40" dirty="0"/>
              <a:t> </a:t>
            </a:r>
            <a:r>
              <a:rPr spc="55" dirty="0"/>
              <a:t>efektif?</a:t>
            </a:r>
          </a:p>
          <a:p>
            <a:pPr marL="414655" indent="-401955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pc="10" dirty="0"/>
              <a:t>Menggunakan</a:t>
            </a:r>
            <a:r>
              <a:rPr spc="70" dirty="0"/>
              <a:t> pertanyaan </a:t>
            </a:r>
            <a:r>
              <a:rPr spc="55" dirty="0"/>
              <a:t>berbasis</a:t>
            </a:r>
            <a:r>
              <a:rPr spc="70" dirty="0"/>
              <a:t> </a:t>
            </a:r>
            <a:r>
              <a:rPr spc="85" dirty="0"/>
              <a:t>fakta</a:t>
            </a:r>
          </a:p>
          <a:p>
            <a:pPr marL="414655" indent="-401955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dirty="0"/>
              <a:t>Menghindari</a:t>
            </a:r>
            <a:r>
              <a:rPr spc="125" dirty="0"/>
              <a:t> </a:t>
            </a:r>
            <a:r>
              <a:rPr spc="70" dirty="0"/>
              <a:t>pertanyaan</a:t>
            </a:r>
            <a:r>
              <a:rPr spc="125" dirty="0"/>
              <a:t> </a:t>
            </a:r>
            <a:r>
              <a:rPr spc="75" dirty="0"/>
              <a:t>ya/tidak</a:t>
            </a:r>
          </a:p>
          <a:p>
            <a:pPr marL="414655" marR="182880" indent="-402590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dirty="0"/>
              <a:t>Memberikan</a:t>
            </a:r>
            <a:r>
              <a:rPr spc="20" dirty="0"/>
              <a:t> </a:t>
            </a:r>
            <a:r>
              <a:rPr spc="65" dirty="0"/>
              <a:t>waktu</a:t>
            </a:r>
            <a:r>
              <a:rPr spc="20" dirty="0"/>
              <a:t> </a:t>
            </a:r>
            <a:r>
              <a:rPr spc="60" dirty="0"/>
              <a:t>yang</a:t>
            </a:r>
            <a:r>
              <a:rPr spc="20" dirty="0"/>
              <a:t> </a:t>
            </a:r>
            <a:r>
              <a:rPr dirty="0"/>
              <a:t>cukup</a:t>
            </a:r>
            <a:r>
              <a:rPr spc="20" dirty="0"/>
              <a:t> </a:t>
            </a:r>
            <a:r>
              <a:rPr spc="55" dirty="0"/>
              <a:t>bagi</a:t>
            </a:r>
            <a:r>
              <a:rPr spc="25" dirty="0"/>
              <a:t> </a:t>
            </a:r>
            <a:r>
              <a:rPr spc="60" dirty="0"/>
              <a:t>siswa</a:t>
            </a:r>
            <a:r>
              <a:rPr spc="20" dirty="0"/>
              <a:t> </a:t>
            </a:r>
            <a:r>
              <a:rPr spc="-10" dirty="0"/>
              <a:t>untuk </a:t>
            </a:r>
            <a:r>
              <a:rPr dirty="0"/>
              <a:t>memikirkan</a:t>
            </a:r>
            <a:r>
              <a:rPr spc="-50" dirty="0"/>
              <a:t> </a:t>
            </a:r>
            <a:r>
              <a:rPr spc="40" dirty="0"/>
              <a:t>jawabannya</a:t>
            </a:r>
          </a:p>
          <a:p>
            <a:pPr marL="414655" indent="-401955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pc="75" dirty="0"/>
              <a:t>Bertanya</a:t>
            </a:r>
            <a:r>
              <a:rPr spc="55" dirty="0"/>
              <a:t> </a:t>
            </a:r>
            <a:r>
              <a:rPr dirty="0"/>
              <a:t>dengan</a:t>
            </a:r>
            <a:r>
              <a:rPr spc="60" dirty="0"/>
              <a:t> </a:t>
            </a:r>
            <a:r>
              <a:rPr dirty="0"/>
              <a:t>jelas</a:t>
            </a:r>
            <a:r>
              <a:rPr spc="60" dirty="0"/>
              <a:t> dan</a:t>
            </a:r>
            <a:r>
              <a:rPr spc="55" dirty="0"/>
              <a:t> </a:t>
            </a:r>
            <a:r>
              <a:rPr spc="-10" dirty="0"/>
              <a:t>bertujuan</a:t>
            </a:r>
          </a:p>
          <a:p>
            <a:pPr marL="414655" indent="-401955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dirty="0"/>
              <a:t>Memonitor</a:t>
            </a:r>
            <a:r>
              <a:rPr spc="90" dirty="0"/>
              <a:t> </a:t>
            </a:r>
            <a:r>
              <a:rPr spc="55" dirty="0"/>
              <a:t>respon/jawaban</a:t>
            </a:r>
            <a:r>
              <a:rPr spc="90" dirty="0"/>
              <a:t> </a:t>
            </a:r>
            <a:r>
              <a:rPr spc="50" dirty="0"/>
              <a:t>siswa</a:t>
            </a:r>
          </a:p>
          <a:p>
            <a:pPr marL="414655" marR="5080" indent="-402590">
              <a:lnSpc>
                <a:spcPct val="100000"/>
              </a:lnSpc>
              <a:buFont typeface="Arial MT"/>
              <a:buAutoNum type="arabicPeriod"/>
              <a:tabLst>
                <a:tab pos="414655" algn="l"/>
              </a:tabLst>
            </a:pPr>
            <a:r>
              <a:rPr spc="10" dirty="0"/>
              <a:t>Mengetahui</a:t>
            </a:r>
            <a:r>
              <a:rPr spc="30" dirty="0"/>
              <a:t> </a:t>
            </a:r>
            <a:r>
              <a:rPr spc="65" dirty="0"/>
              <a:t>kapan</a:t>
            </a:r>
            <a:r>
              <a:rPr spc="30" dirty="0"/>
              <a:t> </a:t>
            </a:r>
            <a:r>
              <a:rPr spc="110" dirty="0"/>
              <a:t>saat</a:t>
            </a:r>
            <a:r>
              <a:rPr spc="35" dirty="0"/>
              <a:t> </a:t>
            </a:r>
            <a:r>
              <a:rPr spc="60" dirty="0"/>
              <a:t>yang</a:t>
            </a:r>
            <a:r>
              <a:rPr spc="30" dirty="0"/>
              <a:t> </a:t>
            </a:r>
            <a:r>
              <a:rPr spc="90" dirty="0"/>
              <a:t>tepat</a:t>
            </a:r>
            <a:r>
              <a:rPr spc="35" dirty="0"/>
              <a:t> </a:t>
            </a:r>
            <a:r>
              <a:rPr spc="10" dirty="0"/>
              <a:t>untuk</a:t>
            </a:r>
            <a:r>
              <a:rPr spc="30" dirty="0"/>
              <a:t> </a:t>
            </a:r>
            <a:r>
              <a:rPr spc="-10" dirty="0"/>
              <a:t>memberi </a:t>
            </a:r>
            <a:r>
              <a:rPr spc="70" dirty="0"/>
              <a:t>pertanyaan</a:t>
            </a:r>
            <a:r>
              <a:rPr spc="25" dirty="0"/>
              <a:t> </a:t>
            </a:r>
            <a:r>
              <a:rPr dirty="0"/>
              <a:t>ke</a:t>
            </a:r>
            <a:r>
              <a:rPr spc="30" dirty="0"/>
              <a:t> </a:t>
            </a:r>
            <a:r>
              <a:rPr dirty="0"/>
              <a:t>seluruh</a:t>
            </a:r>
            <a:r>
              <a:rPr spc="30" dirty="0"/>
              <a:t> </a:t>
            </a:r>
            <a:r>
              <a:rPr dirty="0"/>
              <a:t>kelas</a:t>
            </a:r>
            <a:r>
              <a:rPr spc="30" dirty="0"/>
              <a:t> </a:t>
            </a:r>
            <a:r>
              <a:rPr spc="90" dirty="0"/>
              <a:t>atau</a:t>
            </a:r>
            <a:r>
              <a:rPr spc="30" dirty="0"/>
              <a:t> </a:t>
            </a:r>
            <a:r>
              <a:rPr spc="-20" dirty="0"/>
              <a:t>menunjuk</a:t>
            </a:r>
            <a:r>
              <a:rPr spc="30" dirty="0"/>
              <a:t> </a:t>
            </a:r>
            <a:r>
              <a:rPr spc="50" dirty="0"/>
              <a:t>siswa tertentu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268729" y="2583890"/>
            <a:ext cx="588010" cy="241300"/>
            <a:chOff x="3268729" y="2583890"/>
            <a:chExt cx="588010" cy="24130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8729" y="2583890"/>
              <a:ext cx="587600" cy="2411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27779" y="2677874"/>
              <a:ext cx="248920" cy="65405"/>
            </a:xfrm>
            <a:custGeom>
              <a:avLst/>
              <a:gdLst/>
              <a:ahLst/>
              <a:cxnLst/>
              <a:rect l="l" t="t" r="r" b="b"/>
              <a:pathLst>
                <a:path w="248920" h="65405">
                  <a:moveTo>
                    <a:pt x="0" y="65066"/>
                  </a:moveTo>
                  <a:lnTo>
                    <a:pt x="248362" y="0"/>
                  </a:lnTo>
                </a:path>
              </a:pathLst>
            </a:custGeom>
            <a:ln w="38099">
              <a:solidFill>
                <a:srgbClr val="A3C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144" y="2597947"/>
              <a:ext cx="221305" cy="159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503" y="0"/>
            <a:ext cx="3565525" cy="540385"/>
          </a:xfrm>
          <a:custGeom>
            <a:avLst/>
            <a:gdLst/>
            <a:ahLst/>
            <a:cxnLst/>
            <a:rect l="l" t="t" r="r" b="b"/>
            <a:pathLst>
              <a:path w="3565525" h="540385">
                <a:moveTo>
                  <a:pt x="2727640" y="539997"/>
                </a:moveTo>
                <a:lnTo>
                  <a:pt x="2352618" y="534364"/>
                </a:lnTo>
                <a:lnTo>
                  <a:pt x="2003271" y="514095"/>
                </a:lnTo>
                <a:lnTo>
                  <a:pt x="1681809" y="481509"/>
                </a:lnTo>
                <a:lnTo>
                  <a:pt x="1386127" y="437656"/>
                </a:lnTo>
                <a:lnTo>
                  <a:pt x="1118224" y="385906"/>
                </a:lnTo>
                <a:lnTo>
                  <a:pt x="876101" y="327417"/>
                </a:lnTo>
                <a:lnTo>
                  <a:pt x="661757" y="266664"/>
                </a:lnTo>
                <a:lnTo>
                  <a:pt x="473194" y="204807"/>
                </a:lnTo>
                <a:lnTo>
                  <a:pt x="239595" y="114837"/>
                </a:lnTo>
                <a:lnTo>
                  <a:pt x="0" y="0"/>
                </a:lnTo>
                <a:lnTo>
                  <a:pt x="3565496" y="0"/>
                </a:lnTo>
                <a:lnTo>
                  <a:pt x="3565496" y="493915"/>
                </a:lnTo>
                <a:lnTo>
                  <a:pt x="3554814" y="494985"/>
                </a:lnTo>
                <a:lnTo>
                  <a:pt x="3344784" y="511885"/>
                </a:lnTo>
                <a:lnTo>
                  <a:pt x="3130546" y="526466"/>
                </a:lnTo>
                <a:lnTo>
                  <a:pt x="2727640" y="539997"/>
                </a:lnTo>
                <a:close/>
              </a:path>
            </a:pathLst>
          </a:custGeom>
          <a:solidFill>
            <a:srgbClr val="EB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661192"/>
            <a:ext cx="5417820" cy="1482725"/>
            <a:chOff x="0" y="3661192"/>
            <a:chExt cx="5417820" cy="1482725"/>
          </a:xfrm>
        </p:grpSpPr>
        <p:sp>
          <p:nvSpPr>
            <p:cNvPr id="4" name="object 4"/>
            <p:cNvSpPr/>
            <p:nvPr/>
          </p:nvSpPr>
          <p:spPr>
            <a:xfrm>
              <a:off x="0" y="4582444"/>
              <a:ext cx="5417820" cy="561340"/>
            </a:xfrm>
            <a:custGeom>
              <a:avLst/>
              <a:gdLst/>
              <a:ahLst/>
              <a:cxnLst/>
              <a:rect l="l" t="t" r="r" b="b"/>
              <a:pathLst>
                <a:path w="5417820" h="561339">
                  <a:moveTo>
                    <a:pt x="5417665" y="561055"/>
                  </a:moveTo>
                  <a:lnTo>
                    <a:pt x="0" y="561055"/>
                  </a:lnTo>
                  <a:lnTo>
                    <a:pt x="0" y="415513"/>
                  </a:lnTo>
                  <a:lnTo>
                    <a:pt x="210123" y="394712"/>
                  </a:lnTo>
                  <a:lnTo>
                    <a:pt x="606197" y="346593"/>
                  </a:lnTo>
                  <a:lnTo>
                    <a:pt x="1002272" y="288537"/>
                  </a:lnTo>
                  <a:lnTo>
                    <a:pt x="1398238" y="219566"/>
                  </a:lnTo>
                  <a:lnTo>
                    <a:pt x="1706368" y="157858"/>
                  </a:lnTo>
                  <a:lnTo>
                    <a:pt x="1926338" y="118872"/>
                  </a:lnTo>
                  <a:lnTo>
                    <a:pt x="2146415" y="86213"/>
                  </a:lnTo>
                  <a:lnTo>
                    <a:pt x="2362063" y="58054"/>
                  </a:lnTo>
                  <a:lnTo>
                    <a:pt x="2573281" y="36267"/>
                  </a:lnTo>
                  <a:lnTo>
                    <a:pt x="2782231" y="19960"/>
                  </a:lnTo>
                  <a:lnTo>
                    <a:pt x="2986858" y="8153"/>
                  </a:lnTo>
                  <a:lnTo>
                    <a:pt x="3184896" y="1826"/>
                  </a:lnTo>
                  <a:lnTo>
                    <a:pt x="3378503" y="0"/>
                  </a:lnTo>
                  <a:lnTo>
                    <a:pt x="3565629" y="2717"/>
                  </a:lnTo>
                  <a:lnTo>
                    <a:pt x="3748216" y="9044"/>
                  </a:lnTo>
                  <a:lnTo>
                    <a:pt x="3922052" y="19960"/>
                  </a:lnTo>
                  <a:lnTo>
                    <a:pt x="4091459" y="35376"/>
                  </a:lnTo>
                  <a:lnTo>
                    <a:pt x="4249846" y="53510"/>
                  </a:lnTo>
                  <a:lnTo>
                    <a:pt x="4401642" y="75297"/>
                  </a:lnTo>
                  <a:lnTo>
                    <a:pt x="4544687" y="100694"/>
                  </a:lnTo>
                  <a:lnTo>
                    <a:pt x="4678981" y="128852"/>
                  </a:lnTo>
                  <a:lnTo>
                    <a:pt x="4804307" y="158794"/>
                  </a:lnTo>
                  <a:lnTo>
                    <a:pt x="4918721" y="192343"/>
                  </a:lnTo>
                  <a:lnTo>
                    <a:pt x="5022224" y="227765"/>
                  </a:lnTo>
                  <a:lnTo>
                    <a:pt x="5114598" y="265859"/>
                  </a:lnTo>
                  <a:lnTo>
                    <a:pt x="5195952" y="305780"/>
                  </a:lnTo>
                  <a:lnTo>
                    <a:pt x="5266394" y="347528"/>
                  </a:lnTo>
                  <a:lnTo>
                    <a:pt x="5323655" y="390167"/>
                  </a:lnTo>
                  <a:lnTo>
                    <a:pt x="5367627" y="434633"/>
                  </a:lnTo>
                  <a:lnTo>
                    <a:pt x="5398419" y="479990"/>
                  </a:lnTo>
                  <a:lnTo>
                    <a:pt x="5416029" y="525347"/>
                  </a:lnTo>
                  <a:lnTo>
                    <a:pt x="5417665" y="56105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5" y="3661192"/>
              <a:ext cx="1847850" cy="1431925"/>
            </a:xfrm>
            <a:custGeom>
              <a:avLst/>
              <a:gdLst/>
              <a:ahLst/>
              <a:cxnLst/>
              <a:rect l="l" t="t" r="r" b="b"/>
              <a:pathLst>
                <a:path w="1847850" h="1431925">
                  <a:moveTo>
                    <a:pt x="821441" y="1431597"/>
                  </a:moveTo>
                  <a:lnTo>
                    <a:pt x="739075" y="1431597"/>
                  </a:lnTo>
                  <a:lnTo>
                    <a:pt x="574212" y="1405826"/>
                  </a:lnTo>
                  <a:lnTo>
                    <a:pt x="417443" y="1356698"/>
                  </a:lnTo>
                  <a:lnTo>
                    <a:pt x="276467" y="1279383"/>
                  </a:lnTo>
                  <a:lnTo>
                    <a:pt x="217989" y="1232441"/>
                  </a:lnTo>
                  <a:lnTo>
                    <a:pt x="183528" y="1199652"/>
                  </a:lnTo>
                  <a:lnTo>
                    <a:pt x="127660" y="1131770"/>
                  </a:lnTo>
                  <a:lnTo>
                    <a:pt x="82496" y="1056756"/>
                  </a:lnTo>
                  <a:lnTo>
                    <a:pt x="50516" y="979441"/>
                  </a:lnTo>
                  <a:lnTo>
                    <a:pt x="39942" y="939633"/>
                  </a:lnTo>
                  <a:lnTo>
                    <a:pt x="29239" y="913861"/>
                  </a:lnTo>
                  <a:lnTo>
                    <a:pt x="21276" y="885673"/>
                  </a:lnTo>
                  <a:lnTo>
                    <a:pt x="2741" y="817792"/>
                  </a:lnTo>
                  <a:lnTo>
                    <a:pt x="0" y="679499"/>
                  </a:lnTo>
                  <a:lnTo>
                    <a:pt x="29239" y="541321"/>
                  </a:lnTo>
                  <a:lnTo>
                    <a:pt x="90459" y="412347"/>
                  </a:lnTo>
                  <a:lnTo>
                    <a:pt x="135623" y="351484"/>
                  </a:lnTo>
                  <a:lnTo>
                    <a:pt x="178176" y="299941"/>
                  </a:lnTo>
                  <a:lnTo>
                    <a:pt x="279209" y="206174"/>
                  </a:lnTo>
                  <a:lnTo>
                    <a:pt x="396166" y="128858"/>
                  </a:lnTo>
                  <a:lnTo>
                    <a:pt x="523696" y="67995"/>
                  </a:lnTo>
                  <a:lnTo>
                    <a:pt x="661930" y="25771"/>
                  </a:lnTo>
                  <a:lnTo>
                    <a:pt x="808257" y="2301"/>
                  </a:lnTo>
                  <a:lnTo>
                    <a:pt x="959675" y="0"/>
                  </a:lnTo>
                  <a:lnTo>
                    <a:pt x="1111223" y="16452"/>
                  </a:lnTo>
                  <a:lnTo>
                    <a:pt x="1188368" y="32789"/>
                  </a:lnTo>
                  <a:lnTo>
                    <a:pt x="1262771" y="53844"/>
                  </a:lnTo>
                  <a:lnTo>
                    <a:pt x="1406357" y="110104"/>
                  </a:lnTo>
                  <a:lnTo>
                    <a:pt x="1536628" y="187420"/>
                  </a:lnTo>
                  <a:lnTo>
                    <a:pt x="1650844" y="276470"/>
                  </a:lnTo>
                  <a:lnTo>
                    <a:pt x="1743914" y="381974"/>
                  </a:lnTo>
                  <a:lnTo>
                    <a:pt x="1810355" y="496796"/>
                  </a:lnTo>
                  <a:lnTo>
                    <a:pt x="1847557" y="620938"/>
                  </a:lnTo>
                  <a:lnTo>
                    <a:pt x="1847557" y="749796"/>
                  </a:lnTo>
                  <a:lnTo>
                    <a:pt x="1834373" y="815376"/>
                  </a:lnTo>
                  <a:lnTo>
                    <a:pt x="1810355" y="881071"/>
                  </a:lnTo>
                  <a:lnTo>
                    <a:pt x="1741303" y="1005213"/>
                  </a:lnTo>
                  <a:lnTo>
                    <a:pt x="1642882" y="1115318"/>
                  </a:lnTo>
                  <a:lnTo>
                    <a:pt x="1520703" y="1213688"/>
                  </a:lnTo>
                  <a:lnTo>
                    <a:pt x="1382339" y="1295720"/>
                  </a:lnTo>
                  <a:lnTo>
                    <a:pt x="1228180" y="1361300"/>
                  </a:lnTo>
                  <a:lnTo>
                    <a:pt x="1068669" y="1405826"/>
                  </a:lnTo>
                  <a:lnTo>
                    <a:pt x="903937" y="1429296"/>
                  </a:lnTo>
                  <a:lnTo>
                    <a:pt x="821441" y="1431597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0146" y="898699"/>
            <a:ext cx="119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000000"/>
                </a:solidFill>
              </a:rPr>
              <a:t>Strategi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40114" y="19408"/>
            <a:ext cx="1609090" cy="524510"/>
            <a:chOff x="140114" y="19408"/>
            <a:chExt cx="1609090" cy="524510"/>
          </a:xfrm>
        </p:grpSpPr>
        <p:sp>
          <p:nvSpPr>
            <p:cNvPr id="8" name="object 8"/>
            <p:cNvSpPr/>
            <p:nvPr/>
          </p:nvSpPr>
          <p:spPr>
            <a:xfrm>
              <a:off x="1510196" y="19408"/>
              <a:ext cx="238760" cy="269240"/>
            </a:xfrm>
            <a:custGeom>
              <a:avLst/>
              <a:gdLst/>
              <a:ahLst/>
              <a:cxnLst/>
              <a:rect l="l" t="t" r="r" b="b"/>
              <a:pathLst>
                <a:path w="238760" h="269240">
                  <a:moveTo>
                    <a:pt x="101438" y="268628"/>
                  </a:moveTo>
                  <a:lnTo>
                    <a:pt x="0" y="154552"/>
                  </a:lnTo>
                  <a:lnTo>
                    <a:pt x="128195" y="10385"/>
                  </a:lnTo>
                  <a:lnTo>
                    <a:pt x="133911" y="3536"/>
                  </a:lnTo>
                  <a:lnTo>
                    <a:pt x="141299" y="0"/>
                  </a:lnTo>
                  <a:lnTo>
                    <a:pt x="148837" y="0"/>
                  </a:lnTo>
                  <a:lnTo>
                    <a:pt x="229634" y="76714"/>
                  </a:lnTo>
                  <a:lnTo>
                    <a:pt x="238470" y="100602"/>
                  </a:lnTo>
                  <a:lnTo>
                    <a:pt x="236261" y="113290"/>
                  </a:lnTo>
                  <a:lnTo>
                    <a:pt x="229634" y="124489"/>
                  </a:lnTo>
                  <a:lnTo>
                    <a:pt x="101438" y="268628"/>
                  </a:lnTo>
                  <a:close/>
                </a:path>
              </a:pathLst>
            </a:custGeom>
            <a:solidFill>
              <a:srgbClr val="5F7D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952" y="188107"/>
              <a:ext cx="164756" cy="1556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114" y="330155"/>
              <a:ext cx="1423035" cy="213360"/>
            </a:xfrm>
            <a:custGeom>
              <a:avLst/>
              <a:gdLst/>
              <a:ahLst/>
              <a:cxnLst/>
              <a:rect l="l" t="t" r="r" b="b"/>
              <a:pathLst>
                <a:path w="1423035" h="213359">
                  <a:moveTo>
                    <a:pt x="1422549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1422549" y="0"/>
                  </a:lnTo>
                  <a:lnTo>
                    <a:pt x="1422549" y="21335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7415" y="310343"/>
            <a:ext cx="1449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30" dirty="0">
                <a:latin typeface="Arial"/>
                <a:cs typeface="Arial"/>
              </a:rPr>
              <a:t>Teacher-</a:t>
            </a:r>
            <a:r>
              <a:rPr sz="1400" i="1" spc="-10" dirty="0">
                <a:latin typeface="Arial"/>
                <a:cs typeface="Arial"/>
              </a:rPr>
              <a:t>Centered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114" y="543514"/>
            <a:ext cx="692150" cy="213360"/>
          </a:xfrm>
          <a:custGeom>
            <a:avLst/>
            <a:gdLst/>
            <a:ahLst/>
            <a:cxnLst/>
            <a:rect l="l" t="t" r="r" b="b"/>
            <a:pathLst>
              <a:path w="692150" h="213359">
                <a:moveTo>
                  <a:pt x="69162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91627" y="0"/>
                </a:lnTo>
                <a:lnTo>
                  <a:pt x="691627" y="21335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415" y="523702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20" y="1508477"/>
            <a:ext cx="2182495" cy="339090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600" spc="85" dirty="0">
                <a:latin typeface="Tahoma"/>
                <a:cs typeface="Tahoma"/>
              </a:rPr>
              <a:t>Mastery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Learning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7300" y="1484430"/>
            <a:ext cx="5054600" cy="523240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725" marR="223520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Tahoma"/>
                <a:cs typeface="Tahoma"/>
              </a:rPr>
              <a:t>Mempelajari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suatu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konsep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atau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topik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secara</a:t>
            </a:r>
            <a:r>
              <a:rPr sz="1400" spc="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keseluruhan </a:t>
            </a:r>
            <a:r>
              <a:rPr sz="1400" spc="10" dirty="0">
                <a:latin typeface="Tahoma"/>
                <a:cs typeface="Tahoma"/>
              </a:rPr>
              <a:t>sebelum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berpindah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ke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materi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lebih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sulit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20" y="2370956"/>
            <a:ext cx="2182495" cy="339090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600" spc="55" dirty="0">
                <a:latin typeface="Tahoma"/>
                <a:cs typeface="Tahoma"/>
              </a:rPr>
              <a:t>Seatwork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520" y="3127193"/>
            <a:ext cx="2182495" cy="339090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35"/>
              </a:spcBef>
            </a:pPr>
            <a:r>
              <a:rPr sz="1600" spc="-10" dirty="0">
                <a:latin typeface="Tahoma"/>
                <a:cs typeface="Tahoma"/>
              </a:rPr>
              <a:t>Homework/PR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97300" y="2310139"/>
            <a:ext cx="5054600" cy="523240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5725" marR="359410">
              <a:lnSpc>
                <a:spcPct val="100000"/>
              </a:lnSpc>
              <a:spcBef>
                <a:spcPts val="244"/>
              </a:spcBef>
            </a:pPr>
            <a:r>
              <a:rPr sz="1400" spc="70" dirty="0">
                <a:latin typeface="Tahoma"/>
                <a:cs typeface="Tahoma"/>
              </a:rPr>
              <a:t>Praktik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pembelajaran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yang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meminta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siswa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mengerjakan </a:t>
            </a:r>
            <a:r>
              <a:rPr sz="1400" spc="80" dirty="0">
                <a:latin typeface="Tahoma"/>
                <a:cs typeface="Tahoma"/>
              </a:rPr>
              <a:t>tugas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mandiri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di</a:t>
            </a:r>
            <a:r>
              <a:rPr sz="1400" spc="50" dirty="0">
                <a:latin typeface="Tahoma"/>
                <a:cs typeface="Tahoma"/>
              </a:rPr>
              <a:t> tempat duduknya </a:t>
            </a:r>
            <a:r>
              <a:rPr sz="1400" dirty="0">
                <a:latin typeface="Tahoma"/>
                <a:cs typeface="Tahoma"/>
              </a:rPr>
              <a:t>masing-</a:t>
            </a:r>
            <a:r>
              <a:rPr sz="1400" spc="-10" dirty="0">
                <a:latin typeface="Tahoma"/>
                <a:cs typeface="Tahoma"/>
              </a:rPr>
              <a:t>masing.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97300" y="3127193"/>
            <a:ext cx="5054600" cy="523240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5725" marR="180975">
              <a:lnSpc>
                <a:spcPct val="100000"/>
              </a:lnSpc>
              <a:spcBef>
                <a:spcPts val="244"/>
              </a:spcBef>
            </a:pPr>
            <a:r>
              <a:rPr sz="1400" dirty="0">
                <a:latin typeface="Tahoma"/>
                <a:cs typeface="Tahoma"/>
              </a:rPr>
              <a:t>Memberikan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tugas</a:t>
            </a:r>
            <a:r>
              <a:rPr sz="1400" spc="60" dirty="0">
                <a:latin typeface="Tahoma"/>
                <a:cs typeface="Tahoma"/>
              </a:rPr>
              <a:t> kepada siswa </a:t>
            </a:r>
            <a:r>
              <a:rPr sz="1400" dirty="0">
                <a:latin typeface="Tahoma"/>
                <a:cs typeface="Tahoma"/>
              </a:rPr>
              <a:t>untuk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dikerjakan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saat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di </a:t>
            </a:r>
            <a:r>
              <a:rPr sz="1400" spc="-10" dirty="0">
                <a:latin typeface="Tahoma"/>
                <a:cs typeface="Tahoma"/>
              </a:rPr>
              <a:t>rumah.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503" y="0"/>
            <a:ext cx="3565525" cy="540385"/>
          </a:xfrm>
          <a:custGeom>
            <a:avLst/>
            <a:gdLst/>
            <a:ahLst/>
            <a:cxnLst/>
            <a:rect l="l" t="t" r="r" b="b"/>
            <a:pathLst>
              <a:path w="3565525" h="540385">
                <a:moveTo>
                  <a:pt x="2727640" y="539997"/>
                </a:moveTo>
                <a:lnTo>
                  <a:pt x="2352618" y="534364"/>
                </a:lnTo>
                <a:lnTo>
                  <a:pt x="2003271" y="514095"/>
                </a:lnTo>
                <a:lnTo>
                  <a:pt x="1681809" y="481509"/>
                </a:lnTo>
                <a:lnTo>
                  <a:pt x="1386127" y="437656"/>
                </a:lnTo>
                <a:lnTo>
                  <a:pt x="1118224" y="385906"/>
                </a:lnTo>
                <a:lnTo>
                  <a:pt x="876101" y="327417"/>
                </a:lnTo>
                <a:lnTo>
                  <a:pt x="661757" y="266664"/>
                </a:lnTo>
                <a:lnTo>
                  <a:pt x="473194" y="204807"/>
                </a:lnTo>
                <a:lnTo>
                  <a:pt x="239595" y="114837"/>
                </a:lnTo>
                <a:lnTo>
                  <a:pt x="0" y="0"/>
                </a:lnTo>
                <a:lnTo>
                  <a:pt x="3565496" y="0"/>
                </a:lnTo>
                <a:lnTo>
                  <a:pt x="3565496" y="493915"/>
                </a:lnTo>
                <a:lnTo>
                  <a:pt x="3554814" y="494985"/>
                </a:lnTo>
                <a:lnTo>
                  <a:pt x="3344784" y="511885"/>
                </a:lnTo>
                <a:lnTo>
                  <a:pt x="3130546" y="526466"/>
                </a:lnTo>
                <a:lnTo>
                  <a:pt x="2727640" y="539997"/>
                </a:lnTo>
                <a:close/>
              </a:path>
            </a:pathLst>
          </a:custGeom>
          <a:solidFill>
            <a:srgbClr val="EB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737379"/>
            <a:ext cx="5417820" cy="3406140"/>
            <a:chOff x="0" y="1737379"/>
            <a:chExt cx="5417820" cy="3406140"/>
          </a:xfrm>
        </p:grpSpPr>
        <p:sp>
          <p:nvSpPr>
            <p:cNvPr id="4" name="object 4"/>
            <p:cNvSpPr/>
            <p:nvPr/>
          </p:nvSpPr>
          <p:spPr>
            <a:xfrm>
              <a:off x="0" y="4582444"/>
              <a:ext cx="5417820" cy="561340"/>
            </a:xfrm>
            <a:custGeom>
              <a:avLst/>
              <a:gdLst/>
              <a:ahLst/>
              <a:cxnLst/>
              <a:rect l="l" t="t" r="r" b="b"/>
              <a:pathLst>
                <a:path w="5417820" h="561339">
                  <a:moveTo>
                    <a:pt x="5417665" y="561055"/>
                  </a:moveTo>
                  <a:lnTo>
                    <a:pt x="0" y="561055"/>
                  </a:lnTo>
                  <a:lnTo>
                    <a:pt x="0" y="415513"/>
                  </a:lnTo>
                  <a:lnTo>
                    <a:pt x="210123" y="394712"/>
                  </a:lnTo>
                  <a:lnTo>
                    <a:pt x="606197" y="346593"/>
                  </a:lnTo>
                  <a:lnTo>
                    <a:pt x="1002272" y="288537"/>
                  </a:lnTo>
                  <a:lnTo>
                    <a:pt x="1398238" y="219566"/>
                  </a:lnTo>
                  <a:lnTo>
                    <a:pt x="1706368" y="157858"/>
                  </a:lnTo>
                  <a:lnTo>
                    <a:pt x="1926338" y="118872"/>
                  </a:lnTo>
                  <a:lnTo>
                    <a:pt x="2146415" y="86213"/>
                  </a:lnTo>
                  <a:lnTo>
                    <a:pt x="2362063" y="58054"/>
                  </a:lnTo>
                  <a:lnTo>
                    <a:pt x="2573281" y="36267"/>
                  </a:lnTo>
                  <a:lnTo>
                    <a:pt x="2782231" y="19960"/>
                  </a:lnTo>
                  <a:lnTo>
                    <a:pt x="2986858" y="8153"/>
                  </a:lnTo>
                  <a:lnTo>
                    <a:pt x="3184896" y="1826"/>
                  </a:lnTo>
                  <a:lnTo>
                    <a:pt x="3378503" y="0"/>
                  </a:lnTo>
                  <a:lnTo>
                    <a:pt x="3565629" y="2717"/>
                  </a:lnTo>
                  <a:lnTo>
                    <a:pt x="3748216" y="9044"/>
                  </a:lnTo>
                  <a:lnTo>
                    <a:pt x="3922052" y="19960"/>
                  </a:lnTo>
                  <a:lnTo>
                    <a:pt x="4091459" y="35376"/>
                  </a:lnTo>
                  <a:lnTo>
                    <a:pt x="4249846" y="53510"/>
                  </a:lnTo>
                  <a:lnTo>
                    <a:pt x="4401642" y="75297"/>
                  </a:lnTo>
                  <a:lnTo>
                    <a:pt x="4544687" y="100694"/>
                  </a:lnTo>
                  <a:lnTo>
                    <a:pt x="4678981" y="128852"/>
                  </a:lnTo>
                  <a:lnTo>
                    <a:pt x="4804307" y="158794"/>
                  </a:lnTo>
                  <a:lnTo>
                    <a:pt x="4918721" y="192343"/>
                  </a:lnTo>
                  <a:lnTo>
                    <a:pt x="5022224" y="227765"/>
                  </a:lnTo>
                  <a:lnTo>
                    <a:pt x="5114598" y="265859"/>
                  </a:lnTo>
                  <a:lnTo>
                    <a:pt x="5195952" y="305780"/>
                  </a:lnTo>
                  <a:lnTo>
                    <a:pt x="5266394" y="347528"/>
                  </a:lnTo>
                  <a:lnTo>
                    <a:pt x="5323655" y="390167"/>
                  </a:lnTo>
                  <a:lnTo>
                    <a:pt x="5367627" y="434633"/>
                  </a:lnTo>
                  <a:lnTo>
                    <a:pt x="5398419" y="479990"/>
                  </a:lnTo>
                  <a:lnTo>
                    <a:pt x="5416029" y="525347"/>
                  </a:lnTo>
                  <a:lnTo>
                    <a:pt x="5417665" y="56105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5" y="3661192"/>
              <a:ext cx="1847850" cy="1431925"/>
            </a:xfrm>
            <a:custGeom>
              <a:avLst/>
              <a:gdLst/>
              <a:ahLst/>
              <a:cxnLst/>
              <a:rect l="l" t="t" r="r" b="b"/>
              <a:pathLst>
                <a:path w="1847850" h="1431925">
                  <a:moveTo>
                    <a:pt x="821441" y="1431597"/>
                  </a:moveTo>
                  <a:lnTo>
                    <a:pt x="739075" y="1431597"/>
                  </a:lnTo>
                  <a:lnTo>
                    <a:pt x="574212" y="1405826"/>
                  </a:lnTo>
                  <a:lnTo>
                    <a:pt x="417443" y="1356698"/>
                  </a:lnTo>
                  <a:lnTo>
                    <a:pt x="276467" y="1279383"/>
                  </a:lnTo>
                  <a:lnTo>
                    <a:pt x="217989" y="1232441"/>
                  </a:lnTo>
                  <a:lnTo>
                    <a:pt x="183528" y="1199652"/>
                  </a:lnTo>
                  <a:lnTo>
                    <a:pt x="127660" y="1131770"/>
                  </a:lnTo>
                  <a:lnTo>
                    <a:pt x="82496" y="1056756"/>
                  </a:lnTo>
                  <a:lnTo>
                    <a:pt x="50516" y="979441"/>
                  </a:lnTo>
                  <a:lnTo>
                    <a:pt x="39942" y="939633"/>
                  </a:lnTo>
                  <a:lnTo>
                    <a:pt x="29239" y="913861"/>
                  </a:lnTo>
                  <a:lnTo>
                    <a:pt x="21276" y="885673"/>
                  </a:lnTo>
                  <a:lnTo>
                    <a:pt x="2741" y="817792"/>
                  </a:lnTo>
                  <a:lnTo>
                    <a:pt x="0" y="679499"/>
                  </a:lnTo>
                  <a:lnTo>
                    <a:pt x="29239" y="541321"/>
                  </a:lnTo>
                  <a:lnTo>
                    <a:pt x="90459" y="412347"/>
                  </a:lnTo>
                  <a:lnTo>
                    <a:pt x="135623" y="351484"/>
                  </a:lnTo>
                  <a:lnTo>
                    <a:pt x="178176" y="299941"/>
                  </a:lnTo>
                  <a:lnTo>
                    <a:pt x="279209" y="206174"/>
                  </a:lnTo>
                  <a:lnTo>
                    <a:pt x="396166" y="128858"/>
                  </a:lnTo>
                  <a:lnTo>
                    <a:pt x="523696" y="67995"/>
                  </a:lnTo>
                  <a:lnTo>
                    <a:pt x="661930" y="25771"/>
                  </a:lnTo>
                  <a:lnTo>
                    <a:pt x="808257" y="2301"/>
                  </a:lnTo>
                  <a:lnTo>
                    <a:pt x="959675" y="0"/>
                  </a:lnTo>
                  <a:lnTo>
                    <a:pt x="1111223" y="16452"/>
                  </a:lnTo>
                  <a:lnTo>
                    <a:pt x="1188368" y="32789"/>
                  </a:lnTo>
                  <a:lnTo>
                    <a:pt x="1262771" y="53844"/>
                  </a:lnTo>
                  <a:lnTo>
                    <a:pt x="1406357" y="110104"/>
                  </a:lnTo>
                  <a:lnTo>
                    <a:pt x="1536628" y="187420"/>
                  </a:lnTo>
                  <a:lnTo>
                    <a:pt x="1650844" y="276470"/>
                  </a:lnTo>
                  <a:lnTo>
                    <a:pt x="1743914" y="381974"/>
                  </a:lnTo>
                  <a:lnTo>
                    <a:pt x="1810355" y="496796"/>
                  </a:lnTo>
                  <a:lnTo>
                    <a:pt x="1847557" y="620938"/>
                  </a:lnTo>
                  <a:lnTo>
                    <a:pt x="1847557" y="749796"/>
                  </a:lnTo>
                  <a:lnTo>
                    <a:pt x="1834373" y="815376"/>
                  </a:lnTo>
                  <a:lnTo>
                    <a:pt x="1810355" y="881071"/>
                  </a:lnTo>
                  <a:lnTo>
                    <a:pt x="1741303" y="1005213"/>
                  </a:lnTo>
                  <a:lnTo>
                    <a:pt x="1642882" y="1115318"/>
                  </a:lnTo>
                  <a:lnTo>
                    <a:pt x="1520703" y="1213688"/>
                  </a:lnTo>
                  <a:lnTo>
                    <a:pt x="1382339" y="1295720"/>
                  </a:lnTo>
                  <a:lnTo>
                    <a:pt x="1228180" y="1361300"/>
                  </a:lnTo>
                  <a:lnTo>
                    <a:pt x="1068669" y="1405826"/>
                  </a:lnTo>
                  <a:lnTo>
                    <a:pt x="903937" y="1429296"/>
                  </a:lnTo>
                  <a:lnTo>
                    <a:pt x="821441" y="1431597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27" y="1737379"/>
              <a:ext cx="4078872" cy="229436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8299" y="745900"/>
            <a:ext cx="3923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0000"/>
                </a:solidFill>
              </a:rPr>
              <a:t>Student-</a:t>
            </a:r>
            <a:r>
              <a:rPr sz="2400" spc="85" dirty="0">
                <a:solidFill>
                  <a:srgbClr val="000000"/>
                </a:solidFill>
              </a:rPr>
              <a:t>Centered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spc="55" dirty="0">
                <a:solidFill>
                  <a:srgbClr val="000000"/>
                </a:solidFill>
              </a:rPr>
              <a:t>Learning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4888720" y="1484761"/>
            <a:ext cx="3424554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Pendekatan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spc="50" dirty="0">
                <a:latin typeface="Arial MT"/>
                <a:cs typeface="Arial MT"/>
              </a:rPr>
              <a:t>instruksi </a:t>
            </a:r>
            <a:r>
              <a:rPr sz="2000" spc="55" dirty="0">
                <a:latin typeface="Arial MT"/>
                <a:cs typeface="Arial MT"/>
              </a:rPr>
              <a:t>pembelajaran</a:t>
            </a:r>
            <a:r>
              <a:rPr sz="2000" dirty="0">
                <a:latin typeface="Arial MT"/>
                <a:cs typeface="Arial MT"/>
              </a:rPr>
              <a:t> yang </a:t>
            </a:r>
            <a:r>
              <a:rPr sz="2000" spc="50" dirty="0">
                <a:latin typeface="Arial MT"/>
                <a:cs typeface="Arial MT"/>
              </a:rPr>
              <a:t>berpusat </a:t>
            </a:r>
            <a:r>
              <a:rPr sz="2000" dirty="0">
                <a:latin typeface="Arial MT"/>
                <a:cs typeface="Arial MT"/>
              </a:rPr>
              <a:t>pada</a:t>
            </a:r>
            <a:r>
              <a:rPr sz="2000" spc="1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siswa.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 MT"/>
              <a:cs typeface="Arial MT"/>
            </a:endParaRPr>
          </a:p>
          <a:p>
            <a:pPr marL="12700" marR="26670" indent="65405">
              <a:lnSpc>
                <a:spcPct val="100000"/>
              </a:lnSpc>
              <a:tabLst>
                <a:tab pos="2055495" algn="l"/>
              </a:tabLst>
            </a:pPr>
            <a:r>
              <a:rPr sz="2000" dirty="0">
                <a:latin typeface="Arial MT"/>
                <a:cs typeface="Arial MT"/>
              </a:rPr>
              <a:t>Ciri-ciri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55" dirty="0">
                <a:latin typeface="Arial MT"/>
                <a:cs typeface="Arial MT"/>
              </a:rPr>
              <a:t>pembelajaran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40" dirty="0">
                <a:latin typeface="Arial MT"/>
                <a:cs typeface="Arial MT"/>
              </a:rPr>
              <a:t>aktif, </a:t>
            </a:r>
            <a:r>
              <a:rPr sz="2000" dirty="0">
                <a:latin typeface="Arial MT"/>
                <a:cs typeface="Arial MT"/>
              </a:rPr>
              <a:t>siswa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65" dirty="0">
                <a:latin typeface="Arial MT"/>
                <a:cs typeface="Arial MT"/>
              </a:rPr>
              <a:t>aktif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40" dirty="0">
                <a:latin typeface="Arial MT"/>
                <a:cs typeface="Arial MT"/>
              </a:rPr>
              <a:t>merefleksikan </a:t>
            </a:r>
            <a:r>
              <a:rPr sz="2000" dirty="0">
                <a:latin typeface="Arial MT"/>
                <a:cs typeface="Arial MT"/>
              </a:rPr>
              <a:t>hasil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belajarnya,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55" dirty="0">
                <a:latin typeface="Arial MT"/>
                <a:cs typeface="Arial MT"/>
              </a:rPr>
              <a:t>guru </a:t>
            </a:r>
            <a:r>
              <a:rPr sz="2000" dirty="0">
                <a:latin typeface="Arial MT"/>
                <a:cs typeface="Arial MT"/>
              </a:rPr>
              <a:t>sebagai </a:t>
            </a:r>
            <a:r>
              <a:rPr sz="2000" spc="45" dirty="0">
                <a:latin typeface="Arial MT"/>
                <a:cs typeface="Arial MT"/>
              </a:rPr>
              <a:t>fasilitator.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79679" y="4882"/>
            <a:ext cx="316865" cy="324485"/>
            <a:chOff x="1379679" y="4882"/>
            <a:chExt cx="316865" cy="324485"/>
          </a:xfrm>
        </p:grpSpPr>
        <p:sp>
          <p:nvSpPr>
            <p:cNvPr id="10" name="object 10"/>
            <p:cNvSpPr/>
            <p:nvPr/>
          </p:nvSpPr>
          <p:spPr>
            <a:xfrm>
              <a:off x="1457923" y="4882"/>
              <a:ext cx="238760" cy="269240"/>
            </a:xfrm>
            <a:custGeom>
              <a:avLst/>
              <a:gdLst/>
              <a:ahLst/>
              <a:cxnLst/>
              <a:rect l="l" t="t" r="r" b="b"/>
              <a:pathLst>
                <a:path w="238760" h="269240">
                  <a:moveTo>
                    <a:pt x="101438" y="268628"/>
                  </a:moveTo>
                  <a:lnTo>
                    <a:pt x="0" y="154552"/>
                  </a:lnTo>
                  <a:lnTo>
                    <a:pt x="128195" y="10385"/>
                  </a:lnTo>
                  <a:lnTo>
                    <a:pt x="133911" y="3536"/>
                  </a:lnTo>
                  <a:lnTo>
                    <a:pt x="141299" y="0"/>
                  </a:lnTo>
                  <a:lnTo>
                    <a:pt x="148837" y="0"/>
                  </a:lnTo>
                  <a:lnTo>
                    <a:pt x="229634" y="76714"/>
                  </a:lnTo>
                  <a:lnTo>
                    <a:pt x="238470" y="100602"/>
                  </a:lnTo>
                  <a:lnTo>
                    <a:pt x="236261" y="113290"/>
                  </a:lnTo>
                  <a:lnTo>
                    <a:pt x="229634" y="124489"/>
                  </a:lnTo>
                  <a:lnTo>
                    <a:pt x="101438" y="268628"/>
                  </a:lnTo>
                  <a:close/>
                </a:path>
              </a:pathLst>
            </a:custGeom>
            <a:solidFill>
              <a:srgbClr val="5F7D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679" y="173581"/>
              <a:ext cx="164756" cy="15564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7841" y="315629"/>
            <a:ext cx="1416050" cy="2133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i="1" spc="-10" dirty="0">
                <a:latin typeface="Arial"/>
                <a:cs typeface="Arial"/>
              </a:rPr>
              <a:t>Student-Centered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41" y="528988"/>
            <a:ext cx="704850" cy="2133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i="1" spc="-10" dirty="0"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503" y="0"/>
            <a:ext cx="3565525" cy="540385"/>
          </a:xfrm>
          <a:custGeom>
            <a:avLst/>
            <a:gdLst/>
            <a:ahLst/>
            <a:cxnLst/>
            <a:rect l="l" t="t" r="r" b="b"/>
            <a:pathLst>
              <a:path w="3565525" h="540385">
                <a:moveTo>
                  <a:pt x="2727640" y="539997"/>
                </a:moveTo>
                <a:lnTo>
                  <a:pt x="2352618" y="534364"/>
                </a:lnTo>
                <a:lnTo>
                  <a:pt x="2003271" y="514095"/>
                </a:lnTo>
                <a:lnTo>
                  <a:pt x="1681809" y="481509"/>
                </a:lnTo>
                <a:lnTo>
                  <a:pt x="1386127" y="437656"/>
                </a:lnTo>
                <a:lnTo>
                  <a:pt x="1118224" y="385906"/>
                </a:lnTo>
                <a:lnTo>
                  <a:pt x="876101" y="327417"/>
                </a:lnTo>
                <a:lnTo>
                  <a:pt x="661757" y="266664"/>
                </a:lnTo>
                <a:lnTo>
                  <a:pt x="473194" y="204807"/>
                </a:lnTo>
                <a:lnTo>
                  <a:pt x="239595" y="114837"/>
                </a:lnTo>
                <a:lnTo>
                  <a:pt x="0" y="0"/>
                </a:lnTo>
                <a:lnTo>
                  <a:pt x="3565496" y="0"/>
                </a:lnTo>
                <a:lnTo>
                  <a:pt x="3565496" y="493915"/>
                </a:lnTo>
                <a:lnTo>
                  <a:pt x="3554814" y="494985"/>
                </a:lnTo>
                <a:lnTo>
                  <a:pt x="3344784" y="511885"/>
                </a:lnTo>
                <a:lnTo>
                  <a:pt x="3130546" y="526466"/>
                </a:lnTo>
                <a:lnTo>
                  <a:pt x="2727640" y="539997"/>
                </a:lnTo>
                <a:close/>
              </a:path>
            </a:pathLst>
          </a:custGeom>
          <a:solidFill>
            <a:srgbClr val="EB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661192"/>
            <a:ext cx="5417820" cy="1482725"/>
            <a:chOff x="0" y="3661192"/>
            <a:chExt cx="5417820" cy="1482725"/>
          </a:xfrm>
        </p:grpSpPr>
        <p:sp>
          <p:nvSpPr>
            <p:cNvPr id="4" name="object 4"/>
            <p:cNvSpPr/>
            <p:nvPr/>
          </p:nvSpPr>
          <p:spPr>
            <a:xfrm>
              <a:off x="0" y="4582444"/>
              <a:ext cx="5417820" cy="561340"/>
            </a:xfrm>
            <a:custGeom>
              <a:avLst/>
              <a:gdLst/>
              <a:ahLst/>
              <a:cxnLst/>
              <a:rect l="l" t="t" r="r" b="b"/>
              <a:pathLst>
                <a:path w="5417820" h="561339">
                  <a:moveTo>
                    <a:pt x="5417665" y="561055"/>
                  </a:moveTo>
                  <a:lnTo>
                    <a:pt x="0" y="561055"/>
                  </a:lnTo>
                  <a:lnTo>
                    <a:pt x="0" y="415513"/>
                  </a:lnTo>
                  <a:lnTo>
                    <a:pt x="210123" y="394712"/>
                  </a:lnTo>
                  <a:lnTo>
                    <a:pt x="606197" y="346593"/>
                  </a:lnTo>
                  <a:lnTo>
                    <a:pt x="1002272" y="288537"/>
                  </a:lnTo>
                  <a:lnTo>
                    <a:pt x="1398238" y="219566"/>
                  </a:lnTo>
                  <a:lnTo>
                    <a:pt x="1706368" y="157858"/>
                  </a:lnTo>
                  <a:lnTo>
                    <a:pt x="1926338" y="118872"/>
                  </a:lnTo>
                  <a:lnTo>
                    <a:pt x="2146415" y="86213"/>
                  </a:lnTo>
                  <a:lnTo>
                    <a:pt x="2362063" y="58054"/>
                  </a:lnTo>
                  <a:lnTo>
                    <a:pt x="2573281" y="36267"/>
                  </a:lnTo>
                  <a:lnTo>
                    <a:pt x="2782231" y="19960"/>
                  </a:lnTo>
                  <a:lnTo>
                    <a:pt x="2986858" y="8153"/>
                  </a:lnTo>
                  <a:lnTo>
                    <a:pt x="3184896" y="1826"/>
                  </a:lnTo>
                  <a:lnTo>
                    <a:pt x="3378503" y="0"/>
                  </a:lnTo>
                  <a:lnTo>
                    <a:pt x="3565629" y="2717"/>
                  </a:lnTo>
                  <a:lnTo>
                    <a:pt x="3748216" y="9044"/>
                  </a:lnTo>
                  <a:lnTo>
                    <a:pt x="3922052" y="19960"/>
                  </a:lnTo>
                  <a:lnTo>
                    <a:pt x="4091459" y="35376"/>
                  </a:lnTo>
                  <a:lnTo>
                    <a:pt x="4249846" y="53510"/>
                  </a:lnTo>
                  <a:lnTo>
                    <a:pt x="4401642" y="75297"/>
                  </a:lnTo>
                  <a:lnTo>
                    <a:pt x="4544687" y="100694"/>
                  </a:lnTo>
                  <a:lnTo>
                    <a:pt x="4678981" y="128852"/>
                  </a:lnTo>
                  <a:lnTo>
                    <a:pt x="4804307" y="158794"/>
                  </a:lnTo>
                  <a:lnTo>
                    <a:pt x="4918721" y="192343"/>
                  </a:lnTo>
                  <a:lnTo>
                    <a:pt x="5022224" y="227765"/>
                  </a:lnTo>
                  <a:lnTo>
                    <a:pt x="5114598" y="265859"/>
                  </a:lnTo>
                  <a:lnTo>
                    <a:pt x="5195952" y="305780"/>
                  </a:lnTo>
                  <a:lnTo>
                    <a:pt x="5266394" y="347528"/>
                  </a:lnTo>
                  <a:lnTo>
                    <a:pt x="5323655" y="390167"/>
                  </a:lnTo>
                  <a:lnTo>
                    <a:pt x="5367627" y="434633"/>
                  </a:lnTo>
                  <a:lnTo>
                    <a:pt x="5398419" y="479990"/>
                  </a:lnTo>
                  <a:lnTo>
                    <a:pt x="5416029" y="525347"/>
                  </a:lnTo>
                  <a:lnTo>
                    <a:pt x="5417665" y="56105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5" y="3661192"/>
              <a:ext cx="1847850" cy="1431925"/>
            </a:xfrm>
            <a:custGeom>
              <a:avLst/>
              <a:gdLst/>
              <a:ahLst/>
              <a:cxnLst/>
              <a:rect l="l" t="t" r="r" b="b"/>
              <a:pathLst>
                <a:path w="1847850" h="1431925">
                  <a:moveTo>
                    <a:pt x="821441" y="1431597"/>
                  </a:moveTo>
                  <a:lnTo>
                    <a:pt x="739075" y="1431597"/>
                  </a:lnTo>
                  <a:lnTo>
                    <a:pt x="574212" y="1405826"/>
                  </a:lnTo>
                  <a:lnTo>
                    <a:pt x="417443" y="1356698"/>
                  </a:lnTo>
                  <a:lnTo>
                    <a:pt x="276467" y="1279383"/>
                  </a:lnTo>
                  <a:lnTo>
                    <a:pt x="217989" y="1232441"/>
                  </a:lnTo>
                  <a:lnTo>
                    <a:pt x="183528" y="1199652"/>
                  </a:lnTo>
                  <a:lnTo>
                    <a:pt x="127660" y="1131770"/>
                  </a:lnTo>
                  <a:lnTo>
                    <a:pt x="82496" y="1056756"/>
                  </a:lnTo>
                  <a:lnTo>
                    <a:pt x="50516" y="979441"/>
                  </a:lnTo>
                  <a:lnTo>
                    <a:pt x="39942" y="939633"/>
                  </a:lnTo>
                  <a:lnTo>
                    <a:pt x="29239" y="913861"/>
                  </a:lnTo>
                  <a:lnTo>
                    <a:pt x="21276" y="885673"/>
                  </a:lnTo>
                  <a:lnTo>
                    <a:pt x="2741" y="817792"/>
                  </a:lnTo>
                  <a:lnTo>
                    <a:pt x="0" y="679499"/>
                  </a:lnTo>
                  <a:lnTo>
                    <a:pt x="29239" y="541321"/>
                  </a:lnTo>
                  <a:lnTo>
                    <a:pt x="90459" y="412347"/>
                  </a:lnTo>
                  <a:lnTo>
                    <a:pt x="135623" y="351484"/>
                  </a:lnTo>
                  <a:lnTo>
                    <a:pt x="178176" y="299941"/>
                  </a:lnTo>
                  <a:lnTo>
                    <a:pt x="279209" y="206174"/>
                  </a:lnTo>
                  <a:lnTo>
                    <a:pt x="396166" y="128858"/>
                  </a:lnTo>
                  <a:lnTo>
                    <a:pt x="523696" y="67995"/>
                  </a:lnTo>
                  <a:lnTo>
                    <a:pt x="661930" y="25771"/>
                  </a:lnTo>
                  <a:lnTo>
                    <a:pt x="808257" y="2301"/>
                  </a:lnTo>
                  <a:lnTo>
                    <a:pt x="959675" y="0"/>
                  </a:lnTo>
                  <a:lnTo>
                    <a:pt x="1111223" y="16452"/>
                  </a:lnTo>
                  <a:lnTo>
                    <a:pt x="1188368" y="32789"/>
                  </a:lnTo>
                  <a:lnTo>
                    <a:pt x="1262771" y="53844"/>
                  </a:lnTo>
                  <a:lnTo>
                    <a:pt x="1406357" y="110104"/>
                  </a:lnTo>
                  <a:lnTo>
                    <a:pt x="1536628" y="187420"/>
                  </a:lnTo>
                  <a:lnTo>
                    <a:pt x="1650844" y="276470"/>
                  </a:lnTo>
                  <a:lnTo>
                    <a:pt x="1743914" y="381974"/>
                  </a:lnTo>
                  <a:lnTo>
                    <a:pt x="1810355" y="496796"/>
                  </a:lnTo>
                  <a:lnTo>
                    <a:pt x="1847557" y="620938"/>
                  </a:lnTo>
                  <a:lnTo>
                    <a:pt x="1847557" y="749796"/>
                  </a:lnTo>
                  <a:lnTo>
                    <a:pt x="1834373" y="815376"/>
                  </a:lnTo>
                  <a:lnTo>
                    <a:pt x="1810355" y="881071"/>
                  </a:lnTo>
                  <a:lnTo>
                    <a:pt x="1741303" y="1005213"/>
                  </a:lnTo>
                  <a:lnTo>
                    <a:pt x="1642882" y="1115318"/>
                  </a:lnTo>
                  <a:lnTo>
                    <a:pt x="1520703" y="1213688"/>
                  </a:lnTo>
                  <a:lnTo>
                    <a:pt x="1382339" y="1295720"/>
                  </a:lnTo>
                  <a:lnTo>
                    <a:pt x="1228180" y="1361300"/>
                  </a:lnTo>
                  <a:lnTo>
                    <a:pt x="1068669" y="1405826"/>
                  </a:lnTo>
                  <a:lnTo>
                    <a:pt x="903937" y="1429296"/>
                  </a:lnTo>
                  <a:lnTo>
                    <a:pt x="821441" y="1431597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1800" y="853942"/>
            <a:ext cx="119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0C489D"/>
                </a:solidFill>
              </a:rPr>
              <a:t>Strategi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40114" y="19408"/>
            <a:ext cx="1609090" cy="524510"/>
            <a:chOff x="140114" y="19408"/>
            <a:chExt cx="1609090" cy="524510"/>
          </a:xfrm>
        </p:grpSpPr>
        <p:sp>
          <p:nvSpPr>
            <p:cNvPr id="8" name="object 8"/>
            <p:cNvSpPr/>
            <p:nvPr/>
          </p:nvSpPr>
          <p:spPr>
            <a:xfrm>
              <a:off x="1510196" y="19408"/>
              <a:ext cx="238760" cy="269240"/>
            </a:xfrm>
            <a:custGeom>
              <a:avLst/>
              <a:gdLst/>
              <a:ahLst/>
              <a:cxnLst/>
              <a:rect l="l" t="t" r="r" b="b"/>
              <a:pathLst>
                <a:path w="238760" h="269240">
                  <a:moveTo>
                    <a:pt x="101438" y="268628"/>
                  </a:moveTo>
                  <a:lnTo>
                    <a:pt x="0" y="154552"/>
                  </a:lnTo>
                  <a:lnTo>
                    <a:pt x="128195" y="10385"/>
                  </a:lnTo>
                  <a:lnTo>
                    <a:pt x="133911" y="3536"/>
                  </a:lnTo>
                  <a:lnTo>
                    <a:pt x="141299" y="0"/>
                  </a:lnTo>
                  <a:lnTo>
                    <a:pt x="148837" y="0"/>
                  </a:lnTo>
                  <a:lnTo>
                    <a:pt x="229634" y="76714"/>
                  </a:lnTo>
                  <a:lnTo>
                    <a:pt x="238470" y="100602"/>
                  </a:lnTo>
                  <a:lnTo>
                    <a:pt x="236261" y="113290"/>
                  </a:lnTo>
                  <a:lnTo>
                    <a:pt x="229634" y="124489"/>
                  </a:lnTo>
                  <a:lnTo>
                    <a:pt x="101438" y="268628"/>
                  </a:lnTo>
                  <a:close/>
                </a:path>
              </a:pathLst>
            </a:custGeom>
            <a:solidFill>
              <a:srgbClr val="5F7D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1952" y="188107"/>
              <a:ext cx="164756" cy="1556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114" y="330155"/>
              <a:ext cx="1403350" cy="213360"/>
            </a:xfrm>
            <a:custGeom>
              <a:avLst/>
              <a:gdLst/>
              <a:ahLst/>
              <a:cxnLst/>
              <a:rect l="l" t="t" r="r" b="b"/>
              <a:pathLst>
                <a:path w="1403350" h="213359">
                  <a:moveTo>
                    <a:pt x="1402777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1402777" y="0"/>
                  </a:lnTo>
                  <a:lnTo>
                    <a:pt x="1402777" y="21335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7415" y="310343"/>
            <a:ext cx="1428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Arial"/>
                <a:cs typeface="Arial"/>
              </a:rPr>
              <a:t>Student-Centered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114" y="543514"/>
            <a:ext cx="692150" cy="213360"/>
          </a:xfrm>
          <a:custGeom>
            <a:avLst/>
            <a:gdLst/>
            <a:ahLst/>
            <a:cxnLst/>
            <a:rect l="l" t="t" r="r" b="b"/>
            <a:pathLst>
              <a:path w="692150" h="213359">
                <a:moveTo>
                  <a:pt x="69162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91627" y="0"/>
                </a:lnTo>
                <a:lnTo>
                  <a:pt x="691627" y="21335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415" y="523702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946" y="1745259"/>
            <a:ext cx="2272665" cy="1093470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89560" marR="283210" indent="1270" algn="ctr">
              <a:lnSpc>
                <a:spcPct val="100000"/>
              </a:lnSpc>
              <a:spcBef>
                <a:spcPts val="235"/>
              </a:spcBef>
            </a:pPr>
            <a:r>
              <a:rPr sz="1600" spc="-10" dirty="0">
                <a:latin typeface="Tahoma"/>
                <a:cs typeface="Tahoma"/>
              </a:rPr>
              <a:t>Pembelajaran </a:t>
            </a:r>
            <a:r>
              <a:rPr sz="1600" spc="75" dirty="0">
                <a:latin typeface="Tahoma"/>
                <a:cs typeface="Tahoma"/>
              </a:rPr>
              <a:t>Berbasis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Masalah </a:t>
            </a:r>
            <a:r>
              <a:rPr sz="1600" spc="50" dirty="0">
                <a:latin typeface="Tahoma"/>
                <a:cs typeface="Tahoma"/>
              </a:rPr>
              <a:t>(Problem-</a:t>
            </a:r>
            <a:r>
              <a:rPr sz="1600" spc="45" dirty="0">
                <a:latin typeface="Tahoma"/>
                <a:cs typeface="Tahoma"/>
              </a:rPr>
              <a:t>based </a:t>
            </a:r>
            <a:r>
              <a:rPr sz="1600" spc="-10" dirty="0">
                <a:latin typeface="Tahoma"/>
                <a:cs typeface="Tahoma"/>
              </a:rPr>
              <a:t>Learning)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2000" y="2145009"/>
            <a:ext cx="2182495" cy="339090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35"/>
              </a:spcBef>
            </a:pPr>
            <a:r>
              <a:rPr sz="1600" spc="60" dirty="0">
                <a:latin typeface="Tahoma"/>
                <a:cs typeface="Tahoma"/>
              </a:rPr>
              <a:t>Essential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Question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6637" y="2145009"/>
            <a:ext cx="2182495" cy="339090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235"/>
              </a:spcBef>
            </a:pPr>
            <a:r>
              <a:rPr sz="1600" dirty="0">
                <a:latin typeface="Tahoma"/>
                <a:cs typeface="Tahoma"/>
              </a:rPr>
              <a:t>Discovery</a:t>
            </a:r>
            <a:r>
              <a:rPr sz="1600" spc="29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Learning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8076" y="3239771"/>
            <a:ext cx="2182495" cy="584835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78180" marR="393700" indent="-278765">
              <a:lnSpc>
                <a:spcPct val="100000"/>
              </a:lnSpc>
              <a:spcBef>
                <a:spcPts val="235"/>
              </a:spcBef>
            </a:pPr>
            <a:r>
              <a:rPr sz="1600" spc="55" dirty="0">
                <a:latin typeface="Tahoma"/>
                <a:cs typeface="Tahoma"/>
              </a:rPr>
              <a:t>Project-</a:t>
            </a:r>
            <a:r>
              <a:rPr sz="1600" spc="110" dirty="0">
                <a:latin typeface="Tahoma"/>
                <a:cs typeface="Tahoma"/>
              </a:rPr>
              <a:t>Based </a:t>
            </a:r>
            <a:r>
              <a:rPr sz="1600" spc="-10" dirty="0">
                <a:latin typeface="Tahoma"/>
                <a:cs typeface="Tahoma"/>
              </a:rPr>
              <a:t>Learning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9238" y="3239770"/>
            <a:ext cx="2182495" cy="584835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78180" marR="304800" indent="-366395">
              <a:lnSpc>
                <a:spcPct val="100000"/>
              </a:lnSpc>
              <a:spcBef>
                <a:spcPts val="235"/>
              </a:spcBef>
            </a:pPr>
            <a:r>
              <a:rPr sz="1600" spc="55" dirty="0">
                <a:latin typeface="Tahoma"/>
                <a:cs typeface="Tahoma"/>
              </a:rPr>
              <a:t>Resource-</a:t>
            </a:r>
            <a:r>
              <a:rPr sz="1600" spc="65" dirty="0">
                <a:latin typeface="Tahoma"/>
                <a:cs typeface="Tahoma"/>
              </a:rPr>
              <a:t>based </a:t>
            </a:r>
            <a:r>
              <a:rPr sz="1600" spc="-10" dirty="0">
                <a:latin typeface="Tahoma"/>
                <a:cs typeface="Tahoma"/>
              </a:rPr>
              <a:t>Learning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503" y="0"/>
            <a:ext cx="3565525" cy="540385"/>
          </a:xfrm>
          <a:custGeom>
            <a:avLst/>
            <a:gdLst/>
            <a:ahLst/>
            <a:cxnLst/>
            <a:rect l="l" t="t" r="r" b="b"/>
            <a:pathLst>
              <a:path w="3565525" h="540385">
                <a:moveTo>
                  <a:pt x="2727640" y="539997"/>
                </a:moveTo>
                <a:lnTo>
                  <a:pt x="2352618" y="534364"/>
                </a:lnTo>
                <a:lnTo>
                  <a:pt x="2003271" y="514095"/>
                </a:lnTo>
                <a:lnTo>
                  <a:pt x="1681809" y="481509"/>
                </a:lnTo>
                <a:lnTo>
                  <a:pt x="1386127" y="437656"/>
                </a:lnTo>
                <a:lnTo>
                  <a:pt x="1118224" y="385906"/>
                </a:lnTo>
                <a:lnTo>
                  <a:pt x="876101" y="327417"/>
                </a:lnTo>
                <a:lnTo>
                  <a:pt x="661757" y="266664"/>
                </a:lnTo>
                <a:lnTo>
                  <a:pt x="473194" y="204807"/>
                </a:lnTo>
                <a:lnTo>
                  <a:pt x="239595" y="114837"/>
                </a:lnTo>
                <a:lnTo>
                  <a:pt x="0" y="0"/>
                </a:lnTo>
                <a:lnTo>
                  <a:pt x="3565496" y="0"/>
                </a:lnTo>
                <a:lnTo>
                  <a:pt x="3565496" y="493915"/>
                </a:lnTo>
                <a:lnTo>
                  <a:pt x="3554814" y="494985"/>
                </a:lnTo>
                <a:lnTo>
                  <a:pt x="3344784" y="511885"/>
                </a:lnTo>
                <a:lnTo>
                  <a:pt x="3130546" y="526466"/>
                </a:lnTo>
                <a:lnTo>
                  <a:pt x="2727640" y="539997"/>
                </a:lnTo>
                <a:close/>
              </a:path>
            </a:pathLst>
          </a:custGeom>
          <a:solidFill>
            <a:srgbClr val="EB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661192"/>
            <a:ext cx="5417820" cy="1482725"/>
            <a:chOff x="0" y="3661192"/>
            <a:chExt cx="5417820" cy="1482725"/>
          </a:xfrm>
        </p:grpSpPr>
        <p:sp>
          <p:nvSpPr>
            <p:cNvPr id="4" name="object 4"/>
            <p:cNvSpPr/>
            <p:nvPr/>
          </p:nvSpPr>
          <p:spPr>
            <a:xfrm>
              <a:off x="0" y="4582444"/>
              <a:ext cx="5417820" cy="561340"/>
            </a:xfrm>
            <a:custGeom>
              <a:avLst/>
              <a:gdLst/>
              <a:ahLst/>
              <a:cxnLst/>
              <a:rect l="l" t="t" r="r" b="b"/>
              <a:pathLst>
                <a:path w="5417820" h="561339">
                  <a:moveTo>
                    <a:pt x="5417665" y="561055"/>
                  </a:moveTo>
                  <a:lnTo>
                    <a:pt x="0" y="561055"/>
                  </a:lnTo>
                  <a:lnTo>
                    <a:pt x="0" y="415513"/>
                  </a:lnTo>
                  <a:lnTo>
                    <a:pt x="210123" y="394712"/>
                  </a:lnTo>
                  <a:lnTo>
                    <a:pt x="606197" y="346593"/>
                  </a:lnTo>
                  <a:lnTo>
                    <a:pt x="1002272" y="288537"/>
                  </a:lnTo>
                  <a:lnTo>
                    <a:pt x="1398238" y="219566"/>
                  </a:lnTo>
                  <a:lnTo>
                    <a:pt x="1706368" y="157858"/>
                  </a:lnTo>
                  <a:lnTo>
                    <a:pt x="1926338" y="118872"/>
                  </a:lnTo>
                  <a:lnTo>
                    <a:pt x="2146415" y="86213"/>
                  </a:lnTo>
                  <a:lnTo>
                    <a:pt x="2362063" y="58054"/>
                  </a:lnTo>
                  <a:lnTo>
                    <a:pt x="2573281" y="36267"/>
                  </a:lnTo>
                  <a:lnTo>
                    <a:pt x="2782231" y="19960"/>
                  </a:lnTo>
                  <a:lnTo>
                    <a:pt x="2986858" y="8153"/>
                  </a:lnTo>
                  <a:lnTo>
                    <a:pt x="3184896" y="1826"/>
                  </a:lnTo>
                  <a:lnTo>
                    <a:pt x="3378503" y="0"/>
                  </a:lnTo>
                  <a:lnTo>
                    <a:pt x="3565629" y="2717"/>
                  </a:lnTo>
                  <a:lnTo>
                    <a:pt x="3748216" y="9044"/>
                  </a:lnTo>
                  <a:lnTo>
                    <a:pt x="3922052" y="19960"/>
                  </a:lnTo>
                  <a:lnTo>
                    <a:pt x="4091459" y="35376"/>
                  </a:lnTo>
                  <a:lnTo>
                    <a:pt x="4249846" y="53510"/>
                  </a:lnTo>
                  <a:lnTo>
                    <a:pt x="4401642" y="75297"/>
                  </a:lnTo>
                  <a:lnTo>
                    <a:pt x="4544687" y="100694"/>
                  </a:lnTo>
                  <a:lnTo>
                    <a:pt x="4678981" y="128852"/>
                  </a:lnTo>
                  <a:lnTo>
                    <a:pt x="4804307" y="158794"/>
                  </a:lnTo>
                  <a:lnTo>
                    <a:pt x="4918721" y="192343"/>
                  </a:lnTo>
                  <a:lnTo>
                    <a:pt x="5022224" y="227765"/>
                  </a:lnTo>
                  <a:lnTo>
                    <a:pt x="5114598" y="265859"/>
                  </a:lnTo>
                  <a:lnTo>
                    <a:pt x="5195952" y="305780"/>
                  </a:lnTo>
                  <a:lnTo>
                    <a:pt x="5266394" y="347528"/>
                  </a:lnTo>
                  <a:lnTo>
                    <a:pt x="5323655" y="390167"/>
                  </a:lnTo>
                  <a:lnTo>
                    <a:pt x="5367627" y="434633"/>
                  </a:lnTo>
                  <a:lnTo>
                    <a:pt x="5398419" y="479990"/>
                  </a:lnTo>
                  <a:lnTo>
                    <a:pt x="5416029" y="525347"/>
                  </a:lnTo>
                  <a:lnTo>
                    <a:pt x="5417665" y="56105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5" y="3661192"/>
              <a:ext cx="1847850" cy="1431925"/>
            </a:xfrm>
            <a:custGeom>
              <a:avLst/>
              <a:gdLst/>
              <a:ahLst/>
              <a:cxnLst/>
              <a:rect l="l" t="t" r="r" b="b"/>
              <a:pathLst>
                <a:path w="1847850" h="1431925">
                  <a:moveTo>
                    <a:pt x="821441" y="1431597"/>
                  </a:moveTo>
                  <a:lnTo>
                    <a:pt x="739075" y="1431597"/>
                  </a:lnTo>
                  <a:lnTo>
                    <a:pt x="574212" y="1405826"/>
                  </a:lnTo>
                  <a:lnTo>
                    <a:pt x="417443" y="1356698"/>
                  </a:lnTo>
                  <a:lnTo>
                    <a:pt x="276467" y="1279383"/>
                  </a:lnTo>
                  <a:lnTo>
                    <a:pt x="217989" y="1232441"/>
                  </a:lnTo>
                  <a:lnTo>
                    <a:pt x="183528" y="1199652"/>
                  </a:lnTo>
                  <a:lnTo>
                    <a:pt x="127660" y="1131770"/>
                  </a:lnTo>
                  <a:lnTo>
                    <a:pt x="82496" y="1056756"/>
                  </a:lnTo>
                  <a:lnTo>
                    <a:pt x="50516" y="979441"/>
                  </a:lnTo>
                  <a:lnTo>
                    <a:pt x="39942" y="939633"/>
                  </a:lnTo>
                  <a:lnTo>
                    <a:pt x="29239" y="913861"/>
                  </a:lnTo>
                  <a:lnTo>
                    <a:pt x="21276" y="885673"/>
                  </a:lnTo>
                  <a:lnTo>
                    <a:pt x="2741" y="817792"/>
                  </a:lnTo>
                  <a:lnTo>
                    <a:pt x="0" y="679499"/>
                  </a:lnTo>
                  <a:lnTo>
                    <a:pt x="29239" y="541321"/>
                  </a:lnTo>
                  <a:lnTo>
                    <a:pt x="90459" y="412347"/>
                  </a:lnTo>
                  <a:lnTo>
                    <a:pt x="135623" y="351484"/>
                  </a:lnTo>
                  <a:lnTo>
                    <a:pt x="178176" y="299941"/>
                  </a:lnTo>
                  <a:lnTo>
                    <a:pt x="279209" y="206174"/>
                  </a:lnTo>
                  <a:lnTo>
                    <a:pt x="396166" y="128858"/>
                  </a:lnTo>
                  <a:lnTo>
                    <a:pt x="523696" y="67995"/>
                  </a:lnTo>
                  <a:lnTo>
                    <a:pt x="661930" y="25771"/>
                  </a:lnTo>
                  <a:lnTo>
                    <a:pt x="808257" y="2301"/>
                  </a:lnTo>
                  <a:lnTo>
                    <a:pt x="959675" y="0"/>
                  </a:lnTo>
                  <a:lnTo>
                    <a:pt x="1111223" y="16452"/>
                  </a:lnTo>
                  <a:lnTo>
                    <a:pt x="1188368" y="32789"/>
                  </a:lnTo>
                  <a:lnTo>
                    <a:pt x="1262771" y="53844"/>
                  </a:lnTo>
                  <a:lnTo>
                    <a:pt x="1406357" y="110104"/>
                  </a:lnTo>
                  <a:lnTo>
                    <a:pt x="1536628" y="187420"/>
                  </a:lnTo>
                  <a:lnTo>
                    <a:pt x="1650844" y="276470"/>
                  </a:lnTo>
                  <a:lnTo>
                    <a:pt x="1743914" y="381974"/>
                  </a:lnTo>
                  <a:lnTo>
                    <a:pt x="1810355" y="496796"/>
                  </a:lnTo>
                  <a:lnTo>
                    <a:pt x="1847557" y="620938"/>
                  </a:lnTo>
                  <a:lnTo>
                    <a:pt x="1847557" y="749796"/>
                  </a:lnTo>
                  <a:lnTo>
                    <a:pt x="1834373" y="815376"/>
                  </a:lnTo>
                  <a:lnTo>
                    <a:pt x="1810355" y="881071"/>
                  </a:lnTo>
                  <a:lnTo>
                    <a:pt x="1741303" y="1005213"/>
                  </a:lnTo>
                  <a:lnTo>
                    <a:pt x="1642882" y="1115318"/>
                  </a:lnTo>
                  <a:lnTo>
                    <a:pt x="1520703" y="1213688"/>
                  </a:lnTo>
                  <a:lnTo>
                    <a:pt x="1382339" y="1295720"/>
                  </a:lnTo>
                  <a:lnTo>
                    <a:pt x="1228180" y="1361300"/>
                  </a:lnTo>
                  <a:lnTo>
                    <a:pt x="1068669" y="1405826"/>
                  </a:lnTo>
                  <a:lnTo>
                    <a:pt x="903937" y="1429296"/>
                  </a:lnTo>
                  <a:lnTo>
                    <a:pt x="821441" y="1431597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41526" y="924369"/>
            <a:ext cx="102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0C489D"/>
                </a:solidFill>
              </a:rPr>
              <a:t>Diskusi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675859" y="2019620"/>
            <a:ext cx="2673830" cy="1261243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49910" marR="542925" algn="ctr">
              <a:lnSpc>
                <a:spcPct val="100000"/>
              </a:lnSpc>
              <a:spcBef>
                <a:spcPts val="235"/>
              </a:spcBef>
            </a:pPr>
            <a:r>
              <a:rPr sz="1600" spc="100" dirty="0">
                <a:latin typeface="Tahoma"/>
                <a:cs typeface="Tahoma"/>
              </a:rPr>
              <a:t>Apa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kelebihan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dan </a:t>
            </a:r>
            <a:r>
              <a:rPr sz="1600" spc="-10" dirty="0">
                <a:latin typeface="Tahoma"/>
                <a:cs typeface="Tahoma"/>
              </a:rPr>
              <a:t>kelemahan</a:t>
            </a:r>
            <a:endParaRPr sz="1600" dirty="0">
              <a:latin typeface="Tahoma"/>
              <a:cs typeface="Tahoma"/>
            </a:endParaRPr>
          </a:p>
          <a:p>
            <a:pPr marL="180975" marR="175260" algn="ctr">
              <a:lnSpc>
                <a:spcPct val="100000"/>
              </a:lnSpc>
            </a:pPr>
            <a:r>
              <a:rPr sz="1600" spc="85" dirty="0">
                <a:latin typeface="Tahoma"/>
                <a:cs typeface="Tahoma"/>
              </a:rPr>
              <a:t>teacher-</a:t>
            </a:r>
            <a:r>
              <a:rPr sz="1600" dirty="0">
                <a:latin typeface="Tahoma"/>
                <a:cs typeface="Tahoma"/>
              </a:rPr>
              <a:t>centered</a:t>
            </a:r>
            <a:r>
              <a:rPr sz="1600" spc="30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learning </a:t>
            </a:r>
            <a:r>
              <a:rPr sz="1600" spc="65" dirty="0">
                <a:latin typeface="Tahoma"/>
                <a:cs typeface="Tahoma"/>
              </a:rPr>
              <a:t>dan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student-</a:t>
            </a:r>
            <a:r>
              <a:rPr sz="1600" spc="45" dirty="0">
                <a:latin typeface="Tahoma"/>
                <a:cs typeface="Tahoma"/>
              </a:rPr>
              <a:t>centered</a:t>
            </a:r>
            <a:r>
              <a:rPr lang="en-US" sz="1600" spc="45" dirty="0">
                <a:latin typeface="Tahoma"/>
                <a:cs typeface="Tahoma"/>
              </a:rPr>
              <a:t> </a:t>
            </a:r>
            <a:r>
              <a:rPr lang="en-ID" sz="1600" spc="45" dirty="0">
                <a:latin typeface="Tahoma"/>
                <a:cs typeface="Tahoma"/>
              </a:rPr>
              <a:t>learning?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4312" y="1568574"/>
            <a:ext cx="3522979" cy="1077595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60985" marR="254000" indent="-4445" algn="ctr">
              <a:lnSpc>
                <a:spcPct val="100000"/>
              </a:lnSpc>
              <a:spcBef>
                <a:spcPts val="235"/>
              </a:spcBef>
            </a:pPr>
            <a:r>
              <a:rPr sz="1600" spc="60" dirty="0">
                <a:latin typeface="Tahoma"/>
                <a:cs typeface="Tahoma"/>
              </a:rPr>
              <a:t>Bagaimana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situasi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sesuai </a:t>
            </a:r>
            <a:r>
              <a:rPr sz="1600" dirty="0">
                <a:latin typeface="Tahoma"/>
                <a:cs typeface="Tahoma"/>
              </a:rPr>
              <a:t>untuk</a:t>
            </a:r>
            <a:r>
              <a:rPr sz="1600" spc="1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melakukan</a:t>
            </a:r>
            <a:r>
              <a:rPr sz="1600" spc="15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instruksi </a:t>
            </a:r>
            <a:r>
              <a:rPr sz="1600" dirty="0">
                <a:latin typeface="Tahoma"/>
                <a:cs typeface="Tahoma"/>
              </a:rPr>
              <a:t>pembelajaran</a:t>
            </a:r>
            <a:r>
              <a:rPr sz="1600" spc="31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teacher-</a:t>
            </a:r>
            <a:r>
              <a:rPr sz="1600" spc="-10" dirty="0">
                <a:latin typeface="Tahoma"/>
                <a:cs typeface="Tahoma"/>
              </a:rPr>
              <a:t>centered </a:t>
            </a:r>
            <a:r>
              <a:rPr sz="1600" spc="45" dirty="0">
                <a:latin typeface="Tahoma"/>
                <a:cs typeface="Tahoma"/>
              </a:rPr>
              <a:t>learning?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4312" y="2827611"/>
            <a:ext cx="3522979" cy="1077595"/>
          </a:xfrm>
          <a:prstGeom prst="rect">
            <a:avLst/>
          </a:prstGeom>
          <a:ln w="25399">
            <a:solidFill>
              <a:srgbClr val="A3CAF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55270" marR="247015" indent="-5715" algn="ctr">
              <a:lnSpc>
                <a:spcPct val="100000"/>
              </a:lnSpc>
              <a:spcBef>
                <a:spcPts val="235"/>
              </a:spcBef>
            </a:pPr>
            <a:r>
              <a:rPr sz="1600" spc="60" dirty="0">
                <a:latin typeface="Tahoma"/>
                <a:cs typeface="Tahoma"/>
              </a:rPr>
              <a:t>Bagaimana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situasi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yang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sesuai </a:t>
            </a:r>
            <a:r>
              <a:rPr sz="1600" dirty="0">
                <a:latin typeface="Tahoma"/>
                <a:cs typeface="Tahoma"/>
              </a:rPr>
              <a:t>untuk</a:t>
            </a:r>
            <a:r>
              <a:rPr sz="1600" spc="1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melakukan</a:t>
            </a:r>
            <a:r>
              <a:rPr sz="1600" spc="15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instruksi </a:t>
            </a:r>
            <a:r>
              <a:rPr sz="1600" dirty="0">
                <a:latin typeface="Tahoma"/>
                <a:cs typeface="Tahoma"/>
              </a:rPr>
              <a:t>pembelajaran</a:t>
            </a:r>
            <a:r>
              <a:rPr sz="1600" spc="31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student-</a:t>
            </a:r>
            <a:r>
              <a:rPr sz="1600" spc="45" dirty="0">
                <a:latin typeface="Tahoma"/>
                <a:cs typeface="Tahoma"/>
              </a:rPr>
              <a:t>centered learning?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500" y="-342578"/>
            <a:ext cx="9351310" cy="939800"/>
          </a:xfrm>
          <a:prstGeom prst="rect">
            <a:avLst/>
          </a:prstGeom>
        </p:spPr>
        <p:txBody>
          <a:bodyPr vert="horz" wrap="square" lIns="0" tIns="506366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PENDEKATAN</a:t>
            </a:r>
            <a:r>
              <a:rPr spc="-95" dirty="0"/>
              <a:t> </a:t>
            </a:r>
            <a:r>
              <a:rPr spc="85" dirty="0"/>
              <a:t>SOSIAL</a:t>
            </a:r>
            <a:r>
              <a:rPr spc="-90" dirty="0"/>
              <a:t> </a:t>
            </a:r>
            <a:r>
              <a:rPr spc="-10" dirty="0"/>
              <a:t>KONSTRUKTIVISME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63155" y="1264919"/>
            <a:ext cx="3890645" cy="3641725"/>
            <a:chOff x="4663155" y="1264919"/>
            <a:chExt cx="3890645" cy="3641725"/>
          </a:xfrm>
        </p:grpSpPr>
        <p:sp>
          <p:nvSpPr>
            <p:cNvPr id="4" name="object 4"/>
            <p:cNvSpPr/>
            <p:nvPr/>
          </p:nvSpPr>
          <p:spPr>
            <a:xfrm>
              <a:off x="6753626" y="4410476"/>
              <a:ext cx="1622425" cy="450850"/>
            </a:xfrm>
            <a:custGeom>
              <a:avLst/>
              <a:gdLst/>
              <a:ahLst/>
              <a:cxnLst/>
              <a:rect l="l" t="t" r="r" b="b"/>
              <a:pathLst>
                <a:path w="1622425" h="450850">
                  <a:moveTo>
                    <a:pt x="810958" y="450674"/>
                  </a:moveTo>
                  <a:lnTo>
                    <a:pt x="740985" y="449847"/>
                  </a:lnTo>
                  <a:lnTo>
                    <a:pt x="672666" y="447411"/>
                  </a:lnTo>
                  <a:lnTo>
                    <a:pt x="606242" y="443433"/>
                  </a:lnTo>
                  <a:lnTo>
                    <a:pt x="541959" y="437981"/>
                  </a:lnTo>
                  <a:lnTo>
                    <a:pt x="480058" y="431123"/>
                  </a:lnTo>
                  <a:lnTo>
                    <a:pt x="420784" y="422927"/>
                  </a:lnTo>
                  <a:lnTo>
                    <a:pt x="364380" y="413459"/>
                  </a:lnTo>
                  <a:lnTo>
                    <a:pt x="311089" y="402789"/>
                  </a:lnTo>
                  <a:lnTo>
                    <a:pt x="261156" y="390982"/>
                  </a:lnTo>
                  <a:lnTo>
                    <a:pt x="214822" y="378108"/>
                  </a:lnTo>
                  <a:lnTo>
                    <a:pt x="172333" y="364233"/>
                  </a:lnTo>
                  <a:lnTo>
                    <a:pt x="133930" y="349425"/>
                  </a:lnTo>
                  <a:lnTo>
                    <a:pt x="70360" y="317282"/>
                  </a:lnTo>
                  <a:lnTo>
                    <a:pt x="26060" y="282220"/>
                  </a:lnTo>
                  <a:lnTo>
                    <a:pt x="2976" y="244780"/>
                  </a:lnTo>
                  <a:lnTo>
                    <a:pt x="0" y="225337"/>
                  </a:lnTo>
                  <a:lnTo>
                    <a:pt x="2976" y="205894"/>
                  </a:lnTo>
                  <a:lnTo>
                    <a:pt x="26060" y="168454"/>
                  </a:lnTo>
                  <a:lnTo>
                    <a:pt x="70360" y="133391"/>
                  </a:lnTo>
                  <a:lnTo>
                    <a:pt x="133930" y="101248"/>
                  </a:lnTo>
                  <a:lnTo>
                    <a:pt x="172333" y="86441"/>
                  </a:lnTo>
                  <a:lnTo>
                    <a:pt x="214822" y="72566"/>
                  </a:lnTo>
                  <a:lnTo>
                    <a:pt x="261156" y="59691"/>
                  </a:lnTo>
                  <a:lnTo>
                    <a:pt x="311089" y="47885"/>
                  </a:lnTo>
                  <a:lnTo>
                    <a:pt x="364380" y="37214"/>
                  </a:lnTo>
                  <a:lnTo>
                    <a:pt x="420784" y="27747"/>
                  </a:lnTo>
                  <a:lnTo>
                    <a:pt x="480058" y="19550"/>
                  </a:lnTo>
                  <a:lnTo>
                    <a:pt x="541959" y="12692"/>
                  </a:lnTo>
                  <a:lnTo>
                    <a:pt x="606242" y="7241"/>
                  </a:lnTo>
                  <a:lnTo>
                    <a:pt x="672666" y="3263"/>
                  </a:lnTo>
                  <a:lnTo>
                    <a:pt x="740985" y="827"/>
                  </a:lnTo>
                  <a:lnTo>
                    <a:pt x="810958" y="0"/>
                  </a:lnTo>
                  <a:lnTo>
                    <a:pt x="880931" y="827"/>
                  </a:lnTo>
                  <a:lnTo>
                    <a:pt x="949250" y="3263"/>
                  </a:lnTo>
                  <a:lnTo>
                    <a:pt x="1015674" y="7241"/>
                  </a:lnTo>
                  <a:lnTo>
                    <a:pt x="1079957" y="12692"/>
                  </a:lnTo>
                  <a:lnTo>
                    <a:pt x="1141858" y="19550"/>
                  </a:lnTo>
                  <a:lnTo>
                    <a:pt x="1201132" y="27747"/>
                  </a:lnTo>
                  <a:lnTo>
                    <a:pt x="1257536" y="37214"/>
                  </a:lnTo>
                  <a:lnTo>
                    <a:pt x="1310826" y="47885"/>
                  </a:lnTo>
                  <a:lnTo>
                    <a:pt x="1360760" y="59691"/>
                  </a:lnTo>
                  <a:lnTo>
                    <a:pt x="1407093" y="72566"/>
                  </a:lnTo>
                  <a:lnTo>
                    <a:pt x="1449583" y="86441"/>
                  </a:lnTo>
                  <a:lnTo>
                    <a:pt x="1487986" y="101248"/>
                  </a:lnTo>
                  <a:lnTo>
                    <a:pt x="1551556" y="133391"/>
                  </a:lnTo>
                  <a:lnTo>
                    <a:pt x="1595856" y="168454"/>
                  </a:lnTo>
                  <a:lnTo>
                    <a:pt x="1618939" y="205894"/>
                  </a:lnTo>
                  <a:lnTo>
                    <a:pt x="1621916" y="225337"/>
                  </a:lnTo>
                  <a:lnTo>
                    <a:pt x="1618939" y="244780"/>
                  </a:lnTo>
                  <a:lnTo>
                    <a:pt x="1595856" y="282220"/>
                  </a:lnTo>
                  <a:lnTo>
                    <a:pt x="1551556" y="317282"/>
                  </a:lnTo>
                  <a:lnTo>
                    <a:pt x="1487986" y="349425"/>
                  </a:lnTo>
                  <a:lnTo>
                    <a:pt x="1449583" y="364233"/>
                  </a:lnTo>
                  <a:lnTo>
                    <a:pt x="1407093" y="378108"/>
                  </a:lnTo>
                  <a:lnTo>
                    <a:pt x="1360760" y="390982"/>
                  </a:lnTo>
                  <a:lnTo>
                    <a:pt x="1310826" y="402789"/>
                  </a:lnTo>
                  <a:lnTo>
                    <a:pt x="1257536" y="413459"/>
                  </a:lnTo>
                  <a:lnTo>
                    <a:pt x="1201132" y="422927"/>
                  </a:lnTo>
                  <a:lnTo>
                    <a:pt x="1141858" y="431123"/>
                  </a:lnTo>
                  <a:lnTo>
                    <a:pt x="1079957" y="437981"/>
                  </a:lnTo>
                  <a:lnTo>
                    <a:pt x="1015674" y="443433"/>
                  </a:lnTo>
                  <a:lnTo>
                    <a:pt x="949250" y="447411"/>
                  </a:lnTo>
                  <a:lnTo>
                    <a:pt x="880931" y="449847"/>
                  </a:lnTo>
                  <a:lnTo>
                    <a:pt x="810958" y="450674"/>
                  </a:lnTo>
                  <a:close/>
                </a:path>
              </a:pathLst>
            </a:custGeom>
            <a:solidFill>
              <a:srgbClr val="B45F06">
                <a:alpha val="1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155" y="2693520"/>
              <a:ext cx="1621916" cy="22126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56745" y="1264932"/>
              <a:ext cx="3096895" cy="2087880"/>
            </a:xfrm>
            <a:custGeom>
              <a:avLst/>
              <a:gdLst/>
              <a:ahLst/>
              <a:cxnLst/>
              <a:rect l="l" t="t" r="r" b="b"/>
              <a:pathLst>
                <a:path w="3096895" h="2087879">
                  <a:moveTo>
                    <a:pt x="2971584" y="126288"/>
                  </a:moveTo>
                  <a:lnTo>
                    <a:pt x="125044" y="126288"/>
                  </a:lnTo>
                  <a:lnTo>
                    <a:pt x="125044" y="1961654"/>
                  </a:lnTo>
                  <a:lnTo>
                    <a:pt x="2971584" y="1961654"/>
                  </a:lnTo>
                  <a:lnTo>
                    <a:pt x="2971584" y="126288"/>
                  </a:lnTo>
                  <a:close/>
                </a:path>
                <a:path w="3096895" h="2087879">
                  <a:moveTo>
                    <a:pt x="3096628" y="0"/>
                  </a:moveTo>
                  <a:lnTo>
                    <a:pt x="3084271" y="0"/>
                  </a:lnTo>
                  <a:lnTo>
                    <a:pt x="3084271" y="12700"/>
                  </a:lnTo>
                  <a:lnTo>
                    <a:pt x="3084271" y="2075180"/>
                  </a:lnTo>
                  <a:lnTo>
                    <a:pt x="12395" y="2075180"/>
                  </a:lnTo>
                  <a:lnTo>
                    <a:pt x="12395" y="12700"/>
                  </a:lnTo>
                  <a:lnTo>
                    <a:pt x="3084271" y="12700"/>
                  </a:lnTo>
                  <a:lnTo>
                    <a:pt x="308427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075180"/>
                  </a:lnTo>
                  <a:lnTo>
                    <a:pt x="0" y="2087880"/>
                  </a:lnTo>
                  <a:lnTo>
                    <a:pt x="3096628" y="2087880"/>
                  </a:lnTo>
                  <a:lnTo>
                    <a:pt x="3096628" y="2075484"/>
                  </a:lnTo>
                  <a:lnTo>
                    <a:pt x="3096628" y="2075180"/>
                  </a:lnTo>
                  <a:lnTo>
                    <a:pt x="3096628" y="12700"/>
                  </a:lnTo>
                  <a:lnTo>
                    <a:pt x="3096628" y="12458"/>
                  </a:lnTo>
                  <a:lnTo>
                    <a:pt x="3096628" y="0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5516" y="1639222"/>
              <a:ext cx="377190" cy="233679"/>
            </a:xfrm>
            <a:custGeom>
              <a:avLst/>
              <a:gdLst/>
              <a:ahLst/>
              <a:cxnLst/>
              <a:rect l="l" t="t" r="r" b="b"/>
              <a:pathLst>
                <a:path w="377190" h="233680">
                  <a:moveTo>
                    <a:pt x="376672" y="233051"/>
                  </a:moveTo>
                  <a:lnTo>
                    <a:pt x="0" y="233051"/>
                  </a:lnTo>
                  <a:lnTo>
                    <a:pt x="0" y="0"/>
                  </a:lnTo>
                  <a:lnTo>
                    <a:pt x="376672" y="0"/>
                  </a:lnTo>
                  <a:lnTo>
                    <a:pt x="376672" y="233051"/>
                  </a:lnTo>
                  <a:close/>
                </a:path>
              </a:pathLst>
            </a:custGeom>
            <a:solidFill>
              <a:srgbClr val="FA9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24967" y="1788274"/>
              <a:ext cx="1494790" cy="356870"/>
            </a:xfrm>
            <a:custGeom>
              <a:avLst/>
              <a:gdLst/>
              <a:ahLst/>
              <a:cxnLst/>
              <a:rect l="l" t="t" r="r" b="b"/>
              <a:pathLst>
                <a:path w="1494790" h="356869">
                  <a:moveTo>
                    <a:pt x="204863" y="40259"/>
                  </a:moveTo>
                  <a:lnTo>
                    <a:pt x="0" y="40259"/>
                  </a:lnTo>
                  <a:lnTo>
                    <a:pt x="0" y="52641"/>
                  </a:lnTo>
                  <a:lnTo>
                    <a:pt x="204863" y="52641"/>
                  </a:lnTo>
                  <a:lnTo>
                    <a:pt x="204863" y="40259"/>
                  </a:lnTo>
                  <a:close/>
                </a:path>
                <a:path w="1494790" h="356869">
                  <a:moveTo>
                    <a:pt x="477786" y="0"/>
                  </a:moveTo>
                  <a:lnTo>
                    <a:pt x="0" y="0"/>
                  </a:lnTo>
                  <a:lnTo>
                    <a:pt x="0" y="12382"/>
                  </a:lnTo>
                  <a:lnTo>
                    <a:pt x="477786" y="12382"/>
                  </a:lnTo>
                  <a:lnTo>
                    <a:pt x="477786" y="0"/>
                  </a:lnTo>
                  <a:close/>
                </a:path>
                <a:path w="1494790" h="356869">
                  <a:moveTo>
                    <a:pt x="1494459" y="7010"/>
                  </a:moveTo>
                  <a:lnTo>
                    <a:pt x="1117803" y="7010"/>
                  </a:lnTo>
                  <a:lnTo>
                    <a:pt x="1117803" y="356844"/>
                  </a:lnTo>
                  <a:lnTo>
                    <a:pt x="1494459" y="356844"/>
                  </a:lnTo>
                  <a:lnTo>
                    <a:pt x="1494459" y="7010"/>
                  </a:lnTo>
                  <a:close/>
                </a:path>
              </a:pathLst>
            </a:custGeom>
            <a:solidFill>
              <a:srgbClr val="051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0804" y="1732479"/>
              <a:ext cx="3044311" cy="30487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6679" y="1264932"/>
            <a:ext cx="4355599" cy="236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49275" indent="-309880">
              <a:lnSpc>
                <a:spcPct val="100000"/>
              </a:lnSpc>
              <a:spcBef>
                <a:spcPts val="100"/>
              </a:spcBef>
              <a:buClr>
                <a:srgbClr val="051934"/>
              </a:buClr>
              <a:buChar char="●"/>
              <a:tabLst>
                <a:tab pos="321945" algn="l"/>
              </a:tabLst>
            </a:pP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Menekankan</a:t>
            </a:r>
            <a:r>
              <a:rPr sz="1800" spc="-30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konteks</a:t>
            </a:r>
            <a:r>
              <a:rPr sz="1800" spc="-25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sosial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dalam</a:t>
            </a:r>
            <a:r>
              <a:rPr sz="1800" spc="-5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pembelajaran.</a:t>
            </a:r>
            <a:endParaRPr sz="1800" dirty="0">
              <a:latin typeface="Arial MT"/>
              <a:cs typeface="Arial MT"/>
            </a:endParaRPr>
          </a:p>
          <a:p>
            <a:pPr marL="321945" marR="396875" indent="-309880">
              <a:lnSpc>
                <a:spcPct val="100000"/>
              </a:lnSpc>
              <a:spcBef>
                <a:spcPts val="1600"/>
              </a:spcBef>
              <a:buClr>
                <a:srgbClr val="051934"/>
              </a:buClr>
              <a:buChar char="●"/>
              <a:tabLst>
                <a:tab pos="321945" algn="l"/>
              </a:tabLst>
            </a:pP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Pengetahuan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dikonstruksi/dibangun</a:t>
            </a:r>
            <a:r>
              <a:rPr sz="1800" spc="-105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secara bersama-sama.</a:t>
            </a:r>
            <a:endParaRPr sz="1800" dirty="0">
              <a:latin typeface="Arial MT"/>
              <a:cs typeface="Arial MT"/>
            </a:endParaRPr>
          </a:p>
          <a:p>
            <a:pPr marL="321945" marR="5080" indent="-309880">
              <a:lnSpc>
                <a:spcPct val="100000"/>
              </a:lnSpc>
              <a:spcBef>
                <a:spcPts val="1600"/>
              </a:spcBef>
              <a:buClr>
                <a:srgbClr val="051934"/>
              </a:buClr>
              <a:buChar char="●"/>
              <a:tabLst>
                <a:tab pos="321945" algn="l"/>
              </a:tabLst>
            </a:pP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Pengalaman</a:t>
            </a:r>
            <a:r>
              <a:rPr sz="1800" spc="-40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siswa</a:t>
            </a:r>
            <a:r>
              <a:rPr sz="1800" spc="-35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dalam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konteks</a:t>
            </a:r>
            <a:r>
              <a:rPr sz="1800" spc="-20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sosial</a:t>
            </a:r>
            <a:r>
              <a:rPr sz="1800" spc="-15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berkontribusi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dalam</a:t>
            </a:r>
            <a:r>
              <a:rPr sz="1800" spc="-5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mekanisme </a:t>
            </a:r>
            <a:r>
              <a:rPr sz="1800" dirty="0">
                <a:solidFill>
                  <a:srgbClr val="242021"/>
                </a:solidFill>
                <a:latin typeface="Arial MT"/>
                <a:cs typeface="Arial MT"/>
              </a:rPr>
              <a:t>perkembangan</a:t>
            </a:r>
            <a:r>
              <a:rPr sz="1800" spc="-60" dirty="0">
                <a:solidFill>
                  <a:srgbClr val="242021"/>
                </a:solidFill>
                <a:latin typeface="Arial MT"/>
                <a:cs typeface="Arial MT"/>
              </a:rPr>
              <a:t> </a:t>
            </a:r>
            <a:r>
              <a:rPr sz="1800" spc="-10" dirty="0" err="1">
                <a:solidFill>
                  <a:srgbClr val="242021"/>
                </a:solidFill>
                <a:latin typeface="Arial MT"/>
                <a:cs typeface="Arial MT"/>
              </a:rPr>
              <a:t>pengetahuannya</a:t>
            </a:r>
            <a:r>
              <a:rPr sz="1800" spc="-10" dirty="0">
                <a:solidFill>
                  <a:srgbClr val="242021"/>
                </a:solidFill>
                <a:latin typeface="Arial MT"/>
                <a:cs typeface="Arial MT"/>
              </a:rPr>
              <a:t>.</a:t>
            </a:r>
            <a:endParaRPr lang="en-ID" sz="1800" spc="-10" dirty="0">
              <a:solidFill>
                <a:srgbClr val="24202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98" y="1325081"/>
            <a:ext cx="728281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Roboto"/>
                <a:cs typeface="Roboto"/>
              </a:rPr>
              <a:t>Santrock,</a:t>
            </a:r>
            <a:r>
              <a:rPr sz="1800" spc="-5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J.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W.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(2018).</a:t>
            </a:r>
            <a:r>
              <a:rPr sz="1800" spc="-35" dirty="0">
                <a:latin typeface="Roboto"/>
                <a:cs typeface="Roboto"/>
              </a:rPr>
              <a:t> </a:t>
            </a:r>
            <a:r>
              <a:rPr sz="1800" i="1" spc="-35" dirty="0">
                <a:latin typeface="Roboto"/>
                <a:cs typeface="Roboto"/>
              </a:rPr>
              <a:t>Educational</a:t>
            </a:r>
            <a:r>
              <a:rPr sz="1800" i="1" spc="-50" dirty="0">
                <a:latin typeface="Roboto"/>
                <a:cs typeface="Roboto"/>
              </a:rPr>
              <a:t> psychology, </a:t>
            </a:r>
            <a:r>
              <a:rPr sz="1800" i="1" dirty="0">
                <a:latin typeface="Roboto"/>
                <a:cs typeface="Roboto"/>
              </a:rPr>
              <a:t>6</a:t>
            </a:r>
            <a:r>
              <a:rPr sz="1800" i="1" baseline="30092" dirty="0">
                <a:latin typeface="Roboto"/>
                <a:cs typeface="Roboto"/>
              </a:rPr>
              <a:t>th</a:t>
            </a:r>
            <a:r>
              <a:rPr sz="1800" i="1" spc="150" baseline="30092" dirty="0">
                <a:latin typeface="Roboto"/>
                <a:cs typeface="Roboto"/>
              </a:rPr>
              <a:t> </a:t>
            </a:r>
            <a:r>
              <a:rPr sz="1800" i="1" spc="-25" dirty="0">
                <a:latin typeface="Roboto"/>
                <a:cs typeface="Roboto"/>
              </a:rPr>
              <a:t>Edition.</a:t>
            </a:r>
            <a:r>
              <a:rPr sz="1800" i="1" spc="-4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Mc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Graw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Hill </a:t>
            </a:r>
            <a:r>
              <a:rPr sz="1800" spc="-10" dirty="0">
                <a:latin typeface="Roboto"/>
                <a:cs typeface="Roboto"/>
              </a:rPr>
              <a:t>Education</a:t>
            </a:r>
            <a:r>
              <a:rPr sz="1800" spc="-10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[Chapter</a:t>
            </a:r>
            <a:r>
              <a:rPr sz="1800" spc="-9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10].</a:t>
            </a:r>
            <a:endParaRPr sz="1800">
              <a:latin typeface="Roboto"/>
              <a:cs typeface="Roboto"/>
            </a:endParaRPr>
          </a:p>
          <a:p>
            <a:pPr marL="50800" marR="312420">
              <a:lnSpc>
                <a:spcPct val="100000"/>
              </a:lnSpc>
              <a:spcBef>
                <a:spcPts val="1560"/>
              </a:spcBef>
            </a:pPr>
            <a:r>
              <a:rPr sz="1800" spc="-10" dirty="0">
                <a:latin typeface="Roboto"/>
                <a:cs typeface="Roboto"/>
              </a:rPr>
              <a:t>Ormrod,</a:t>
            </a:r>
            <a:r>
              <a:rPr sz="1800" spc="-3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J.</a:t>
            </a:r>
            <a:r>
              <a:rPr sz="1800" spc="-3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E.</a:t>
            </a:r>
            <a:r>
              <a:rPr sz="1800" spc="-3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(2017).</a:t>
            </a:r>
            <a:r>
              <a:rPr sz="1800" spc="-20" dirty="0">
                <a:latin typeface="Roboto"/>
                <a:cs typeface="Roboto"/>
              </a:rPr>
              <a:t> </a:t>
            </a:r>
            <a:r>
              <a:rPr sz="1800" i="1" spc="-35" dirty="0">
                <a:latin typeface="Roboto"/>
                <a:cs typeface="Roboto"/>
              </a:rPr>
              <a:t>Educational </a:t>
            </a:r>
            <a:r>
              <a:rPr sz="1800" i="1" spc="-40" dirty="0">
                <a:latin typeface="Roboto"/>
                <a:cs typeface="Roboto"/>
              </a:rPr>
              <a:t>psychology:</a:t>
            </a:r>
            <a:r>
              <a:rPr sz="1800" i="1" spc="-35" dirty="0">
                <a:latin typeface="Roboto"/>
                <a:cs typeface="Roboto"/>
              </a:rPr>
              <a:t> developing </a:t>
            </a:r>
            <a:r>
              <a:rPr sz="1800" i="1" spc="-25" dirty="0">
                <a:latin typeface="Roboto"/>
                <a:cs typeface="Roboto"/>
              </a:rPr>
              <a:t>learners,</a:t>
            </a:r>
            <a:r>
              <a:rPr sz="1800" i="1" spc="-30" dirty="0">
                <a:latin typeface="Roboto"/>
                <a:cs typeface="Roboto"/>
              </a:rPr>
              <a:t> </a:t>
            </a:r>
            <a:r>
              <a:rPr sz="1800" i="1" spc="-25" dirty="0">
                <a:latin typeface="Roboto"/>
                <a:cs typeface="Roboto"/>
              </a:rPr>
              <a:t>9</a:t>
            </a:r>
            <a:r>
              <a:rPr sz="1800" i="1" spc="-37" baseline="30092" dirty="0">
                <a:latin typeface="Roboto"/>
                <a:cs typeface="Roboto"/>
              </a:rPr>
              <a:t>th </a:t>
            </a:r>
            <a:r>
              <a:rPr sz="1800" i="1" spc="-30" dirty="0">
                <a:latin typeface="Roboto"/>
                <a:cs typeface="Roboto"/>
              </a:rPr>
              <a:t>edition.</a:t>
            </a:r>
            <a:r>
              <a:rPr sz="1800" i="1" spc="-5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Pearson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[Chapter</a:t>
            </a:r>
            <a:r>
              <a:rPr sz="1800" spc="-5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2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&amp;</a:t>
            </a:r>
            <a:r>
              <a:rPr sz="1800" spc="-4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8]</a:t>
            </a:r>
            <a:endParaRPr sz="1800">
              <a:latin typeface="Roboto"/>
              <a:cs typeface="Roboto"/>
            </a:endParaRPr>
          </a:p>
          <a:p>
            <a:pPr marL="50800" marR="146685">
              <a:lnSpc>
                <a:spcPct val="100000"/>
              </a:lnSpc>
              <a:spcBef>
                <a:spcPts val="1560"/>
              </a:spcBef>
            </a:pPr>
            <a:r>
              <a:rPr sz="1800" dirty="0">
                <a:latin typeface="Roboto"/>
                <a:cs typeface="Roboto"/>
              </a:rPr>
              <a:t>Eggen,</a:t>
            </a:r>
            <a:r>
              <a:rPr sz="1800" spc="-80" dirty="0">
                <a:latin typeface="Roboto"/>
                <a:cs typeface="Roboto"/>
              </a:rPr>
              <a:t> </a:t>
            </a:r>
            <a:r>
              <a:rPr sz="1800" spc="-170" dirty="0">
                <a:latin typeface="Roboto"/>
                <a:cs typeface="Roboto"/>
              </a:rPr>
              <a:t>P.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35" dirty="0">
                <a:latin typeface="Roboto"/>
                <a:cs typeface="Roboto"/>
              </a:rPr>
              <a:t>D.,</a:t>
            </a:r>
            <a:r>
              <a:rPr sz="1800" spc="-3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&amp;</a:t>
            </a:r>
            <a:r>
              <a:rPr sz="1800" spc="-3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Kauchak,</a:t>
            </a:r>
            <a:r>
              <a:rPr sz="1800" spc="-25" dirty="0">
                <a:latin typeface="Roboto"/>
                <a:cs typeface="Roboto"/>
              </a:rPr>
              <a:t> </a:t>
            </a:r>
            <a:r>
              <a:rPr sz="1800" spc="-50" dirty="0">
                <a:latin typeface="Roboto"/>
                <a:cs typeface="Roboto"/>
              </a:rPr>
              <a:t>D.</a:t>
            </a:r>
            <a:r>
              <a:rPr sz="1800" spc="-30" dirty="0">
                <a:latin typeface="Roboto"/>
                <a:cs typeface="Roboto"/>
              </a:rPr>
              <a:t> </a:t>
            </a:r>
            <a:r>
              <a:rPr sz="1800" spc="-170" dirty="0">
                <a:latin typeface="Roboto"/>
                <a:cs typeface="Roboto"/>
              </a:rPr>
              <a:t>P.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(2016)</a:t>
            </a:r>
            <a:r>
              <a:rPr sz="1800" i="1" dirty="0">
                <a:latin typeface="Roboto"/>
                <a:cs typeface="Roboto"/>
              </a:rPr>
              <a:t>.</a:t>
            </a:r>
            <a:r>
              <a:rPr sz="1800" i="1" spc="-35" dirty="0">
                <a:latin typeface="Roboto"/>
                <a:cs typeface="Roboto"/>
              </a:rPr>
              <a:t> Educational </a:t>
            </a:r>
            <a:r>
              <a:rPr sz="1800" i="1" spc="-40" dirty="0">
                <a:latin typeface="Roboto"/>
                <a:cs typeface="Roboto"/>
              </a:rPr>
              <a:t>psychology:</a:t>
            </a:r>
            <a:r>
              <a:rPr sz="1800" i="1" spc="-30" dirty="0">
                <a:latin typeface="Roboto"/>
                <a:cs typeface="Roboto"/>
              </a:rPr>
              <a:t> </a:t>
            </a:r>
            <a:r>
              <a:rPr sz="1800" i="1" spc="-10" dirty="0">
                <a:latin typeface="Roboto"/>
                <a:cs typeface="Roboto"/>
              </a:rPr>
              <a:t>Windows </a:t>
            </a:r>
            <a:r>
              <a:rPr sz="1800" i="1" dirty="0">
                <a:latin typeface="Roboto"/>
                <a:cs typeface="Roboto"/>
              </a:rPr>
              <a:t>on</a:t>
            </a:r>
            <a:r>
              <a:rPr sz="1800" i="1" spc="-70" dirty="0">
                <a:latin typeface="Roboto"/>
                <a:cs typeface="Roboto"/>
              </a:rPr>
              <a:t> </a:t>
            </a:r>
            <a:r>
              <a:rPr sz="1800" i="1" spc="-30" dirty="0">
                <a:latin typeface="Roboto"/>
                <a:cs typeface="Roboto"/>
              </a:rPr>
              <a:t>classrooms,</a:t>
            </a:r>
            <a:r>
              <a:rPr sz="1800" i="1" spc="-65" dirty="0">
                <a:latin typeface="Roboto"/>
                <a:cs typeface="Roboto"/>
              </a:rPr>
              <a:t> </a:t>
            </a:r>
            <a:r>
              <a:rPr sz="1800" i="1" spc="-35" dirty="0">
                <a:latin typeface="Roboto"/>
                <a:cs typeface="Roboto"/>
              </a:rPr>
              <a:t>tenth</a:t>
            </a:r>
            <a:r>
              <a:rPr sz="1800" i="1" spc="-65" dirty="0">
                <a:latin typeface="Roboto"/>
                <a:cs typeface="Roboto"/>
              </a:rPr>
              <a:t> </a:t>
            </a:r>
            <a:r>
              <a:rPr sz="1800" i="1" spc="-30" dirty="0">
                <a:latin typeface="Roboto"/>
                <a:cs typeface="Roboto"/>
              </a:rPr>
              <a:t>edition.</a:t>
            </a:r>
            <a:r>
              <a:rPr sz="1800" i="1" spc="-6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Pearson</a:t>
            </a:r>
            <a:r>
              <a:rPr sz="1800" spc="-6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[Chapter</a:t>
            </a:r>
            <a:r>
              <a:rPr sz="1800" spc="-60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9]</a:t>
            </a:r>
            <a:endParaRPr sz="1800">
              <a:latin typeface="Roboto"/>
              <a:cs typeface="Roboto"/>
            </a:endParaRPr>
          </a:p>
          <a:p>
            <a:pPr marL="196215" marR="442595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Westwood,</a:t>
            </a:r>
            <a:r>
              <a:rPr sz="1800" spc="-114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spc="-170" dirty="0">
                <a:solidFill>
                  <a:srgbClr val="051934"/>
                </a:solidFill>
                <a:latin typeface="Roboto"/>
                <a:cs typeface="Roboto"/>
              </a:rPr>
              <a:t>P.</a:t>
            </a:r>
            <a:r>
              <a:rPr sz="1800" spc="-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(2008).</a:t>
            </a:r>
            <a:r>
              <a:rPr sz="1800" spc="-80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What</a:t>
            </a:r>
            <a:r>
              <a:rPr sz="1800" spc="-6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teachers</a:t>
            </a:r>
            <a:r>
              <a:rPr sz="1800" spc="-6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need</a:t>
            </a:r>
            <a:r>
              <a:rPr sz="1800" spc="-6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to</a:t>
            </a:r>
            <a:r>
              <a:rPr sz="1800" spc="-6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know</a:t>
            </a:r>
            <a:r>
              <a:rPr sz="1800" spc="-6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Roboto"/>
                <a:cs typeface="Roboto"/>
              </a:rPr>
              <a:t>about</a:t>
            </a:r>
            <a:r>
              <a:rPr sz="1800" spc="-6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Roboto"/>
                <a:cs typeface="Roboto"/>
              </a:rPr>
              <a:t>teaching methods.</a:t>
            </a:r>
            <a:r>
              <a:rPr sz="1800" spc="-3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Camberwell:</a:t>
            </a:r>
            <a:r>
              <a:rPr sz="1800" spc="-3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51934"/>
                </a:solidFill>
                <a:latin typeface="Roboto"/>
                <a:cs typeface="Roboto"/>
              </a:rPr>
              <a:t>ACER</a:t>
            </a:r>
            <a:r>
              <a:rPr sz="1800" spc="-35" dirty="0">
                <a:solidFill>
                  <a:srgbClr val="05193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051934"/>
                </a:solidFill>
                <a:latin typeface="Roboto"/>
                <a:cs typeface="Roboto"/>
              </a:rPr>
              <a:t>Press.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366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REFERENSI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729" y="105799"/>
            <a:ext cx="8644222" cy="939800"/>
          </a:xfrm>
        </p:spPr>
        <p:txBody>
          <a:bodyPr vert="horz" wrap="square" lIns="0" tIns="0" rIns="0" bIns="0" rtlCol="0">
            <a:normAutofit/>
          </a:bodyPr>
          <a:lstStyle/>
          <a:p>
            <a:pPr marL="516255">
              <a:spcBef>
                <a:spcPts val="100"/>
              </a:spcBef>
            </a:pPr>
            <a:r>
              <a:rPr lang="en-ID" b="0" i="0" spc="105" dirty="0">
                <a:latin typeface="Tahoma"/>
                <a:ea typeface="+mj-ea"/>
                <a:cs typeface="Tahoma"/>
              </a:rPr>
              <a:t>MANFAAT</a:t>
            </a:r>
            <a:r>
              <a:rPr lang="en-ID" b="0" i="0" spc="-95" dirty="0">
                <a:latin typeface="Tahoma"/>
                <a:ea typeface="+mj-ea"/>
                <a:cs typeface="Tahoma"/>
              </a:rPr>
              <a:t> </a:t>
            </a:r>
            <a:r>
              <a:rPr lang="en-ID" b="0" i="0" spc="50" dirty="0">
                <a:latin typeface="Tahoma"/>
                <a:ea typeface="+mj-ea"/>
                <a:cs typeface="Tahoma"/>
              </a:rPr>
              <a:t>DAN</a:t>
            </a:r>
            <a:r>
              <a:rPr lang="en-ID" b="0" i="0" spc="-100" dirty="0">
                <a:latin typeface="Tahoma"/>
                <a:ea typeface="+mj-ea"/>
                <a:cs typeface="Tahoma"/>
              </a:rPr>
              <a:t> </a:t>
            </a:r>
            <a:r>
              <a:rPr lang="en-ID" b="0" i="0" dirty="0">
                <a:latin typeface="Tahoma"/>
                <a:ea typeface="+mj-ea"/>
                <a:cs typeface="Tahoma"/>
              </a:rPr>
              <a:t>URGENSI</a:t>
            </a:r>
            <a:r>
              <a:rPr lang="en-ID" b="0" i="0" spc="-95" dirty="0">
                <a:latin typeface="Tahoma"/>
                <a:ea typeface="+mj-ea"/>
                <a:cs typeface="Tahoma"/>
              </a:rPr>
              <a:t> </a:t>
            </a:r>
            <a:r>
              <a:rPr lang="en-ID" b="0" i="0" spc="-10" dirty="0">
                <a:latin typeface="Tahoma"/>
                <a:ea typeface="+mj-ea"/>
                <a:cs typeface="Tahoma"/>
              </a:rPr>
              <a:t>MATERI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l="8195" r="17401"/>
          <a:stretch/>
        </p:blipFill>
        <p:spPr>
          <a:xfrm>
            <a:off x="457200" y="1183005"/>
            <a:ext cx="3977640" cy="339471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4923095" y="1195316"/>
            <a:ext cx="3465195" cy="337248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R="133985">
              <a:lnSpc>
                <a:spcPct val="90000"/>
              </a:lnSpc>
              <a:spcBef>
                <a:spcPts val="100"/>
              </a:spcBef>
            </a:pP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Lingkungan</a:t>
            </a:r>
            <a:r>
              <a:rPr lang="en-US" sz="2000" b="0" i="0" spc="36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 </a:t>
            </a: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sosial</a:t>
            </a:r>
            <a:r>
              <a:rPr lang="en-US" sz="2000" b="0" i="0" spc="36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 </a:t>
            </a: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merupakan</a:t>
            </a:r>
            <a:r>
              <a:rPr lang="en-US" sz="2000" b="0" i="0" spc="36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 </a:t>
            </a:r>
            <a:r>
              <a:rPr lang="en-US" sz="2000" b="0" i="0" spc="45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faktor</a:t>
            </a:r>
            <a:r>
              <a:rPr lang="en-US" sz="2000" b="0" i="0" spc="4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45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penting</a:t>
            </a:r>
            <a:r>
              <a:rPr lang="en-US" sz="2000" b="0" i="0" spc="26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</a:t>
            </a: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dalam</a:t>
            </a:r>
            <a:r>
              <a:rPr lang="en-US" sz="2000" b="0" i="0" spc="27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</a:t>
            </a:r>
            <a:r>
              <a:rPr lang="en-US" sz="2000" b="0" i="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proses</a:t>
            </a:r>
            <a:r>
              <a:rPr lang="en-US" sz="2000" b="0" i="0" spc="27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</a:t>
            </a: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belajar</a:t>
            </a:r>
            <a:r>
              <a:rPr lang="en-US" sz="2000" b="0" i="0" spc="27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</a:t>
            </a: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siswa</a:t>
            </a:r>
            <a:r>
              <a:rPr lang="en-US" sz="2000" b="0" i="0" spc="27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 </a:t>
            </a:r>
            <a:r>
              <a:rPr lang="en-US" sz="2000" b="0" i="0" spc="2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di </a:t>
            </a:r>
            <a:r>
              <a:rPr lang="en-US" sz="2000" b="0" i="0" spc="-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sekolah</a:t>
            </a:r>
            <a:r>
              <a:rPr lang="en-US" sz="2000" b="0" i="0" spc="-1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.</a:t>
            </a:r>
            <a:endParaRPr lang="en-US" sz="2000" b="0" i="0" dirty="0">
              <a:solidFill>
                <a:schemeClr val="tx1"/>
              </a:solidFill>
              <a:latin typeface="Tahoma"/>
              <a:ea typeface="+mn-ea"/>
              <a:cs typeface="Tahoma"/>
            </a:endParaRPr>
          </a:p>
          <a:p>
            <a:pPr>
              <a:lnSpc>
                <a:spcPct val="90000"/>
              </a:lnSpc>
              <a:spcBef>
                <a:spcPts val="1530"/>
              </a:spcBef>
            </a:pPr>
            <a:endParaRPr lang="en-US" sz="2000" b="0" i="0" dirty="0">
              <a:solidFill>
                <a:schemeClr val="tx1"/>
              </a:solidFill>
              <a:latin typeface="Tahoma"/>
              <a:ea typeface="+mn-e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en-US" sz="2000" b="0" i="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Contoh</a:t>
            </a:r>
            <a:r>
              <a:rPr lang="en-US" sz="2000" b="0" i="0" spc="21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-5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:</a:t>
            </a:r>
            <a:endParaRPr lang="en-US" sz="2000" b="0" i="0" dirty="0">
              <a:solidFill>
                <a:schemeClr val="tx1"/>
              </a:solidFill>
              <a:latin typeface="Tahoma"/>
              <a:ea typeface="+mn-ea"/>
              <a:cs typeface="Tahoma"/>
            </a:endParaRPr>
          </a:p>
          <a:p>
            <a:pPr marR="5080" indent="-256540">
              <a:lnSpc>
                <a:spcPct val="90000"/>
              </a:lnSpc>
              <a:tabLst>
                <a:tab pos="496570" algn="l"/>
              </a:tabLst>
            </a:pPr>
            <a:r>
              <a:rPr lang="en-US" sz="2000" b="0" i="0" spc="-5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-</a:t>
            </a:r>
            <a:r>
              <a:rPr lang="en-US" sz="2000" b="0" i="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	</a:t>
            </a:r>
            <a:r>
              <a:rPr lang="en-US" sz="2000" b="0" i="0" spc="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Ketidakhadiran</a:t>
            </a:r>
            <a:r>
              <a:rPr lang="en-US" sz="2000" b="0" i="0" spc="7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siswa</a:t>
            </a:r>
            <a:r>
              <a:rPr lang="en-US" sz="2000" b="0" i="0" spc="8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5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di</a:t>
            </a:r>
            <a:r>
              <a:rPr lang="en-US" sz="2000" b="0" i="0" spc="7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-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kelas</a:t>
            </a:r>
            <a:r>
              <a:rPr lang="en-US" sz="2000" b="0" i="0" spc="-1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5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berpengaruh</a:t>
            </a:r>
            <a:r>
              <a:rPr lang="en-US" sz="2000" b="0" i="0" spc="4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negative</a:t>
            </a:r>
            <a:r>
              <a:rPr lang="en-US" sz="2000" b="0" i="0" spc="4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5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terhadap</a:t>
            </a:r>
            <a:r>
              <a:rPr lang="en-US" sz="2000" b="0" i="0" spc="4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4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iklim</a:t>
            </a:r>
            <a:r>
              <a:rPr lang="en-US" sz="2000" b="0" i="0" spc="4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lingkungan</a:t>
            </a:r>
            <a:r>
              <a:rPr lang="en-US" sz="2000" b="0" i="0" spc="10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kelas</a:t>
            </a:r>
            <a:r>
              <a:rPr lang="en-US" sz="2000" b="0" i="0" spc="10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1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(Gottfried,</a:t>
            </a:r>
            <a:r>
              <a:rPr lang="en-US" sz="2000" b="0" i="0" spc="10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1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2011</a:t>
            </a:r>
            <a:r>
              <a:rPr lang="en-US" sz="2000" b="0" i="0" spc="10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-10" dirty="0" err="1">
                <a:solidFill>
                  <a:schemeClr val="tx1"/>
                </a:solidFill>
                <a:latin typeface="Tahoma"/>
                <a:ea typeface="+mn-ea"/>
                <a:cs typeface="Tahoma"/>
              </a:rPr>
              <a:t>dalam</a:t>
            </a:r>
            <a:r>
              <a:rPr lang="en-US" sz="2000" b="0" i="0" spc="-1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-2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Eggen</a:t>
            </a:r>
            <a:r>
              <a:rPr lang="en-US" sz="2000" b="0" i="0" spc="-3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5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dan</a:t>
            </a:r>
            <a:r>
              <a:rPr lang="en-US" sz="2000" b="0" i="0" spc="-4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Kauchak,</a:t>
            </a:r>
            <a:r>
              <a:rPr lang="en-US" sz="2000" b="0" i="0" spc="-35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000" b="0" i="0" spc="-10" dirty="0">
                <a:solidFill>
                  <a:schemeClr val="tx1"/>
                </a:solidFill>
                <a:latin typeface="Tahoma"/>
                <a:ea typeface="+mn-ea"/>
                <a:cs typeface="Tahoma"/>
              </a:rPr>
              <a:t>2016)</a:t>
            </a:r>
            <a:endParaRPr lang="en-US" sz="2000" b="0" i="0" dirty="0">
              <a:solidFill>
                <a:schemeClr val="tx1"/>
              </a:solidFill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5451" y="1639030"/>
            <a:ext cx="3321050" cy="2344420"/>
          </a:xfrm>
          <a:custGeom>
            <a:avLst/>
            <a:gdLst/>
            <a:ahLst/>
            <a:cxnLst/>
            <a:rect l="l" t="t" r="r" b="b"/>
            <a:pathLst>
              <a:path w="3321050" h="2344420">
                <a:moveTo>
                  <a:pt x="1638827" y="2344111"/>
                </a:moveTo>
                <a:lnTo>
                  <a:pt x="1588571" y="2343722"/>
                </a:lnTo>
                <a:lnTo>
                  <a:pt x="1538212" y="2342296"/>
                </a:lnTo>
                <a:lnTo>
                  <a:pt x="1487781" y="2339825"/>
                </a:lnTo>
                <a:lnTo>
                  <a:pt x="1437311" y="2336302"/>
                </a:lnTo>
                <a:lnTo>
                  <a:pt x="1386834" y="2331720"/>
                </a:lnTo>
                <a:lnTo>
                  <a:pt x="1336384" y="2326073"/>
                </a:lnTo>
                <a:lnTo>
                  <a:pt x="1285993" y="2319353"/>
                </a:lnTo>
                <a:lnTo>
                  <a:pt x="1235693" y="2311555"/>
                </a:lnTo>
                <a:lnTo>
                  <a:pt x="1185517" y="2302671"/>
                </a:lnTo>
                <a:lnTo>
                  <a:pt x="1135498" y="2292694"/>
                </a:lnTo>
                <a:lnTo>
                  <a:pt x="1085668" y="2281619"/>
                </a:lnTo>
                <a:lnTo>
                  <a:pt x="1036059" y="2269437"/>
                </a:lnTo>
                <a:lnTo>
                  <a:pt x="986705" y="2256142"/>
                </a:lnTo>
                <a:lnTo>
                  <a:pt x="937637" y="2241727"/>
                </a:lnTo>
                <a:lnTo>
                  <a:pt x="888889" y="2226186"/>
                </a:lnTo>
                <a:lnTo>
                  <a:pt x="840493" y="2209512"/>
                </a:lnTo>
                <a:lnTo>
                  <a:pt x="792481" y="2191698"/>
                </a:lnTo>
                <a:lnTo>
                  <a:pt x="744886" y="2172737"/>
                </a:lnTo>
                <a:lnTo>
                  <a:pt x="697741" y="2152622"/>
                </a:lnTo>
                <a:lnTo>
                  <a:pt x="651079" y="2131347"/>
                </a:lnTo>
                <a:lnTo>
                  <a:pt x="602292" y="2105007"/>
                </a:lnTo>
                <a:lnTo>
                  <a:pt x="555323" y="2077508"/>
                </a:lnTo>
                <a:lnTo>
                  <a:pt x="510182" y="2048898"/>
                </a:lnTo>
                <a:lnTo>
                  <a:pt x="466879" y="2019225"/>
                </a:lnTo>
                <a:lnTo>
                  <a:pt x="425425" y="1988537"/>
                </a:lnTo>
                <a:lnTo>
                  <a:pt x="385830" y="1956881"/>
                </a:lnTo>
                <a:lnTo>
                  <a:pt x="348104" y="1924306"/>
                </a:lnTo>
                <a:lnTo>
                  <a:pt x="312256" y="1890859"/>
                </a:lnTo>
                <a:lnTo>
                  <a:pt x="278299" y="1856588"/>
                </a:lnTo>
                <a:lnTo>
                  <a:pt x="246241" y="1821540"/>
                </a:lnTo>
                <a:lnTo>
                  <a:pt x="216092" y="1785764"/>
                </a:lnTo>
                <a:lnTo>
                  <a:pt x="187864" y="1749308"/>
                </a:lnTo>
                <a:lnTo>
                  <a:pt x="161566" y="1712219"/>
                </a:lnTo>
                <a:lnTo>
                  <a:pt x="137209" y="1674545"/>
                </a:lnTo>
                <a:lnTo>
                  <a:pt x="114802" y="1636334"/>
                </a:lnTo>
                <a:lnTo>
                  <a:pt x="94357" y="1597634"/>
                </a:lnTo>
                <a:lnTo>
                  <a:pt x="75882" y="1558492"/>
                </a:lnTo>
                <a:lnTo>
                  <a:pt x="59389" y="1518956"/>
                </a:lnTo>
                <a:lnTo>
                  <a:pt x="44887" y="1479075"/>
                </a:lnTo>
                <a:lnTo>
                  <a:pt x="32388" y="1438895"/>
                </a:lnTo>
                <a:lnTo>
                  <a:pt x="21900" y="1398466"/>
                </a:lnTo>
                <a:lnTo>
                  <a:pt x="13434" y="1357833"/>
                </a:lnTo>
                <a:lnTo>
                  <a:pt x="7001" y="1317047"/>
                </a:lnTo>
                <a:lnTo>
                  <a:pt x="2611" y="1276153"/>
                </a:lnTo>
                <a:lnTo>
                  <a:pt x="274" y="1235201"/>
                </a:lnTo>
                <a:lnTo>
                  <a:pt x="0" y="1194237"/>
                </a:lnTo>
                <a:lnTo>
                  <a:pt x="1799" y="1153311"/>
                </a:lnTo>
                <a:lnTo>
                  <a:pt x="5681" y="1112468"/>
                </a:lnTo>
                <a:lnTo>
                  <a:pt x="11658" y="1071758"/>
                </a:lnTo>
                <a:lnTo>
                  <a:pt x="19738" y="1031228"/>
                </a:lnTo>
                <a:lnTo>
                  <a:pt x="29933" y="990926"/>
                </a:lnTo>
                <a:lnTo>
                  <a:pt x="42252" y="950900"/>
                </a:lnTo>
                <a:lnTo>
                  <a:pt x="56706" y="911197"/>
                </a:lnTo>
                <a:lnTo>
                  <a:pt x="73305" y="871866"/>
                </a:lnTo>
                <a:lnTo>
                  <a:pt x="92058" y="832954"/>
                </a:lnTo>
                <a:lnTo>
                  <a:pt x="112977" y="794508"/>
                </a:lnTo>
                <a:lnTo>
                  <a:pt x="135797" y="756981"/>
                </a:lnTo>
                <a:lnTo>
                  <a:pt x="160730" y="719883"/>
                </a:lnTo>
                <a:lnTo>
                  <a:pt x="187690" y="683281"/>
                </a:lnTo>
                <a:lnTo>
                  <a:pt x="216588" y="647244"/>
                </a:lnTo>
                <a:lnTo>
                  <a:pt x="247334" y="611841"/>
                </a:lnTo>
                <a:lnTo>
                  <a:pt x="279841" y="577138"/>
                </a:lnTo>
                <a:lnTo>
                  <a:pt x="314021" y="543206"/>
                </a:lnTo>
                <a:lnTo>
                  <a:pt x="349784" y="510111"/>
                </a:lnTo>
                <a:lnTo>
                  <a:pt x="387043" y="477923"/>
                </a:lnTo>
                <a:lnTo>
                  <a:pt x="425709" y="446708"/>
                </a:lnTo>
                <a:lnTo>
                  <a:pt x="465693" y="416537"/>
                </a:lnTo>
                <a:lnTo>
                  <a:pt x="506908" y="387476"/>
                </a:lnTo>
                <a:lnTo>
                  <a:pt x="549264" y="359593"/>
                </a:lnTo>
                <a:lnTo>
                  <a:pt x="592673" y="332959"/>
                </a:lnTo>
                <a:lnTo>
                  <a:pt x="637048" y="307639"/>
                </a:lnTo>
                <a:lnTo>
                  <a:pt x="682299" y="283704"/>
                </a:lnTo>
                <a:lnTo>
                  <a:pt x="728338" y="261220"/>
                </a:lnTo>
                <a:lnTo>
                  <a:pt x="775076" y="240256"/>
                </a:lnTo>
                <a:lnTo>
                  <a:pt x="822426" y="220880"/>
                </a:lnTo>
                <a:lnTo>
                  <a:pt x="870298" y="203161"/>
                </a:lnTo>
                <a:lnTo>
                  <a:pt x="918605" y="187167"/>
                </a:lnTo>
                <a:lnTo>
                  <a:pt x="967258" y="172966"/>
                </a:lnTo>
                <a:lnTo>
                  <a:pt x="1016168" y="160626"/>
                </a:lnTo>
                <a:lnTo>
                  <a:pt x="1065247" y="150216"/>
                </a:lnTo>
                <a:lnTo>
                  <a:pt x="1111045" y="142313"/>
                </a:lnTo>
                <a:lnTo>
                  <a:pt x="1156840" y="136198"/>
                </a:lnTo>
                <a:lnTo>
                  <a:pt x="1202561" y="131927"/>
                </a:lnTo>
                <a:lnTo>
                  <a:pt x="1248136" y="129554"/>
                </a:lnTo>
                <a:lnTo>
                  <a:pt x="1306747" y="129374"/>
                </a:lnTo>
                <a:lnTo>
                  <a:pt x="1362976" y="132303"/>
                </a:lnTo>
                <a:lnTo>
                  <a:pt x="1417002" y="137999"/>
                </a:lnTo>
                <a:lnTo>
                  <a:pt x="1469004" y="146117"/>
                </a:lnTo>
                <a:lnTo>
                  <a:pt x="1519161" y="156315"/>
                </a:lnTo>
                <a:lnTo>
                  <a:pt x="1567652" y="168248"/>
                </a:lnTo>
                <a:lnTo>
                  <a:pt x="1614657" y="181574"/>
                </a:lnTo>
                <a:lnTo>
                  <a:pt x="1660356" y="195950"/>
                </a:lnTo>
                <a:lnTo>
                  <a:pt x="1704926" y="211030"/>
                </a:lnTo>
                <a:lnTo>
                  <a:pt x="1748548" y="226474"/>
                </a:lnTo>
                <a:lnTo>
                  <a:pt x="1791401" y="241935"/>
                </a:lnTo>
                <a:lnTo>
                  <a:pt x="1833664" y="257073"/>
                </a:lnTo>
                <a:lnTo>
                  <a:pt x="1875516" y="271542"/>
                </a:lnTo>
                <a:lnTo>
                  <a:pt x="1917137" y="285000"/>
                </a:lnTo>
                <a:lnTo>
                  <a:pt x="1958706" y="297103"/>
                </a:lnTo>
                <a:lnTo>
                  <a:pt x="2000402" y="307507"/>
                </a:lnTo>
                <a:lnTo>
                  <a:pt x="2042404" y="315870"/>
                </a:lnTo>
                <a:lnTo>
                  <a:pt x="2084892" y="321847"/>
                </a:lnTo>
                <a:lnTo>
                  <a:pt x="2128044" y="325096"/>
                </a:lnTo>
                <a:lnTo>
                  <a:pt x="2172041" y="325273"/>
                </a:lnTo>
                <a:lnTo>
                  <a:pt x="2217061" y="322035"/>
                </a:lnTo>
                <a:lnTo>
                  <a:pt x="2263283" y="315037"/>
                </a:lnTo>
                <a:lnTo>
                  <a:pt x="2311770" y="303692"/>
                </a:lnTo>
                <a:lnTo>
                  <a:pt x="2390294" y="276502"/>
                </a:lnTo>
                <a:lnTo>
                  <a:pt x="2444065" y="250385"/>
                </a:lnTo>
                <a:lnTo>
                  <a:pt x="2490617" y="221539"/>
                </a:lnTo>
                <a:lnTo>
                  <a:pt x="2530971" y="190953"/>
                </a:lnTo>
                <a:lnTo>
                  <a:pt x="2566146" y="159614"/>
                </a:lnTo>
                <a:lnTo>
                  <a:pt x="2597162" y="128511"/>
                </a:lnTo>
                <a:lnTo>
                  <a:pt x="2625040" y="98632"/>
                </a:lnTo>
                <a:lnTo>
                  <a:pt x="2650799" y="70965"/>
                </a:lnTo>
                <a:lnTo>
                  <a:pt x="2675459" y="46498"/>
                </a:lnTo>
                <a:lnTo>
                  <a:pt x="2725564" y="11119"/>
                </a:lnTo>
                <a:lnTo>
                  <a:pt x="2768658" y="0"/>
                </a:lnTo>
                <a:lnTo>
                  <a:pt x="2777026" y="126"/>
                </a:lnTo>
                <a:lnTo>
                  <a:pt x="2831397" y="11312"/>
                </a:lnTo>
                <a:lnTo>
                  <a:pt x="2870064" y="29807"/>
                </a:lnTo>
                <a:lnTo>
                  <a:pt x="2910062" y="56567"/>
                </a:lnTo>
                <a:lnTo>
                  <a:pt x="2950877" y="91106"/>
                </a:lnTo>
                <a:lnTo>
                  <a:pt x="2991991" y="132937"/>
                </a:lnTo>
                <a:lnTo>
                  <a:pt x="3032889" y="181574"/>
                </a:lnTo>
                <a:lnTo>
                  <a:pt x="3073053" y="236533"/>
                </a:lnTo>
                <a:lnTo>
                  <a:pt x="3111968" y="297327"/>
                </a:lnTo>
                <a:lnTo>
                  <a:pt x="3149116" y="363471"/>
                </a:lnTo>
                <a:lnTo>
                  <a:pt x="3166867" y="398397"/>
                </a:lnTo>
                <a:lnTo>
                  <a:pt x="3183982" y="434478"/>
                </a:lnTo>
                <a:lnTo>
                  <a:pt x="3200398" y="471654"/>
                </a:lnTo>
                <a:lnTo>
                  <a:pt x="3216049" y="509863"/>
                </a:lnTo>
                <a:lnTo>
                  <a:pt x="3230871" y="549046"/>
                </a:lnTo>
                <a:lnTo>
                  <a:pt x="3244800" y="589140"/>
                </a:lnTo>
                <a:lnTo>
                  <a:pt x="3257771" y="630087"/>
                </a:lnTo>
                <a:lnTo>
                  <a:pt x="3269720" y="671824"/>
                </a:lnTo>
                <a:lnTo>
                  <a:pt x="3280581" y="714291"/>
                </a:lnTo>
                <a:lnTo>
                  <a:pt x="3290291" y="757428"/>
                </a:lnTo>
                <a:lnTo>
                  <a:pt x="3298784" y="801173"/>
                </a:lnTo>
                <a:lnTo>
                  <a:pt x="3305997" y="845466"/>
                </a:lnTo>
                <a:lnTo>
                  <a:pt x="3311865" y="890247"/>
                </a:lnTo>
                <a:lnTo>
                  <a:pt x="3316322" y="935454"/>
                </a:lnTo>
                <a:lnTo>
                  <a:pt x="3319305" y="981026"/>
                </a:lnTo>
                <a:lnTo>
                  <a:pt x="3320749" y="1026904"/>
                </a:lnTo>
                <a:lnTo>
                  <a:pt x="3320590" y="1073026"/>
                </a:lnTo>
                <a:lnTo>
                  <a:pt x="3318763" y="1119332"/>
                </a:lnTo>
                <a:lnTo>
                  <a:pt x="3315202" y="1165761"/>
                </a:lnTo>
                <a:lnTo>
                  <a:pt x="3309845" y="1212252"/>
                </a:lnTo>
                <a:lnTo>
                  <a:pt x="3302626" y="1258744"/>
                </a:lnTo>
                <a:lnTo>
                  <a:pt x="3293481" y="1305177"/>
                </a:lnTo>
                <a:lnTo>
                  <a:pt x="3282344" y="1351490"/>
                </a:lnTo>
                <a:lnTo>
                  <a:pt x="3269153" y="1397622"/>
                </a:lnTo>
                <a:lnTo>
                  <a:pt x="3253841" y="1443512"/>
                </a:lnTo>
                <a:lnTo>
                  <a:pt x="3236345" y="1489101"/>
                </a:lnTo>
                <a:lnTo>
                  <a:pt x="3216600" y="1534327"/>
                </a:lnTo>
                <a:lnTo>
                  <a:pt x="3194541" y="1579129"/>
                </a:lnTo>
                <a:lnTo>
                  <a:pt x="3170103" y="1623446"/>
                </a:lnTo>
                <a:lnTo>
                  <a:pt x="3143224" y="1667219"/>
                </a:lnTo>
                <a:lnTo>
                  <a:pt x="3113836" y="1710385"/>
                </a:lnTo>
                <a:lnTo>
                  <a:pt x="3081877" y="1752886"/>
                </a:lnTo>
                <a:lnTo>
                  <a:pt x="3047282" y="1794658"/>
                </a:lnTo>
                <a:lnTo>
                  <a:pt x="3009985" y="1835643"/>
                </a:lnTo>
                <a:lnTo>
                  <a:pt x="2969923" y="1875780"/>
                </a:lnTo>
                <a:lnTo>
                  <a:pt x="2927031" y="1915006"/>
                </a:lnTo>
                <a:lnTo>
                  <a:pt x="2881244" y="1953263"/>
                </a:lnTo>
                <a:lnTo>
                  <a:pt x="2844963" y="1981284"/>
                </a:lnTo>
                <a:lnTo>
                  <a:pt x="2807506" y="2008332"/>
                </a:lnTo>
                <a:lnTo>
                  <a:pt x="2768914" y="2034400"/>
                </a:lnTo>
                <a:lnTo>
                  <a:pt x="2729227" y="2059478"/>
                </a:lnTo>
                <a:lnTo>
                  <a:pt x="2688485" y="2083558"/>
                </a:lnTo>
                <a:lnTo>
                  <a:pt x="2646727" y="2106632"/>
                </a:lnTo>
                <a:lnTo>
                  <a:pt x="2603995" y="2128691"/>
                </a:lnTo>
                <a:lnTo>
                  <a:pt x="2560328" y="2149728"/>
                </a:lnTo>
                <a:lnTo>
                  <a:pt x="2515767" y="2169734"/>
                </a:lnTo>
                <a:lnTo>
                  <a:pt x="2470350" y="2188700"/>
                </a:lnTo>
                <a:lnTo>
                  <a:pt x="2424120" y="2206618"/>
                </a:lnTo>
                <a:lnTo>
                  <a:pt x="2377115" y="2223479"/>
                </a:lnTo>
                <a:lnTo>
                  <a:pt x="2329376" y="2239277"/>
                </a:lnTo>
                <a:lnTo>
                  <a:pt x="2280943" y="2254001"/>
                </a:lnTo>
                <a:lnTo>
                  <a:pt x="2231856" y="2267644"/>
                </a:lnTo>
                <a:lnTo>
                  <a:pt x="2182155" y="2280197"/>
                </a:lnTo>
                <a:lnTo>
                  <a:pt x="2131880" y="2291652"/>
                </a:lnTo>
                <a:lnTo>
                  <a:pt x="2081072" y="2302001"/>
                </a:lnTo>
                <a:lnTo>
                  <a:pt x="2033218" y="2310652"/>
                </a:lnTo>
                <a:lnTo>
                  <a:pt x="1984967" y="2318326"/>
                </a:lnTo>
                <a:lnTo>
                  <a:pt x="1936352" y="2325015"/>
                </a:lnTo>
                <a:lnTo>
                  <a:pt x="1887405" y="2330714"/>
                </a:lnTo>
                <a:lnTo>
                  <a:pt x="1838158" y="2335416"/>
                </a:lnTo>
                <a:lnTo>
                  <a:pt x="1788644" y="2339113"/>
                </a:lnTo>
                <a:lnTo>
                  <a:pt x="1738896" y="2341799"/>
                </a:lnTo>
                <a:lnTo>
                  <a:pt x="1688946" y="2343467"/>
                </a:lnTo>
                <a:lnTo>
                  <a:pt x="1638827" y="2344111"/>
                </a:lnTo>
                <a:close/>
              </a:path>
            </a:pathLst>
          </a:custGeom>
          <a:solidFill>
            <a:srgbClr val="FC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95534" y="1587643"/>
            <a:ext cx="3629660" cy="235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marR="39370" indent="-302895" algn="just">
              <a:lnSpc>
                <a:spcPct val="100000"/>
              </a:lnSpc>
              <a:spcBef>
                <a:spcPts val="100"/>
              </a:spcBef>
              <a:buChar char="●"/>
              <a:tabLst>
                <a:tab pos="316865" algn="l"/>
              </a:tabLst>
            </a:pPr>
            <a:r>
              <a:rPr sz="1400" spc="55" dirty="0">
                <a:solidFill>
                  <a:srgbClr val="051934"/>
                </a:solidFill>
                <a:latin typeface="Arial MT"/>
                <a:cs typeface="Arial MT"/>
              </a:rPr>
              <a:t>Memahami</a:t>
            </a:r>
            <a:r>
              <a:rPr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pentingnya</a:t>
            </a:r>
            <a:r>
              <a:rPr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konteks</a:t>
            </a:r>
            <a:r>
              <a:rPr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sosial 	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dalam</a:t>
            </a:r>
            <a:r>
              <a:rPr sz="1400" spc="1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051934"/>
                </a:solidFill>
                <a:latin typeface="Arial MT"/>
                <a:cs typeface="Arial MT"/>
              </a:rPr>
              <a:t>membangun</a:t>
            </a:r>
            <a:r>
              <a:rPr sz="1400" spc="1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pengetahuan</a:t>
            </a:r>
            <a:r>
              <a:rPr sz="1400" spc="1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endParaRPr sz="1400" dirty="0">
              <a:latin typeface="Arial MT"/>
              <a:cs typeface="Arial MT"/>
            </a:endParaRPr>
          </a:p>
          <a:p>
            <a:pPr marL="314960" marR="5080" indent="-302895" algn="just">
              <a:lnSpc>
                <a:spcPct val="100000"/>
              </a:lnSpc>
              <a:spcBef>
                <a:spcPts val="1600"/>
              </a:spcBef>
              <a:buChar char="●"/>
              <a:tabLst>
                <a:tab pos="316865" algn="l"/>
              </a:tabLst>
            </a:pPr>
            <a:r>
              <a:rPr sz="1400" spc="55" dirty="0">
                <a:solidFill>
                  <a:srgbClr val="051934"/>
                </a:solidFill>
                <a:latin typeface="Arial MT"/>
                <a:cs typeface="Arial MT"/>
              </a:rPr>
              <a:t>Memahami</a:t>
            </a:r>
            <a:r>
              <a:rPr sz="1400" spc="16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pentingnya</a:t>
            </a:r>
            <a:r>
              <a:rPr sz="1400" spc="16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kolaborasi</a:t>
            </a:r>
            <a:r>
              <a:rPr sz="1400" spc="16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51934"/>
                </a:solidFill>
                <a:latin typeface="Arial MT"/>
                <a:cs typeface="Arial MT"/>
              </a:rPr>
              <a:t>yang 	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tercipta</a:t>
            </a:r>
            <a:r>
              <a:rPr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baik</a:t>
            </a:r>
            <a:r>
              <a:rPr sz="1400" spc="15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antara</a:t>
            </a:r>
            <a:r>
              <a:rPr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guru-siswa</a:t>
            </a:r>
            <a:r>
              <a:rPr sz="1400" spc="15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051934"/>
                </a:solidFill>
                <a:latin typeface="Arial MT"/>
                <a:cs typeface="Arial MT"/>
              </a:rPr>
              <a:t>maupun 	</a:t>
            </a:r>
            <a:r>
              <a:rPr sz="1400" spc="50" dirty="0">
                <a:solidFill>
                  <a:srgbClr val="051934"/>
                </a:solidFill>
                <a:latin typeface="Arial MT"/>
                <a:cs typeface="Arial MT"/>
              </a:rPr>
              <a:t>antar</a:t>
            </a:r>
            <a:r>
              <a:rPr sz="1400" spc="-1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siswa.</a:t>
            </a:r>
            <a:endParaRPr sz="1400" dirty="0">
              <a:latin typeface="Arial MT"/>
              <a:cs typeface="Arial MT"/>
            </a:endParaRPr>
          </a:p>
          <a:p>
            <a:pPr marL="316865" marR="55880" indent="-304800">
              <a:lnSpc>
                <a:spcPct val="100000"/>
              </a:lnSpc>
              <a:spcBef>
                <a:spcPts val="1600"/>
              </a:spcBef>
              <a:buChar char="●"/>
              <a:tabLst>
                <a:tab pos="316865" algn="l"/>
              </a:tabLst>
            </a:pPr>
            <a:r>
              <a:rPr sz="1400" spc="55" dirty="0">
                <a:solidFill>
                  <a:srgbClr val="051934"/>
                </a:solidFill>
                <a:latin typeface="Arial MT"/>
                <a:cs typeface="Arial MT"/>
              </a:rPr>
              <a:t>Memahami</a:t>
            </a:r>
            <a:r>
              <a:rPr sz="1400" spc="14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solidFill>
                  <a:srgbClr val="051934"/>
                </a:solidFill>
                <a:latin typeface="Arial MT"/>
                <a:cs typeface="Arial MT"/>
              </a:rPr>
              <a:t>pentingnya</a:t>
            </a:r>
            <a:r>
              <a:rPr sz="1400" spc="14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penggunaan </a:t>
            </a:r>
            <a:r>
              <a:rPr sz="1400" spc="55" dirty="0">
                <a:solidFill>
                  <a:srgbClr val="051934"/>
                </a:solidFill>
                <a:latin typeface="Arial MT"/>
                <a:cs typeface="Arial MT"/>
              </a:rPr>
              <a:t>metode</a:t>
            </a:r>
            <a:r>
              <a:rPr sz="1400" spc="6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051934"/>
                </a:solidFill>
                <a:latin typeface="Arial MT"/>
                <a:cs typeface="Arial MT"/>
              </a:rPr>
              <a:t>pembelajaran</a:t>
            </a:r>
            <a:r>
              <a:rPr sz="1400" spc="6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20"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z="1400" spc="6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melibatkan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interaksi</a:t>
            </a:r>
            <a:r>
              <a:rPr sz="1400" spc="7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sosial,</a:t>
            </a:r>
            <a:r>
              <a:rPr sz="14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yang</a:t>
            </a:r>
            <a:r>
              <a:rPr sz="14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selaras</a:t>
            </a:r>
            <a:r>
              <a:rPr sz="1400" spc="8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dengan </a:t>
            </a:r>
            <a:r>
              <a:rPr sz="1400" spc="45" dirty="0">
                <a:solidFill>
                  <a:srgbClr val="051934"/>
                </a:solidFill>
                <a:latin typeface="Arial MT"/>
                <a:cs typeface="Arial MT"/>
              </a:rPr>
              <a:t>prinsip</a:t>
            </a:r>
            <a:r>
              <a:rPr sz="1400" spc="20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sosial-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konstruktivisme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28600" y="-271773"/>
            <a:ext cx="9198910" cy="939800"/>
          </a:xfrm>
          <a:prstGeom prst="rect">
            <a:avLst/>
          </a:prstGeom>
        </p:spPr>
        <p:txBody>
          <a:bodyPr vert="horz" wrap="square" lIns="0" tIns="506366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MANFAAT</a:t>
            </a:r>
            <a:r>
              <a:rPr spc="-95" dirty="0"/>
              <a:t> </a:t>
            </a:r>
            <a:r>
              <a:rPr spc="50" dirty="0"/>
              <a:t>DAN</a:t>
            </a:r>
            <a:r>
              <a:rPr spc="-100" dirty="0"/>
              <a:t> </a:t>
            </a:r>
            <a:r>
              <a:rPr dirty="0"/>
              <a:t>URGENSI</a:t>
            </a:r>
            <a:r>
              <a:rPr spc="-95" dirty="0"/>
              <a:t> </a:t>
            </a:r>
            <a:r>
              <a:rPr spc="-10" dirty="0"/>
              <a:t>MATERI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398" y="1414130"/>
            <a:ext cx="4489017" cy="30704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88" y="10159"/>
            <a:ext cx="8644222" cy="939800"/>
          </a:xfrm>
        </p:spPr>
        <p:txBody>
          <a:bodyPr vert="horz" wrap="square" lIns="0" tIns="12700" rIns="0" bIns="0" rtlCol="0" anchor="ctr">
            <a:normAutofit/>
          </a:bodyPr>
          <a:lstStyle/>
          <a:p>
            <a:pPr marL="12700" marR="5080">
              <a:spcBef>
                <a:spcPts val="100"/>
              </a:spcBef>
            </a:pPr>
            <a:r>
              <a:rPr spc="60" dirty="0"/>
              <a:t>PERBANDINGAN</a:t>
            </a:r>
            <a:r>
              <a:rPr spc="-35" dirty="0"/>
              <a:t> </a:t>
            </a:r>
            <a:r>
              <a:rPr dirty="0"/>
              <a:t>KOGNITIF-</a:t>
            </a:r>
            <a:r>
              <a:rPr spc="-30" dirty="0"/>
              <a:t> </a:t>
            </a:r>
            <a:r>
              <a:rPr spc="-10" dirty="0"/>
              <a:t>KONSTRUKTIVISME </a:t>
            </a:r>
            <a:r>
              <a:rPr dirty="0"/>
              <a:t>DENGAN</a:t>
            </a:r>
            <a:r>
              <a:rPr spc="5" dirty="0"/>
              <a:t> </a:t>
            </a:r>
            <a:r>
              <a:rPr spc="110" dirty="0"/>
              <a:t>SOSIAL-</a:t>
            </a:r>
            <a:r>
              <a:rPr spc="5" dirty="0"/>
              <a:t> </a:t>
            </a:r>
            <a:r>
              <a:rPr spc="-10" dirty="0"/>
              <a:t>KONSTRUKTIVISME</a:t>
            </a:r>
            <a:endParaRPr lang="en-ID" spc="-1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43677"/>
              </p:ext>
            </p:extLst>
          </p:nvPr>
        </p:nvGraphicFramePr>
        <p:xfrm>
          <a:off x="249888" y="1172144"/>
          <a:ext cx="8644223" cy="32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7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329">
                <a:tc gridSpan="2">
                  <a:txBody>
                    <a:bodyPr/>
                    <a:lstStyle/>
                    <a:p>
                      <a:pPr marL="666750">
                        <a:lnSpc>
                          <a:spcPct val="100000"/>
                        </a:lnSpc>
                        <a:spcBef>
                          <a:spcPts val="730"/>
                        </a:spcBef>
                        <a:tabLst>
                          <a:tab pos="4526280" algn="l"/>
                        </a:tabLst>
                      </a:pPr>
                      <a:r>
                        <a:rPr sz="1600" spc="-10">
                          <a:solidFill>
                            <a:srgbClr val="051934"/>
                          </a:solidFill>
                          <a:latin typeface="Tahoma"/>
                          <a:cs typeface="Tahoma"/>
                        </a:rPr>
                        <a:t>KOGNITIF-KONSTRUKTIVISME</a:t>
                      </a:r>
                      <a:r>
                        <a:rPr sz="1600">
                          <a:solidFill>
                            <a:srgbClr val="051934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600" spc="50">
                          <a:solidFill>
                            <a:srgbClr val="051934"/>
                          </a:solidFill>
                          <a:latin typeface="Tahoma"/>
                          <a:cs typeface="Tahoma"/>
                        </a:rPr>
                        <a:t>SOSIAL-</a:t>
                      </a:r>
                      <a:r>
                        <a:rPr sz="1600" spc="-10">
                          <a:solidFill>
                            <a:srgbClr val="051934"/>
                          </a:solidFill>
                          <a:latin typeface="Tahoma"/>
                          <a:cs typeface="Tahoma"/>
                        </a:rPr>
                        <a:t>KONSTRUKTIVISME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5611" marB="0">
                    <a:solidFill>
                      <a:srgbClr val="F7C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711">
                <a:tc>
                  <a:txBody>
                    <a:bodyPr/>
                    <a:lstStyle/>
                    <a:p>
                      <a:pPr marL="377825" marR="203835" indent="-106045">
                        <a:lnSpc>
                          <a:spcPts val="2160"/>
                        </a:lnSpc>
                        <a:spcBef>
                          <a:spcPts val="100"/>
                        </a:spcBef>
                        <a:buChar char="•"/>
                        <a:tabLst>
                          <a:tab pos="377825" algn="l"/>
                          <a:tab pos="421005" algn="l"/>
                        </a:tabLst>
                      </a:pPr>
                      <a:r>
                        <a:rPr sz="140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400" spc="2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mengkonstruksi</a:t>
                      </a:r>
                      <a:r>
                        <a:rPr sz="1400" spc="2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pengetahuan</a:t>
                      </a:r>
                      <a:r>
                        <a:rPr sz="1400" spc="2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melalui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proses</a:t>
                      </a:r>
                      <a:r>
                        <a:rPr sz="1400" spc="114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internal</a:t>
                      </a:r>
                      <a:r>
                        <a:rPr sz="1400" spc="1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114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dalam</a:t>
                      </a:r>
                      <a:r>
                        <a:rPr sz="1400" spc="1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dirinya</a:t>
                      </a:r>
                      <a:r>
                        <a:rPr sz="1400" spc="114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(tranformasi,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527810" marR="454659" indent="-897255">
                        <a:lnSpc>
                          <a:spcPts val="2160"/>
                        </a:lnSpc>
                      </a:pP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organisasi,</a:t>
                      </a:r>
                      <a:r>
                        <a:rPr sz="1400" spc="14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re-organisasi</a:t>
                      </a:r>
                      <a:r>
                        <a:rPr sz="1400" spc="14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pengetahuan sebelumnya)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1470" marR="155575" indent="-40005">
                        <a:lnSpc>
                          <a:spcPct val="150000"/>
                        </a:lnSpc>
                        <a:buClr>
                          <a:srgbClr val="000000"/>
                        </a:buClr>
                        <a:buChar char="•"/>
                        <a:tabLst>
                          <a:tab pos="331470" algn="l"/>
                          <a:tab pos="440690" algn="l"/>
                        </a:tabLst>
                      </a:pP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	Guru</a:t>
                      </a:r>
                      <a:r>
                        <a:rPr sz="1400" spc="17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perlu</a:t>
                      </a:r>
                      <a:r>
                        <a:rPr sz="1400" spc="18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400" spc="18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dukungan</a:t>
                      </a:r>
                      <a:r>
                        <a:rPr sz="1400" spc="18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kepada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400" spc="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agar</a:t>
                      </a:r>
                      <a:r>
                        <a:rPr sz="1400" spc="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mereka</a:t>
                      </a:r>
                      <a:r>
                        <a:rPr sz="1400" spc="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mengeksplorasi</a:t>
                      </a:r>
                      <a:r>
                        <a:rPr sz="1400" spc="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lingkungan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8801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1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membangun</a:t>
                      </a:r>
                      <a:r>
                        <a:rPr sz="1400" spc="1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pengetahuan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4467" marB="0">
                    <a:lnL w="28575">
                      <a:solidFill>
                        <a:srgbClr val="FA9778"/>
                      </a:solidFill>
                      <a:prstDash val="solid"/>
                    </a:lnL>
                    <a:lnR w="28575">
                      <a:solidFill>
                        <a:srgbClr val="FA9778"/>
                      </a:solidFill>
                      <a:prstDash val="solid"/>
                    </a:lnR>
                    <a:lnB w="28575">
                      <a:solidFill>
                        <a:srgbClr val="FA97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 marR="224790" indent="-149225">
                        <a:lnSpc>
                          <a:spcPts val="2160"/>
                        </a:lnSpc>
                        <a:spcBef>
                          <a:spcPts val="100"/>
                        </a:spcBef>
                        <a:buClr>
                          <a:srgbClr val="000000"/>
                        </a:buClr>
                        <a:buChar char="•"/>
                        <a:tabLst>
                          <a:tab pos="571500" algn="l"/>
                        </a:tabLst>
                      </a:pP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400" spc="2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mengkonstruksi</a:t>
                      </a:r>
                      <a:r>
                        <a:rPr sz="1400" spc="2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pengetahuan</a:t>
                      </a:r>
                      <a:r>
                        <a:rPr sz="1400" spc="2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melalui 	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interaksi</a:t>
                      </a:r>
                      <a:r>
                        <a:rPr sz="1400" spc="1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sosial</a:t>
                      </a:r>
                      <a:r>
                        <a:rPr sz="1400" spc="1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400" spc="13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orang</a:t>
                      </a:r>
                      <a:r>
                        <a:rPr sz="1400" spc="1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lain,</a:t>
                      </a:r>
                      <a:r>
                        <a:rPr sz="1400" spc="13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baru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39725" marR="164465" indent="72390">
                        <a:lnSpc>
                          <a:spcPts val="2160"/>
                        </a:lnSpc>
                      </a:pP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kemudian</a:t>
                      </a:r>
                      <a:r>
                        <a:rPr sz="1400" spc="1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menginternalisasikannya;</a:t>
                      </a:r>
                      <a:r>
                        <a:rPr sz="1400" spc="12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konten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pengetahuan</a:t>
                      </a:r>
                      <a:r>
                        <a:rPr sz="1400" spc="12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bergantung</a:t>
                      </a:r>
                      <a:r>
                        <a:rPr sz="1400" spc="12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pada</a:t>
                      </a:r>
                      <a:r>
                        <a:rPr sz="1400" spc="13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aspek</a:t>
                      </a:r>
                      <a:r>
                        <a:rPr sz="1400" spc="12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kultural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0419" lvl="1" indent="-149225">
                        <a:lnSpc>
                          <a:spcPct val="100000"/>
                        </a:lnSpc>
                        <a:buClr>
                          <a:srgbClr val="000000"/>
                        </a:buClr>
                        <a:buChar char="•"/>
                        <a:tabLst>
                          <a:tab pos="820419" algn="l"/>
                        </a:tabLst>
                      </a:pP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Guru</a:t>
                      </a:r>
                      <a:r>
                        <a:rPr sz="1400" spc="1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perlu</a:t>
                      </a:r>
                      <a:r>
                        <a:rPr sz="1400" spc="114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2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menciptakan</a:t>
                      </a:r>
                      <a:r>
                        <a:rPr sz="1400" spc="1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banyak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441325" marR="264795" indent="-149225">
                        <a:lnSpc>
                          <a:spcPct val="150000"/>
                        </a:lnSpc>
                        <a:buClr>
                          <a:srgbClr val="000000"/>
                        </a:buClr>
                        <a:buChar char="•"/>
                        <a:tabLst>
                          <a:tab pos="530860" algn="l"/>
                        </a:tabLst>
                      </a:pP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kesempatan</a:t>
                      </a:r>
                      <a:r>
                        <a:rPr sz="1400" spc="6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bagi</a:t>
                      </a:r>
                      <a:r>
                        <a:rPr sz="1400" spc="6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siswa</a:t>
                      </a:r>
                      <a:r>
                        <a:rPr sz="1400" spc="7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400" spc="6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membangun 	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pengetahuan</a:t>
                      </a:r>
                      <a:r>
                        <a:rPr sz="1400" spc="1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bersama</a:t>
                      </a:r>
                      <a:r>
                        <a:rPr sz="1400" spc="1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400" spc="1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guru</a:t>
                      </a:r>
                      <a:r>
                        <a:rPr sz="1400" spc="1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1785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1400" spc="18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teman</a:t>
                      </a:r>
                      <a:r>
                        <a:rPr sz="1400" spc="185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solidFill>
                            <a:srgbClr val="051934"/>
                          </a:solidFill>
                          <a:latin typeface="Arial MT"/>
                          <a:cs typeface="Arial MT"/>
                        </a:rPr>
                        <a:t>sebaya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4467" marB="0">
                    <a:lnL w="28575">
                      <a:solidFill>
                        <a:srgbClr val="FA9778"/>
                      </a:solidFill>
                      <a:prstDash val="solid"/>
                    </a:lnL>
                    <a:lnR w="28575">
                      <a:solidFill>
                        <a:srgbClr val="FA9778"/>
                      </a:solidFill>
                      <a:prstDash val="solid"/>
                    </a:lnR>
                    <a:lnB w="28575">
                      <a:solidFill>
                        <a:srgbClr val="FA977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1990" y="1770678"/>
            <a:ext cx="4284980" cy="2057400"/>
          </a:xfrm>
          <a:prstGeom prst="rect">
            <a:avLst/>
          </a:prstGeom>
          <a:solidFill>
            <a:srgbClr val="F39988"/>
          </a:solidFill>
        </p:spPr>
        <p:txBody>
          <a:bodyPr vert="horz" wrap="square" lIns="0" tIns="78740" rIns="0" bIns="0" rtlCol="0">
            <a:spAutoFit/>
          </a:bodyPr>
          <a:lstStyle/>
          <a:p>
            <a:pPr marL="542925" marR="84455" indent="-336550">
              <a:lnSpc>
                <a:spcPct val="100000"/>
              </a:lnSpc>
              <a:spcBef>
                <a:spcPts val="620"/>
              </a:spcBef>
              <a:buChar char="●"/>
              <a:tabLst>
                <a:tab pos="542925" algn="l"/>
              </a:tabLst>
            </a:pPr>
            <a:r>
              <a:rPr lang="en-ID" sz="1400" spc="20" dirty="0" err="1">
                <a:solidFill>
                  <a:srgbClr val="051934"/>
                </a:solidFill>
                <a:latin typeface="Arial MT"/>
                <a:cs typeface="Arial MT"/>
              </a:rPr>
              <a:t>Memfasilitasi</a:t>
            </a:r>
            <a:r>
              <a:rPr lang="en-ID" sz="1400" spc="1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20" dirty="0" err="1">
                <a:solidFill>
                  <a:srgbClr val="051934"/>
                </a:solidFill>
                <a:latin typeface="Arial MT"/>
                <a:cs typeface="Arial MT"/>
              </a:rPr>
              <a:t>konstruksi</a:t>
            </a:r>
            <a:r>
              <a:rPr lang="en-ID" sz="1400" spc="1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20" dirty="0" err="1">
                <a:solidFill>
                  <a:srgbClr val="051934"/>
                </a:solidFill>
                <a:latin typeface="Arial MT"/>
                <a:cs typeface="Arial MT"/>
              </a:rPr>
              <a:t>pengetahuan</a:t>
            </a:r>
            <a:r>
              <a:rPr lang="en-ID" sz="1400" spc="1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10" dirty="0" err="1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r>
              <a:rPr lang="en-ID" sz="1400" spc="-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dengan</a:t>
            </a:r>
            <a:r>
              <a:rPr lang="en-ID" sz="1400" spc="1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menggunakan</a:t>
            </a:r>
            <a:r>
              <a:rPr lang="en-ID" sz="1400" spc="1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interaksi</a:t>
            </a:r>
            <a:r>
              <a:rPr lang="en-ID" sz="1400" spc="1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10" dirty="0" err="1">
                <a:solidFill>
                  <a:srgbClr val="051934"/>
                </a:solidFill>
                <a:latin typeface="Arial MT"/>
                <a:cs typeface="Arial MT"/>
              </a:rPr>
              <a:t>sosial</a:t>
            </a:r>
            <a:r>
              <a:rPr lang="en-ID" sz="1400" spc="-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 err="1">
                <a:solidFill>
                  <a:srgbClr val="051934"/>
                </a:solidFill>
                <a:latin typeface="Arial MT"/>
                <a:cs typeface="Arial MT"/>
              </a:rPr>
              <a:t>sebagai</a:t>
            </a:r>
            <a:r>
              <a:rPr lang="en-ID"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 err="1">
                <a:solidFill>
                  <a:srgbClr val="051934"/>
                </a:solidFill>
                <a:latin typeface="Arial MT"/>
                <a:cs typeface="Arial MT"/>
              </a:rPr>
              <a:t>katalis</a:t>
            </a:r>
            <a:r>
              <a:rPr lang="en-ID" sz="1400" dirty="0">
                <a:solidFill>
                  <a:srgbClr val="051934"/>
                </a:solidFill>
                <a:latin typeface="Arial MT"/>
                <a:cs typeface="Arial MT"/>
              </a:rPr>
              <a:t>,</a:t>
            </a:r>
            <a:r>
              <a:rPr lang="en-ID"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 err="1">
                <a:solidFill>
                  <a:srgbClr val="051934"/>
                </a:solidFill>
                <a:latin typeface="Arial MT"/>
                <a:cs typeface="Arial MT"/>
              </a:rPr>
              <a:t>tidak</a:t>
            </a:r>
            <a:r>
              <a:rPr lang="en-ID"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 err="1">
                <a:solidFill>
                  <a:srgbClr val="051934"/>
                </a:solidFill>
                <a:latin typeface="Arial MT"/>
                <a:cs typeface="Arial MT"/>
              </a:rPr>
              <a:t>hanya</a:t>
            </a:r>
            <a:r>
              <a:rPr lang="en-ID"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 err="1">
                <a:solidFill>
                  <a:srgbClr val="051934"/>
                </a:solidFill>
                <a:latin typeface="Arial MT"/>
                <a:cs typeface="Arial MT"/>
              </a:rPr>
              <a:t>menjelaskan</a:t>
            </a:r>
            <a:r>
              <a:rPr lang="en-ID" sz="1400" spc="14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25" dirty="0">
                <a:solidFill>
                  <a:srgbClr val="051934"/>
                </a:solidFill>
                <a:latin typeface="Arial MT"/>
                <a:cs typeface="Arial MT"/>
              </a:rPr>
              <a:t>ide</a:t>
            </a:r>
            <a:endParaRPr lang="en-ID" sz="1400" dirty="0">
              <a:latin typeface="Arial MT"/>
              <a:cs typeface="Arial MT"/>
            </a:endParaRPr>
          </a:p>
          <a:p>
            <a:pPr marL="542925" marR="320675" algn="just">
              <a:lnSpc>
                <a:spcPct val="100000"/>
              </a:lnSpc>
            </a:pPr>
            <a:r>
              <a:rPr lang="en-ID" sz="1400" spc="120" dirty="0">
                <a:solidFill>
                  <a:srgbClr val="051934"/>
                </a:solidFill>
                <a:latin typeface="Arial MT"/>
                <a:cs typeface="Arial MT"/>
              </a:rPr>
              <a:t>/</a:t>
            </a:r>
            <a:r>
              <a:rPr lang="en-ID" sz="1400" spc="-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20" dirty="0" err="1">
                <a:solidFill>
                  <a:srgbClr val="051934"/>
                </a:solidFill>
                <a:latin typeface="Arial MT"/>
                <a:cs typeface="Arial MT"/>
              </a:rPr>
              <a:t>mendengarkan</a:t>
            </a:r>
            <a:r>
              <a:rPr lang="en-ID" sz="1400" spc="-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secara</a:t>
            </a:r>
            <a:r>
              <a:rPr lang="en-ID" sz="140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20" dirty="0" err="1">
                <a:solidFill>
                  <a:srgbClr val="051934"/>
                </a:solidFill>
                <a:latin typeface="Arial MT"/>
                <a:cs typeface="Arial MT"/>
              </a:rPr>
              <a:t>pasif</a:t>
            </a:r>
            <a:r>
              <a:rPr lang="en-ID" sz="1400" spc="-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20" dirty="0">
                <a:solidFill>
                  <a:srgbClr val="051934"/>
                </a:solidFill>
                <a:latin typeface="Arial MT"/>
                <a:cs typeface="Arial MT"/>
              </a:rPr>
              <a:t>(Fleming</a:t>
            </a:r>
            <a:r>
              <a:rPr lang="en-ID" sz="1400" spc="38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25" dirty="0">
                <a:solidFill>
                  <a:srgbClr val="051934"/>
                </a:solidFill>
                <a:latin typeface="Arial MT"/>
                <a:cs typeface="Arial MT"/>
              </a:rPr>
              <a:t>&amp; </a:t>
            </a:r>
            <a:r>
              <a:rPr lang="en-ID" sz="1400" dirty="0">
                <a:solidFill>
                  <a:srgbClr val="051934"/>
                </a:solidFill>
                <a:latin typeface="Arial MT"/>
                <a:cs typeface="Arial MT"/>
              </a:rPr>
              <a:t>Alexander,</a:t>
            </a:r>
            <a:r>
              <a:rPr lang="en-ID" sz="1400" spc="6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>
                <a:solidFill>
                  <a:srgbClr val="051934"/>
                </a:solidFill>
                <a:latin typeface="Arial MT"/>
                <a:cs typeface="Arial MT"/>
              </a:rPr>
              <a:t>2001</a:t>
            </a:r>
            <a:r>
              <a:rPr lang="en-ID" sz="1400" spc="6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dirty="0" err="1">
                <a:solidFill>
                  <a:srgbClr val="051934"/>
                </a:solidFill>
                <a:latin typeface="Arial MT"/>
                <a:cs typeface="Arial MT"/>
              </a:rPr>
              <a:t>dalam</a:t>
            </a:r>
            <a:r>
              <a:rPr lang="en-ID" sz="1400" spc="6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20" dirty="0">
                <a:solidFill>
                  <a:srgbClr val="051934"/>
                </a:solidFill>
                <a:latin typeface="Arial MT"/>
                <a:cs typeface="Arial MT"/>
              </a:rPr>
              <a:t>Eggen</a:t>
            </a:r>
            <a:r>
              <a:rPr lang="en-ID" sz="1400" spc="6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75" dirty="0">
                <a:solidFill>
                  <a:srgbClr val="051934"/>
                </a:solidFill>
                <a:latin typeface="Arial MT"/>
                <a:cs typeface="Arial MT"/>
              </a:rPr>
              <a:t>&amp;</a:t>
            </a:r>
            <a:r>
              <a:rPr lang="en-ID" sz="1400" spc="6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10" dirty="0">
                <a:solidFill>
                  <a:srgbClr val="051934"/>
                </a:solidFill>
                <a:latin typeface="Arial MT"/>
                <a:cs typeface="Arial MT"/>
              </a:rPr>
              <a:t>Kauchak, 2016)</a:t>
            </a:r>
            <a:endParaRPr lang="en-ID"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lang="en-ID" sz="1400" dirty="0">
              <a:latin typeface="Arial MT"/>
              <a:cs typeface="Arial MT"/>
            </a:endParaRPr>
          </a:p>
          <a:p>
            <a:pPr marL="542925" marR="654050" indent="-336550">
              <a:lnSpc>
                <a:spcPct val="100000"/>
              </a:lnSpc>
              <a:spcBef>
                <a:spcPts val="5"/>
              </a:spcBef>
              <a:buChar char="●"/>
              <a:tabLst>
                <a:tab pos="542925" algn="l"/>
              </a:tabLst>
            </a:pP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Menciptakan</a:t>
            </a:r>
            <a:r>
              <a:rPr lang="en-ID" sz="1400" spc="2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lingkungan</a:t>
            </a:r>
            <a:r>
              <a:rPr lang="en-ID" sz="1400" spc="2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belajar</a:t>
            </a:r>
            <a:r>
              <a:rPr lang="en-ID" sz="1400" spc="21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20" dirty="0">
                <a:solidFill>
                  <a:srgbClr val="051934"/>
                </a:solidFill>
                <a:latin typeface="Arial MT"/>
                <a:cs typeface="Arial MT"/>
              </a:rPr>
              <a:t>yang </a:t>
            </a:r>
            <a:r>
              <a:rPr lang="en-ID" sz="1400" spc="50" dirty="0" err="1">
                <a:solidFill>
                  <a:srgbClr val="051934"/>
                </a:solidFill>
                <a:latin typeface="Arial MT"/>
                <a:cs typeface="Arial MT"/>
              </a:rPr>
              <a:t>mendukung</a:t>
            </a:r>
            <a:r>
              <a:rPr lang="en-ID" sz="1400" spc="1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partisipasi</a:t>
            </a:r>
            <a:r>
              <a:rPr lang="en-ID" sz="1400" spc="1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10" dirty="0" err="1">
                <a:solidFill>
                  <a:srgbClr val="051934"/>
                </a:solidFill>
                <a:latin typeface="Arial MT"/>
                <a:cs typeface="Arial MT"/>
              </a:rPr>
              <a:t>aktif</a:t>
            </a:r>
            <a:r>
              <a:rPr lang="en-ID" sz="1400" spc="13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lang="en-ID" sz="1400" spc="-10" dirty="0" err="1">
                <a:solidFill>
                  <a:srgbClr val="051934"/>
                </a:solidFill>
                <a:latin typeface="Arial MT"/>
                <a:cs typeface="Arial MT"/>
              </a:rPr>
              <a:t>siswa</a:t>
            </a:r>
            <a:endParaRPr lang="en-ID"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309" y="333704"/>
            <a:ext cx="60902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D" spc="65"/>
              <a:t>Fokus</a:t>
            </a:r>
            <a:r>
              <a:rPr lang="en-ID" spc="-95"/>
              <a:t> </a:t>
            </a:r>
            <a:r>
              <a:rPr lang="en-ID" spc="90"/>
              <a:t>peran</a:t>
            </a:r>
            <a:r>
              <a:rPr lang="en-ID" spc="-85"/>
              <a:t> </a:t>
            </a:r>
            <a:r>
              <a:rPr lang="en-ID" spc="65"/>
              <a:t>guru</a:t>
            </a:r>
            <a:r>
              <a:rPr lang="en-ID" spc="-85"/>
              <a:t> </a:t>
            </a:r>
            <a:r>
              <a:rPr lang="en-ID" spc="70"/>
              <a:t>dalam</a:t>
            </a:r>
            <a:r>
              <a:rPr lang="en-ID" spc="-90"/>
              <a:t> </a:t>
            </a:r>
            <a:r>
              <a:rPr lang="en-ID" spc="85"/>
              <a:t>pendekatan </a:t>
            </a:r>
            <a:r>
              <a:rPr lang="en-ID" spc="160"/>
              <a:t>sosial-</a:t>
            </a:r>
            <a:r>
              <a:rPr lang="en-ID" spc="75"/>
              <a:t>konstruktivisme</a:t>
            </a:r>
            <a:endParaRPr lang="en-ID" spc="7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39" y="1530649"/>
            <a:ext cx="4006037" cy="3097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404" y="1017724"/>
            <a:ext cx="4062095" cy="2084705"/>
          </a:xfrm>
          <a:custGeom>
            <a:avLst/>
            <a:gdLst/>
            <a:ahLst/>
            <a:cxnLst/>
            <a:rect l="l" t="t" r="r" b="b"/>
            <a:pathLst>
              <a:path w="4062095" h="2084705">
                <a:moveTo>
                  <a:pt x="4061595" y="2084289"/>
                </a:moveTo>
                <a:lnTo>
                  <a:pt x="0" y="2084289"/>
                </a:lnTo>
                <a:lnTo>
                  <a:pt x="0" y="0"/>
                </a:lnTo>
                <a:lnTo>
                  <a:pt x="4061595" y="0"/>
                </a:lnTo>
                <a:lnTo>
                  <a:pt x="4061595" y="2084289"/>
                </a:lnTo>
                <a:close/>
              </a:path>
            </a:pathLst>
          </a:custGeom>
          <a:solidFill>
            <a:srgbClr val="FA9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5829" y="1083638"/>
            <a:ext cx="37261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51934"/>
                </a:solidFill>
                <a:latin typeface="Arial"/>
                <a:cs typeface="Arial"/>
              </a:rPr>
              <a:t>Situated</a:t>
            </a:r>
            <a:r>
              <a:rPr sz="1400" i="1" spc="90" dirty="0">
                <a:solidFill>
                  <a:srgbClr val="051934"/>
                </a:solidFill>
                <a:latin typeface="Arial"/>
                <a:cs typeface="Arial"/>
              </a:rPr>
              <a:t>  </a:t>
            </a:r>
            <a:r>
              <a:rPr sz="1400" i="1" dirty="0">
                <a:solidFill>
                  <a:srgbClr val="051934"/>
                </a:solidFill>
                <a:latin typeface="Arial"/>
                <a:cs typeface="Arial"/>
              </a:rPr>
              <a:t>Cognition</a:t>
            </a:r>
            <a:r>
              <a:rPr sz="1400" i="1" spc="100" dirty="0">
                <a:solidFill>
                  <a:srgbClr val="051934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:</a:t>
            </a:r>
            <a:r>
              <a:rPr sz="1400" spc="95" dirty="0">
                <a:solidFill>
                  <a:srgbClr val="051934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suatu</a:t>
            </a:r>
            <a:r>
              <a:rPr sz="1400" spc="90" dirty="0">
                <a:solidFill>
                  <a:srgbClr val="051934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asumsi</a:t>
            </a:r>
            <a:r>
              <a:rPr sz="1400" spc="95" dirty="0">
                <a:solidFill>
                  <a:srgbClr val="051934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penting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264" y="1403677"/>
            <a:ext cx="30683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65860" algn="l"/>
              </a:tabLst>
            </a:pP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pendekatan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	sosial-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konstruktivisme,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829" y="1296997"/>
            <a:ext cx="52832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dalam </a:t>
            </a:r>
            <a:r>
              <a:rPr sz="1400" spc="-20" dirty="0">
                <a:solidFill>
                  <a:srgbClr val="051934"/>
                </a:solidFill>
                <a:latin typeface="Arial MT"/>
                <a:cs typeface="Arial MT"/>
              </a:rPr>
              <a:t>yang </a:t>
            </a:r>
            <a:r>
              <a:rPr sz="1400" spc="45" dirty="0">
                <a:solidFill>
                  <a:srgbClr val="051934"/>
                </a:solidFill>
                <a:latin typeface="Arial MT"/>
                <a:cs typeface="Arial MT"/>
              </a:rPr>
              <a:t>perlu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0539" y="1617038"/>
            <a:ext cx="11741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20014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menekankan </a:t>
            </a:r>
            <a:r>
              <a:rPr sz="1400" spc="40" dirty="0">
                <a:solidFill>
                  <a:srgbClr val="051934"/>
                </a:solidFill>
                <a:latin typeface="Arial MT"/>
                <a:cs typeface="Arial MT"/>
              </a:rPr>
              <a:t>mempelajari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7816" y="1617038"/>
            <a:ext cx="8255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6383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bahwa sesuatu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2367" y="1617038"/>
            <a:ext cx="86550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seseorang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dalam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829" y="2257117"/>
            <a:ext cx="36868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  <a:tabLst>
                <a:tab pos="1289685" algn="l"/>
                <a:tab pos="2058670" algn="l"/>
                <a:tab pos="3357245" algn="l"/>
              </a:tabLst>
            </a:pPr>
            <a:r>
              <a:rPr sz="1400" spc="-10" dirty="0">
                <a:solidFill>
                  <a:srgbClr val="051934"/>
                </a:solidFill>
                <a:latin typeface="Arial Black"/>
                <a:cs typeface="Arial Black"/>
              </a:rPr>
              <a:t>konteksnya,</a:t>
            </a:r>
            <a:r>
              <a:rPr sz="1400" dirty="0">
                <a:solidFill>
                  <a:srgbClr val="051934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karena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pengetahuan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	</a:t>
            </a:r>
            <a:r>
              <a:rPr sz="1400" spc="-25" dirty="0">
                <a:solidFill>
                  <a:srgbClr val="051934"/>
                </a:solidFill>
                <a:latin typeface="Arial MT"/>
                <a:cs typeface="Arial MT"/>
              </a:rPr>
              <a:t>dan </a:t>
            </a:r>
            <a:r>
              <a:rPr sz="1400" spc="55" dirty="0">
                <a:solidFill>
                  <a:srgbClr val="051934"/>
                </a:solidFill>
                <a:latin typeface="Arial MT"/>
                <a:cs typeface="Arial MT"/>
              </a:rPr>
              <a:t>praktik/tindakan</a:t>
            </a:r>
            <a:r>
              <a:rPr sz="1400" spc="10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1934"/>
                </a:solidFill>
                <a:latin typeface="Arial MT"/>
                <a:cs typeface="Arial MT"/>
              </a:rPr>
              <a:t>tidak</a:t>
            </a:r>
            <a:r>
              <a:rPr sz="1400" spc="10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51934"/>
                </a:solidFill>
                <a:latin typeface="Arial MT"/>
                <a:cs typeface="Arial MT"/>
              </a:rPr>
              <a:t>terpisahkan.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366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Situated</a:t>
            </a:r>
            <a:r>
              <a:rPr spc="-65" dirty="0"/>
              <a:t> </a:t>
            </a:r>
            <a:r>
              <a:rPr spc="70" dirty="0"/>
              <a:t>Cognition</a:t>
            </a:r>
          </a:p>
        </p:txBody>
      </p:sp>
      <p:sp>
        <p:nvSpPr>
          <p:cNvPr id="11" name="object 11"/>
          <p:cNvSpPr/>
          <p:nvPr/>
        </p:nvSpPr>
        <p:spPr>
          <a:xfrm>
            <a:off x="5018527" y="1017724"/>
            <a:ext cx="3615690" cy="3755390"/>
          </a:xfrm>
          <a:custGeom>
            <a:avLst/>
            <a:gdLst/>
            <a:ahLst/>
            <a:cxnLst/>
            <a:rect l="l" t="t" r="r" b="b"/>
            <a:pathLst>
              <a:path w="3615690" h="3755390">
                <a:moveTo>
                  <a:pt x="3615068" y="3754873"/>
                </a:moveTo>
                <a:lnTo>
                  <a:pt x="0" y="3754873"/>
                </a:lnTo>
                <a:lnTo>
                  <a:pt x="0" y="0"/>
                </a:lnTo>
                <a:lnTo>
                  <a:pt x="3615068" y="0"/>
                </a:lnTo>
                <a:lnTo>
                  <a:pt x="3615068" y="3754873"/>
                </a:lnTo>
                <a:close/>
              </a:path>
            </a:pathLst>
          </a:custGeom>
          <a:solidFill>
            <a:srgbClr val="95B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30939" y="1036013"/>
            <a:ext cx="3429000" cy="3332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 Black"/>
                <a:cs typeface="Arial Black"/>
              </a:rPr>
              <a:t>Implikasi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80" dirty="0">
                <a:latin typeface="Arial Black"/>
                <a:cs typeface="Arial Black"/>
              </a:rPr>
              <a:t>pada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55" dirty="0">
                <a:latin typeface="Arial Black"/>
                <a:cs typeface="Arial Black"/>
              </a:rPr>
              <a:t>praktik</a:t>
            </a:r>
            <a:r>
              <a:rPr sz="1400" spc="-70" dirty="0">
                <a:latin typeface="Arial Black"/>
                <a:cs typeface="Arial Black"/>
              </a:rPr>
              <a:t> pembelajaran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50" dirty="0">
                <a:latin typeface="Arial Black"/>
                <a:cs typeface="Arial Black"/>
              </a:rPr>
              <a:t>:</a:t>
            </a:r>
            <a:endParaRPr sz="1400">
              <a:latin typeface="Arial Black"/>
              <a:cs typeface="Arial Black"/>
            </a:endParaRPr>
          </a:p>
          <a:p>
            <a:pPr marL="258445" marR="147955" indent="-259079">
              <a:lnSpc>
                <a:spcPct val="150000"/>
              </a:lnSpc>
              <a:spcBef>
                <a:spcPts val="1680"/>
              </a:spcBef>
              <a:buChar char="•"/>
              <a:tabLst>
                <a:tab pos="258445" algn="l"/>
              </a:tabLst>
            </a:pPr>
            <a:r>
              <a:rPr sz="1400" spc="60" dirty="0">
                <a:latin typeface="Arial MT"/>
                <a:cs typeface="Arial MT"/>
              </a:rPr>
              <a:t>Membuat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situasi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pembelajaran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yang </a:t>
            </a:r>
            <a:r>
              <a:rPr sz="1400" spc="50" dirty="0">
                <a:latin typeface="Arial MT"/>
                <a:cs typeface="Arial MT"/>
              </a:rPr>
              <a:t>menyerupai/mendekati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kondisi sebenarnya.</a:t>
            </a:r>
            <a:endParaRPr sz="1400">
              <a:latin typeface="Arial MT"/>
              <a:cs typeface="Arial MT"/>
            </a:endParaRPr>
          </a:p>
          <a:p>
            <a:pPr marL="258445" marR="422909" indent="-259079">
              <a:lnSpc>
                <a:spcPct val="150000"/>
              </a:lnSpc>
              <a:buChar char="•"/>
              <a:tabLst>
                <a:tab pos="258445" algn="l"/>
              </a:tabLst>
            </a:pPr>
            <a:r>
              <a:rPr sz="1400" dirty="0">
                <a:latin typeface="Arial MT"/>
                <a:cs typeface="Arial MT"/>
              </a:rPr>
              <a:t>Praktik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langsung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di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lapangan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 </a:t>
            </a:r>
            <a:r>
              <a:rPr sz="1400" spc="55" dirty="0">
                <a:latin typeface="Arial MT"/>
                <a:cs typeface="Arial MT"/>
              </a:rPr>
              <a:t>dibimbing </a:t>
            </a:r>
            <a:r>
              <a:rPr sz="1400" dirty="0">
                <a:latin typeface="Arial MT"/>
                <a:cs typeface="Arial MT"/>
              </a:rPr>
              <a:t>oleh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ahli</a:t>
            </a:r>
            <a:endParaRPr sz="1400">
              <a:latin typeface="Arial MT"/>
              <a:cs typeface="Arial MT"/>
            </a:endParaRPr>
          </a:p>
          <a:p>
            <a:pPr marL="257175" marR="5080" indent="-257810" algn="just">
              <a:lnSpc>
                <a:spcPct val="150000"/>
              </a:lnSpc>
              <a:buChar char="•"/>
              <a:tabLst>
                <a:tab pos="258445" algn="l"/>
              </a:tabLst>
            </a:pPr>
            <a:r>
              <a:rPr sz="1400" dirty="0">
                <a:latin typeface="Arial MT"/>
                <a:cs typeface="Arial MT"/>
              </a:rPr>
              <a:t>Memberikan</a:t>
            </a:r>
            <a:r>
              <a:rPr sz="1400" spc="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konteks</a:t>
            </a:r>
            <a:r>
              <a:rPr sz="1400" spc="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6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bervariasi 	</a:t>
            </a:r>
            <a:r>
              <a:rPr sz="1400" dirty="0">
                <a:latin typeface="Arial MT"/>
                <a:cs typeface="Arial MT"/>
              </a:rPr>
              <a:t>agar</a:t>
            </a:r>
            <a:r>
              <a:rPr sz="1400" spc="4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siswa</a:t>
            </a:r>
            <a:r>
              <a:rPr sz="1400" spc="44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mampu</a:t>
            </a:r>
            <a:r>
              <a:rPr sz="1400" spc="4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mengaplikasikan 	</a:t>
            </a:r>
            <a:r>
              <a:rPr sz="1400" dirty="0">
                <a:latin typeface="Arial MT"/>
                <a:cs typeface="Arial MT"/>
              </a:rPr>
              <a:t>pengetahuan</a:t>
            </a:r>
            <a:r>
              <a:rPr sz="1400" spc="36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ke</a:t>
            </a:r>
            <a:r>
              <a:rPr sz="1400" spc="3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berbagai</a:t>
            </a:r>
            <a:r>
              <a:rPr sz="1400" spc="36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konteks 	lainnya.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404" y="3288910"/>
            <a:ext cx="4062095" cy="1673860"/>
          </a:xfrm>
          <a:prstGeom prst="rect">
            <a:avLst/>
          </a:prstGeom>
          <a:solidFill>
            <a:srgbClr val="FCE6C8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spc="50" dirty="0">
                <a:latin typeface="Arial MT"/>
                <a:cs typeface="Arial MT"/>
              </a:rPr>
              <a:t>Untuk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memahami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konsep,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siswa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tidak</a:t>
            </a:r>
            <a:endParaRPr sz="1400">
              <a:latin typeface="Arial MT"/>
              <a:cs typeface="Arial MT"/>
            </a:endParaRPr>
          </a:p>
          <a:p>
            <a:pPr marL="85725" marR="163195">
              <a:lnSpc>
                <a:spcPct val="150000"/>
              </a:lnSpc>
              <a:tabLst>
                <a:tab pos="1450975" algn="l"/>
              </a:tabLst>
            </a:pPr>
            <a:r>
              <a:rPr sz="1400" spc="10" dirty="0">
                <a:latin typeface="Arial MT"/>
                <a:cs typeface="Arial MT"/>
              </a:rPr>
              <a:t>bergantung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pada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pemberian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materi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oleh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guru </a:t>
            </a:r>
            <a:r>
              <a:rPr sz="1400" spc="55" dirty="0">
                <a:latin typeface="Arial MT"/>
                <a:cs typeface="Arial MT"/>
              </a:rPr>
              <a:t>di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kelas,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50" dirty="0">
                <a:latin typeface="Arial MT"/>
                <a:cs typeface="Arial MT"/>
              </a:rPr>
              <a:t>tetapi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juga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praktik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60" dirty="0">
                <a:latin typeface="Arial MT"/>
                <a:cs typeface="Arial MT"/>
              </a:rPr>
              <a:t>maupun </a:t>
            </a:r>
            <a:r>
              <a:rPr sz="1400" spc="45" dirty="0">
                <a:latin typeface="Arial MT"/>
                <a:cs typeface="Arial MT"/>
              </a:rPr>
              <a:t>melalui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interaksi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langsung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dengan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orang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yang </a:t>
            </a:r>
            <a:r>
              <a:rPr sz="1400" spc="-10" dirty="0">
                <a:latin typeface="Arial MT"/>
                <a:cs typeface="Arial MT"/>
              </a:rPr>
              <a:t>ahli.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99" y="781199"/>
                </a:moveTo>
                <a:lnTo>
                  <a:pt x="0" y="781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81199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556" y="338161"/>
            <a:ext cx="3506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Belajar</a:t>
            </a:r>
            <a:r>
              <a:rPr sz="1600" spc="13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pembagian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spc="65" dirty="0">
                <a:solidFill>
                  <a:srgbClr val="051934"/>
                </a:solidFill>
                <a:latin typeface="Arial MT"/>
                <a:cs typeface="Arial MT"/>
              </a:rPr>
              <a:t>di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kelas</a:t>
            </a:r>
            <a:r>
              <a:rPr sz="16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diajarkan</a:t>
            </a:r>
            <a:r>
              <a:rPr sz="16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oleh</a:t>
            </a:r>
            <a:r>
              <a:rPr sz="16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60" dirty="0">
                <a:solidFill>
                  <a:srgbClr val="051934"/>
                </a:solidFill>
                <a:latin typeface="Arial MT"/>
                <a:cs typeface="Arial MT"/>
              </a:rPr>
              <a:t>guru</a:t>
            </a:r>
            <a:r>
              <a:rPr sz="16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65" dirty="0">
                <a:solidFill>
                  <a:srgbClr val="051934"/>
                </a:solidFill>
                <a:latin typeface="Arial MT"/>
                <a:cs typeface="Arial MT"/>
              </a:rPr>
              <a:t>di</a:t>
            </a:r>
            <a:r>
              <a:rPr sz="1600" spc="7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51934"/>
                </a:solidFill>
                <a:latin typeface="Arial MT"/>
                <a:cs typeface="Arial MT"/>
              </a:rPr>
              <a:t>papan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2874" y="825841"/>
            <a:ext cx="421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40" dirty="0">
                <a:solidFill>
                  <a:srgbClr val="051934"/>
                </a:solidFill>
                <a:latin typeface="Arial MT"/>
                <a:cs typeface="Arial MT"/>
              </a:rPr>
              <a:t>tulis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3018" y="1384729"/>
            <a:ext cx="4399280" cy="2473960"/>
            <a:chOff x="173018" y="1384729"/>
            <a:chExt cx="4399280" cy="2473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018" y="1384729"/>
              <a:ext cx="4398981" cy="24739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542" y="1799006"/>
              <a:ext cx="1006372" cy="93749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127711" y="807175"/>
            <a:ext cx="3556635" cy="3529329"/>
            <a:chOff x="5127711" y="807175"/>
            <a:chExt cx="3556635" cy="352932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7711" y="807175"/>
              <a:ext cx="3556195" cy="2921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8297" y="2794908"/>
              <a:ext cx="2316337" cy="154141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458834" y="434740"/>
            <a:ext cx="3040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5160" marR="5080" indent="-63309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Belajar</a:t>
            </a:r>
            <a:r>
              <a:rPr sz="1600" spc="19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pembagian</a:t>
            </a:r>
            <a:r>
              <a:rPr sz="1600" spc="19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51934"/>
                </a:solidFill>
                <a:latin typeface="Arial MT"/>
                <a:cs typeface="Arial MT"/>
              </a:rPr>
              <a:t>Bersama</a:t>
            </a:r>
            <a:r>
              <a:rPr sz="1600" spc="195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45" dirty="0">
                <a:solidFill>
                  <a:srgbClr val="051934"/>
                </a:solidFill>
                <a:latin typeface="Arial MT"/>
                <a:cs typeface="Arial MT"/>
              </a:rPr>
              <a:t>ibu </a:t>
            </a:r>
            <a:r>
              <a:rPr sz="1600" spc="10" dirty="0">
                <a:solidFill>
                  <a:srgbClr val="051934"/>
                </a:solidFill>
                <a:latin typeface="Arial MT"/>
                <a:cs typeface="Arial MT"/>
              </a:rPr>
              <a:t>menggunakan</a:t>
            </a:r>
            <a:r>
              <a:rPr sz="1600" spc="310" dirty="0">
                <a:solidFill>
                  <a:srgbClr val="051934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51934"/>
                </a:solidFill>
                <a:latin typeface="Arial MT"/>
                <a:cs typeface="Arial MT"/>
              </a:rPr>
              <a:t>kue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1324</Words>
  <Application>Microsoft Macintosh PowerPoint</Application>
  <PresentationFormat>On-screen Show (16:9)</PresentationFormat>
  <Paragraphs>209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Arial MT</vt:lpstr>
      <vt:lpstr>Roboto</vt:lpstr>
      <vt:lpstr>Tahoma</vt:lpstr>
      <vt:lpstr>Times New Roman</vt:lpstr>
      <vt:lpstr>Verdana</vt:lpstr>
      <vt:lpstr>Office Theme</vt:lpstr>
      <vt:lpstr>PENDEKATAN SOSIAL-KONSTRUKTIVISME</vt:lpstr>
      <vt:lpstr>Definisi Pendekatan Sosial-Konstruktivisme</vt:lpstr>
      <vt:lpstr>PENDEKATAN SOSIAL KONSTRUKTIVISME</vt:lpstr>
      <vt:lpstr>MANFAAT DAN URGENSI MATERI</vt:lpstr>
      <vt:lpstr>MANFAAT DAN URGENSI MATERI</vt:lpstr>
      <vt:lpstr>PERBANDINGAN KOGNITIF- KONSTRUKTIVISME DENGAN SOSIAL- KONSTRUKTIVISME</vt:lpstr>
      <vt:lpstr>Fokus peran guru dalam pendekatan sosial-konstruktivisme</vt:lpstr>
      <vt:lpstr>Situated Cognition</vt:lpstr>
      <vt:lpstr>PowerPoint Presentation</vt:lpstr>
      <vt:lpstr>METODE DI DALAM PENDEKATAN SOSIAL-KONSTRUKTIVISME</vt:lpstr>
      <vt:lpstr>01</vt:lpstr>
      <vt:lpstr>COGNITIVE</vt:lpstr>
      <vt:lpstr>Komponen cognitive apprenticeship</vt:lpstr>
      <vt:lpstr>Salah satu bentuk Cognitive</vt:lpstr>
      <vt:lpstr>04</vt:lpstr>
      <vt:lpstr>Cooperative Learning</vt:lpstr>
      <vt:lpstr>Beberapa Pendekatan dalam</vt:lpstr>
      <vt:lpstr>PowerPoint Presentation</vt:lpstr>
      <vt:lpstr>Hal yang perlu diperhatikan dalam pembentukan kelompok:</vt:lpstr>
      <vt:lpstr>KETRAMPILAN MEMBANGUN KELOMPOK</vt:lpstr>
      <vt:lpstr>PEMBAGIAN PERAN DI DALAM</vt:lpstr>
      <vt:lpstr>Mengenal Instruksi Pembelajaran :</vt:lpstr>
      <vt:lpstr>Teacher-Centered Learning</vt:lpstr>
      <vt:lpstr>Strategi</vt:lpstr>
      <vt:lpstr>Strategi</vt:lpstr>
      <vt:lpstr>Strategi</vt:lpstr>
      <vt:lpstr>Student-Centered Learning</vt:lpstr>
      <vt:lpstr>Strategi</vt:lpstr>
      <vt:lpstr>Diskusi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Pendekatan Sosial Konstruktivisme.pptx</dc:title>
  <cp:lastModifiedBy>M Said Hasibuan</cp:lastModifiedBy>
  <cp:revision>1</cp:revision>
  <dcterms:created xsi:type="dcterms:W3CDTF">2024-12-21T12:31:41Z</dcterms:created>
  <dcterms:modified xsi:type="dcterms:W3CDTF">2024-12-22T09:38:23Z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2024-12-21T00:00:00Z</vt:filetime>
  </property>
  <property fmtid="{D5CDD505-2E9C-101B-9397-08002B2CF9AE}" pid="3" name="Creator">
    <vt:lpwstr>Google</vt:lpwstr>
  </property>
  <property fmtid="{D5CDD505-2E9C-101B-9397-08002B2CF9AE}" pid="4" name="LastSaved">
    <vt:filetime>2024-12-21T00:00:00Z</vt:filetime>
  </property>
</Properties>
</file>