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68" r:id="rId6"/>
    <p:sldId id="269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/>
            <a:r>
              <a:rPr lang="id-ID" sz="3600" dirty="0" smtClean="0">
                <a:solidFill>
                  <a:schemeClr val="tx1"/>
                </a:solidFill>
              </a:rPr>
              <a:t>Analisa sistem yang berjalan dan Pengenalan tools UML</a:t>
            </a:r>
            <a:endParaRPr lang="id-ID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41910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Outline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OBJECT ORIENTED </a:t>
            </a:r>
            <a:r>
              <a:rPr lang="id-ID" b="1" dirty="0" smtClean="0"/>
              <a:t>METHODOLOGY</a:t>
            </a:r>
          </a:p>
          <a:p>
            <a:r>
              <a:rPr lang="id-ID" b="1" dirty="0" smtClean="0"/>
              <a:t>Analisis sistem yang berjalan</a:t>
            </a:r>
            <a:endParaRPr lang="id-ID" dirty="0"/>
          </a:p>
          <a:p>
            <a:r>
              <a:rPr lang="id-ID" dirty="0" smtClean="0">
                <a:solidFill>
                  <a:srgbClr val="0070C0"/>
                </a:solidFill>
              </a:rPr>
              <a:t>Bagian – bagian tools UML</a:t>
            </a:r>
          </a:p>
          <a:p>
            <a:r>
              <a:rPr lang="id-ID" dirty="0" smtClean="0"/>
              <a:t>Diagram – diagram UML</a:t>
            </a:r>
          </a:p>
          <a:p>
            <a:r>
              <a:rPr lang="id-ID" dirty="0" smtClean="0"/>
              <a:t>Hubungan antar diagram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74339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8754"/>
          </a:xfrm>
        </p:spPr>
        <p:txBody>
          <a:bodyPr>
            <a:normAutofit/>
          </a:bodyPr>
          <a:lstStyle/>
          <a:p>
            <a:r>
              <a:rPr lang="id-ID" b="1" dirty="0" smtClean="0">
                <a:solidFill>
                  <a:schemeClr val="tx1"/>
                </a:solidFill>
              </a:rPr>
              <a:t>Bagian – bagian dari UML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8354"/>
            <a:ext cx="8596668" cy="3880773"/>
          </a:xfrm>
        </p:spPr>
        <p:txBody>
          <a:bodyPr/>
          <a:lstStyle/>
          <a:p>
            <a:pPr lvl="0"/>
            <a:r>
              <a:rPr lang="en-US" dirty="0"/>
              <a:t>UML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pemodelan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i="1" dirty="0"/>
              <a:t>object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/>
              <a:t>UML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i="1" dirty="0"/>
              <a:t>Grady </a:t>
            </a:r>
            <a:r>
              <a:rPr lang="en-US" i="1" dirty="0" err="1"/>
              <a:t>Booch</a:t>
            </a:r>
            <a:r>
              <a:rPr lang="en-US" i="1" dirty="0"/>
              <a:t> </a:t>
            </a:r>
            <a:r>
              <a:rPr lang="en-US" dirty="0"/>
              <a:t>, </a:t>
            </a:r>
            <a:r>
              <a:rPr lang="en-US" i="1" dirty="0"/>
              <a:t>James </a:t>
            </a:r>
            <a:r>
              <a:rPr lang="en-US" i="1" dirty="0" err="1"/>
              <a:t>Rumbaugh</a:t>
            </a:r>
            <a:r>
              <a:rPr lang="en-US" i="1" dirty="0"/>
              <a:t> 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Ivar Jacobson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bendera</a:t>
            </a:r>
            <a:r>
              <a:rPr lang="en-US" dirty="0"/>
              <a:t> </a:t>
            </a:r>
            <a:r>
              <a:rPr lang="en-US" i="1" dirty="0"/>
              <a:t>Rational</a:t>
            </a:r>
            <a:r>
              <a:rPr lang="en-US" dirty="0"/>
              <a:t> </a:t>
            </a:r>
            <a:r>
              <a:rPr lang="en-US" i="1" dirty="0"/>
              <a:t>Software Corp</a:t>
            </a:r>
            <a:r>
              <a:rPr lang="en-US" dirty="0"/>
              <a:t> [HAN98]. UML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notasi-notasi</a:t>
            </a:r>
            <a:r>
              <a:rPr lang="en-US" dirty="0"/>
              <a:t> yang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memodelkan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. UML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pemodelan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hampir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pemodelan</a:t>
            </a:r>
            <a:r>
              <a:rPr lang="en-US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25663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7497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Bagian-bagian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UML</a:t>
            </a:r>
            <a:r>
              <a:rPr lang="id-ID" dirty="0">
                <a:solidFill>
                  <a:schemeClr val="tx1"/>
                </a:solidFill>
              </a:rPr>
              <a:t/>
            </a:r>
            <a:br>
              <a:rPr lang="id-ID" dirty="0">
                <a:solidFill>
                  <a:schemeClr val="tx1"/>
                </a:solidFill>
              </a:rPr>
            </a:b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1417"/>
            <a:ext cx="2719009" cy="449994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i="1" dirty="0" smtClean="0">
                <a:solidFill>
                  <a:schemeClr val="tx1"/>
                </a:solidFill>
              </a:rPr>
              <a:t>1. </a:t>
            </a:r>
            <a:r>
              <a:rPr lang="en-US" i="1" dirty="0" smtClean="0"/>
              <a:t>View</a:t>
            </a:r>
            <a:endParaRPr lang="id-ID" i="1" dirty="0" smtClean="0"/>
          </a:p>
          <a:p>
            <a:pPr>
              <a:buFontTx/>
              <a:buChar char="-"/>
            </a:pPr>
            <a:r>
              <a:rPr lang="en-US" b="1" dirty="0" smtClean="0"/>
              <a:t>Use </a:t>
            </a:r>
            <a:r>
              <a:rPr lang="en-US" b="1" dirty="0"/>
              <a:t>case </a:t>
            </a:r>
            <a:r>
              <a:rPr lang="en-US" b="1" dirty="0" smtClean="0"/>
              <a:t>view</a:t>
            </a:r>
            <a:endParaRPr lang="id-ID" b="1" dirty="0" smtClean="0"/>
          </a:p>
          <a:p>
            <a:pPr>
              <a:buFontTx/>
              <a:buChar char="-"/>
            </a:pPr>
            <a:r>
              <a:rPr lang="en-US" b="1" dirty="0"/>
              <a:t>Logical view</a:t>
            </a:r>
            <a:r>
              <a:rPr lang="en-US" b="1" dirty="0" smtClean="0"/>
              <a:t> </a:t>
            </a:r>
            <a:endParaRPr lang="id-ID" b="1" dirty="0" smtClean="0"/>
          </a:p>
          <a:p>
            <a:pPr lvl="0">
              <a:buFontTx/>
              <a:buChar char="-"/>
            </a:pPr>
            <a:r>
              <a:rPr lang="en-US" b="1" dirty="0"/>
              <a:t>Component view </a:t>
            </a:r>
            <a:endParaRPr lang="id-ID" dirty="0"/>
          </a:p>
          <a:p>
            <a:pPr lvl="0">
              <a:buFontTx/>
              <a:buChar char="-"/>
            </a:pPr>
            <a:r>
              <a:rPr lang="en-US" b="1" dirty="0"/>
              <a:t>Deployment view </a:t>
            </a:r>
            <a:endParaRPr lang="id-ID" dirty="0"/>
          </a:p>
          <a:p>
            <a:pPr marL="0" lvl="0" indent="0">
              <a:buNone/>
            </a:pPr>
            <a:endParaRPr lang="id-ID" i="1" dirty="0" smtClean="0"/>
          </a:p>
          <a:p>
            <a:pPr lvl="0">
              <a:buAutoNum type="arabicPeriod" startAt="2"/>
            </a:pPr>
            <a:endParaRPr lang="id-ID" i="1" dirty="0" smtClean="0"/>
          </a:p>
          <a:p>
            <a:pPr marL="0" lvl="0" indent="0">
              <a:buNone/>
            </a:pPr>
            <a:endParaRPr lang="id-ID" i="1" dirty="0" smtClean="0"/>
          </a:p>
          <a:p>
            <a:pPr marL="0" lvl="0" indent="0">
              <a:buNone/>
            </a:pP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043196" y="1541416"/>
            <a:ext cx="2719009" cy="449994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id-ID" dirty="0" smtClean="0"/>
          </a:p>
          <a:p>
            <a:pPr marL="0" indent="0">
              <a:buFont typeface="Wingdings 3" charset="2"/>
              <a:buNone/>
            </a:pPr>
            <a:r>
              <a:rPr lang="id-ID" i="1" dirty="0" smtClean="0">
                <a:solidFill>
                  <a:schemeClr val="tx1"/>
                </a:solidFill>
              </a:rPr>
              <a:t>2. </a:t>
            </a:r>
            <a:r>
              <a:rPr lang="id-ID" i="1" dirty="0" smtClean="0"/>
              <a:t>D</a:t>
            </a:r>
            <a:r>
              <a:rPr lang="en-US" i="1" dirty="0" err="1" smtClean="0"/>
              <a:t>iagram</a:t>
            </a:r>
            <a:r>
              <a:rPr lang="en-US" i="1" dirty="0" smtClean="0"/>
              <a:t> </a:t>
            </a:r>
            <a:endParaRPr lang="id-ID" i="1" dirty="0" smtClean="0"/>
          </a:p>
          <a:p>
            <a:pPr>
              <a:buFontTx/>
              <a:buChar char="-"/>
            </a:pPr>
            <a:r>
              <a:rPr lang="en-US" b="1" dirty="0" smtClean="0"/>
              <a:t>Use Case Diagram</a:t>
            </a:r>
            <a:endParaRPr lang="id-ID" b="1" dirty="0" smtClean="0"/>
          </a:p>
          <a:p>
            <a:pPr>
              <a:buFontTx/>
              <a:buChar char="-"/>
            </a:pPr>
            <a:r>
              <a:rPr lang="en-US" b="1" dirty="0" smtClean="0"/>
              <a:t>Class Diagram </a:t>
            </a:r>
            <a:endParaRPr lang="id-ID" dirty="0" smtClean="0"/>
          </a:p>
          <a:p>
            <a:pPr>
              <a:buFontTx/>
              <a:buChar char="-"/>
            </a:pPr>
            <a:r>
              <a:rPr lang="en-US" b="1" dirty="0" err="1" smtClean="0"/>
              <a:t>Statechart</a:t>
            </a:r>
            <a:r>
              <a:rPr lang="en-US" b="1" dirty="0" smtClean="0"/>
              <a:t> Diagram </a:t>
            </a:r>
            <a:endParaRPr lang="id-ID" b="1" dirty="0" smtClean="0"/>
          </a:p>
          <a:p>
            <a:pPr>
              <a:buFontTx/>
              <a:buChar char="-"/>
            </a:pPr>
            <a:r>
              <a:rPr lang="en-US" b="1" dirty="0" smtClean="0"/>
              <a:t>Sequence Diagram </a:t>
            </a:r>
            <a:endParaRPr lang="id-ID" dirty="0" smtClean="0"/>
          </a:p>
          <a:p>
            <a:pPr>
              <a:buFontTx/>
              <a:buChar char="-"/>
            </a:pPr>
            <a:r>
              <a:rPr lang="en-US" b="1" dirty="0" smtClean="0"/>
              <a:t>Collaboration Diagram</a:t>
            </a:r>
            <a:endParaRPr lang="id-ID" b="1" dirty="0" smtClean="0"/>
          </a:p>
          <a:p>
            <a:pPr>
              <a:buFontTx/>
              <a:buChar char="-"/>
            </a:pPr>
            <a:r>
              <a:rPr lang="en-US" b="1" dirty="0" smtClean="0"/>
              <a:t>Activity Diagram</a:t>
            </a:r>
            <a:endParaRPr lang="id-ID" b="1" dirty="0" smtClean="0"/>
          </a:p>
          <a:p>
            <a:pPr>
              <a:buFontTx/>
              <a:buChar char="-"/>
            </a:pPr>
            <a:r>
              <a:rPr lang="en-US" b="1" dirty="0" smtClean="0"/>
              <a:t>Component Diagram </a:t>
            </a:r>
            <a:endParaRPr lang="id-ID" dirty="0" smtClean="0"/>
          </a:p>
          <a:p>
            <a:pPr>
              <a:buFontTx/>
              <a:buChar char="-"/>
            </a:pPr>
            <a:r>
              <a:rPr lang="en-US" b="1" dirty="0" smtClean="0"/>
              <a:t>Deployment Diagram</a:t>
            </a:r>
            <a:endParaRPr lang="id-ID" i="1" dirty="0" smtClean="0"/>
          </a:p>
          <a:p>
            <a:pPr>
              <a:buFont typeface="Wingdings 3" charset="2"/>
              <a:buAutoNum type="arabicPeriod" startAt="2"/>
            </a:pPr>
            <a:endParaRPr lang="id-ID" i="1" dirty="0" smtClean="0"/>
          </a:p>
          <a:p>
            <a:pPr marL="0" indent="0">
              <a:buFont typeface="Wingdings 3" charset="2"/>
              <a:buNone/>
            </a:pPr>
            <a:endParaRPr lang="id-ID" i="1" dirty="0" smtClean="0"/>
          </a:p>
          <a:p>
            <a:pPr marL="0" indent="0">
              <a:buFont typeface="Wingdings 3" charset="2"/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23128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85823"/>
            <a:ext cx="8596668" cy="3880773"/>
          </a:xfrm>
        </p:spPr>
        <p:txBody>
          <a:bodyPr/>
          <a:lstStyle/>
          <a:p>
            <a:pPr marL="0" lvl="0" indent="0">
              <a:buNone/>
            </a:pPr>
            <a:r>
              <a:rPr lang="id-ID" i="1" dirty="0"/>
              <a:t>3.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smtClean="0"/>
              <a:t>relationship</a:t>
            </a:r>
            <a:endParaRPr lang="id-ID" i="1" dirty="0" smtClean="0"/>
          </a:p>
          <a:p>
            <a:pPr marL="0" lvl="0" indent="0">
              <a:buNone/>
            </a:pPr>
            <a:r>
              <a:rPr lang="id-ID" dirty="0" smtClean="0"/>
              <a:t>Terdapat</a:t>
            </a:r>
            <a:r>
              <a:rPr lang="en-US" dirty="0" smtClean="0"/>
              <a:t> </a:t>
            </a:r>
            <a:r>
              <a:rPr lang="en-US" dirty="0"/>
              <a:t>4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smtClean="0"/>
              <a:t>UML</a:t>
            </a:r>
            <a:r>
              <a:rPr lang="id-ID" dirty="0" smtClean="0"/>
              <a:t>:</a:t>
            </a:r>
          </a:p>
          <a:p>
            <a:pPr marL="0" lvl="0" indent="0">
              <a:buNone/>
            </a:pPr>
            <a:endParaRPr lang="id-ID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7334" y="609600"/>
            <a:ext cx="8596668" cy="6574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 err="1" smtClean="0">
                <a:solidFill>
                  <a:schemeClr val="tx1"/>
                </a:solidFill>
              </a:rPr>
              <a:t>Bagian-bagian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utama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dari</a:t>
            </a:r>
            <a:r>
              <a:rPr lang="en-US" sz="3200" dirty="0" smtClean="0">
                <a:solidFill>
                  <a:schemeClr val="tx1"/>
                </a:solidFill>
              </a:rPr>
              <a:t> UML</a:t>
            </a:r>
            <a:r>
              <a:rPr lang="id-ID" sz="3200" dirty="0" smtClean="0">
                <a:solidFill>
                  <a:schemeClr val="tx1"/>
                </a:solidFill>
              </a:rPr>
              <a:t/>
            </a:r>
            <a:br>
              <a:rPr lang="id-ID" sz="3200" dirty="0" smtClean="0">
                <a:solidFill>
                  <a:schemeClr val="tx1"/>
                </a:solidFill>
              </a:rPr>
            </a:br>
            <a:endParaRPr lang="id-ID" sz="3200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rcRect l="37293" t="42607" r="35940" b="52381"/>
          <a:stretch>
            <a:fillRect/>
          </a:stretch>
        </p:blipFill>
        <p:spPr bwMode="auto">
          <a:xfrm>
            <a:off x="967604" y="2828275"/>
            <a:ext cx="169545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 l="44662" t="42607" r="23910" b="45614"/>
          <a:stretch>
            <a:fillRect/>
          </a:stretch>
        </p:blipFill>
        <p:spPr bwMode="auto">
          <a:xfrm>
            <a:off x="819967" y="3778506"/>
            <a:ext cx="19907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26" name="AutoShape 2"/>
          <p:cNvCxnSpPr>
            <a:cxnSpLocks noChangeShapeType="1"/>
          </p:cNvCxnSpPr>
          <p:nvPr/>
        </p:nvCxnSpPr>
        <p:spPr bwMode="auto">
          <a:xfrm>
            <a:off x="5354002" y="2923525"/>
            <a:ext cx="16668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" name="Picture 8"/>
          <p:cNvPicPr/>
          <p:nvPr/>
        </p:nvPicPr>
        <p:blipFill>
          <a:blip r:embed="rId4"/>
          <a:srcRect l="41203" t="48621" r="41353" b="47619"/>
          <a:stretch>
            <a:fillRect/>
          </a:stretch>
        </p:blipFill>
        <p:spPr bwMode="auto">
          <a:xfrm>
            <a:off x="5160645" y="3884114"/>
            <a:ext cx="2053590" cy="265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139503" y="2968169"/>
            <a:ext cx="1351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Dependency</a:t>
            </a:r>
            <a:endParaRPr lang="id-ID" dirty="0"/>
          </a:p>
        </p:txBody>
      </p:sp>
      <p:sp>
        <p:nvSpPr>
          <p:cNvPr id="10" name="Rectangle 9"/>
          <p:cNvSpPr/>
          <p:nvPr/>
        </p:nvSpPr>
        <p:spPr>
          <a:xfrm>
            <a:off x="1139503" y="4226181"/>
            <a:ext cx="13131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Association</a:t>
            </a:r>
            <a:endParaRPr lang="id-ID" dirty="0"/>
          </a:p>
        </p:txBody>
      </p:sp>
      <p:sp>
        <p:nvSpPr>
          <p:cNvPr id="11" name="Rectangle 10"/>
          <p:cNvSpPr/>
          <p:nvPr/>
        </p:nvSpPr>
        <p:spPr>
          <a:xfrm>
            <a:off x="5284504" y="3018775"/>
            <a:ext cx="1736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Generalizations</a:t>
            </a:r>
            <a:endParaRPr lang="id-ID" dirty="0"/>
          </a:p>
        </p:txBody>
      </p:sp>
      <p:sp>
        <p:nvSpPr>
          <p:cNvPr id="12" name="Rectangle 11"/>
          <p:cNvSpPr/>
          <p:nvPr/>
        </p:nvSpPr>
        <p:spPr>
          <a:xfrm>
            <a:off x="5354002" y="4149544"/>
            <a:ext cx="13901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Realizations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46604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Gambaran UML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16451"/>
            <a:ext cx="8596668" cy="3880773"/>
          </a:xfrm>
        </p:spPr>
        <p:txBody>
          <a:bodyPr/>
          <a:lstStyle/>
          <a:p>
            <a:r>
              <a:rPr lang="en-US" dirty="0"/>
              <a:t>UML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pemograman</a:t>
            </a:r>
            <a:r>
              <a:rPr lang="en-US" dirty="0"/>
              <a:t> visual, </a:t>
            </a:r>
            <a:r>
              <a:rPr lang="en-US" dirty="0" err="1"/>
              <a:t>tetapi</a:t>
            </a:r>
            <a:r>
              <a:rPr lang="en-US" dirty="0"/>
              <a:t> model UML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dikoneksikan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pemograman</a:t>
            </a:r>
            <a:r>
              <a:rPr lang="en-US" dirty="0"/>
              <a:t> visual. </a:t>
            </a:r>
            <a:r>
              <a:rPr lang="en-US" dirty="0" err="1"/>
              <a:t>Maksudnya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model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dimapping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pemograman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java, C++, VB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database relational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database </a:t>
            </a:r>
            <a:r>
              <a:rPr lang="en-US" dirty="0" err="1"/>
              <a:t>berorientasi</a:t>
            </a:r>
            <a:r>
              <a:rPr lang="en-US" dirty="0"/>
              <a:t> object.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79943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>
                <a:solidFill>
                  <a:schemeClr val="tx1"/>
                </a:solidFill>
              </a:rPr>
              <a:t>Latihan</a:t>
            </a:r>
            <a:br>
              <a:rPr lang="id-ID" dirty="0" smtClean="0">
                <a:solidFill>
                  <a:schemeClr val="tx1"/>
                </a:solidFill>
              </a:rPr>
            </a:br>
            <a:r>
              <a:rPr lang="id-ID" sz="1800" dirty="0">
                <a:solidFill>
                  <a:schemeClr val="tx1"/>
                </a:solidFill>
              </a:rPr>
              <a:t>Pada prinsipnya semua metode perancangan berorientasi objek adalah sama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dirty="0" smtClean="0"/>
              <a:t>Amati sistem penerimaan mahasiswa baru di IBI Darmajaya, tugas anda menganalisis dan desain dengan tahap </a:t>
            </a:r>
            <a:r>
              <a:rPr lang="id-ID" dirty="0"/>
              <a:t>pelaksanaan perancangan berorientasi objek secara </a:t>
            </a:r>
            <a:r>
              <a:rPr lang="id-ID" dirty="0" smtClean="0"/>
              <a:t>umum b</a:t>
            </a:r>
            <a:r>
              <a:rPr lang="en-US" dirty="0" err="1" smtClean="0"/>
              <a:t>erdasarkan</a:t>
            </a:r>
            <a:r>
              <a:rPr lang="en-US" dirty="0" smtClean="0"/>
              <a:t> </a:t>
            </a:r>
            <a:r>
              <a:rPr lang="en-US" i="1" dirty="0"/>
              <a:t>use case </a:t>
            </a:r>
            <a:r>
              <a:rPr lang="en-US" i="1" dirty="0" smtClean="0"/>
              <a:t>diagram</a:t>
            </a:r>
            <a:r>
              <a:rPr lang="en-US" dirty="0" smtClean="0"/>
              <a:t>, </a:t>
            </a:r>
            <a:r>
              <a:rPr lang="en-US" dirty="0" err="1"/>
              <a:t>mulailah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id-ID" dirty="0" smtClean="0"/>
              <a:t>usecase model dan usecase </a:t>
            </a:r>
            <a:r>
              <a:rPr lang="en-US" i="1" dirty="0" smtClean="0"/>
              <a:t>diagram </a:t>
            </a:r>
            <a:r>
              <a:rPr lang="en-US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765522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284</TotalTime>
  <Words>235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Facet</vt:lpstr>
      <vt:lpstr>Analisa sistem yang berjalan dan Pengenalan tools UML</vt:lpstr>
      <vt:lpstr>Outline</vt:lpstr>
      <vt:lpstr>Bagian – bagian dari UML</vt:lpstr>
      <vt:lpstr>Bagian-bagian utama dari UML </vt:lpstr>
      <vt:lpstr>PowerPoint Presentation</vt:lpstr>
      <vt:lpstr>Gambaran UML</vt:lpstr>
      <vt:lpstr>Latihan Pada prinsipnya semua metode perancangan berorientasi objek adalah sama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Analisa sistem yang berjalan dan Pengenalan tools UML</dc:title>
  <dc:creator>Windows User</dc:creator>
  <cp:lastModifiedBy>Windows User</cp:lastModifiedBy>
  <cp:revision>15</cp:revision>
  <dcterms:created xsi:type="dcterms:W3CDTF">2019-10-20T06:46:59Z</dcterms:created>
  <dcterms:modified xsi:type="dcterms:W3CDTF">2019-11-20T08:02:45Z</dcterms:modified>
</cp:coreProperties>
</file>