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75" r:id="rId4"/>
    <p:sldId id="276" r:id="rId5"/>
    <p:sldId id="277" r:id="rId6"/>
    <p:sldId id="268" r:id="rId7"/>
    <p:sldId id="278" r:id="rId8"/>
    <p:sldId id="269" r:id="rId9"/>
    <p:sldId id="270" r:id="rId10"/>
    <p:sldId id="272" r:id="rId11"/>
    <p:sldId id="273" r:id="rId12"/>
    <p:sldId id="274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279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5FC8-A03B-49AA-816C-8B830AB604A9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C43E-93B9-4F72-8086-4BCD9A45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8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5FC8-A03B-49AA-816C-8B830AB604A9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C43E-93B9-4F72-8086-4BCD9A45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7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5FC8-A03B-49AA-816C-8B830AB604A9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C43E-93B9-4F72-8086-4BCD9A45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92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35E2-36EE-40DC-8A7A-E185D937B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98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1" y="1752600"/>
            <a:ext cx="52324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1" y="3962400"/>
            <a:ext cx="52324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C8DA-342F-4067-993C-137B5B56A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5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5FC8-A03B-49AA-816C-8B830AB604A9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C43E-93B9-4F72-8086-4BCD9A45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5FC8-A03B-49AA-816C-8B830AB604A9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C43E-93B9-4F72-8086-4BCD9A45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0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5FC8-A03B-49AA-816C-8B830AB604A9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C43E-93B9-4F72-8086-4BCD9A45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5FC8-A03B-49AA-816C-8B830AB604A9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C43E-93B9-4F72-8086-4BCD9A45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5FC8-A03B-49AA-816C-8B830AB604A9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C43E-93B9-4F72-8086-4BCD9A45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5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5FC8-A03B-49AA-816C-8B830AB604A9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C43E-93B9-4F72-8086-4BCD9A45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9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5FC8-A03B-49AA-816C-8B830AB604A9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C43E-93B9-4F72-8086-4BCD9A45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8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5FC8-A03B-49AA-816C-8B830AB604A9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C43E-93B9-4F72-8086-4BCD9A45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3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5FC8-A03B-49AA-816C-8B830AB604A9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C43E-93B9-4F72-8086-4BCD9A45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4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1946"/>
            <a:ext cx="12192000" cy="5036024"/>
          </a:xfrm>
          <a:prstGeom prst="rect">
            <a:avLst/>
          </a:prstGeom>
          <a:blipFill dpi="0" rotWithShape="1">
            <a:blip r:embed="rId3">
              <a:alphaModFix amt="43000"/>
            </a:blip>
            <a:srcRect/>
            <a:tile tx="0" ty="0" sx="100000" sy="100000" flip="none" algn="tl"/>
          </a:blipFill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89286" y="1502482"/>
            <a:ext cx="10569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 smtClean="0">
                <a:latin typeface="Cambria" panose="02040503050406030204" pitchFamily="18" charset="0"/>
              </a:rPr>
              <a:t>4</a:t>
            </a:r>
            <a:endParaRPr lang="en-US" altLang="en-US" sz="6600" b="1" dirty="0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9988" y="2898250"/>
            <a:ext cx="7751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4800" b="1" dirty="0"/>
              <a:t>RUANG </a:t>
            </a:r>
            <a:r>
              <a:rPr lang="id-ID" sz="4800" b="1" dirty="0" smtClean="0"/>
              <a:t>SAMPEL</a:t>
            </a:r>
            <a:r>
              <a:rPr lang="en-US" sz="4800" b="1" dirty="0" smtClean="0"/>
              <a:t>, </a:t>
            </a:r>
            <a:r>
              <a:rPr lang="id-ID" sz="4800" b="1" dirty="0" smtClean="0"/>
              <a:t>KEJADIAN</a:t>
            </a:r>
            <a:r>
              <a:rPr lang="en-US" sz="4800" b="1" dirty="0" smtClean="0"/>
              <a:t>,</a:t>
            </a:r>
            <a:endParaRPr lang="en-US" sz="4800" b="1" dirty="0" smtClean="0">
              <a:cs typeface="Arial" panose="020B0604020202020204" pitchFamily="34" charset="0"/>
            </a:endParaRPr>
          </a:p>
          <a:p>
            <a:pPr algn="r"/>
            <a:r>
              <a:rPr lang="en-US" sz="4800" b="1" dirty="0" smtClean="0">
                <a:cs typeface="Arial" panose="020B0604020202020204" pitchFamily="34" charset="0"/>
              </a:rPr>
              <a:t>PROBABILITAS DAN TEOREMA BAYES</a:t>
            </a:r>
            <a:endParaRPr lang="en-US" sz="4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5401" y="166115"/>
            <a:ext cx="9640925" cy="966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cap="all" dirty="0" err="1" smtClean="0">
                <a:latin typeface="Arial Black" panose="020B0A04020102020204" pitchFamily="34" charset="0"/>
              </a:rPr>
              <a:t>Kombinasi</a:t>
            </a:r>
            <a:endParaRPr lang="en-US" sz="6000" cap="all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 txBox="1">
                <a:spLocks/>
              </p:cNvSpPr>
              <p:nvPr/>
            </p:nvSpPr>
            <p:spPr>
              <a:xfrm>
                <a:off x="1052485" y="1731601"/>
                <a:ext cx="10561759" cy="465555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sz="2400" dirty="0" smtClean="0"/>
                  <a:t>Suatu </a:t>
                </a:r>
                <a:r>
                  <a:rPr lang="en-US" sz="2400" dirty="0" err="1" smtClean="0"/>
                  <a:t>pengurutan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elemen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dimana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pengurutan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elemen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tersebut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tidak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penting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Banyaknya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kombinasi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n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yang </a:t>
                </a:r>
                <a:r>
                  <a:rPr lang="en-US" sz="2400" dirty="0" err="1"/>
                  <a:t>diambil</a:t>
                </a:r>
                <a:r>
                  <a:rPr lang="en-US" sz="2400" dirty="0"/>
                  <a:t> r </a:t>
                </a:r>
                <a:r>
                  <a:rPr lang="en-US" sz="2400" dirty="0" err="1"/>
                  <a:t>sekaligus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dinotasikan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d-ID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baseline="-25000" smtClean="0">
                              <a:latin typeface="Cambria Math"/>
                            </a:rPr>
                            <m:t>𝑛</m:t>
                          </m:r>
                          <m:r>
                            <a:rPr lang="id-ID" sz="2400" i="1" smtClean="0">
                              <a:latin typeface="Cambria Math"/>
                              <a:ea typeface="Cambria Math"/>
                            </a:rPr>
                            <m:t>∁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sub>
                        <m:sup/>
                      </m:sSub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!(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)!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100000"/>
                  </a:lnSpc>
                </a:pPr>
                <a:endParaRPr lang="en-US" sz="2400" dirty="0" smtClean="0"/>
              </a:p>
              <a:p>
                <a:pPr>
                  <a:lnSpc>
                    <a:spcPct val="100000"/>
                  </a:lnSpc>
                </a:pPr>
                <a:r>
                  <a:rPr lang="en-US" sz="2400" dirty="0" err="1" smtClean="0"/>
                  <a:t>Contoh</a:t>
                </a:r>
                <a:r>
                  <a:rPr lang="en-US" sz="2400" dirty="0" smtClean="0"/>
                  <a:t>: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en-US" sz="2400" dirty="0" smtClean="0"/>
                  <a:t>	Ada 5 </a:t>
                </a:r>
                <a:r>
                  <a:rPr lang="en-US" sz="2400" dirty="0" err="1" smtClean="0"/>
                  <a:t>calon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kades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bagaimana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cara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memilih</a:t>
                </a:r>
                <a:r>
                  <a:rPr lang="en-US" sz="2400" dirty="0" smtClean="0"/>
                  <a:t> 2 </a:t>
                </a:r>
                <a:r>
                  <a:rPr lang="en-US" sz="2400" dirty="0" err="1" smtClean="0"/>
                  <a:t>calon</a:t>
                </a:r>
                <a:r>
                  <a:rPr lang="en-US" sz="2400" dirty="0" smtClean="0"/>
                  <a:t>?</a:t>
                </a:r>
              </a:p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d-ID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baseline="-25000" smtClean="0">
                              <a:latin typeface="Cambria Math"/>
                            </a:rPr>
                            <m:t>5</m:t>
                          </m:r>
                          <m:r>
                            <a:rPr lang="id-ID" sz="2400" i="1">
                              <a:latin typeface="Cambria Math"/>
                              <a:ea typeface="Cambria Math"/>
                            </a:rPr>
                            <m:t>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!(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)!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2!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=10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400" dirty="0" smtClean="0"/>
                  <a:t>	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85" y="1731601"/>
                <a:ext cx="10561759" cy="4655551"/>
              </a:xfrm>
              <a:prstGeom prst="rect">
                <a:avLst/>
              </a:prstGeom>
              <a:blipFill rotWithShape="1">
                <a:blip r:embed="rId2"/>
                <a:stretch>
                  <a:fillRect l="-808" t="-104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0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6857" y="1330873"/>
                <a:ext cx="11403105" cy="480631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400" dirty="0" smtClean="0">
                    <a:latin typeface="Bahnschrift" panose="020B0502040204020203" pitchFamily="34" charset="0"/>
                  </a:rPr>
                  <a:t>Misalkan</a:t>
                </a:r>
                <a:r>
                  <a:rPr lang="en-US" sz="2400" dirty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dimiliki</a:t>
                </a:r>
                <a:r>
                  <a:rPr lang="en-US" sz="2400" dirty="0">
                    <a:latin typeface="Bahnschrift" panose="020B0502040204020203" pitchFamily="34" charset="0"/>
                  </a:rPr>
                  <a:t> 3 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huruf</a:t>
                </a:r>
                <a:r>
                  <a:rPr lang="en-US" sz="2400" dirty="0">
                    <a:latin typeface="Bahnschrift" panose="020B0502040204020203" pitchFamily="34" charset="0"/>
                  </a:rPr>
                  <a:t> yang 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berbeda</a:t>
                </a:r>
                <a:r>
                  <a:rPr lang="en-US" sz="2400" dirty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yaitu</a:t>
                </a:r>
                <a:r>
                  <a:rPr lang="en-US" sz="2400" dirty="0">
                    <a:latin typeface="Bahnschrift" panose="020B0502040204020203" pitchFamily="34" charset="0"/>
                  </a:rPr>
                  <a:t> A,  B 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dan</a:t>
                </a:r>
                <a:r>
                  <a:rPr lang="en-US" sz="2400" dirty="0">
                    <a:latin typeface="Bahnschrift" panose="020B0502040204020203" pitchFamily="34" charset="0"/>
                  </a:rPr>
                  <a:t> C. Dari 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huruf</a:t>
                </a:r>
                <a:r>
                  <a:rPr lang="en-US" sz="2400" dirty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tersebut</a:t>
                </a:r>
                <a:r>
                  <a:rPr lang="en-US" sz="2400" dirty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akan</a:t>
                </a:r>
                <a:r>
                  <a:rPr lang="en-US" sz="2400" dirty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dibuat</a:t>
                </a:r>
                <a:r>
                  <a:rPr lang="en-US" sz="2400" dirty="0">
                    <a:latin typeface="Bahnschrift" panose="020B0502040204020203" pitchFamily="34" charset="0"/>
                  </a:rPr>
                  <a:t> ‘kata’ yang 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terdiri</a:t>
                </a:r>
                <a:r>
                  <a:rPr lang="en-US" sz="2400" dirty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dari</a:t>
                </a:r>
                <a:r>
                  <a:rPr lang="en-US" sz="2400" dirty="0">
                    <a:latin typeface="Bahnschrift" panose="020B0502040204020203" pitchFamily="34" charset="0"/>
                  </a:rPr>
                  <a:t> 2 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huruf</a:t>
                </a:r>
                <a:r>
                  <a:rPr lang="en-US" sz="2400" dirty="0">
                    <a:latin typeface="Bahnschrift" panose="020B0502040204020203" pitchFamily="34" charset="0"/>
                  </a:rPr>
                  <a:t>. 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Terdapat</a:t>
                </a:r>
                <a:r>
                  <a:rPr lang="en-US" sz="2400" dirty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berapakah</a:t>
                </a:r>
                <a:r>
                  <a:rPr lang="en-US" sz="2400" dirty="0">
                    <a:latin typeface="Bahnschrift" panose="020B0502040204020203" pitchFamily="34" charset="0"/>
                  </a:rPr>
                  <a:t> ‘kata’ yang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terbentuk</a:t>
                </a:r>
                <a:r>
                  <a:rPr lang="en-US" sz="2400" dirty="0">
                    <a:latin typeface="Bahnschrift" panose="020B0502040204020203" pitchFamily="34" charset="0"/>
                  </a:rPr>
                  <a:t> (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urutan</a:t>
                </a:r>
                <a:r>
                  <a:rPr lang="en-US" sz="2400" dirty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huruf</a:t>
                </a:r>
                <a:r>
                  <a:rPr lang="en-US" sz="2400" dirty="0">
                    <a:latin typeface="Bahnschrift" panose="020B0502040204020203" pitchFamily="34" charset="0"/>
                  </a:rPr>
                  <a:t> yang 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terbentuk</a:t>
                </a:r>
                <a:r>
                  <a:rPr lang="en-US" sz="2400" dirty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</a:rPr>
                  <a:t>tidak</a:t>
                </a:r>
                <a:r>
                  <a:rPr lang="en-US" sz="2400" dirty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diperhatikan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)?</a:t>
                </a:r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id-ID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2!(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−2)!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3!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2!1!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519113"/>
                <a:r>
                  <a:rPr lang="en-US" sz="2400" dirty="0" err="1" smtClean="0">
                    <a:latin typeface="Bahnschrift" panose="020B0502040204020203" pitchFamily="34" charset="0"/>
                  </a:rPr>
                  <a:t>yaitu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: AB, AC, BC</a:t>
                </a:r>
              </a:p>
              <a:p>
                <a:endParaRPr lang="en-US" sz="2400" dirty="0" smtClean="0">
                  <a:latin typeface="Bahnschrift" panose="020B0502040204020203" pitchFamily="34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Wingdings" panose="05000000000000000000" pitchFamily="2" charset="2"/>
                  <a:buChar char="q"/>
                </a:pPr>
                <a:r>
                  <a:rPr lang="en-US" sz="2400" dirty="0" err="1" smtClean="0">
                    <a:latin typeface="Bahnschrift" panose="020B0502040204020203" pitchFamily="34" charset="0"/>
                  </a:rPr>
                  <a:t>Dalam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suatu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pertemuan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 MUKERNAS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terdapat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 10 orang yang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belum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saling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kenal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. Agar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mereka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saling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kenal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maka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mereka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saling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berjabat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tangan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.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Berapa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banyaknya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jabat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tangan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 yang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terjadi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. </a:t>
                </a:r>
                <a:r>
                  <a:rPr lang="en-US" sz="2400" dirty="0" err="1" smtClean="0">
                    <a:latin typeface="Bahnschrift" panose="020B0502040204020203" pitchFamily="34" charset="0"/>
                  </a:rPr>
                  <a:t>Jawab</a:t>
                </a:r>
                <a:r>
                  <a:rPr lang="en-US" sz="2400" dirty="0" smtClean="0">
                    <a:latin typeface="Bahnschrift" panose="020B0502040204020203" pitchFamily="34" charset="0"/>
                  </a:rPr>
                  <a:t>: </a:t>
                </a:r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id-ID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2!(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−2)!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2!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=45</m:t>
                    </m:r>
                  </m:oMath>
                </a14:m>
                <a:r>
                  <a:rPr lang="en-US" sz="2400" dirty="0" smtClean="0">
                    <a:latin typeface="Bahnschrift" panose="020B0502040204020203" pitchFamily="34" charset="0"/>
                  </a:rPr>
                  <a:t> jabattangan</a:t>
                </a:r>
              </a:p>
              <a:p>
                <a:pPr algn="ctr"/>
                <a:endParaRPr lang="en-US" sz="2400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7" y="1330873"/>
                <a:ext cx="11403105" cy="4806316"/>
              </a:xfrm>
              <a:prstGeom prst="rect">
                <a:avLst/>
              </a:prstGeom>
              <a:blipFill rotWithShape="1">
                <a:blip r:embed="rId2"/>
                <a:stretch>
                  <a:fillRect l="-695" t="-101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190266" y="143470"/>
            <a:ext cx="9654988" cy="1050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b="1" cap="small" dirty="0" err="1" smtClean="0">
                <a:latin typeface="Bahnschrift" panose="020B0502040204020203" pitchFamily="34" charset="0"/>
                <a:ea typeface="Cambria Math" pitchFamily="18" charset="0"/>
              </a:rPr>
              <a:t>Contoh</a:t>
            </a:r>
            <a:r>
              <a:rPr lang="en-US" sz="5400" b="1" cap="small" dirty="0" smtClean="0">
                <a:latin typeface="Bahnschrift" panose="020B0502040204020203" pitchFamily="34" charset="0"/>
                <a:ea typeface="Cambria Math" pitchFamily="18" charset="0"/>
              </a:rPr>
              <a:t> </a:t>
            </a:r>
            <a:r>
              <a:rPr lang="en-US" sz="5400" b="1" cap="small" dirty="0" err="1" smtClean="0">
                <a:latin typeface="Bahnschrift" panose="020B0502040204020203" pitchFamily="34" charset="0"/>
                <a:ea typeface="Cambria Math" pitchFamily="18" charset="0"/>
              </a:rPr>
              <a:t>Soal</a:t>
            </a:r>
            <a:r>
              <a:rPr lang="en-US" sz="5400" b="1" cap="small" dirty="0" smtClean="0">
                <a:latin typeface="Bahnschrift" panose="020B0502040204020203" pitchFamily="34" charset="0"/>
                <a:ea typeface="Cambria Math" pitchFamily="18" charset="0"/>
              </a:rPr>
              <a:t> </a:t>
            </a:r>
            <a:r>
              <a:rPr lang="en-US" sz="5400" b="1" cap="small" dirty="0" err="1" smtClean="0">
                <a:latin typeface="Bahnschrift" panose="020B0502040204020203" pitchFamily="34" charset="0"/>
                <a:ea typeface="Cambria Math" pitchFamily="18" charset="0"/>
              </a:rPr>
              <a:t>Kombinasi</a:t>
            </a:r>
            <a:r>
              <a:rPr lang="id-ID" sz="5400" b="1" cap="small" dirty="0" smtClean="0">
                <a:latin typeface="Bahnschrift" panose="020B0502040204020203" pitchFamily="34" charset="0"/>
                <a:ea typeface="Cambria Math" pitchFamily="18" charset="0"/>
              </a:rPr>
              <a:t> </a:t>
            </a:r>
            <a:endParaRPr lang="id-ID" sz="5400" b="1" cap="small" dirty="0">
              <a:latin typeface="Bahnschrift" panose="020B0502040204020203" pitchFamily="34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8338" y="1446461"/>
                <a:ext cx="10878671" cy="405752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Contoh : </a:t>
                </a:r>
                <a:r>
                  <a:rPr lang="en-US" sz="2800" dirty="0" err="1" smtClean="0"/>
                  <a:t>Suatukelompok</a:t>
                </a:r>
                <a:r>
                  <a:rPr lang="en-US" sz="2800" dirty="0" smtClean="0"/>
                  <a:t> yang </a:t>
                </a:r>
                <a:r>
                  <a:rPr lang="en-US" sz="2800" dirty="0" err="1" smtClean="0"/>
                  <a:t>terdiri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dari</a:t>
                </a:r>
                <a:r>
                  <a:rPr lang="en-US" sz="2800" dirty="0" smtClean="0"/>
                  <a:t> 3 orang </a:t>
                </a:r>
                <a:r>
                  <a:rPr lang="en-US" sz="2800" dirty="0" err="1" smtClean="0"/>
                  <a:t>pria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dan</a:t>
                </a:r>
                <a:r>
                  <a:rPr lang="en-US" sz="2800" dirty="0" smtClean="0"/>
                  <a:t> 2 orang </a:t>
                </a:r>
                <a:r>
                  <a:rPr lang="en-US" sz="2800" dirty="0" err="1" smtClean="0"/>
                  <a:t>wanita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akan</a:t>
                </a:r>
                <a:r>
                  <a:rPr lang="en-US" sz="2800" dirty="0" smtClean="0"/>
                  <a:t> memilih3 orang </a:t>
                </a:r>
                <a:r>
                  <a:rPr lang="en-US" sz="2800" dirty="0" err="1" smtClean="0"/>
                  <a:t>pengurus</a:t>
                </a:r>
                <a:r>
                  <a:rPr lang="en-US" sz="2800" dirty="0" smtClean="0"/>
                  <a:t> LK. </a:t>
                </a:r>
                <a:r>
                  <a:rPr lang="en-US" sz="2800" dirty="0" err="1" smtClean="0"/>
                  <a:t>Berapa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cara</a:t>
                </a:r>
                <a:r>
                  <a:rPr lang="en-US" sz="2800" dirty="0" smtClean="0"/>
                  <a:t> yang </a:t>
                </a:r>
                <a:r>
                  <a:rPr lang="en-US" sz="2800" dirty="0" err="1" smtClean="0"/>
                  <a:t>dapat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dibentuk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dari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pemilihan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jikapengurus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terdiri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dari</a:t>
                </a:r>
                <a:r>
                  <a:rPr lang="en-US" sz="2800" dirty="0" smtClean="0"/>
                  <a:t> 2 orang </a:t>
                </a:r>
                <a:r>
                  <a:rPr lang="en-US" sz="2800" dirty="0" err="1" smtClean="0"/>
                  <a:t>pria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dan</a:t>
                </a:r>
                <a:r>
                  <a:rPr lang="en-US" sz="2800" dirty="0" smtClean="0"/>
                  <a:t> 1 orang </a:t>
                </a:r>
                <a:r>
                  <a:rPr lang="en-US" sz="2800" dirty="0" err="1" smtClean="0"/>
                  <a:t>wanita</a:t>
                </a:r>
                <a:r>
                  <a:rPr lang="en-US" sz="2800" dirty="0" smtClean="0"/>
                  <a:t>.</a:t>
                </a:r>
              </a:p>
              <a:p>
                <a:endParaRPr lang="en-US" sz="2800" dirty="0" smtClean="0"/>
              </a:p>
              <a:p>
                <a:r>
                  <a:rPr lang="en-US" sz="2800" dirty="0" err="1" smtClean="0"/>
                  <a:t>Jawab</a:t>
                </a:r>
                <a:r>
                  <a:rPr lang="en-US" sz="2800" dirty="0" smtClean="0"/>
                  <a:t> : 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id-ID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baseline="-25000" smtClean="0">
                            <a:latin typeface="Cambria Math"/>
                          </a:rPr>
                          <m:t>3</m:t>
                        </m:r>
                        <m:r>
                          <a:rPr lang="id-ID" sz="2800" i="1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id-ID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baseline="-25000" smtClean="0">
                            <a:latin typeface="Cambria Math"/>
                          </a:rPr>
                          <m:t>2</m:t>
                        </m:r>
                        <m:r>
                          <a:rPr lang="id-ID" sz="2800" i="1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=3 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2=6</m:t>
                    </m:r>
                  </m:oMath>
                </a14:m>
                <a:r>
                  <a:rPr lang="en-US" sz="2800" dirty="0" smtClean="0"/>
                  <a:t> cara</a:t>
                </a:r>
              </a:p>
              <a:p>
                <a:endParaRPr lang="en-US" sz="2800" dirty="0"/>
              </a:p>
              <a:p>
                <a:r>
                  <a:rPr lang="en-US" sz="2800" dirty="0" err="1" smtClean="0"/>
                  <a:t>yaitu</a:t>
                </a:r>
                <a:r>
                  <a:rPr lang="en-US" sz="2800" dirty="0" smtClean="0"/>
                  <a:t>: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L1 L2 W1 ; L1 L3 W1 ; L2 L3 W1 ; L1 L2 W2 ; L1 L3 W2 ; L2 L3 W2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38" y="1446461"/>
                <a:ext cx="10878671" cy="4057521"/>
              </a:xfrm>
              <a:prstGeom prst="rect">
                <a:avLst/>
              </a:prstGeom>
              <a:blipFill rotWithShape="1">
                <a:blip r:embed="rId2"/>
                <a:stretch>
                  <a:fillRect l="-1177" t="-135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190266" y="143470"/>
            <a:ext cx="9654988" cy="1050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b="1" cap="small" dirty="0" err="1" smtClean="0">
                <a:latin typeface="Bahnschrift" panose="020B0502040204020203" pitchFamily="34" charset="0"/>
                <a:ea typeface="Cambria Math" pitchFamily="18" charset="0"/>
              </a:rPr>
              <a:t>Contoh</a:t>
            </a:r>
            <a:r>
              <a:rPr lang="en-US" sz="5400" b="1" cap="small" dirty="0" smtClean="0">
                <a:latin typeface="Bahnschrift" panose="020B0502040204020203" pitchFamily="34" charset="0"/>
                <a:ea typeface="Cambria Math" pitchFamily="18" charset="0"/>
              </a:rPr>
              <a:t> </a:t>
            </a:r>
            <a:r>
              <a:rPr lang="en-US" sz="5400" b="1" cap="small" dirty="0" err="1" smtClean="0">
                <a:latin typeface="Bahnschrift" panose="020B0502040204020203" pitchFamily="34" charset="0"/>
                <a:ea typeface="Cambria Math" pitchFamily="18" charset="0"/>
              </a:rPr>
              <a:t>Soal</a:t>
            </a:r>
            <a:r>
              <a:rPr lang="en-US" sz="5400" b="1" cap="small" dirty="0" smtClean="0">
                <a:latin typeface="Bahnschrift" panose="020B0502040204020203" pitchFamily="34" charset="0"/>
                <a:ea typeface="Cambria Math" pitchFamily="18" charset="0"/>
              </a:rPr>
              <a:t> </a:t>
            </a:r>
            <a:r>
              <a:rPr lang="en-US" sz="5400" b="1" cap="small" dirty="0" err="1" smtClean="0">
                <a:latin typeface="Bahnschrift" panose="020B0502040204020203" pitchFamily="34" charset="0"/>
                <a:ea typeface="Cambria Math" pitchFamily="18" charset="0"/>
              </a:rPr>
              <a:t>Kombinasi</a:t>
            </a:r>
            <a:r>
              <a:rPr lang="id-ID" sz="5400" b="1" cap="small" dirty="0" smtClean="0">
                <a:latin typeface="Bahnschrift" panose="020B0502040204020203" pitchFamily="34" charset="0"/>
                <a:ea typeface="Cambria Math" pitchFamily="18" charset="0"/>
              </a:rPr>
              <a:t> </a:t>
            </a:r>
            <a:endParaRPr lang="id-ID" sz="5400" b="1" cap="small" dirty="0">
              <a:latin typeface="Bahnschrift" panose="020B0502040204020203" pitchFamily="34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9484" y="191068"/>
            <a:ext cx="8970029" cy="927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DEFINISI PROBABILITAS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35555" y="1924428"/>
            <a:ext cx="9475730" cy="41624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b="1" dirty="0" smtClean="0">
              <a:latin typeface="Bahnschrift" panose="020B0502040204020203" pitchFamily="34" charset="0"/>
            </a:endParaRPr>
          </a:p>
          <a:p>
            <a:pPr algn="l"/>
            <a:r>
              <a:rPr lang="en-US" sz="2800" b="1" dirty="0" err="1" smtClean="0">
                <a:latin typeface="Bahnschrift" panose="020B0502040204020203" pitchFamily="34" charset="0"/>
              </a:rPr>
              <a:t>Probabilitas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sering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didefinisikan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sebagai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peluang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atau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kemungkinan</a:t>
            </a:r>
            <a:r>
              <a:rPr lang="en-US" sz="2800" b="1" dirty="0" smtClean="0">
                <a:latin typeface="Bahnschrift" panose="020B0502040204020203" pitchFamily="34" charset="0"/>
              </a:rPr>
              <a:t>.</a:t>
            </a:r>
          </a:p>
          <a:p>
            <a:pPr algn="l"/>
            <a:r>
              <a:rPr lang="en-US" sz="2800" b="1" dirty="0" smtClean="0">
                <a:latin typeface="Bahnschrift" panose="020B0502040204020203" pitchFamily="34" charset="0"/>
              </a:rPr>
              <a:t>PROBABILITAS </a:t>
            </a:r>
            <a:r>
              <a:rPr lang="en-US" sz="2800" b="1" dirty="0" err="1" smtClean="0">
                <a:latin typeface="Bahnschrift" panose="020B0502040204020203" pitchFamily="34" charset="0"/>
              </a:rPr>
              <a:t>atau</a:t>
            </a:r>
            <a:r>
              <a:rPr lang="en-US" sz="2800" b="1" dirty="0" smtClean="0">
                <a:latin typeface="Bahnschrift" panose="020B0502040204020203" pitchFamily="34" charset="0"/>
              </a:rPr>
              <a:t> PELUANG </a:t>
            </a:r>
            <a:r>
              <a:rPr lang="en-US" sz="2800" b="1" dirty="0" err="1" smtClean="0">
                <a:latin typeface="Bahnschrift" panose="020B0502040204020203" pitchFamily="34" charset="0"/>
              </a:rPr>
              <a:t>merupakan</a:t>
            </a:r>
            <a:r>
              <a:rPr lang="en-US" sz="2800" b="1" dirty="0" smtClean="0">
                <a:latin typeface="Bahnschrift" panose="020B0502040204020203" pitchFamily="34" charset="0"/>
              </a:rPr>
              <a:t>:</a:t>
            </a:r>
          </a:p>
          <a:p>
            <a:pPr lvl="1" algn="l"/>
            <a:r>
              <a:rPr lang="en-US" sz="2800" b="1" dirty="0" err="1" smtClean="0">
                <a:latin typeface="Bahnschrift" panose="020B0502040204020203" pitchFamily="34" charset="0"/>
              </a:rPr>
              <a:t>suatu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nilai</a:t>
            </a:r>
            <a:r>
              <a:rPr lang="en-US" sz="2800" b="1" dirty="0" smtClean="0">
                <a:latin typeface="Bahnschrift" panose="020B0502040204020203" pitchFamily="34" charset="0"/>
              </a:rPr>
              <a:t> yang </a:t>
            </a:r>
            <a:r>
              <a:rPr lang="en-US" sz="2800" b="1" dirty="0" err="1" smtClean="0">
                <a:latin typeface="Bahnschrift" panose="020B0502040204020203" pitchFamily="34" charset="0"/>
              </a:rPr>
              <a:t>digunakan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untuk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mengukur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tingkat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kemungkinan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terjadinya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suatu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kejadian</a:t>
            </a:r>
            <a:r>
              <a:rPr lang="en-US" sz="28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yang </a:t>
            </a:r>
            <a:r>
              <a:rPr lang="en-US" sz="2800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acak</a:t>
            </a:r>
            <a:r>
              <a:rPr lang="en-US" sz="2800" b="1" dirty="0" smtClean="0">
                <a:latin typeface="Bahnschrift" panose="020B0502040204020203" pitchFamily="34" charset="0"/>
              </a:rPr>
              <a:t>.</a:t>
            </a:r>
          </a:p>
          <a:p>
            <a:pPr lvl="1" algn="l"/>
            <a:r>
              <a:rPr lang="en-US" sz="2800" b="1" dirty="0" err="1" smtClean="0">
                <a:latin typeface="Bahnschrift" panose="020B0502040204020203" pitchFamily="34" charset="0"/>
              </a:rPr>
              <a:t>derajat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kepastian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untuk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terjadinya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suatu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peristiwa</a:t>
            </a:r>
            <a:r>
              <a:rPr lang="en-US" sz="2800" b="1" dirty="0" smtClean="0">
                <a:latin typeface="Bahnschrift" panose="020B0502040204020203" pitchFamily="34" charset="0"/>
              </a:rPr>
              <a:t> yang </a:t>
            </a:r>
            <a:r>
              <a:rPr lang="en-US" sz="2800" b="1" dirty="0" err="1" smtClean="0">
                <a:latin typeface="Bahnschrift" panose="020B0502040204020203" pitchFamily="34" charset="0"/>
              </a:rPr>
              <a:t>diukur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dengan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angka</a:t>
            </a:r>
            <a:r>
              <a:rPr lang="en-US" sz="28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pecahan</a:t>
            </a:r>
            <a:r>
              <a:rPr lang="en-US" sz="28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antara</a:t>
            </a:r>
            <a:r>
              <a:rPr lang="en-US" sz="28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0 – 1</a:t>
            </a:r>
            <a:r>
              <a:rPr lang="en-US" sz="2800" b="1" dirty="0" smtClean="0">
                <a:latin typeface="Bahnschrift" panose="020B0502040204020203" pitchFamily="34" charset="0"/>
              </a:rPr>
              <a:t>, </a:t>
            </a:r>
            <a:r>
              <a:rPr lang="en-US" sz="2800" b="1" dirty="0" err="1" smtClean="0">
                <a:latin typeface="Bahnschrift" panose="020B0502040204020203" pitchFamily="34" charset="0"/>
              </a:rPr>
              <a:t>dimana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peristiwa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tersebut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terjadi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secara</a:t>
            </a:r>
            <a:r>
              <a:rPr lang="en-US" sz="28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acak</a:t>
            </a:r>
            <a:r>
              <a:rPr lang="en-US" sz="28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atau</a:t>
            </a:r>
            <a:r>
              <a:rPr lang="en-US" sz="28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random.</a:t>
            </a:r>
          </a:p>
          <a:p>
            <a:endParaRPr lang="en-US" sz="28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3497002"/>
          </a:xfrm>
          <a:solidFill>
            <a:schemeClr val="tx2">
              <a:lumMod val="20000"/>
              <a:lumOff val="80000"/>
            </a:schemeClr>
          </a:solidFill>
        </p:spPr>
        <p:txBody>
          <a:bodyPr tIns="182880" bIns="182880"/>
          <a:lstStyle/>
          <a:p>
            <a:pPr marL="365125" indent="-365125" algn="just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id-ID" sz="2600" dirty="0" err="1" smtClean="0"/>
              <a:t>Banyaknya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kejadian</a:t>
            </a:r>
            <a:r>
              <a:rPr lang="en-US" altLang="id-ID" sz="2600" dirty="0" smtClean="0"/>
              <a:t> yang </a:t>
            </a:r>
            <a:r>
              <a:rPr lang="en-US" altLang="id-ID" sz="2600" dirty="0" err="1" smtClean="0"/>
              <a:t>sulit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diketahui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dengan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pasti</a:t>
            </a:r>
            <a:r>
              <a:rPr lang="en-US" altLang="id-ID" sz="2600" dirty="0" smtClean="0"/>
              <a:t>.</a:t>
            </a:r>
          </a:p>
          <a:p>
            <a:pPr marL="365125" indent="-365125" algn="just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id-ID" sz="2600" dirty="0" smtClean="0"/>
              <a:t>Akan </a:t>
            </a:r>
            <a:r>
              <a:rPr lang="en-US" altLang="id-ID" sz="2600" dirty="0" err="1" smtClean="0"/>
              <a:t>tetapi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kejadian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tersebut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dapat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kita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ketahui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akan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terjadi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dengan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melihat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fakta-fakta</a:t>
            </a:r>
            <a:r>
              <a:rPr lang="en-US" altLang="id-ID" sz="2600" dirty="0" smtClean="0"/>
              <a:t> yang </a:t>
            </a:r>
            <a:r>
              <a:rPr lang="en-US" altLang="id-ID" sz="2600" dirty="0" err="1" smtClean="0"/>
              <a:t>ada</a:t>
            </a:r>
            <a:r>
              <a:rPr lang="en-US" altLang="id-ID" sz="2600" dirty="0" smtClean="0"/>
              <a:t>.</a:t>
            </a:r>
          </a:p>
          <a:p>
            <a:pPr marL="365125" indent="-365125" algn="just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id-ID" sz="2600" dirty="0" err="1" smtClean="0"/>
              <a:t>Dalam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statistika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fakta-fakta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tersebut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digunakan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untuk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mengukur</a:t>
            </a:r>
            <a:r>
              <a:rPr lang="en-US" altLang="id-ID" sz="2600" dirty="0" smtClean="0"/>
              <a:t> </a:t>
            </a:r>
            <a:r>
              <a:rPr lang="en-US" altLang="id-ID" sz="2600" b="1" dirty="0" err="1" smtClean="0"/>
              <a:t>derajat</a:t>
            </a:r>
            <a:r>
              <a:rPr lang="en-US" altLang="id-ID" sz="2600" b="1" dirty="0" smtClean="0"/>
              <a:t> </a:t>
            </a:r>
            <a:r>
              <a:rPr lang="en-US" altLang="id-ID" sz="2600" b="1" dirty="0" err="1" smtClean="0"/>
              <a:t>kepastian</a:t>
            </a:r>
            <a:r>
              <a:rPr lang="en-US" altLang="id-ID" sz="2600" b="1" dirty="0" smtClean="0"/>
              <a:t> </a:t>
            </a:r>
            <a:r>
              <a:rPr lang="en-US" altLang="id-ID" sz="2600" b="1" dirty="0" err="1" smtClean="0"/>
              <a:t>atau</a:t>
            </a:r>
            <a:r>
              <a:rPr lang="en-US" altLang="id-ID" sz="2600" b="1" dirty="0" smtClean="0"/>
              <a:t> </a:t>
            </a:r>
            <a:r>
              <a:rPr lang="en-US" altLang="id-ID" sz="2600" b="1" dirty="0" err="1" smtClean="0"/>
              <a:t>keyakinan</a:t>
            </a:r>
            <a:r>
              <a:rPr lang="en-US" altLang="id-ID" sz="2600" dirty="0" smtClean="0"/>
              <a:t> yang </a:t>
            </a:r>
            <a:r>
              <a:rPr lang="en-US" altLang="id-ID" sz="2600" dirty="0" err="1" smtClean="0"/>
              <a:t>disebut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dengan</a:t>
            </a:r>
            <a:r>
              <a:rPr lang="en-US" altLang="id-ID" sz="2600" dirty="0" smtClean="0"/>
              <a:t> </a:t>
            </a:r>
            <a:r>
              <a:rPr lang="en-US" altLang="id-ID" sz="2600" b="1" dirty="0" err="1" smtClean="0"/>
              <a:t>Probabilitas</a:t>
            </a:r>
            <a:r>
              <a:rPr lang="en-US" altLang="id-ID" sz="2600" b="1" dirty="0" smtClean="0"/>
              <a:t> </a:t>
            </a:r>
            <a:r>
              <a:rPr lang="en-US" altLang="id-ID" sz="2600" b="1" dirty="0" err="1" smtClean="0"/>
              <a:t>atau</a:t>
            </a:r>
            <a:r>
              <a:rPr lang="en-US" altLang="id-ID" sz="2600" b="1" dirty="0" smtClean="0"/>
              <a:t> </a:t>
            </a:r>
            <a:r>
              <a:rPr lang="en-US" altLang="id-ID" sz="2600" b="1" dirty="0" err="1" smtClean="0"/>
              <a:t>Peluang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dilambangkan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dengan</a:t>
            </a:r>
            <a:r>
              <a:rPr lang="en-US" altLang="id-ID" sz="2600" dirty="0" smtClean="0"/>
              <a:t> </a:t>
            </a:r>
            <a:r>
              <a:rPr lang="en-US" altLang="id-ID" sz="2600" b="1" dirty="0" smtClean="0"/>
              <a:t>P</a:t>
            </a:r>
            <a:r>
              <a:rPr lang="en-US" altLang="id-ID" sz="2600" dirty="0" smtClean="0"/>
              <a:t>.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21" y="133114"/>
            <a:ext cx="10515600" cy="84952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KONSEP PROBABILITAS</a:t>
            </a:r>
          </a:p>
        </p:txBody>
      </p:sp>
    </p:spTree>
    <p:extLst>
      <p:ext uri="{BB962C8B-B14F-4D97-AF65-F5344CB8AC3E}">
        <p14:creationId xmlns:p14="http://schemas.microsoft.com/office/powerpoint/2010/main" val="23674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6063" y="122108"/>
            <a:ext cx="9318196" cy="1400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PENDEKATAN DALAM PERHITUNGAN PROBABILITAS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57955" y="1896438"/>
            <a:ext cx="10723323" cy="39584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Bahnschrift" panose="020B0502040204020203" pitchFamily="34" charset="0"/>
              </a:rPr>
              <a:t>Ada 2 </a:t>
            </a:r>
            <a:r>
              <a:rPr lang="en-US" b="1" dirty="0" err="1" smtClean="0">
                <a:latin typeface="Bahnschrift" panose="020B0502040204020203" pitchFamily="34" charset="0"/>
              </a:rPr>
              <a:t>Pendekatan</a:t>
            </a:r>
            <a:r>
              <a:rPr lang="en-US" b="1" dirty="0" smtClean="0">
                <a:latin typeface="Bahnschrift" panose="020B0502040204020203" pitchFamily="34" charset="0"/>
              </a:rPr>
              <a:t> </a:t>
            </a:r>
            <a:r>
              <a:rPr lang="en-US" b="1" dirty="0" err="1" smtClean="0">
                <a:latin typeface="Bahnschrift" panose="020B0502040204020203" pitchFamily="34" charset="0"/>
              </a:rPr>
              <a:t>dalam</a:t>
            </a:r>
            <a:r>
              <a:rPr lang="en-US" b="1" dirty="0" smtClean="0">
                <a:latin typeface="Bahnschrift" panose="020B0502040204020203" pitchFamily="34" charset="0"/>
              </a:rPr>
              <a:t> </a:t>
            </a:r>
            <a:r>
              <a:rPr lang="en-US" b="1" dirty="0" err="1" smtClean="0">
                <a:latin typeface="Bahnschrift" panose="020B0502040204020203" pitchFamily="34" charset="0"/>
              </a:rPr>
              <a:t>Perhitungan</a:t>
            </a:r>
            <a:r>
              <a:rPr lang="en-US" b="1" dirty="0" smtClean="0">
                <a:latin typeface="Bahnschrift" panose="020B0502040204020203" pitchFamily="34" charset="0"/>
              </a:rPr>
              <a:t> PROBABILITAS :</a:t>
            </a:r>
          </a:p>
          <a:p>
            <a:pPr marL="0" indent="0">
              <a:buNone/>
            </a:pPr>
            <a:endParaRPr lang="en-US" b="1" dirty="0" smtClean="0">
              <a:latin typeface="Bahnschrift" panose="020B0502040204020203" pitchFamily="34" charset="0"/>
            </a:endParaRPr>
          </a:p>
          <a:p>
            <a:r>
              <a:rPr lang="en-US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Pendekatan</a:t>
            </a:r>
            <a:r>
              <a:rPr lang="en-US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Bahnschrift" panose="020B0502040204020203" pitchFamily="34" charset="0"/>
              </a:rPr>
              <a:t>O</a:t>
            </a:r>
            <a:r>
              <a:rPr lang="en-US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bjektif</a:t>
            </a:r>
            <a:r>
              <a:rPr lang="en-US" dirty="0" smtClean="0">
                <a:latin typeface="Bahnschrift" panose="020B0502040204020203" pitchFamily="34" charset="0"/>
              </a:rPr>
              <a:t>, </a:t>
            </a:r>
            <a:r>
              <a:rPr lang="en-US" dirty="0" err="1" smtClean="0">
                <a:latin typeface="Bahnschrift" panose="020B0502040204020203" pitchFamily="34" charset="0"/>
              </a:rPr>
              <a:t>terbagi</a:t>
            </a:r>
            <a:r>
              <a:rPr lang="en-US" dirty="0" smtClean="0">
                <a:latin typeface="Bahnschrift" panose="020B0502040204020203" pitchFamily="34" charset="0"/>
              </a:rPr>
              <a:t> </a:t>
            </a:r>
            <a:r>
              <a:rPr lang="en-US" dirty="0" err="1" smtClean="0">
                <a:latin typeface="Bahnschrift" panose="020B0502040204020203" pitchFamily="34" charset="0"/>
              </a:rPr>
              <a:t>menjadi</a:t>
            </a:r>
            <a:r>
              <a:rPr lang="en-US" dirty="0" smtClean="0">
                <a:latin typeface="Bahnschrift" panose="020B0502040204020203" pitchFamily="34" charset="0"/>
              </a:rPr>
              <a:t>  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Bahnschrift" panose="020B0502040204020203" pitchFamily="34" charset="0"/>
              </a:rPr>
              <a:t>	- </a:t>
            </a:r>
            <a:r>
              <a:rPr lang="en-US" dirty="0" err="1" smtClean="0">
                <a:latin typeface="Bahnschrift" panose="020B0502040204020203" pitchFamily="34" charset="0"/>
              </a:rPr>
              <a:t>Pendekatan</a:t>
            </a:r>
            <a:r>
              <a:rPr lang="en-US" dirty="0" smtClean="0">
                <a:latin typeface="Bahnschrift" panose="020B0502040204020203" pitchFamily="34" charset="0"/>
              </a:rPr>
              <a:t> </a:t>
            </a:r>
            <a:r>
              <a:rPr lang="en-US" dirty="0" err="1" smtClean="0">
                <a:latin typeface="Bahnschrift" panose="020B0502040204020203" pitchFamily="34" charset="0"/>
              </a:rPr>
              <a:t>klasik</a:t>
            </a:r>
            <a:endParaRPr lang="en-US" dirty="0" smtClean="0">
              <a:latin typeface="Bahnschrift" panose="020B0502040204020203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Bahnschrift" panose="020B0502040204020203" pitchFamily="34" charset="0"/>
              </a:rPr>
              <a:t>	- </a:t>
            </a:r>
            <a:r>
              <a:rPr lang="en-US" dirty="0" err="1" smtClean="0">
                <a:latin typeface="Bahnschrift" panose="020B0502040204020203" pitchFamily="34" charset="0"/>
              </a:rPr>
              <a:t>Pendekatan</a:t>
            </a:r>
            <a:r>
              <a:rPr lang="en-US" dirty="0" smtClean="0">
                <a:latin typeface="Bahnschrift" panose="020B0502040204020203" pitchFamily="34" charset="0"/>
              </a:rPr>
              <a:t> </a:t>
            </a:r>
            <a:r>
              <a:rPr lang="en-US" dirty="0" err="1" smtClean="0">
                <a:latin typeface="Bahnschrift" panose="020B0502040204020203" pitchFamily="34" charset="0"/>
              </a:rPr>
              <a:t>frekuensi</a:t>
            </a:r>
            <a:r>
              <a:rPr lang="en-US" dirty="0" smtClean="0">
                <a:latin typeface="Bahnschrift" panose="020B0502040204020203" pitchFamily="34" charset="0"/>
              </a:rPr>
              <a:t> relative</a:t>
            </a:r>
          </a:p>
          <a:p>
            <a:pPr>
              <a:buFont typeface="Arial" panose="020B0604020202020204" pitchFamily="34" charset="0"/>
              <a:buNone/>
            </a:pPr>
            <a:endParaRPr lang="en-US" dirty="0" smtClean="0">
              <a:latin typeface="Bahnschrift" panose="020B0502040204020203" pitchFamily="34" charset="0"/>
            </a:endParaRPr>
          </a:p>
          <a:p>
            <a:r>
              <a:rPr lang="en-US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Pendekatan</a:t>
            </a:r>
            <a:r>
              <a:rPr lang="en-US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Bahnschrift" panose="020B0502040204020203" pitchFamily="34" charset="0"/>
              </a:rPr>
              <a:t>S</a:t>
            </a:r>
            <a:r>
              <a:rPr lang="en-US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ubjektif</a:t>
            </a:r>
            <a:endParaRPr lang="en-US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2155" y="51416"/>
            <a:ext cx="8961759" cy="1190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cap="small" dirty="0" err="1" smtClean="0">
                <a:latin typeface="Bahnschrift" panose="020B0502040204020203" pitchFamily="34" charset="0"/>
              </a:rPr>
              <a:t>Pendekatan</a:t>
            </a:r>
            <a:r>
              <a:rPr lang="en-US" sz="4800" b="1" cap="small" dirty="0" smtClean="0">
                <a:latin typeface="Bahnschrift" panose="020B0502040204020203" pitchFamily="34" charset="0"/>
              </a:rPr>
              <a:t> </a:t>
            </a:r>
            <a:r>
              <a:rPr lang="en-US" sz="4800" b="1" cap="small" dirty="0" err="1" smtClean="0">
                <a:latin typeface="Bahnschrift" panose="020B0502040204020203" pitchFamily="34" charset="0"/>
              </a:rPr>
              <a:t>Klasik</a:t>
            </a:r>
            <a:endParaRPr lang="en-US" sz="4800" b="1" cap="small" dirty="0"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30306" y="1911892"/>
                <a:ext cx="11376212" cy="463903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Didasarkan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pada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suatu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asumsi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bahwa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seluruh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hasil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dari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suatu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eksperimen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mempunyai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kemungkinan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peluang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yang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	</a:t>
                </a:r>
                <a:r>
                  <a:rPr lang="en-US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 </a:t>
                </a:r>
                <a:r>
                  <a:rPr lang="en-US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peluang</a:t>
                </a:r>
                <a:r>
                  <a:rPr lang="en-US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dalam</a:t>
                </a:r>
                <a:r>
                  <a:rPr lang="en-US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1 </a:t>
                </a:r>
                <a:r>
                  <a:rPr lang="en-US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kejadian</a:t>
                </a:r>
                <a:r>
                  <a:rPr lang="en-US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dianggap</a:t>
                </a:r>
                <a:r>
                  <a:rPr lang="en-US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sama</a:t>
                </a:r>
                <a:endParaRPr lang="en-US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Pada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pendekatan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kita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harus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mengetahui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terlebih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dahulu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seluruh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kejadian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akan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muncul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Contoh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Ada 100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mahasiswa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, 25 orang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diantaranya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wanita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Berapa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peluang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mahasiswa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wanita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𝑊𝑎𝑛𝑖𝑡𝑎</m:t>
                          </m:r>
                        </m:e>
                      </m:d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=0,25</m:t>
                      </m:r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911892"/>
                <a:ext cx="11376212" cy="4639033"/>
              </a:xfrm>
              <a:prstGeom prst="rect">
                <a:avLst/>
              </a:prstGeom>
              <a:blipFill rotWithShape="1">
                <a:blip r:embed="rId2"/>
                <a:stretch>
                  <a:fillRect l="-857" t="-1708" r="-69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9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67326"/>
            <a:ext cx="9220199" cy="1170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small" dirty="0" err="1" smtClean="0">
                <a:latin typeface="Bahnschrift" panose="020B0502040204020203" pitchFamily="34" charset="0"/>
              </a:rPr>
              <a:t>Pendekatan</a:t>
            </a:r>
            <a:r>
              <a:rPr lang="en-US" b="1" cap="small" dirty="0" smtClean="0">
                <a:latin typeface="Bahnschrift" panose="020B0502040204020203" pitchFamily="34" charset="0"/>
              </a:rPr>
              <a:t> </a:t>
            </a:r>
            <a:r>
              <a:rPr lang="en-US" b="1" cap="small" dirty="0" err="1" smtClean="0">
                <a:latin typeface="Bahnschrift" panose="020B0502040204020203" pitchFamily="34" charset="0"/>
              </a:rPr>
              <a:t>Frekuensi</a:t>
            </a:r>
            <a:r>
              <a:rPr lang="en-US" b="1" cap="small" dirty="0" smtClean="0">
                <a:latin typeface="Bahnschrift" panose="020B0502040204020203" pitchFamily="34" charset="0"/>
              </a:rPr>
              <a:t> </a:t>
            </a:r>
            <a:r>
              <a:rPr lang="en-US" b="1" cap="small" dirty="0" err="1" smtClean="0">
                <a:latin typeface="Bahnschrift" panose="020B0502040204020203" pitchFamily="34" charset="0"/>
              </a:rPr>
              <a:t>Relatif</a:t>
            </a:r>
            <a:endParaRPr lang="en-US" b="1" cap="small" dirty="0">
              <a:latin typeface="Bahnschrift" panose="020B05020402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61030" y="1489984"/>
            <a:ext cx="10898874" cy="5224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mengantisipasi</a:t>
            </a:r>
            <a:r>
              <a:rPr lang="en-US" sz="2400" dirty="0" smtClean="0"/>
              <a:t> </a:t>
            </a:r>
            <a:r>
              <a:rPr lang="en-US" sz="2400" dirty="0" err="1" smtClean="0"/>
              <a:t>kelemahan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klasik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Frekuensi</a:t>
            </a:r>
            <a:r>
              <a:rPr lang="en-US" sz="2400" dirty="0" smtClean="0"/>
              <a:t> </a:t>
            </a:r>
            <a:r>
              <a:rPr lang="en-US" sz="2400" dirty="0" err="1" smtClean="0"/>
              <a:t>relatif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perbandingan</a:t>
            </a:r>
            <a:r>
              <a:rPr lang="en-US" sz="2400" dirty="0" smtClean="0"/>
              <a:t> </a:t>
            </a:r>
            <a:r>
              <a:rPr lang="en-US" sz="2400" dirty="0" err="1" smtClean="0"/>
              <a:t>banyaknya</a:t>
            </a:r>
            <a:r>
              <a:rPr lang="en-US" sz="2400" dirty="0" smtClean="0"/>
              <a:t> </a:t>
            </a:r>
            <a:r>
              <a:rPr lang="en-US" sz="2400" dirty="0" err="1" smtClean="0"/>
              <a:t>kejadian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diamati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banyaknya</a:t>
            </a:r>
            <a:r>
              <a:rPr lang="en-US" sz="2400" dirty="0" smtClean="0"/>
              <a:t> </a:t>
            </a:r>
            <a:r>
              <a:rPr lang="en-US" sz="2400" dirty="0" err="1" smtClean="0"/>
              <a:t>percobaan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Contoh</a:t>
            </a:r>
            <a:r>
              <a:rPr lang="en-US" sz="2400" dirty="0" smtClean="0"/>
              <a:t>:  </a:t>
            </a:r>
            <a:r>
              <a:rPr lang="en-US" sz="2400" dirty="0" err="1" smtClean="0"/>
              <a:t>Diketahui</a:t>
            </a:r>
            <a:r>
              <a:rPr lang="en-US" sz="2400" dirty="0" smtClean="0"/>
              <a:t> 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10, 15 </a:t>
            </a:r>
            <a:r>
              <a:rPr lang="en-US" sz="2400" dirty="0" err="1" smtClean="0"/>
              <a:t>dan</a:t>
            </a:r>
            <a:r>
              <a:rPr lang="en-US" sz="2400" dirty="0" smtClean="0"/>
              <a:t> 20,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penilaian</a:t>
            </a:r>
            <a:r>
              <a:rPr lang="en-US" sz="2400" dirty="0" smtClean="0"/>
              <a:t>, </a:t>
            </a:r>
            <a:r>
              <a:rPr lang="en-US" sz="2400" dirty="0" err="1" smtClean="0"/>
              <a:t>nilai</a:t>
            </a:r>
            <a:r>
              <a:rPr lang="en-US" sz="2400" dirty="0" smtClean="0"/>
              <a:t> 10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5 kali </a:t>
            </a:r>
            <a:r>
              <a:rPr lang="en-US" sz="2400" dirty="0" err="1" smtClean="0"/>
              <a:t>penilaian</a:t>
            </a:r>
            <a:r>
              <a:rPr lang="en-US" sz="2400" dirty="0" smtClean="0"/>
              <a:t>, </a:t>
            </a:r>
            <a:r>
              <a:rPr lang="en-US" sz="2400" dirty="0" err="1" smtClean="0"/>
              <a:t>nilai</a:t>
            </a:r>
            <a:r>
              <a:rPr lang="en-US" sz="2400" dirty="0" smtClean="0"/>
              <a:t> 15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10 kali </a:t>
            </a:r>
            <a:r>
              <a:rPr lang="en-US" sz="2400" dirty="0" err="1" smtClean="0"/>
              <a:t>penilaian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20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3 kali </a:t>
            </a:r>
            <a:r>
              <a:rPr lang="en-US" sz="2400" dirty="0" err="1" smtClean="0"/>
              <a:t>penilaian</a:t>
            </a:r>
            <a:r>
              <a:rPr lang="en-US" sz="2400" dirty="0" smtClean="0"/>
              <a:t>, </a:t>
            </a:r>
            <a:r>
              <a:rPr lang="en-US" sz="2400" dirty="0" err="1" smtClean="0"/>
              <a:t>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peluang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kejadian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20 ?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864046"/>
              </p:ext>
            </p:extLst>
          </p:nvPr>
        </p:nvGraphicFramePr>
        <p:xfrm>
          <a:off x="2269140" y="5417375"/>
          <a:ext cx="1910176" cy="103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723600" imgH="393480" progId="Equation.3">
                  <p:embed/>
                </p:oleObj>
              </mc:Choice>
              <mc:Fallback>
                <p:oleObj name="Equation" r:id="rId3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140" y="5417375"/>
                        <a:ext cx="1910176" cy="10388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492662"/>
              </p:ext>
            </p:extLst>
          </p:nvPr>
        </p:nvGraphicFramePr>
        <p:xfrm>
          <a:off x="2424165" y="2648525"/>
          <a:ext cx="6897255" cy="1432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4241520" imgH="863280" progId="Equation.3">
                  <p:embed/>
                </p:oleObj>
              </mc:Choice>
              <mc:Fallback>
                <p:oleObj name="Equation" r:id="rId5" imgW="4241520" imgH="863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165" y="2648525"/>
                        <a:ext cx="6897255" cy="1432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71866"/>
              </p:ext>
            </p:extLst>
          </p:nvPr>
        </p:nvGraphicFramePr>
        <p:xfrm>
          <a:off x="5082989" y="5377217"/>
          <a:ext cx="5575912" cy="1226016"/>
        </p:xfrm>
        <a:graphic>
          <a:graphicData uri="http://schemas.openxmlformats.org/drawingml/2006/table">
            <a:tbl>
              <a:tblPr firstCol="1" bandCol="1">
                <a:tableStyleId>{21E4AEA4-8DFA-4A89-87EB-49C32662AFE0}</a:tableStyleId>
              </a:tblPr>
              <a:tblGrid>
                <a:gridCol w="2655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7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35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405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Nilai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95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6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6220" y="65391"/>
            <a:ext cx="9224066" cy="109466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cap="small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Pendekatan</a:t>
            </a:r>
            <a:r>
              <a:rPr lang="en-US" sz="4800" b="1" cap="small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4800" b="1" cap="small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Subjektif</a:t>
            </a:r>
            <a:endParaRPr lang="en-US" sz="4800" b="1" cap="small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2276" y="2009231"/>
            <a:ext cx="10878321" cy="4137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rial Black" panose="020B0A04020102020204" pitchFamily="34" charset="0"/>
              </a:rPr>
              <a:t>Didasarkan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atas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penilaian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seseorang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dalam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menyatakan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tingkat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kepercayaan</a:t>
            </a:r>
            <a:r>
              <a:rPr lang="en-US" dirty="0" smtClean="0">
                <a:latin typeface="Arial Black" panose="020B0A04020102020204" pitchFamily="34" charset="0"/>
              </a:rPr>
              <a:t>.</a:t>
            </a:r>
          </a:p>
          <a:p>
            <a:pPr marL="463550" indent="-4635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rial Black" panose="020B0A04020102020204" pitchFamily="34" charset="0"/>
              </a:rPr>
              <a:t>Jika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tidak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ada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pengalaman</a:t>
            </a:r>
            <a:r>
              <a:rPr lang="en-US" dirty="0" smtClean="0">
                <a:latin typeface="Arial Black" panose="020B0A04020102020204" pitchFamily="34" charset="0"/>
              </a:rPr>
              <a:t> / </a:t>
            </a:r>
            <a:r>
              <a:rPr lang="en-US" dirty="0" err="1" smtClean="0">
                <a:latin typeface="Arial Black" panose="020B0A04020102020204" pitchFamily="34" charset="0"/>
              </a:rPr>
              <a:t>pengamatan</a:t>
            </a:r>
            <a:r>
              <a:rPr lang="en-US" dirty="0" smtClean="0">
                <a:latin typeface="Arial Black" panose="020B0A04020102020204" pitchFamily="34" charset="0"/>
              </a:rPr>
              <a:t> masa </a:t>
            </a:r>
            <a:r>
              <a:rPr lang="en-US" dirty="0" err="1" smtClean="0">
                <a:latin typeface="Arial Black" panose="020B0A04020102020204" pitchFamily="34" charset="0"/>
              </a:rPr>
              <a:t>lalu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sebagai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dasar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untuk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perhitungan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probabilitas</a:t>
            </a:r>
            <a:r>
              <a:rPr lang="en-US" dirty="0" smtClean="0">
                <a:latin typeface="Arial Black" panose="020B0A04020102020204" pitchFamily="34" charset="0"/>
              </a:rPr>
              <a:t>, </a:t>
            </a:r>
            <a:r>
              <a:rPr lang="en-US" dirty="0" err="1" smtClean="0">
                <a:latin typeface="Arial Black" panose="020B0A04020102020204" pitchFamily="34" charset="0"/>
              </a:rPr>
              <a:t>maka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probabilitas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itu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bersifat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subjektif</a:t>
            </a:r>
            <a:r>
              <a:rPr lang="en-US" dirty="0" smtClean="0">
                <a:latin typeface="Arial Black" panose="020B0A04020102020204" pitchFamily="34" charset="0"/>
              </a:rPr>
              <a:t>.</a:t>
            </a:r>
          </a:p>
          <a:p>
            <a:pPr marL="463550" indent="-4635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rial Black" panose="020B0A04020102020204" pitchFamily="34" charset="0"/>
              </a:rPr>
              <a:t>Biasanya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terjadi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dalam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bentuk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opini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atau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pendapat</a:t>
            </a:r>
            <a:r>
              <a:rPr lang="en-US" dirty="0" smtClean="0">
                <a:latin typeface="Arial Black" panose="020B0A04020102020204" pitchFamily="34" charset="0"/>
              </a:rPr>
              <a:t>.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9868" y="138820"/>
            <a:ext cx="8700233" cy="111677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cap="small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Aturan</a:t>
            </a:r>
            <a:r>
              <a:rPr lang="en-US" sz="4800" b="1" cap="small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4800" b="1" cap="small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Dasar</a:t>
            </a:r>
            <a:r>
              <a:rPr lang="en-US" sz="4800" b="1" cap="small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4800" b="1" cap="small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Probabilitas</a:t>
            </a:r>
            <a:endParaRPr lang="en-US" sz="4800" b="1" cap="small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1671" y="1993175"/>
            <a:ext cx="10112188" cy="35455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Arial Black" panose="020B0A04020102020204" pitchFamily="34" charset="0"/>
              </a:rPr>
              <a:t>Aturan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penjumlahan</a:t>
            </a:r>
            <a:r>
              <a:rPr lang="en-US" dirty="0" smtClean="0">
                <a:latin typeface="Arial Black" panose="020B0A04020102020204" pitchFamily="34" charset="0"/>
              </a:rPr>
              <a:t> 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Arial Black" panose="020B0A04020102020204" pitchFamily="34" charset="0"/>
              </a:rPr>
              <a:t>	- </a:t>
            </a:r>
            <a:r>
              <a:rPr lang="en-US" dirty="0" err="1" smtClean="0">
                <a:latin typeface="Arial Black" panose="020B0A04020102020204" pitchFamily="34" charset="0"/>
              </a:rPr>
              <a:t>Kejadian</a:t>
            </a:r>
            <a:r>
              <a:rPr lang="en-US" dirty="0" smtClean="0">
                <a:latin typeface="Arial Black" panose="020B0A04020102020204" pitchFamily="34" charset="0"/>
              </a:rPr>
              <a:t> yang </a:t>
            </a:r>
            <a:r>
              <a:rPr lang="en-US" dirty="0" err="1" smtClean="0">
                <a:latin typeface="Arial Black" panose="020B0A04020102020204" pitchFamily="34" charset="0"/>
              </a:rPr>
              <a:t>saling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menghilangkan</a:t>
            </a:r>
            <a:endParaRPr lang="en-US" dirty="0" smtClean="0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Arial Black" panose="020B0A04020102020204" pitchFamily="34" charset="0"/>
              </a:rPr>
              <a:t>	- </a:t>
            </a:r>
            <a:r>
              <a:rPr lang="en-US" dirty="0" err="1" smtClean="0">
                <a:latin typeface="Arial Black" panose="020B0A04020102020204" pitchFamily="34" charset="0"/>
              </a:rPr>
              <a:t>Kejadian</a:t>
            </a:r>
            <a:r>
              <a:rPr lang="en-US" dirty="0" smtClean="0">
                <a:latin typeface="Arial Black" panose="020B0A04020102020204" pitchFamily="34" charset="0"/>
              </a:rPr>
              <a:t> yang </a:t>
            </a:r>
            <a:r>
              <a:rPr lang="en-US" dirty="0" err="1" smtClean="0">
                <a:latin typeface="Arial Black" panose="020B0A04020102020204" pitchFamily="34" charset="0"/>
              </a:rPr>
              <a:t>tidak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saling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menghilangkan</a:t>
            </a:r>
            <a:endParaRPr lang="en-US" dirty="0" smtClean="0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err="1" smtClean="0">
                <a:latin typeface="Arial Black" panose="020B0A04020102020204" pitchFamily="34" charset="0"/>
              </a:rPr>
              <a:t>Aturan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perkalian</a:t>
            </a:r>
            <a:r>
              <a:rPr lang="en-US" dirty="0" smtClean="0">
                <a:latin typeface="Arial Black" panose="020B0A04020102020204" pitchFamily="34" charset="0"/>
              </a:rPr>
              <a:t> 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Arial Black" panose="020B0A04020102020204" pitchFamily="34" charset="0"/>
              </a:rPr>
              <a:t>	- </a:t>
            </a:r>
            <a:r>
              <a:rPr lang="en-US" dirty="0" err="1" smtClean="0">
                <a:latin typeface="Arial Black" panose="020B0A04020102020204" pitchFamily="34" charset="0"/>
              </a:rPr>
              <a:t>Kejadian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bersyarat</a:t>
            </a:r>
            <a:endParaRPr lang="en-US" dirty="0" smtClean="0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Arial Black" panose="020B0A04020102020204" pitchFamily="34" charset="0"/>
              </a:rPr>
              <a:t> 	- </a:t>
            </a:r>
            <a:r>
              <a:rPr lang="en-US" dirty="0" err="1" smtClean="0">
                <a:latin typeface="Arial Black" panose="020B0A04020102020204" pitchFamily="34" charset="0"/>
              </a:rPr>
              <a:t>Kejadian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bebas</a:t>
            </a:r>
            <a:endParaRPr lang="en-US" dirty="0" smtClean="0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  <a:solidFill>
            <a:schemeClr val="bg2"/>
          </a:solidFill>
        </p:spPr>
        <p:txBody>
          <a:bodyPr/>
          <a:lstStyle/>
          <a:p>
            <a:r>
              <a:rPr lang="id-ID" b="1" dirty="0"/>
              <a:t>RUANG SAMPEL DAN KEJADIAN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25" y="2508014"/>
            <a:ext cx="10830636" cy="240518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dirty="0"/>
              <a:t>Dalam Teori Probabilitas, percobaan (experiment) tidak selalu </a:t>
            </a:r>
            <a:r>
              <a:rPr lang="en-US" sz="3200" dirty="0" smtClean="0"/>
              <a:t>m</a:t>
            </a:r>
            <a:r>
              <a:rPr lang="id-ID" sz="3200" dirty="0" smtClean="0"/>
              <a:t>erupakan </a:t>
            </a:r>
            <a:r>
              <a:rPr lang="id-ID" sz="3200" dirty="0"/>
              <a:t>percobaan yang rumit tetapi seringkali percobaan sederhana dengan menggunakan alat-alat yang sederhana serta dapat juga dibayangkan untuk dilakukan dan tidak harus dilakukan di laboratorium</a:t>
            </a:r>
          </a:p>
        </p:txBody>
      </p:sp>
    </p:spTree>
    <p:extLst>
      <p:ext uri="{BB962C8B-B14F-4D97-AF65-F5344CB8AC3E}">
        <p14:creationId xmlns:p14="http://schemas.microsoft.com/office/powerpoint/2010/main" val="2451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493" y="127380"/>
            <a:ext cx="10668000" cy="92349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PERUMUSAN PROBABILITAS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1" y="1752600"/>
            <a:ext cx="10716683" cy="3378958"/>
          </a:xfrm>
          <a:solidFill>
            <a:schemeClr val="bg1">
              <a:lumMod val="95000"/>
            </a:schemeClr>
          </a:solidFill>
        </p:spPr>
        <p:txBody>
          <a:bodyPr tIns="182880"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en-US" altLang="id-ID" sz="2600" dirty="0" err="1" smtClean="0"/>
              <a:t>Bila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kejadian</a:t>
            </a:r>
            <a:r>
              <a:rPr lang="en-US" altLang="id-ID" sz="2600" dirty="0" smtClean="0"/>
              <a:t> E </a:t>
            </a:r>
            <a:r>
              <a:rPr lang="en-US" altLang="id-ID" sz="2600" dirty="0" err="1" smtClean="0"/>
              <a:t>terjadi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dalam</a:t>
            </a:r>
            <a:r>
              <a:rPr lang="en-US" altLang="id-ID" sz="2600" dirty="0" smtClean="0"/>
              <a:t> m </a:t>
            </a:r>
            <a:r>
              <a:rPr lang="en-US" altLang="id-ID" sz="2600" dirty="0" err="1" smtClean="0"/>
              <a:t>cara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dari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seluruh</a:t>
            </a:r>
            <a:r>
              <a:rPr lang="en-US" altLang="id-ID" sz="2600" dirty="0" smtClean="0"/>
              <a:t> n </a:t>
            </a:r>
            <a:r>
              <a:rPr lang="en-US" altLang="id-ID" sz="2600" dirty="0" err="1" smtClean="0"/>
              <a:t>cara</a:t>
            </a:r>
            <a:r>
              <a:rPr lang="en-US" altLang="id-ID" sz="2600" dirty="0" smtClean="0"/>
              <a:t> yang </a:t>
            </a:r>
            <a:r>
              <a:rPr lang="en-US" altLang="id-ID" sz="2600" dirty="0" err="1" smtClean="0"/>
              <a:t>mungkin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terjadi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dimana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masing-masing</a:t>
            </a:r>
            <a:r>
              <a:rPr lang="en-US" altLang="id-ID" sz="2600" dirty="0" smtClean="0"/>
              <a:t> n </a:t>
            </a:r>
            <a:r>
              <a:rPr lang="en-US" altLang="id-ID" sz="2600" dirty="0" err="1" smtClean="0"/>
              <a:t>cara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tersebut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mempunyai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kesempatan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atau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kemungkinan</a:t>
            </a:r>
            <a:r>
              <a:rPr lang="en-US" altLang="id-ID" sz="2600" dirty="0" smtClean="0"/>
              <a:t> yang </a:t>
            </a:r>
            <a:r>
              <a:rPr lang="en-US" altLang="id-ID" sz="2600" dirty="0" err="1" smtClean="0"/>
              <a:t>sama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untuk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muncul</a:t>
            </a:r>
            <a:r>
              <a:rPr lang="en-US" altLang="id-ID" sz="2600" dirty="0" smtClean="0"/>
              <a:t>, </a:t>
            </a:r>
            <a:r>
              <a:rPr lang="en-US" altLang="id-ID" sz="2600" dirty="0" err="1" smtClean="0"/>
              <a:t>maka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probabilitas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kejadian</a:t>
            </a:r>
            <a:r>
              <a:rPr lang="en-US" altLang="id-ID" sz="2600" dirty="0" smtClean="0"/>
              <a:t> E </a:t>
            </a:r>
            <a:r>
              <a:rPr lang="en-US" altLang="id-ID" sz="2600" dirty="0" err="1" smtClean="0"/>
              <a:t>adalah</a:t>
            </a:r>
            <a:r>
              <a:rPr lang="en-US" altLang="id-ID" sz="2600" dirty="0" smtClean="0"/>
              <a:t> :</a:t>
            </a:r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2292872"/>
              </p:ext>
            </p:extLst>
          </p:nvPr>
        </p:nvGraphicFramePr>
        <p:xfrm>
          <a:off x="5071597" y="3418408"/>
          <a:ext cx="201506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609480" imgH="393480" progId="Equation.3">
                  <p:embed/>
                </p:oleObj>
              </mc:Choice>
              <mc:Fallback>
                <p:oleObj name="Equation" r:id="rId3" imgW="60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597" y="3418408"/>
                        <a:ext cx="2015067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00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400" y="1411406"/>
            <a:ext cx="11172493" cy="5003042"/>
          </a:xfrm>
          <a:solidFill>
            <a:schemeClr val="bg1">
              <a:lumMod val="95000"/>
            </a:schemeClr>
          </a:solidFill>
        </p:spPr>
        <p:txBody>
          <a:bodyPr tIns="182880"/>
          <a:lstStyle/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id-ID" sz="2600" dirty="0" err="1" smtClean="0"/>
              <a:t>Contoh</a:t>
            </a:r>
            <a:r>
              <a:rPr lang="en-US" altLang="id-ID" sz="2600" dirty="0" smtClean="0"/>
              <a:t> :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id-ID" sz="2600" dirty="0" err="1" smtClean="0"/>
              <a:t>Hitung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probabilitas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memperoleh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kartu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hati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bila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sebuah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kartu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diambil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secara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acak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dari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seperangkat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kartu</a:t>
            </a:r>
            <a:r>
              <a:rPr lang="en-US" altLang="id-ID" sz="2600" dirty="0" smtClean="0"/>
              <a:t> bridge yang </a:t>
            </a:r>
            <a:r>
              <a:rPr lang="en-US" altLang="id-ID" sz="2600" dirty="0" err="1" smtClean="0"/>
              <a:t>lengkap</a:t>
            </a:r>
            <a:r>
              <a:rPr lang="en-US" altLang="id-ID" sz="2600" dirty="0" smtClean="0"/>
              <a:t>!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id-ID" sz="2600" dirty="0" err="1" smtClean="0"/>
              <a:t>Jawab</a:t>
            </a:r>
            <a:r>
              <a:rPr lang="en-US" altLang="id-ID" sz="2600" dirty="0" smtClean="0"/>
              <a:t>: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id-ID" sz="2600" dirty="0" err="1" smtClean="0"/>
              <a:t>Jumlah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seluruh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kartu</a:t>
            </a:r>
            <a:r>
              <a:rPr lang="en-US" altLang="id-ID" sz="2600" dirty="0" smtClean="0"/>
              <a:t> 	= 52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id-ID" sz="2600" dirty="0" err="1" smtClean="0"/>
              <a:t>Jumlah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kartu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hati</a:t>
            </a:r>
            <a:r>
              <a:rPr lang="en-US" altLang="id-ID" sz="2600" dirty="0" smtClean="0"/>
              <a:t>		= 13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id-ID" sz="2600" dirty="0" err="1" smtClean="0"/>
              <a:t>Misal</a:t>
            </a:r>
            <a:r>
              <a:rPr lang="en-US" altLang="id-ID" sz="2600" dirty="0" smtClean="0"/>
              <a:t> E </a:t>
            </a:r>
            <a:r>
              <a:rPr lang="en-US" altLang="id-ID" sz="2600" dirty="0" err="1" smtClean="0"/>
              <a:t>adalah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kejadian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munculnya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kartu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hati</a:t>
            </a:r>
            <a:r>
              <a:rPr lang="en-US" altLang="id-ID" sz="2600" dirty="0" smtClean="0"/>
              <a:t>, </a:t>
            </a:r>
            <a:r>
              <a:rPr lang="en-US" altLang="id-ID" sz="2600" dirty="0" err="1" smtClean="0"/>
              <a:t>maka</a:t>
            </a:r>
            <a:r>
              <a:rPr lang="en-US" altLang="id-ID" sz="2600" dirty="0" smtClean="0"/>
              <a:t> :</a:t>
            </a:r>
          </a:p>
        </p:txBody>
      </p:sp>
      <p:graphicFrame>
        <p:nvGraphicFramePr>
          <p:cNvPr id="2253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927351" y="5445126"/>
          <a:ext cx="24003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927000" imgH="393480" progId="Equation.3">
                  <p:embed/>
                </p:oleObj>
              </mc:Choice>
              <mc:Fallback>
                <p:oleObj name="Equation" r:id="rId3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5445126"/>
                        <a:ext cx="24003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7493" y="127380"/>
            <a:ext cx="10668000" cy="92349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PERUMUSAN PROBABILITAS</a:t>
            </a:r>
          </a:p>
        </p:txBody>
      </p:sp>
    </p:spTree>
    <p:extLst>
      <p:ext uri="{BB962C8B-B14F-4D97-AF65-F5344CB8AC3E}">
        <p14:creationId xmlns:p14="http://schemas.microsoft.com/office/powerpoint/2010/main" val="227449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lIns="182880" tIns="182880" rIns="182880" bIns="182880"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id-ID" sz="2600" dirty="0" err="1" smtClean="0"/>
              <a:t>Ruang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sampel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adalah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himpunan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dari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semua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hasil</a:t>
            </a:r>
            <a:r>
              <a:rPr lang="en-US" altLang="id-ID" sz="2600" dirty="0" smtClean="0"/>
              <a:t> yang </a:t>
            </a:r>
            <a:r>
              <a:rPr lang="en-US" altLang="id-ID" sz="2600" b="1" dirty="0" err="1" smtClean="0"/>
              <a:t>mungkin</a:t>
            </a:r>
            <a:r>
              <a:rPr lang="en-US" altLang="id-ID" sz="2600" b="1" dirty="0" smtClean="0"/>
              <a:t> </a:t>
            </a:r>
            <a:r>
              <a:rPr lang="en-US" altLang="id-ID" sz="2600" b="1" dirty="0" err="1" smtClean="0"/>
              <a:t>muncul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atau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terjadi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pada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suatu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percobaan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statistik</a:t>
            </a:r>
            <a:r>
              <a:rPr lang="en-US" altLang="id-ID" sz="2600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id-ID" sz="2600" dirty="0" err="1" smtClean="0"/>
              <a:t>Ruang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sampel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dilambangkan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dengan</a:t>
            </a:r>
            <a:r>
              <a:rPr lang="en-US" altLang="id-ID" sz="2600" dirty="0" smtClean="0"/>
              <a:t> S </a:t>
            </a:r>
            <a:r>
              <a:rPr lang="en-US" altLang="id-ID" sz="2600" dirty="0" err="1" smtClean="0"/>
              <a:t>dan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anggota-anggotanya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disebut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titik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sampel</a:t>
            </a:r>
            <a:r>
              <a:rPr lang="en-US" altLang="id-ID" sz="2600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id-ID" sz="2600" dirty="0" err="1" smtClean="0"/>
              <a:t>Kejadian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adalah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himpunan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dari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hasil</a:t>
            </a:r>
            <a:r>
              <a:rPr lang="en-US" altLang="id-ID" sz="2600" dirty="0" smtClean="0"/>
              <a:t> </a:t>
            </a:r>
            <a:r>
              <a:rPr lang="en-US" altLang="id-ID" sz="2600" b="1" dirty="0" smtClean="0"/>
              <a:t>yang </a:t>
            </a:r>
            <a:r>
              <a:rPr lang="en-US" altLang="id-ID" sz="2600" b="1" dirty="0" err="1" smtClean="0"/>
              <a:t>muncul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atau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terjadi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pada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suatu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percobaan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statistik</a:t>
            </a:r>
            <a:r>
              <a:rPr lang="en-US" altLang="id-ID" sz="2600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id-ID" sz="2600" dirty="0" err="1" smtClean="0"/>
              <a:t>Kejadian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dilambangkan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dengan</a:t>
            </a:r>
            <a:r>
              <a:rPr lang="en-US" altLang="id-ID" sz="2600" dirty="0" smtClean="0"/>
              <a:t> A </a:t>
            </a:r>
            <a:r>
              <a:rPr lang="en-US" altLang="id-ID" sz="2600" dirty="0" err="1" smtClean="0"/>
              <a:t>dan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anggota-anggotanya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disebut</a:t>
            </a:r>
            <a:r>
              <a:rPr lang="en-US" altLang="id-ID" sz="2600" dirty="0" smtClean="0"/>
              <a:t> juga </a:t>
            </a:r>
            <a:r>
              <a:rPr lang="en-US" altLang="id-ID" sz="2600" dirty="0" err="1" smtClean="0"/>
              <a:t>titik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sampel</a:t>
            </a:r>
            <a:r>
              <a:rPr lang="en-US" altLang="id-ID" sz="2600" dirty="0" smtClean="0"/>
              <a:t>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16" y="119466"/>
            <a:ext cx="10515600" cy="10132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RUANG SAMPEL DAN KEJADIAN</a:t>
            </a:r>
          </a:p>
        </p:txBody>
      </p:sp>
    </p:spTree>
    <p:extLst>
      <p:ext uri="{BB962C8B-B14F-4D97-AF65-F5344CB8AC3E}">
        <p14:creationId xmlns:p14="http://schemas.microsoft.com/office/powerpoint/2010/main" val="183720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17663"/>
            <a:ext cx="10972800" cy="452596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id-ID" dirty="0" smtClean="0"/>
          </a:p>
          <a:p>
            <a:pPr eaLnBrk="1" hangingPunct="1">
              <a:buFont typeface="Wingdings" pitchFamily="2" charset="2"/>
              <a:buNone/>
            </a:pPr>
            <a:endParaRPr lang="en-US" altLang="id-ID" dirty="0" smtClean="0"/>
          </a:p>
          <a:p>
            <a:pPr eaLnBrk="1" hangingPunct="1">
              <a:buFont typeface="Wingdings" pitchFamily="2" charset="2"/>
              <a:buNone/>
            </a:pPr>
            <a:endParaRPr lang="en-US" altLang="id-ID" dirty="0" smtClean="0"/>
          </a:p>
          <a:p>
            <a:pPr eaLnBrk="1" hangingPunct="1">
              <a:buFont typeface="Wingdings" pitchFamily="2" charset="2"/>
              <a:buNone/>
            </a:pPr>
            <a:endParaRPr lang="en-US" altLang="id-ID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id-ID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id-ID" sz="24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id-ID" sz="2400" dirty="0" err="1" smtClean="0"/>
              <a:t>Ruang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sampel</a:t>
            </a:r>
            <a:r>
              <a:rPr lang="en-US" altLang="id-ID" sz="2400" dirty="0" smtClean="0"/>
              <a:t> S		</a:t>
            </a:r>
            <a:r>
              <a:rPr lang="en-US" altLang="id-ID" sz="2400" dirty="0" err="1" smtClean="0"/>
              <a:t>Himpunan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semesta</a:t>
            </a:r>
            <a:r>
              <a:rPr lang="en-US" altLang="id-ID" sz="2400" dirty="0" smtClean="0"/>
              <a:t> 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id-ID" sz="2400" dirty="0" err="1" smtClean="0"/>
              <a:t>Kejadian</a:t>
            </a:r>
            <a:r>
              <a:rPr lang="en-US" altLang="id-ID" sz="2400" dirty="0" smtClean="0"/>
              <a:t> A			</a:t>
            </a:r>
            <a:r>
              <a:rPr lang="en-US" altLang="id-ID" sz="2400" dirty="0" err="1" smtClean="0"/>
              <a:t>Himpunan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bagian</a:t>
            </a:r>
            <a:r>
              <a:rPr lang="en-US" altLang="id-ID" sz="2400" dirty="0" smtClean="0"/>
              <a:t> A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id-ID" sz="2400" dirty="0" err="1" smtClean="0"/>
              <a:t>Titik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sampel</a:t>
            </a:r>
            <a:r>
              <a:rPr lang="en-US" altLang="id-ID" sz="2400" dirty="0" smtClean="0"/>
              <a:t>		       </a:t>
            </a:r>
            <a:r>
              <a:rPr lang="en-US" altLang="id-ID" sz="2400" dirty="0" err="1" smtClean="0"/>
              <a:t>Anggota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himpunan</a:t>
            </a:r>
            <a:endParaRPr lang="en-US" altLang="id-ID" sz="2400" dirty="0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176184" y="2060576"/>
            <a:ext cx="3647016" cy="1801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5520268" y="2349501"/>
            <a:ext cx="1056217" cy="108973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780618" y="2579688"/>
            <a:ext cx="341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id-ID"/>
              <a:t>A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246034" y="2147888"/>
            <a:ext cx="341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id-ID"/>
              <a:t>S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143015" y="4745441"/>
            <a:ext cx="1056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5143015" y="5204536"/>
            <a:ext cx="1056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5143015" y="5637924"/>
            <a:ext cx="1056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16" y="119466"/>
            <a:ext cx="10515600" cy="10132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RUANG SAMPEL DAN KEJADIAN</a:t>
            </a:r>
          </a:p>
        </p:txBody>
      </p:sp>
    </p:spTree>
    <p:extLst>
      <p:ext uri="{BB962C8B-B14F-4D97-AF65-F5344CB8AC3E}">
        <p14:creationId xmlns:p14="http://schemas.microsoft.com/office/powerpoint/2010/main" val="3163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/>
      <p:bldP spid="25607" grpId="0"/>
      <p:bldP spid="25608" grpId="0" animBg="1"/>
      <p:bldP spid="25609" grpId="0" animBg="1"/>
      <p:bldP spid="256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2" y="1752600"/>
            <a:ext cx="10621433" cy="4267200"/>
          </a:xfrm>
          <a:solidFill>
            <a:schemeClr val="tx2">
              <a:lumMod val="20000"/>
              <a:lumOff val="80000"/>
            </a:schemeClr>
          </a:solidFill>
        </p:spPr>
        <p:txBody>
          <a:bodyPr lIns="182880" tIns="182880" rIns="182880" bIns="182880"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en-US" altLang="id-ID" sz="2600" dirty="0" err="1" smtClean="0">
                <a:latin typeface="Corbel" panose="020B0503020204020204" pitchFamily="34" charset="0"/>
              </a:rPr>
              <a:t>Bila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kejadian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b="1" dirty="0" smtClean="0">
                <a:latin typeface="Corbel" panose="020B0503020204020204" pitchFamily="34" charset="0"/>
              </a:rPr>
              <a:t>A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terjadi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dalam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b="1" dirty="0" smtClean="0">
                <a:latin typeface="Corbel" panose="020B0503020204020204" pitchFamily="34" charset="0"/>
              </a:rPr>
              <a:t>m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cara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pada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ruang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sampel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b="1" dirty="0" smtClean="0">
                <a:latin typeface="Corbel" panose="020B0503020204020204" pitchFamily="34" charset="0"/>
              </a:rPr>
              <a:t>S</a:t>
            </a:r>
            <a:r>
              <a:rPr lang="en-US" altLang="id-ID" sz="2600" dirty="0" smtClean="0">
                <a:latin typeface="Corbel" panose="020B0503020204020204" pitchFamily="34" charset="0"/>
              </a:rPr>
              <a:t> yang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terjadi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dalam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b="1" dirty="0" smtClean="0">
                <a:latin typeface="Corbel" panose="020B0503020204020204" pitchFamily="34" charset="0"/>
              </a:rPr>
              <a:t>n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cara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maka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probabilitas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kejadian</a:t>
            </a:r>
            <a:r>
              <a:rPr lang="en-US" altLang="id-ID" sz="2600" dirty="0" smtClean="0">
                <a:latin typeface="Corbel" panose="020B0503020204020204" pitchFamily="34" charset="0"/>
              </a:rPr>
              <a:t> A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adalah</a:t>
            </a:r>
            <a:r>
              <a:rPr lang="en-US" altLang="id-ID" sz="2600" dirty="0" smtClean="0">
                <a:latin typeface="Corbel" panose="020B0503020204020204" pitchFamily="34" charset="0"/>
              </a:rPr>
              <a:t> 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id-ID" sz="2600" dirty="0" smtClean="0">
              <a:latin typeface="Corbel" panose="020B050302020402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id-ID" sz="2600" dirty="0" smtClean="0">
              <a:latin typeface="Corbel" panose="020B050302020402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id-ID" sz="2600" dirty="0" smtClean="0">
              <a:latin typeface="Corbel" panose="020B050302020402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id-ID" sz="2600" dirty="0" err="1" smtClean="0">
                <a:latin typeface="Corbel" panose="020B0503020204020204" pitchFamily="34" charset="0"/>
              </a:rPr>
              <a:t>dimana</a:t>
            </a:r>
            <a:r>
              <a:rPr lang="en-US" altLang="id-ID" sz="2600" dirty="0" smtClean="0">
                <a:latin typeface="Corbel" panose="020B0503020204020204" pitchFamily="34" charset="0"/>
              </a:rPr>
              <a:t> 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id-ID" sz="2600" dirty="0" smtClean="0">
                <a:latin typeface="Corbel" panose="020B0503020204020204" pitchFamily="34" charset="0"/>
              </a:rPr>
              <a:t>n(A) =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banyak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anggota</a:t>
            </a:r>
            <a:r>
              <a:rPr lang="en-US" altLang="id-ID" sz="2600" dirty="0" smtClean="0">
                <a:latin typeface="Corbel" panose="020B0503020204020204" pitchFamily="34" charset="0"/>
              </a:rPr>
              <a:t> A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id-ID" sz="2600" dirty="0" smtClean="0">
                <a:latin typeface="Corbel" panose="020B0503020204020204" pitchFamily="34" charset="0"/>
              </a:rPr>
              <a:t>n(S) =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banyak</a:t>
            </a:r>
            <a:r>
              <a:rPr lang="en-US" altLang="id-ID" sz="2600" dirty="0" smtClean="0">
                <a:latin typeface="Corbel" panose="020B0503020204020204" pitchFamily="34" charset="0"/>
              </a:rPr>
              <a:t> </a:t>
            </a:r>
            <a:r>
              <a:rPr lang="en-US" altLang="id-ID" sz="2600" dirty="0" err="1" smtClean="0">
                <a:latin typeface="Corbel" panose="020B0503020204020204" pitchFamily="34" charset="0"/>
              </a:rPr>
              <a:t>anggota</a:t>
            </a:r>
            <a:r>
              <a:rPr lang="en-US" altLang="id-ID" sz="2600" dirty="0" smtClean="0">
                <a:latin typeface="Corbel" panose="020B0503020204020204" pitchFamily="34" charset="0"/>
              </a:rPr>
              <a:t> S</a:t>
            </a: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217333" y="3068638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1091880" imgH="419040" progId="Equation.3">
                  <p:embed/>
                </p:oleObj>
              </mc:Choice>
              <mc:Fallback>
                <p:oleObj name="Equation" r:id="rId3" imgW="1091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333" y="3068638"/>
                        <a:ext cx="3352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16" y="119466"/>
            <a:ext cx="10515600" cy="10132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RUANG SAMPEL DAN KEJADIAN</a:t>
            </a:r>
          </a:p>
        </p:txBody>
      </p:sp>
    </p:spTree>
    <p:extLst>
      <p:ext uri="{BB962C8B-B14F-4D97-AF65-F5344CB8AC3E}">
        <p14:creationId xmlns:p14="http://schemas.microsoft.com/office/powerpoint/2010/main" val="30944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1" y="1752600"/>
            <a:ext cx="10811933" cy="467549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id-ID" sz="1600" dirty="0" err="1" smtClean="0"/>
              <a:t>Contoh</a:t>
            </a:r>
            <a:r>
              <a:rPr lang="en-US" altLang="id-ID" sz="1600" dirty="0" smtClean="0"/>
              <a:t> :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id-ID" sz="1600" dirty="0" err="1" smtClean="0"/>
              <a:t>Pada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pelemparan</a:t>
            </a:r>
            <a:r>
              <a:rPr lang="en-US" altLang="id-ID" sz="1600" dirty="0" smtClean="0"/>
              <a:t> 2 </a:t>
            </a:r>
            <a:r>
              <a:rPr lang="en-US" altLang="id-ID" sz="1600" dirty="0" err="1" smtClean="0"/>
              <a:t>buah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uang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logam</a:t>
            </a:r>
            <a:r>
              <a:rPr lang="en-US" altLang="id-ID" sz="1600" dirty="0" smtClean="0"/>
              <a:t> :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n-US" altLang="id-ID" sz="1600" dirty="0" err="1" smtClean="0"/>
              <a:t>Tentukan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ruang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sampel</a:t>
            </a:r>
            <a:r>
              <a:rPr lang="en-US" altLang="id-ID" sz="1600" dirty="0" smtClean="0"/>
              <a:t>!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n-US" altLang="id-ID" sz="1600" dirty="0" err="1" smtClean="0"/>
              <a:t>Bila</a:t>
            </a:r>
            <a:r>
              <a:rPr lang="en-US" altLang="id-ID" sz="1600" dirty="0" smtClean="0"/>
              <a:t> A </a:t>
            </a:r>
            <a:r>
              <a:rPr lang="en-US" altLang="id-ID" sz="1600" dirty="0" err="1" smtClean="0"/>
              <a:t>menyatakan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kejadian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munculnya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sisi-sisi</a:t>
            </a:r>
            <a:r>
              <a:rPr lang="en-US" altLang="id-ID" sz="1600" dirty="0" smtClean="0"/>
              <a:t> yang </a:t>
            </a:r>
            <a:r>
              <a:rPr lang="en-US" altLang="id-ID" sz="1600" dirty="0" err="1" smtClean="0"/>
              <a:t>sama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dari</a:t>
            </a:r>
            <a:r>
              <a:rPr lang="en-US" altLang="id-ID" sz="1600" dirty="0" smtClean="0"/>
              <a:t> 2 </a:t>
            </a:r>
            <a:r>
              <a:rPr lang="en-US" altLang="id-ID" sz="1600" dirty="0" err="1" smtClean="0"/>
              <a:t>uang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logam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tersebut</a:t>
            </a:r>
            <a:r>
              <a:rPr lang="en-US" altLang="id-ID" sz="1600" dirty="0" smtClean="0"/>
              <a:t>, </a:t>
            </a:r>
            <a:r>
              <a:rPr lang="en-US" altLang="id-ID" sz="1600" dirty="0" err="1" smtClean="0"/>
              <a:t>tentukan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probabilitas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kejadian</a:t>
            </a:r>
            <a:r>
              <a:rPr lang="en-US" altLang="id-ID" sz="1600" dirty="0" smtClean="0"/>
              <a:t> A!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id-ID" sz="1600" dirty="0" err="1" smtClean="0"/>
              <a:t>Jawab</a:t>
            </a:r>
            <a:r>
              <a:rPr lang="en-US" altLang="id-ID" sz="1600" dirty="0" smtClean="0"/>
              <a:t> :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n-US" altLang="id-ID" sz="1600" dirty="0" err="1" smtClean="0"/>
              <a:t>Ruang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sampelnya</a:t>
            </a:r>
            <a:r>
              <a:rPr lang="en-US" altLang="id-ID" sz="1600" dirty="0" smtClean="0"/>
              <a:t> :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endParaRPr lang="en-US" altLang="id-ID" sz="1600" dirty="0" smtClean="0"/>
          </a:p>
          <a:p>
            <a:pPr marL="571500" indent="-571500" eaLnBrk="1" hangingPunct="1">
              <a:buFont typeface="Wingdings" pitchFamily="2" charset="2"/>
              <a:buAutoNum type="alphaLcPeriod"/>
            </a:pPr>
            <a:endParaRPr lang="en-US" altLang="id-ID" sz="1600" dirty="0" smtClean="0"/>
          </a:p>
          <a:p>
            <a:pPr marL="571500" indent="-571500" eaLnBrk="1" hangingPunct="1">
              <a:buFont typeface="Wingdings" pitchFamily="2" charset="2"/>
              <a:buAutoNum type="alphaLcPeriod"/>
            </a:pPr>
            <a:endParaRPr lang="en-US" altLang="id-ID" sz="1600" dirty="0" smtClean="0"/>
          </a:p>
          <a:p>
            <a:pPr marL="571500" indent="-571500" eaLnBrk="1" hangingPunct="1">
              <a:buFont typeface="Wingdings" pitchFamily="2" charset="2"/>
              <a:buAutoNum type="alphaLcPeriod"/>
            </a:pPr>
            <a:endParaRPr lang="en-US" altLang="id-ID" sz="1600" dirty="0" smtClean="0"/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n-US" altLang="id-ID" sz="1600" dirty="0" smtClean="0"/>
              <a:t>A = {(,</a:t>
            </a:r>
            <a:r>
              <a:rPr lang="en-US" altLang="id-ID" sz="1600" dirty="0" err="1" smtClean="0"/>
              <a:t>g,g</a:t>
            </a:r>
            <a:r>
              <a:rPr lang="en-US" altLang="id-ID" sz="1600" dirty="0" smtClean="0"/>
              <a:t>),(</a:t>
            </a:r>
            <a:r>
              <a:rPr lang="en-US" altLang="id-ID" sz="1600" dirty="0" err="1" smtClean="0"/>
              <a:t>a,a</a:t>
            </a:r>
            <a:r>
              <a:rPr lang="en-US" altLang="id-ID" sz="1600" dirty="0" smtClean="0"/>
              <a:t>)} , </a:t>
            </a:r>
            <a:r>
              <a:rPr lang="en-US" altLang="id-ID" sz="1600" dirty="0" err="1" smtClean="0"/>
              <a:t>maka</a:t>
            </a:r>
            <a:r>
              <a:rPr lang="en-US" altLang="id-ID" sz="1600" dirty="0" smtClean="0"/>
              <a:t> n(A) = 2 </a:t>
            </a:r>
            <a:r>
              <a:rPr lang="en-US" altLang="id-ID" sz="1600" dirty="0" err="1" smtClean="0"/>
              <a:t>dan</a:t>
            </a:r>
            <a:r>
              <a:rPr lang="en-US" altLang="id-ID" sz="1600" dirty="0" smtClean="0"/>
              <a:t> n(S) = 4, </a:t>
            </a:r>
            <a:r>
              <a:rPr lang="en-US" altLang="id-ID" sz="1600" dirty="0" err="1" smtClean="0"/>
              <a:t>sehingga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probabilitas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kejadian</a:t>
            </a:r>
            <a:r>
              <a:rPr lang="en-US" altLang="id-ID" sz="1600" dirty="0" smtClean="0"/>
              <a:t> A </a:t>
            </a:r>
            <a:r>
              <a:rPr lang="en-US" altLang="id-ID" sz="1600" dirty="0" err="1" smtClean="0"/>
              <a:t>adalah</a:t>
            </a:r>
            <a:r>
              <a:rPr lang="en-US" altLang="id-ID" sz="1600" dirty="0" smtClean="0"/>
              <a:t> :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US" altLang="id-ID" sz="1600" dirty="0" smtClean="0"/>
          </a:p>
        </p:txBody>
      </p:sp>
      <p:graphicFrame>
        <p:nvGraphicFramePr>
          <p:cNvPr id="28724" name="Group 52"/>
          <p:cNvGraphicFramePr>
            <a:graphicFrameLocks noGrp="1"/>
          </p:cNvGraphicFramePr>
          <p:nvPr>
            <p:ph sz="quarter" idx="2"/>
          </p:nvPr>
        </p:nvGraphicFramePr>
        <p:xfrm>
          <a:off x="4464051" y="3573463"/>
          <a:ext cx="4512733" cy="1219200"/>
        </p:xfrm>
        <a:graphic>
          <a:graphicData uri="http://schemas.openxmlformats.org/drawingml/2006/table">
            <a:tbl>
              <a:tblPr/>
              <a:tblGrid>
                <a:gridCol w="1397000"/>
                <a:gridCol w="715433"/>
                <a:gridCol w="1246716"/>
                <a:gridCol w="1153584"/>
              </a:tblGrid>
              <a:tr h="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Uang logam 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Uang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Logam 1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(g,g)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(g,a)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(a,g)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(a,a)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18" name="Object 4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56704295"/>
              </p:ext>
            </p:extLst>
          </p:nvPr>
        </p:nvGraphicFramePr>
        <p:xfrm>
          <a:off x="4436755" y="5578713"/>
          <a:ext cx="2783416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1282680" imgH="419040" progId="Equation.3">
                  <p:embed/>
                </p:oleObj>
              </mc:Choice>
              <mc:Fallback>
                <p:oleObj name="Equation" r:id="rId3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755" y="5578713"/>
                        <a:ext cx="2783416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16" y="119466"/>
            <a:ext cx="10515600" cy="10132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RUANG SAMPEL DAN KEJADIAN</a:t>
            </a:r>
          </a:p>
        </p:txBody>
      </p:sp>
    </p:spTree>
    <p:extLst>
      <p:ext uri="{BB962C8B-B14F-4D97-AF65-F5344CB8AC3E}">
        <p14:creationId xmlns:p14="http://schemas.microsoft.com/office/powerpoint/2010/main" val="35301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9398"/>
            <a:ext cx="10515600" cy="3155808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/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id-ID" dirty="0" err="1" smtClean="0"/>
              <a:t>Bila</a:t>
            </a:r>
            <a:r>
              <a:rPr lang="en-US" altLang="id-ID" dirty="0" smtClean="0"/>
              <a:t> 0 &lt; P(A) &lt; 1, </a:t>
            </a:r>
            <a:r>
              <a:rPr lang="en-US" altLang="id-ID" dirty="0" err="1" smtClean="0"/>
              <a:t>maka</a:t>
            </a:r>
            <a:r>
              <a:rPr lang="en-US" altLang="id-ID" dirty="0" smtClean="0"/>
              <a:t> n(A) </a:t>
            </a:r>
            <a:r>
              <a:rPr lang="en-US" altLang="id-ID" dirty="0" err="1" smtClean="0"/>
              <a:t>akan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selalu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lebih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sedikit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dari</a:t>
            </a:r>
            <a:r>
              <a:rPr lang="en-US" altLang="id-ID" dirty="0" smtClean="0"/>
              <a:t> n(S)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id-ID" dirty="0" err="1" smtClean="0"/>
              <a:t>Bila</a:t>
            </a:r>
            <a:r>
              <a:rPr lang="en-US" altLang="id-ID" dirty="0" smtClean="0"/>
              <a:t> A = 0, </a:t>
            </a:r>
            <a:r>
              <a:rPr lang="en-US" altLang="id-ID" dirty="0" err="1" smtClean="0"/>
              <a:t>himpunan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kosong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maka</a:t>
            </a:r>
            <a:r>
              <a:rPr lang="en-US" altLang="id-ID" dirty="0" smtClean="0"/>
              <a:t> A </a:t>
            </a:r>
            <a:r>
              <a:rPr lang="en-US" altLang="id-ID" dirty="0" err="1" smtClean="0"/>
              <a:t>tidak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terjadi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pada</a:t>
            </a:r>
            <a:r>
              <a:rPr lang="en-US" altLang="id-ID" dirty="0" smtClean="0"/>
              <a:t> S </a:t>
            </a:r>
            <a:r>
              <a:rPr lang="en-US" altLang="id-ID" dirty="0" err="1" smtClean="0"/>
              <a:t>dan</a:t>
            </a:r>
            <a:r>
              <a:rPr lang="en-US" altLang="id-ID" dirty="0" smtClean="0"/>
              <a:t> n(A)=0 </a:t>
            </a:r>
            <a:r>
              <a:rPr lang="en-US" altLang="id-ID" dirty="0" err="1" smtClean="0"/>
              <a:t>sehingga</a:t>
            </a:r>
            <a:r>
              <a:rPr lang="en-US" altLang="id-ID" dirty="0" smtClean="0"/>
              <a:t> P(A) = 0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id-ID" dirty="0" err="1" smtClean="0"/>
              <a:t>Bila</a:t>
            </a:r>
            <a:r>
              <a:rPr lang="en-US" altLang="id-ID" dirty="0" smtClean="0"/>
              <a:t> A = S, </a:t>
            </a:r>
            <a:r>
              <a:rPr lang="en-US" altLang="id-ID" dirty="0" err="1" smtClean="0"/>
              <a:t>maka</a:t>
            </a:r>
            <a:r>
              <a:rPr lang="en-US" altLang="id-ID" dirty="0" smtClean="0"/>
              <a:t> n(A) = n(S) = n  </a:t>
            </a:r>
            <a:r>
              <a:rPr lang="en-US" altLang="id-ID" dirty="0" err="1" smtClean="0"/>
              <a:t>sehingga</a:t>
            </a:r>
            <a:r>
              <a:rPr lang="en-US" altLang="id-ID" dirty="0" smtClean="0"/>
              <a:t> P(A) = 1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21" y="81888"/>
            <a:ext cx="10515600" cy="10269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SIFAT PROBABILITAS KEJADIAN A</a:t>
            </a:r>
          </a:p>
        </p:txBody>
      </p:sp>
    </p:spTree>
    <p:extLst>
      <p:ext uri="{BB962C8B-B14F-4D97-AF65-F5344CB8AC3E}">
        <p14:creationId xmlns:p14="http://schemas.microsoft.com/office/powerpoint/2010/main" val="19859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4459" y="166115"/>
            <a:ext cx="9829184" cy="1089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small" dirty="0" err="1" smtClean="0">
                <a:latin typeface="Bahnschrift" panose="020B0502040204020203" pitchFamily="34" charset="0"/>
              </a:rPr>
              <a:t>Kejadian</a:t>
            </a:r>
            <a:r>
              <a:rPr lang="en-US" cap="small" dirty="0" smtClean="0">
                <a:latin typeface="Bahnschrift" panose="020B0502040204020203" pitchFamily="34" charset="0"/>
              </a:rPr>
              <a:t> </a:t>
            </a:r>
            <a:r>
              <a:rPr lang="en-US" cap="small" dirty="0" err="1" smtClean="0">
                <a:latin typeface="Bahnschrift" panose="020B0502040204020203" pitchFamily="34" charset="0"/>
              </a:rPr>
              <a:t>saling</a:t>
            </a:r>
            <a:r>
              <a:rPr lang="en-US" cap="small" dirty="0" smtClean="0">
                <a:latin typeface="Bahnschrift" panose="020B0502040204020203" pitchFamily="34" charset="0"/>
              </a:rPr>
              <a:t> </a:t>
            </a:r>
            <a:r>
              <a:rPr lang="en-US" cap="small" dirty="0" err="1">
                <a:latin typeface="Bahnschrift" panose="020B0502040204020203" pitchFamily="34" charset="0"/>
              </a:rPr>
              <a:t>M</a:t>
            </a:r>
            <a:r>
              <a:rPr lang="en-US" cap="small" dirty="0" err="1" smtClean="0">
                <a:latin typeface="Bahnschrift" panose="020B0502040204020203" pitchFamily="34" charset="0"/>
              </a:rPr>
              <a:t>enghilangkan</a:t>
            </a:r>
            <a:r>
              <a:rPr lang="en-US" cap="small" dirty="0" smtClean="0">
                <a:latin typeface="Bahnschrift" panose="020B0502040204020203" pitchFamily="34" charset="0"/>
              </a:rPr>
              <a:t> / </a:t>
            </a:r>
            <a:r>
              <a:rPr lang="en-US" cap="small" dirty="0" err="1" smtClean="0">
                <a:latin typeface="Bahnschrift" panose="020B0502040204020203" pitchFamily="34" charset="0"/>
              </a:rPr>
              <a:t>Lepas</a:t>
            </a:r>
            <a:endParaRPr lang="en-US" cap="small" dirty="0">
              <a:latin typeface="Bahnschrift" panose="020B05020402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241" y="1637731"/>
            <a:ext cx="7428460" cy="45924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A </a:t>
            </a:r>
            <a:r>
              <a:rPr lang="en-US" dirty="0" err="1" smtClean="0"/>
              <a:t>dan</a:t>
            </a:r>
            <a:r>
              <a:rPr lang="en-US" dirty="0" smtClean="0"/>
              <a:t> B,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A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B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 </a:t>
            </a:r>
            <a:r>
              <a:rPr lang="id-ID" dirty="0"/>
              <a:t> </a:t>
            </a:r>
            <a:r>
              <a:rPr lang="en-US" dirty="0" smtClean="0"/>
              <a:t>(</a:t>
            </a:r>
            <a:r>
              <a:rPr lang="id-ID" b="1" i="1" dirty="0" smtClean="0">
                <a:solidFill>
                  <a:schemeClr val="accent6">
                    <a:lumMod val="50000"/>
                  </a:schemeClr>
                </a:solidFill>
              </a:rPr>
              <a:t>mutually exclusive</a:t>
            </a:r>
            <a:r>
              <a:rPr lang="en-US" i="1" dirty="0" smtClean="0"/>
              <a:t>)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: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munculnya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3 </a:t>
            </a:r>
            <a:r>
              <a:rPr lang="en-US" dirty="0" err="1" smtClean="0"/>
              <a:t>atau</a:t>
            </a:r>
            <a:r>
              <a:rPr lang="en-US" dirty="0" smtClean="0"/>
              <a:t> 4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dadu</a:t>
            </a:r>
            <a:r>
              <a:rPr lang="en-US" dirty="0" smtClean="0"/>
              <a:t>?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dirty="0" smtClean="0"/>
              <a:t>	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001939"/>
              </p:ext>
            </p:extLst>
          </p:nvPr>
        </p:nvGraphicFramePr>
        <p:xfrm>
          <a:off x="2595182" y="3302758"/>
          <a:ext cx="3546312" cy="418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1574640" imgH="203040" progId="Equation.3">
                  <p:embed/>
                </p:oleObj>
              </mc:Choice>
              <mc:Fallback>
                <p:oleObj name="Equation" r:id="rId3" imgW="1574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182" y="3302758"/>
                        <a:ext cx="3546312" cy="41809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580164"/>
              </p:ext>
            </p:extLst>
          </p:nvPr>
        </p:nvGraphicFramePr>
        <p:xfrm>
          <a:off x="2722294" y="4884968"/>
          <a:ext cx="2958353" cy="10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1574640" imgH="609480" progId="Equation.3">
                  <p:embed/>
                </p:oleObj>
              </mc:Choice>
              <mc:Fallback>
                <p:oleObj name="Equation" r:id="rId5" imgW="15746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294" y="4884968"/>
                        <a:ext cx="2958353" cy="10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284191" y="1965278"/>
            <a:ext cx="3725839" cy="2674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8727743" y="2429301"/>
            <a:ext cx="1419367" cy="170597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197149" y="2429300"/>
            <a:ext cx="1419367" cy="170597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3889" y="201902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65250" y="4769471"/>
                <a:ext cx="2168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Diagram Venn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B</m:t>
                    </m:r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250" y="4769471"/>
                <a:ext cx="2168799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528" t="-8197" b="-2459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2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728355" y="1460312"/>
                <a:ext cx="11101916" cy="5213443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lIns="182880" tIns="182880" rIns="182880" bIns="182880">
                <a:normAutofit/>
              </a:bodyPr>
              <a:lstStyle/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id-ID" sz="2000" dirty="0" smtClean="0"/>
                  <a:t>Contoh 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id-ID" sz="2000" dirty="0" err="1" smtClean="0"/>
                  <a:t>Pada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pelemparan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dua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buah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dadu</a:t>
                </a:r>
                <a:r>
                  <a:rPr lang="en-US" altLang="id-ID" sz="2000" dirty="0" smtClean="0"/>
                  <a:t>, </a:t>
                </a:r>
                <a:r>
                  <a:rPr lang="en-US" altLang="id-ID" sz="2000" dirty="0" err="1" smtClean="0"/>
                  <a:t>tentukan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probabilitas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munculnya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muka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dua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dadu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dengan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jumlah</a:t>
                </a:r>
                <a:r>
                  <a:rPr lang="en-US" altLang="id-ID" sz="2000" dirty="0" smtClean="0"/>
                  <a:t> 7 </a:t>
                </a:r>
                <a:r>
                  <a:rPr lang="en-US" altLang="id-ID" sz="2000" dirty="0" err="1" smtClean="0"/>
                  <a:t>atau</a:t>
                </a:r>
                <a:r>
                  <a:rPr lang="en-US" altLang="id-ID" sz="2000" dirty="0" smtClean="0"/>
                  <a:t> 11!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id-ID" sz="2000" dirty="0" err="1" smtClean="0"/>
                  <a:t>Jawab</a:t>
                </a:r>
                <a:r>
                  <a:rPr lang="en-US" altLang="id-ID" sz="2000" dirty="0" smtClean="0"/>
                  <a:t> 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id-ID" sz="2000" dirty="0" err="1" smtClean="0"/>
                  <a:t>Misal</a:t>
                </a:r>
                <a:r>
                  <a:rPr lang="en-US" altLang="id-ID" sz="2000" dirty="0" smtClean="0"/>
                  <a:t> A = </a:t>
                </a:r>
                <a:r>
                  <a:rPr lang="en-US" altLang="id-ID" sz="2000" dirty="0" err="1" smtClean="0"/>
                  <a:t>kejadian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munculnya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jumlah</a:t>
                </a:r>
                <a:r>
                  <a:rPr lang="en-US" altLang="id-ID" sz="2000" dirty="0" smtClean="0"/>
                  <a:t> 7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id-ID" sz="2000" dirty="0" smtClean="0"/>
                  <a:t>        B = </a:t>
                </a:r>
                <a:r>
                  <a:rPr lang="en-US" altLang="id-ID" sz="2000" dirty="0" err="1" smtClean="0"/>
                  <a:t>kejadian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munculnya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jumlah</a:t>
                </a:r>
                <a:r>
                  <a:rPr lang="en-US" altLang="id-ID" sz="2000" dirty="0" smtClean="0"/>
                  <a:t> 11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id-ID" sz="2000" dirty="0" err="1" smtClean="0"/>
                  <a:t>Tentukan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ruang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sampelnya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dulu</a:t>
                </a:r>
                <a:r>
                  <a:rPr lang="en-US" altLang="id-ID" sz="2000" dirty="0" smtClean="0"/>
                  <a:t>! Dari </a:t>
                </a:r>
                <a:r>
                  <a:rPr lang="en-US" altLang="id-ID" sz="2000" dirty="0" err="1" smtClean="0"/>
                  <a:t>ruang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sampel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akan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diperoleh</a:t>
                </a:r>
                <a:r>
                  <a:rPr lang="en-US" altLang="id-ID" sz="2000" dirty="0" smtClean="0"/>
                  <a:t> :</a:t>
                </a:r>
              </a:p>
              <a:p>
                <a:pPr marL="0" indent="0">
                  <a:buNone/>
                </a:pPr>
                <a:r>
                  <a:rPr lang="en-US" altLang="id-ID" sz="2000" dirty="0"/>
                  <a:t>A = {(6,1),(5,2),(4,3),(2,5),(1,6),(3,4)}</a:t>
                </a:r>
              </a:p>
              <a:p>
                <a:pPr marL="0" indent="0">
                  <a:buNone/>
                </a:pPr>
                <a:r>
                  <a:rPr lang="en-US" altLang="id-ID" sz="2000" dirty="0"/>
                  <a:t>B = {(6,5),(5,6)}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id-ID" sz="2000" dirty="0" err="1" smtClean="0"/>
                  <a:t>Maka</a:t>
                </a:r>
                <a:r>
                  <a:rPr lang="en-US" altLang="id-ID" sz="2000" dirty="0" smtClean="0"/>
                  <a:t>                      yang </a:t>
                </a:r>
                <a:r>
                  <a:rPr lang="en-US" altLang="id-ID" sz="2000" dirty="0" err="1" smtClean="0"/>
                  <a:t>berarti</a:t>
                </a:r>
                <a:r>
                  <a:rPr lang="en-US" altLang="id-ID" sz="2000" dirty="0" smtClean="0"/>
                  <a:t> A </a:t>
                </a:r>
                <a:r>
                  <a:rPr lang="en-US" altLang="id-ID" sz="2000" dirty="0" err="1" smtClean="0"/>
                  <a:t>dan</a:t>
                </a:r>
                <a:r>
                  <a:rPr lang="en-US" altLang="id-ID" sz="2000" dirty="0" smtClean="0"/>
                  <a:t> B </a:t>
                </a:r>
                <a:r>
                  <a:rPr lang="en-US" altLang="id-ID" sz="2000" dirty="0" err="1" smtClean="0"/>
                  <a:t>saling</a:t>
                </a:r>
                <a:r>
                  <a:rPr lang="en-US" altLang="id-ID" sz="2000" dirty="0" smtClean="0"/>
                  <a:t> </a:t>
                </a:r>
                <a:r>
                  <a:rPr lang="en-US" altLang="id-ID" sz="2000" dirty="0" err="1" smtClean="0"/>
                  <a:t>lepas</a:t>
                </a:r>
                <a:r>
                  <a:rPr lang="en-US" altLang="id-ID" sz="2000" dirty="0" smtClean="0"/>
                  <a:t>.</a:t>
                </a:r>
              </a:p>
              <a:p>
                <a:pPr marL="0" indent="0" eaLnBrk="1" hangingPunct="1">
                  <a:spcAft>
                    <a:spcPts val="1200"/>
                  </a:spcAft>
                  <a:buFont typeface="Wingdings" pitchFamily="2" charset="2"/>
                  <a:buNone/>
                </a:pPr>
                <a:r>
                  <a:rPr lang="en-US" altLang="id-ID" sz="2000" dirty="0" smtClean="0"/>
                  <a:t>P(A) = 6/36  ,   P(B)=2/36  </a:t>
                </a:r>
                <a:r>
                  <a:rPr lang="en-US" altLang="id-ID" sz="2000" dirty="0" err="1" smtClean="0"/>
                  <a:t>sehingga</a:t>
                </a:r>
                <a:endParaRPr lang="en-US" altLang="id-ID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id-ID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id-ID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id-ID" sz="2000" i="1">
                              <a:latin typeface="Cambria Math"/>
                            </a:rPr>
                            <m:t>𝐴</m:t>
                          </m:r>
                          <m:r>
                            <a:rPr lang="en-US" altLang="id-ID" sz="2000" i="1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altLang="id-ID" sz="20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id-ID" sz="2000" i="1">
                          <a:latin typeface="Cambria Math"/>
                        </a:rPr>
                        <m:t>=</m:t>
                      </m:r>
                      <m:r>
                        <a:rPr lang="en-US" altLang="id-ID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id-ID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id-ID" sz="20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id-ID" sz="2000" i="1">
                          <a:latin typeface="Cambria Math"/>
                        </a:rPr>
                        <m:t>+</m:t>
                      </m:r>
                      <m:r>
                        <a:rPr lang="en-US" altLang="id-ID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id-ID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id-ID" sz="2000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id-ID" sz="200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id-ID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id-ID" sz="2000" i="1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altLang="id-ID" sz="2000" i="1"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en-US" altLang="id-ID" sz="20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id-ID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id-ID" sz="20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id-ID" sz="2000" i="1"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en-US" altLang="id-ID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id-ID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id-ID" sz="2000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altLang="id-ID" sz="2000" i="1"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altLang="id-ID" sz="20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altLang="id-ID" sz="20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altLang="id-ID" sz="2400" dirty="0" smtClean="0"/>
              </a:p>
            </p:txBody>
          </p:sp>
        </mc:Choice>
        <mc:Fallback xmlns="">
          <p:sp>
            <p:nvSpPr>
              <p:cNvPr id="4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728355" y="1460312"/>
                <a:ext cx="11101916" cy="521344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113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40345599"/>
              </p:ext>
            </p:extLst>
          </p:nvPr>
        </p:nvGraphicFramePr>
        <p:xfrm>
          <a:off x="1557237" y="5121443"/>
          <a:ext cx="1117724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4" imgW="825480" imgH="215640" progId="Equation.3">
                  <p:embed/>
                </p:oleObj>
              </mc:Choice>
              <mc:Fallback>
                <p:oleObj name="Equation" r:id="rId4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237" y="5121443"/>
                        <a:ext cx="1117724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84459" y="166115"/>
            <a:ext cx="9829184" cy="1089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small" dirty="0" err="1" smtClean="0">
                <a:latin typeface="Bahnschrift" panose="020B0502040204020203" pitchFamily="34" charset="0"/>
              </a:rPr>
              <a:t>Kejadian</a:t>
            </a:r>
            <a:r>
              <a:rPr lang="en-US" cap="small" dirty="0" smtClean="0">
                <a:latin typeface="Bahnschrift" panose="020B0502040204020203" pitchFamily="34" charset="0"/>
              </a:rPr>
              <a:t> </a:t>
            </a:r>
            <a:r>
              <a:rPr lang="en-US" cap="small" dirty="0" err="1" smtClean="0">
                <a:latin typeface="Bahnschrift" panose="020B0502040204020203" pitchFamily="34" charset="0"/>
              </a:rPr>
              <a:t>saling</a:t>
            </a:r>
            <a:r>
              <a:rPr lang="en-US" cap="small" dirty="0" smtClean="0">
                <a:latin typeface="Bahnschrift" panose="020B0502040204020203" pitchFamily="34" charset="0"/>
              </a:rPr>
              <a:t> </a:t>
            </a:r>
            <a:r>
              <a:rPr lang="en-US" cap="small" dirty="0" err="1">
                <a:latin typeface="Bahnschrift" panose="020B0502040204020203" pitchFamily="34" charset="0"/>
              </a:rPr>
              <a:t>M</a:t>
            </a:r>
            <a:r>
              <a:rPr lang="en-US" cap="small" dirty="0" err="1" smtClean="0">
                <a:latin typeface="Bahnschrift" panose="020B0502040204020203" pitchFamily="34" charset="0"/>
              </a:rPr>
              <a:t>enghilangkan</a:t>
            </a:r>
            <a:r>
              <a:rPr lang="en-US" cap="small" dirty="0" smtClean="0">
                <a:latin typeface="Bahnschrift" panose="020B0502040204020203" pitchFamily="34" charset="0"/>
              </a:rPr>
              <a:t> / </a:t>
            </a:r>
            <a:r>
              <a:rPr lang="en-US" cap="small" dirty="0" err="1" smtClean="0">
                <a:latin typeface="Bahnschrift" panose="020B0502040204020203" pitchFamily="34" charset="0"/>
              </a:rPr>
              <a:t>Lepas</a:t>
            </a:r>
            <a:endParaRPr lang="en-US" cap="small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6618" y="152467"/>
            <a:ext cx="9345706" cy="1400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small" dirty="0" err="1" smtClean="0">
                <a:latin typeface="Corbel" panose="020B0503020204020204" pitchFamily="34" charset="0"/>
              </a:rPr>
              <a:t>Kejadian</a:t>
            </a:r>
            <a:r>
              <a:rPr lang="en-US" b="1" cap="small" dirty="0" smtClean="0">
                <a:latin typeface="Corbel" panose="020B0503020204020204" pitchFamily="34" charset="0"/>
              </a:rPr>
              <a:t> </a:t>
            </a:r>
            <a:r>
              <a:rPr lang="en-US" b="1" cap="small" dirty="0" err="1" smtClean="0">
                <a:latin typeface="Corbel" panose="020B0503020204020204" pitchFamily="34" charset="0"/>
              </a:rPr>
              <a:t>Tidak</a:t>
            </a:r>
            <a:r>
              <a:rPr lang="en-US" b="1" cap="small" dirty="0" smtClean="0">
                <a:latin typeface="Corbel" panose="020B0503020204020204" pitchFamily="34" charset="0"/>
              </a:rPr>
              <a:t> </a:t>
            </a:r>
            <a:r>
              <a:rPr lang="en-US" b="1" cap="small" dirty="0" err="1" smtClean="0">
                <a:latin typeface="Corbel" panose="020B0503020204020204" pitchFamily="34" charset="0"/>
              </a:rPr>
              <a:t>Saling</a:t>
            </a:r>
            <a:r>
              <a:rPr lang="en-US" b="1" cap="small" dirty="0" smtClean="0">
                <a:latin typeface="Corbel" panose="020B0503020204020204" pitchFamily="34" charset="0"/>
              </a:rPr>
              <a:t> </a:t>
            </a:r>
            <a:r>
              <a:rPr lang="en-US" b="1" cap="small" dirty="0" err="1" smtClean="0">
                <a:latin typeface="Corbel" panose="020B0503020204020204" pitchFamily="34" charset="0"/>
              </a:rPr>
              <a:t>Menghilangkan</a:t>
            </a:r>
            <a:r>
              <a:rPr lang="en-US" b="1" cap="small" dirty="0" smtClean="0">
                <a:latin typeface="Corbel" panose="020B0503020204020204" pitchFamily="34" charset="0"/>
              </a:rPr>
              <a:t> / </a:t>
            </a:r>
            <a:r>
              <a:rPr lang="en-US" b="1" dirty="0">
                <a:latin typeface="Corbel" panose="020B0503020204020204" pitchFamily="34" charset="0"/>
              </a:rPr>
              <a:t>KEJADIAN MAJEMUK</a:t>
            </a:r>
            <a:endParaRPr lang="en-US" b="1" cap="small" dirty="0">
              <a:latin typeface="Corbel" panose="020B0503020204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6618" y="1922468"/>
            <a:ext cx="7657197" cy="4195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A </a:t>
            </a:r>
            <a:r>
              <a:rPr lang="en-US" dirty="0" err="1" smtClean="0"/>
              <a:t>dan</a:t>
            </a:r>
            <a:r>
              <a:rPr lang="en-US" dirty="0" smtClean="0"/>
              <a:t> B,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A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B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dirty="0" smtClean="0"/>
              <a:t>	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 set </a:t>
            </a:r>
            <a:r>
              <a:rPr lang="en-US" dirty="0" err="1" smtClean="0"/>
              <a:t>kartu</a:t>
            </a:r>
            <a:r>
              <a:rPr lang="en-US" dirty="0" smtClean="0"/>
              <a:t> yang </a:t>
            </a:r>
            <a:r>
              <a:rPr lang="en-US" dirty="0" err="1" smtClean="0"/>
              <a:t>berisi</a:t>
            </a:r>
            <a:r>
              <a:rPr lang="en-US" dirty="0" smtClean="0"/>
              <a:t> 52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bergambar</a:t>
            </a:r>
            <a:r>
              <a:rPr lang="en-US" dirty="0" smtClean="0"/>
              <a:t> raja (King)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bergambar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(Heart). </a:t>
            </a:r>
            <a:r>
              <a:rPr lang="en-US" dirty="0" err="1" smtClean="0"/>
              <a:t>Jawab</a:t>
            </a:r>
            <a:r>
              <a:rPr lang="en-US" dirty="0" smtClean="0"/>
              <a:t>  </a:t>
            </a:r>
            <a:r>
              <a:rPr lang="en-US" dirty="0" err="1" smtClean="0"/>
              <a:t>gambar</a:t>
            </a:r>
            <a:r>
              <a:rPr lang="en-US" dirty="0" smtClean="0"/>
              <a:t> King </a:t>
            </a:r>
            <a:r>
              <a:rPr lang="en-US" dirty="0" err="1" smtClean="0"/>
              <a:t>ada</a:t>
            </a:r>
            <a:r>
              <a:rPr lang="en-US" dirty="0" smtClean="0"/>
              <a:t> 4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Heart </a:t>
            </a:r>
            <a:r>
              <a:rPr lang="en-US" dirty="0" err="1" smtClean="0"/>
              <a:t>ada</a:t>
            </a:r>
            <a:r>
              <a:rPr lang="en-US" dirty="0" smtClean="0"/>
              <a:t> 4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beririsan</a:t>
            </a:r>
            <a:r>
              <a:rPr lang="en-US" dirty="0" smtClean="0"/>
              <a:t>,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dirty="0" smtClean="0"/>
              <a:t>                                      =  4/52 + 4/52 – 0  = 8/52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516578"/>
              </p:ext>
            </p:extLst>
          </p:nvPr>
        </p:nvGraphicFramePr>
        <p:xfrm>
          <a:off x="3289110" y="3183389"/>
          <a:ext cx="3908011" cy="42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3" imgW="2247840" imgH="203040" progId="Equation.3">
                  <p:embed/>
                </p:oleObj>
              </mc:Choice>
              <mc:Fallback>
                <p:oleObj name="Equation" r:id="rId3" imgW="2247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110" y="3183389"/>
                        <a:ext cx="3908011" cy="42400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782363"/>
              </p:ext>
            </p:extLst>
          </p:nvPr>
        </p:nvGraphicFramePr>
        <p:xfrm>
          <a:off x="1582215" y="5439054"/>
          <a:ext cx="1007868" cy="41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5" imgW="622080" imgH="203040" progId="Equation.3">
                  <p:embed/>
                </p:oleObj>
              </mc:Choice>
              <mc:Fallback>
                <p:oleObj name="Equation" r:id="rId5" imgW="6220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2215" y="5439054"/>
                        <a:ext cx="1007868" cy="418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8284191" y="1965278"/>
            <a:ext cx="3725839" cy="26749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8771703" y="2429301"/>
            <a:ext cx="1722924" cy="1856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718972" y="2423418"/>
            <a:ext cx="1715077" cy="18619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33889" y="201902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65250" y="4769471"/>
                <a:ext cx="2168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Diagram Venn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B</m:t>
                    </m:r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250" y="4769471"/>
                <a:ext cx="2168799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528" t="-8197" b="-2459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122136" y="365087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10721746" y="365087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712040" y="3172683"/>
                <a:ext cx="7825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A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B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040" y="3172683"/>
                <a:ext cx="78258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5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47" y="1429837"/>
            <a:ext cx="10816989" cy="514838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2600" dirty="0"/>
              <a:t>Percobaan (</a:t>
            </a:r>
            <a:r>
              <a:rPr lang="id-ID" sz="2600" i="1" dirty="0"/>
              <a:t>experiment) adalah proses yang menghasilkan </a:t>
            </a:r>
            <a:r>
              <a:rPr lang="id-ID" sz="2600" i="1" dirty="0" smtClean="0"/>
              <a:t>pengamatan</a:t>
            </a:r>
            <a:r>
              <a:rPr lang="en-US" sz="2600" i="1" dirty="0" smtClean="0"/>
              <a:t> </a:t>
            </a:r>
            <a:r>
              <a:rPr lang="id-ID" sz="2600" i="1" dirty="0" smtClean="0"/>
              <a:t>observation</a:t>
            </a:r>
            <a:r>
              <a:rPr lang="id-ID" sz="2600" i="1" dirty="0"/>
              <a:t>) atau ukuran (measurement). </a:t>
            </a:r>
          </a:p>
          <a:p>
            <a:endParaRPr lang="id-ID" sz="2600" dirty="0"/>
          </a:p>
          <a:p>
            <a:pPr marL="0" indent="0">
              <a:buNone/>
            </a:pPr>
            <a:r>
              <a:rPr lang="id-ID" sz="2600" b="1" dirty="0"/>
              <a:t>Contoh I.1 </a:t>
            </a:r>
          </a:p>
          <a:p>
            <a:pPr marL="0" indent="0">
              <a:buNone/>
            </a:pPr>
            <a:r>
              <a:rPr lang="id-ID" sz="2600" dirty="0"/>
              <a:t>Percobaan melempar mata uang logam satu kali dan diperhatikan </a:t>
            </a:r>
            <a:r>
              <a:rPr lang="id-ID" sz="2600" dirty="0" smtClean="0"/>
              <a:t>mata</a:t>
            </a:r>
            <a:r>
              <a:rPr lang="en-US" sz="2600" dirty="0" smtClean="0"/>
              <a:t> </a:t>
            </a:r>
            <a:r>
              <a:rPr lang="id-ID" sz="2600" dirty="0" smtClean="0"/>
              <a:t>uang </a:t>
            </a:r>
            <a:r>
              <a:rPr lang="id-ID" sz="2600" dirty="0"/>
              <a:t>yang muncul di bagian atas yaitu dapat berupa Gambar atau </a:t>
            </a:r>
            <a:r>
              <a:rPr lang="id-ID" sz="2600" dirty="0" smtClean="0"/>
              <a:t>sering</a:t>
            </a:r>
            <a:r>
              <a:rPr lang="en-US" sz="2600" dirty="0" smtClean="0"/>
              <a:t> </a:t>
            </a:r>
            <a:r>
              <a:rPr lang="id-ID" sz="2600" dirty="0" smtClean="0"/>
              <a:t>dinamakan  </a:t>
            </a:r>
            <a:r>
              <a:rPr lang="id-ID" sz="2600" dirty="0"/>
              <a:t>‘Muka’ ( </a:t>
            </a:r>
            <a:r>
              <a:rPr lang="id-ID" sz="2600" b="1" dirty="0"/>
              <a:t>M )  atau Angka yang sering dinamakan ‘Belakang</a:t>
            </a:r>
            <a:r>
              <a:rPr lang="id-ID" sz="2600" b="1" dirty="0" smtClean="0"/>
              <a:t>’</a:t>
            </a:r>
            <a:r>
              <a:rPr lang="en-US" sz="2600" b="1" dirty="0" smtClean="0"/>
              <a:t> </a:t>
            </a:r>
            <a:r>
              <a:rPr lang="id-ID" sz="2600" dirty="0" smtClean="0"/>
              <a:t>( </a:t>
            </a:r>
            <a:r>
              <a:rPr lang="id-ID" sz="2600" b="1" dirty="0"/>
              <a:t>B ). </a:t>
            </a:r>
            <a:endParaRPr lang="en-US" sz="2600" b="1" dirty="0" smtClean="0"/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id-ID" sz="2600" b="1" dirty="0" smtClean="0"/>
              <a:t>Contoh </a:t>
            </a:r>
            <a:r>
              <a:rPr lang="id-ID" sz="2600" b="1" dirty="0"/>
              <a:t>I.2</a:t>
            </a:r>
          </a:p>
          <a:p>
            <a:pPr marL="0" indent="0">
              <a:buNone/>
            </a:pPr>
            <a:r>
              <a:rPr lang="fi-FI" sz="2600" dirty="0"/>
              <a:t>Apabila kita memproduksi sekrup mesin maka akan ada </a:t>
            </a:r>
            <a:r>
              <a:rPr lang="fi-FI" sz="2600" dirty="0" smtClean="0"/>
              <a:t>kemungkinan </a:t>
            </a:r>
            <a:r>
              <a:rPr lang="id-ID" sz="2600" dirty="0" smtClean="0"/>
              <a:t>beberapa </a:t>
            </a:r>
            <a:r>
              <a:rPr lang="id-ID" sz="2600" dirty="0"/>
              <a:t>diantaranya rusak sehingga kemungkinan hasil yang </a:t>
            </a:r>
            <a:r>
              <a:rPr lang="id-ID" sz="2600" dirty="0" smtClean="0"/>
              <a:t>diperoleh</a:t>
            </a:r>
            <a:r>
              <a:rPr lang="en-US" sz="2600" dirty="0" smtClean="0"/>
              <a:t> </a:t>
            </a:r>
            <a:r>
              <a:rPr lang="id-ID" sz="2600" dirty="0" smtClean="0"/>
              <a:t>adalah </a:t>
            </a:r>
            <a:r>
              <a:rPr lang="id-ID" sz="2600" dirty="0"/>
              <a:t>rusak (cacat) atau tidak rusak (tidak cacat).</a:t>
            </a:r>
          </a:p>
          <a:p>
            <a:pPr marL="0" indent="0">
              <a:buNone/>
            </a:pPr>
            <a:endParaRPr lang="id-ID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  <a:solidFill>
            <a:schemeClr val="bg2"/>
          </a:solidFill>
        </p:spPr>
        <p:txBody>
          <a:bodyPr/>
          <a:lstStyle/>
          <a:p>
            <a:r>
              <a:rPr lang="id-ID" b="1" dirty="0"/>
              <a:t>RUANG SAMPEL DAN KEJADIAN</a:t>
            </a:r>
          </a:p>
        </p:txBody>
      </p:sp>
    </p:spTree>
    <p:extLst>
      <p:ext uri="{BB962C8B-B14F-4D97-AF65-F5344CB8AC3E}">
        <p14:creationId xmlns:p14="http://schemas.microsoft.com/office/powerpoint/2010/main" val="40460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141028"/>
            <a:ext cx="10668000" cy="12160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PERUMUSAN PROBABILITAS KEJADIAN MAJEMUK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2167" y="1752600"/>
            <a:ext cx="11566920" cy="452537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id-ID" sz="2600" dirty="0" err="1" smtClean="0"/>
              <a:t>Untuk</a:t>
            </a:r>
            <a:r>
              <a:rPr lang="en-US" altLang="id-ID" sz="2600" dirty="0" smtClean="0"/>
              <a:t> 3 </a:t>
            </a:r>
            <a:r>
              <a:rPr lang="en-US" altLang="id-ID" sz="2600" dirty="0" err="1" smtClean="0"/>
              <a:t>kejadian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maka</a:t>
            </a:r>
            <a:r>
              <a:rPr lang="en-US" altLang="id-ID" sz="2600" dirty="0" smtClean="0"/>
              <a:t> :</a:t>
            </a:r>
          </a:p>
          <a:p>
            <a:pPr eaLnBrk="1" hangingPunct="1">
              <a:buFont typeface="Wingdings" pitchFamily="2" charset="2"/>
              <a:buNone/>
            </a:pPr>
            <a:endParaRPr lang="en-US" altLang="id-ID" sz="26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id-ID" sz="26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id-ID" sz="26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id-ID" sz="26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id-ID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id-ID" sz="2600" dirty="0" err="1" smtClean="0"/>
              <a:t>Maka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Probabilitas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majemuknya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adalah</a:t>
            </a:r>
            <a:r>
              <a:rPr lang="en-US" altLang="id-ID" sz="2600" dirty="0" smtClean="0"/>
              <a:t> :</a:t>
            </a:r>
          </a:p>
        </p:txBody>
      </p:sp>
      <p:graphicFrame>
        <p:nvGraphicFramePr>
          <p:cNvPr id="41995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431801" y="5157788"/>
          <a:ext cx="1142576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5029200" imgH="215640" progId="Equation.3">
                  <p:embed/>
                </p:oleObj>
              </mc:Choice>
              <mc:Fallback>
                <p:oleObj name="Equation" r:id="rId3" imgW="5029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1" y="5157788"/>
                        <a:ext cx="1142576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271433" y="2420938"/>
            <a:ext cx="2880784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41989" name="Oval 5" descr="Dark downward diagonal"/>
          <p:cNvSpPr>
            <a:spLocks noChangeArrowheads="1"/>
          </p:cNvSpPr>
          <p:nvPr/>
        </p:nvSpPr>
        <p:spPr bwMode="auto">
          <a:xfrm>
            <a:off x="4656667" y="2709863"/>
            <a:ext cx="1151467" cy="863600"/>
          </a:xfrm>
          <a:prstGeom prst="ellipse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41993" name="Oval 9" descr="Dark upward diagonal"/>
          <p:cNvSpPr>
            <a:spLocks noChangeArrowheads="1"/>
          </p:cNvSpPr>
          <p:nvPr/>
        </p:nvSpPr>
        <p:spPr bwMode="auto">
          <a:xfrm>
            <a:off x="5039784" y="3213100"/>
            <a:ext cx="1151467" cy="863600"/>
          </a:xfrm>
          <a:prstGeom prst="ellipse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id-ID" altLang="id-ID"/>
          </a:p>
        </p:txBody>
      </p:sp>
      <p:sp>
        <p:nvSpPr>
          <p:cNvPr id="41990" name="Oval 6" descr="Dark upward diagonal"/>
          <p:cNvSpPr>
            <a:spLocks noChangeArrowheads="1"/>
          </p:cNvSpPr>
          <p:nvPr/>
        </p:nvSpPr>
        <p:spPr bwMode="auto">
          <a:xfrm>
            <a:off x="5422900" y="2709863"/>
            <a:ext cx="1151467" cy="863600"/>
          </a:xfrm>
          <a:prstGeom prst="ellipse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id-ID"/>
              <a:t>B</a:t>
            </a:r>
          </a:p>
        </p:txBody>
      </p:sp>
      <p:sp>
        <p:nvSpPr>
          <p:cNvPr id="41991" name="Oval 7" descr="Dark downward diagonal"/>
          <p:cNvSpPr>
            <a:spLocks noChangeArrowheads="1"/>
          </p:cNvSpPr>
          <p:nvPr/>
        </p:nvSpPr>
        <p:spPr bwMode="auto">
          <a:xfrm>
            <a:off x="4656667" y="2709863"/>
            <a:ext cx="1151467" cy="863600"/>
          </a:xfrm>
          <a:prstGeom prst="ellipse">
            <a:avLst/>
          </a:prstGeom>
          <a:pattFill prst="dkDnDiag">
            <a:fgClr>
              <a:schemeClr val="accent1">
                <a:alpha val="0"/>
              </a:schemeClr>
            </a:fgClr>
            <a:bgClr>
              <a:schemeClr val="bg1">
                <a:alpha val="0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id-ID"/>
              <a:t>A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341285" y="2436813"/>
            <a:ext cx="341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id-ID"/>
              <a:t>S</a:t>
            </a:r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5039784" y="3213100"/>
            <a:ext cx="1151467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id-ID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658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3" grpId="0" animBg="1"/>
      <p:bldP spid="41990" grpId="0" animBg="1"/>
      <p:bldP spid="41991" grpId="0" animBg="1"/>
      <p:bldP spid="41992" grpId="0"/>
      <p:bldP spid="4199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1" y="1542198"/>
            <a:ext cx="10769600" cy="4958616"/>
          </a:xfrm>
          <a:solidFill>
            <a:schemeClr val="accent6">
              <a:lumMod val="20000"/>
              <a:lumOff val="80000"/>
            </a:schemeClr>
          </a:solidFill>
        </p:spPr>
        <p:txBody>
          <a:bodyPr lIns="274320" tIns="182880" rIns="182880" bIns="182880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id-ID" sz="2600" dirty="0" err="1" smtClean="0"/>
              <a:t>Contoh</a:t>
            </a:r>
            <a:r>
              <a:rPr lang="en-US" altLang="id-ID" sz="2600" dirty="0" smtClean="0"/>
              <a:t> 1 :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en-US" altLang="id-ID" sz="2600" dirty="0" err="1" smtClean="0"/>
              <a:t>Diambil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satu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kartu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acak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dari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satu</a:t>
            </a:r>
            <a:r>
              <a:rPr lang="en-US" altLang="id-ID" sz="2600" dirty="0" smtClean="0"/>
              <a:t> set </a:t>
            </a:r>
            <a:r>
              <a:rPr lang="en-US" altLang="id-ID" sz="2600" dirty="0" err="1" smtClean="0"/>
              <a:t>kartu</a:t>
            </a:r>
            <a:r>
              <a:rPr lang="en-US" altLang="id-ID" sz="2600" dirty="0" smtClean="0"/>
              <a:t> bridge yang </a:t>
            </a:r>
            <a:r>
              <a:rPr lang="en-US" altLang="id-ID" sz="2600" dirty="0" err="1" smtClean="0"/>
              <a:t>lengkap</a:t>
            </a:r>
            <a:r>
              <a:rPr lang="en-US" altLang="id-ID" sz="2600" dirty="0" smtClean="0"/>
              <a:t>. </a:t>
            </a:r>
            <a:r>
              <a:rPr lang="en-US" altLang="id-ID" sz="2600" dirty="0" err="1" smtClean="0"/>
              <a:t>Bila</a:t>
            </a:r>
            <a:r>
              <a:rPr lang="en-US" altLang="id-ID" sz="2600" dirty="0" smtClean="0"/>
              <a:t> A </a:t>
            </a:r>
            <a:r>
              <a:rPr lang="en-US" altLang="id-ID" sz="2600" dirty="0" err="1" smtClean="0"/>
              <a:t>adalah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kejadian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terpilihnya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kartu</a:t>
            </a:r>
            <a:r>
              <a:rPr lang="en-US" altLang="id-ID" sz="2600" dirty="0" smtClean="0"/>
              <a:t> As </a:t>
            </a:r>
            <a:r>
              <a:rPr lang="en-US" altLang="id-ID" sz="2600" dirty="0" err="1" smtClean="0"/>
              <a:t>dan</a:t>
            </a:r>
            <a:r>
              <a:rPr lang="en-US" altLang="id-ID" sz="2600" dirty="0" smtClean="0"/>
              <a:t> B </a:t>
            </a:r>
            <a:r>
              <a:rPr lang="en-US" altLang="id-ID" sz="2600" dirty="0" err="1" smtClean="0"/>
              <a:t>adalah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kejadian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terpilihnya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kartu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wajik</a:t>
            </a:r>
            <a:r>
              <a:rPr lang="en-US" altLang="id-ID" sz="2600" dirty="0" smtClean="0"/>
              <a:t>, </a:t>
            </a:r>
            <a:r>
              <a:rPr lang="en-US" altLang="id-ID" sz="2600" dirty="0" err="1" smtClean="0"/>
              <a:t>maka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hitunglah</a:t>
            </a:r>
            <a:r>
              <a:rPr lang="en-US" altLang="id-ID" sz="2600" dirty="0" smtClean="0"/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id-ID" sz="2600" dirty="0" err="1" smtClean="0"/>
              <a:t>Jawab</a:t>
            </a:r>
            <a:r>
              <a:rPr lang="en-US" altLang="id-ID" sz="2600" dirty="0" smtClean="0"/>
              <a:t> 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id-ID" sz="2600" dirty="0" smtClean="0"/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2176076"/>
              </p:ext>
            </p:extLst>
          </p:nvPr>
        </p:nvGraphicFramePr>
        <p:xfrm>
          <a:off x="2462569" y="3628812"/>
          <a:ext cx="1428749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609480" imgH="215640" progId="Equation.3">
                  <p:embed/>
                </p:oleObj>
              </mc:Choice>
              <mc:Fallback>
                <p:oleObj name="Equation" r:id="rId3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569" y="3628812"/>
                        <a:ext cx="1428749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771066521"/>
              </p:ext>
            </p:extLst>
          </p:nvPr>
        </p:nvGraphicFramePr>
        <p:xfrm>
          <a:off x="2462852" y="4142523"/>
          <a:ext cx="8815917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5" imgW="3466800" imgH="1041120" progId="Equation.3">
                  <p:embed/>
                </p:oleObj>
              </mc:Choice>
              <mc:Fallback>
                <p:oleObj name="Equation" r:id="rId5" imgW="346680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852" y="4142523"/>
                        <a:ext cx="8815917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141028"/>
            <a:ext cx="10668000" cy="12160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PERUMUSAN PROBABILITAS KEJADIAN MAJEMUK</a:t>
            </a:r>
          </a:p>
        </p:txBody>
      </p:sp>
    </p:spTree>
    <p:extLst>
      <p:ext uri="{BB962C8B-B14F-4D97-AF65-F5344CB8AC3E}">
        <p14:creationId xmlns:p14="http://schemas.microsoft.com/office/powerpoint/2010/main" val="140813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1" y="1752599"/>
            <a:ext cx="10811933" cy="4484427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/>
          <a:lstStyle/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id-ID" sz="1600" dirty="0" err="1" smtClean="0"/>
              <a:t>Contoh</a:t>
            </a:r>
            <a:r>
              <a:rPr lang="en-US" altLang="id-ID" sz="1600" dirty="0" smtClean="0"/>
              <a:t> 2 :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id-ID" sz="1600" dirty="0" err="1" smtClean="0"/>
              <a:t>Peluang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seorang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mahasiswa</a:t>
            </a:r>
            <a:r>
              <a:rPr lang="en-US" altLang="id-ID" sz="1600" dirty="0" smtClean="0"/>
              <a:t> lulus </a:t>
            </a:r>
            <a:r>
              <a:rPr lang="en-US" altLang="id-ID" sz="1600" dirty="0" err="1" smtClean="0"/>
              <a:t>Kalkulus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adalah</a:t>
            </a:r>
            <a:r>
              <a:rPr lang="en-US" altLang="id-ID" sz="1600" dirty="0" smtClean="0"/>
              <a:t> 2/3 </a:t>
            </a:r>
            <a:r>
              <a:rPr lang="en-US" altLang="id-ID" sz="1600" dirty="0" err="1" smtClean="0"/>
              <a:t>dan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peluang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ia</a:t>
            </a:r>
            <a:r>
              <a:rPr lang="en-US" altLang="id-ID" sz="1600" dirty="0" smtClean="0"/>
              <a:t> lulus </a:t>
            </a:r>
            <a:r>
              <a:rPr lang="en-US" altLang="id-ID" sz="1600" dirty="0" err="1" smtClean="0"/>
              <a:t>Statistika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adalah</a:t>
            </a:r>
            <a:r>
              <a:rPr lang="en-US" altLang="id-ID" sz="1600" dirty="0" smtClean="0"/>
              <a:t> 4/9. </a:t>
            </a:r>
            <a:r>
              <a:rPr lang="en-US" altLang="id-ID" sz="1600" dirty="0" err="1" smtClean="0"/>
              <a:t>Bila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peluang</a:t>
            </a:r>
            <a:r>
              <a:rPr lang="en-US" altLang="id-ID" sz="1600" dirty="0" smtClean="0"/>
              <a:t> lulus </a:t>
            </a:r>
            <a:r>
              <a:rPr lang="en-US" altLang="id-ID" sz="1600" dirty="0" err="1" smtClean="0"/>
              <a:t>sekurang-kurangnya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satu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mata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kuliah</a:t>
            </a:r>
            <a:r>
              <a:rPr lang="en-US" altLang="id-ID" sz="1600" dirty="0" smtClean="0"/>
              <a:t> di </a:t>
            </a:r>
            <a:r>
              <a:rPr lang="en-US" altLang="id-ID" sz="1600" dirty="0" err="1" smtClean="0"/>
              <a:t>atas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adalah</a:t>
            </a:r>
            <a:r>
              <a:rPr lang="en-US" altLang="id-ID" sz="1600" dirty="0" smtClean="0"/>
              <a:t> 4/5, </a:t>
            </a:r>
            <a:r>
              <a:rPr lang="en-US" altLang="id-ID" sz="1600" dirty="0" err="1" smtClean="0"/>
              <a:t>berapa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peluang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ia</a:t>
            </a:r>
            <a:r>
              <a:rPr lang="en-US" altLang="id-ID" sz="1600" dirty="0" smtClean="0"/>
              <a:t> lulus </a:t>
            </a:r>
            <a:r>
              <a:rPr lang="en-US" altLang="id-ID" sz="1600" dirty="0" err="1" smtClean="0"/>
              <a:t>kedua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mata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kuliah</a:t>
            </a:r>
            <a:r>
              <a:rPr lang="en-US" altLang="id-ID" sz="1600" dirty="0" smtClean="0"/>
              <a:t> </a:t>
            </a:r>
            <a:r>
              <a:rPr lang="en-US" altLang="id-ID" sz="1600" dirty="0" err="1" smtClean="0"/>
              <a:t>tersebut</a:t>
            </a:r>
            <a:r>
              <a:rPr lang="en-US" altLang="id-ID" sz="1600" dirty="0" smtClean="0"/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id-ID" sz="1600" dirty="0" err="1" smtClean="0"/>
              <a:t>Jawab</a:t>
            </a:r>
            <a:r>
              <a:rPr lang="en-US" altLang="id-ID" sz="1600" dirty="0" smtClean="0"/>
              <a:t> :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id-ID" sz="1600" dirty="0" err="1" smtClean="0"/>
              <a:t>Misal</a:t>
            </a:r>
            <a:r>
              <a:rPr lang="en-US" altLang="id-ID" sz="1600" dirty="0" smtClean="0"/>
              <a:t> A = </a:t>
            </a:r>
            <a:r>
              <a:rPr lang="en-US" altLang="id-ID" sz="1600" dirty="0" err="1" smtClean="0"/>
              <a:t>kejadian</a:t>
            </a:r>
            <a:r>
              <a:rPr lang="en-US" altLang="id-ID" sz="1600" dirty="0" smtClean="0"/>
              <a:t> lulus </a:t>
            </a:r>
            <a:r>
              <a:rPr lang="en-US" altLang="id-ID" sz="1600" dirty="0" err="1" smtClean="0"/>
              <a:t>Kalkulus</a:t>
            </a:r>
            <a:endParaRPr lang="en-US" altLang="id-ID" sz="1600" dirty="0" smtClean="0"/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id-ID" sz="1600" dirty="0" smtClean="0"/>
              <a:t>        B = </a:t>
            </a:r>
            <a:r>
              <a:rPr lang="en-US" altLang="id-ID" sz="1600" dirty="0" err="1" smtClean="0"/>
              <a:t>kejadian</a:t>
            </a:r>
            <a:r>
              <a:rPr lang="en-US" altLang="id-ID" sz="1600" dirty="0" smtClean="0"/>
              <a:t> lulus </a:t>
            </a:r>
            <a:r>
              <a:rPr lang="en-US" altLang="id-ID" sz="1600" dirty="0" err="1" smtClean="0"/>
              <a:t>Statistika</a:t>
            </a:r>
            <a:endParaRPr lang="en-US" altLang="id-ID" sz="1600" dirty="0" smtClean="0"/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altLang="id-ID" sz="1600" dirty="0" smtClean="0"/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8518688"/>
              </p:ext>
            </p:extLst>
          </p:nvPr>
        </p:nvGraphicFramePr>
        <p:xfrm>
          <a:off x="2542402" y="4114446"/>
          <a:ext cx="4701117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2273040" imgH="1269720" progId="Equation.3">
                  <p:embed/>
                </p:oleObj>
              </mc:Choice>
              <mc:Fallback>
                <p:oleObj name="Equation" r:id="rId3" imgW="227304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2402" y="4114446"/>
                        <a:ext cx="4701117" cy="197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141028"/>
            <a:ext cx="10668000" cy="12160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PERUMUSAN PROBABILITAS KEJADIAN MAJEMUK</a:t>
            </a:r>
          </a:p>
        </p:txBody>
      </p:sp>
    </p:spTree>
    <p:extLst>
      <p:ext uri="{BB962C8B-B14F-4D97-AF65-F5344CB8AC3E}">
        <p14:creationId xmlns:p14="http://schemas.microsoft.com/office/powerpoint/2010/main" val="287859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969" y="125171"/>
            <a:ext cx="7433072" cy="9802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latin typeface="Arial Black" panose="020B0A04020102020204" pitchFamily="34" charset="0"/>
              </a:rPr>
              <a:t>Kejadian</a:t>
            </a:r>
            <a:r>
              <a:rPr lang="en-US" sz="4800" dirty="0" smtClean="0">
                <a:latin typeface="Arial Black" panose="020B0A04020102020204" pitchFamily="34" charset="0"/>
              </a:rPr>
              <a:t> </a:t>
            </a:r>
            <a:r>
              <a:rPr lang="en-US" sz="4800" dirty="0" err="1" smtClean="0">
                <a:latin typeface="Arial Black" panose="020B0A04020102020204" pitchFamily="34" charset="0"/>
              </a:rPr>
              <a:t>Bersyarat</a:t>
            </a:r>
            <a:r>
              <a:rPr lang="en-US" sz="4800" dirty="0" smtClean="0">
                <a:latin typeface="Arial Black" panose="020B0A04020102020204" pitchFamily="34" charset="0"/>
              </a:rPr>
              <a:t> 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8860" y="1529755"/>
            <a:ext cx="11002027" cy="41954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Arial Black" panose="020B0A04020102020204" pitchFamily="34" charset="0"/>
              </a:rPr>
              <a:t>Bila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terdapat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dua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jenis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kejadian</a:t>
            </a:r>
            <a:r>
              <a:rPr lang="en-US" sz="2400" dirty="0" smtClean="0">
                <a:latin typeface="Arial Black" panose="020B0A04020102020204" pitchFamily="34" charset="0"/>
              </a:rPr>
              <a:t>, </a:t>
            </a:r>
            <a:r>
              <a:rPr lang="en-US" sz="2400" dirty="0" err="1" smtClean="0">
                <a:latin typeface="Arial Black" panose="020B0A04020102020204" pitchFamily="34" charset="0"/>
              </a:rPr>
              <a:t>misalnya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kejadian</a:t>
            </a:r>
            <a:r>
              <a:rPr lang="en-US" sz="2400" dirty="0" smtClean="0">
                <a:latin typeface="Arial Black" panose="020B0A04020102020204" pitchFamily="34" charset="0"/>
              </a:rPr>
              <a:t> A </a:t>
            </a:r>
            <a:r>
              <a:rPr lang="en-US" sz="2400" dirty="0" err="1" smtClean="0">
                <a:latin typeface="Arial Black" panose="020B0A04020102020204" pitchFamily="34" charset="0"/>
              </a:rPr>
              <a:t>dan</a:t>
            </a:r>
            <a:r>
              <a:rPr lang="en-US" sz="2400" dirty="0" smtClean="0">
                <a:latin typeface="Arial Black" panose="020B0A04020102020204" pitchFamily="34" charset="0"/>
              </a:rPr>
              <a:t> B. </a:t>
            </a:r>
            <a:r>
              <a:rPr lang="en-US" sz="2400" dirty="0" err="1" smtClean="0">
                <a:latin typeface="Arial Black" panose="020B0A04020102020204" pitchFamily="34" charset="0"/>
              </a:rPr>
              <a:t>Kejadian</a:t>
            </a:r>
            <a:r>
              <a:rPr lang="en-US" sz="2400" dirty="0" smtClean="0">
                <a:latin typeface="Arial Black" panose="020B0A04020102020204" pitchFamily="34" charset="0"/>
              </a:rPr>
              <a:t> A </a:t>
            </a:r>
            <a:r>
              <a:rPr lang="en-US" sz="2400" dirty="0" err="1" smtClean="0">
                <a:latin typeface="Arial Black" panose="020B0A04020102020204" pitchFamily="34" charset="0"/>
              </a:rPr>
              <a:t>bisa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terjadi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jika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kejadian</a:t>
            </a:r>
            <a:r>
              <a:rPr lang="en-US" sz="2400" dirty="0" smtClean="0">
                <a:latin typeface="Arial Black" panose="020B0A04020102020204" pitchFamily="34" charset="0"/>
              </a:rPr>
              <a:t> B </a:t>
            </a:r>
            <a:r>
              <a:rPr lang="en-US" sz="2400" dirty="0" err="1" smtClean="0">
                <a:latin typeface="Arial Black" panose="020B0A04020102020204" pitchFamily="34" charset="0"/>
              </a:rPr>
              <a:t>sudah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terjadi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atau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sebaliknya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Black" panose="020B0A04020102020204" pitchFamily="34" charset="0"/>
              </a:rPr>
              <a:t>	P(A/B) </a:t>
            </a:r>
            <a:r>
              <a:rPr lang="en-US" sz="2000" dirty="0" smtClean="0">
                <a:latin typeface="Arial Black" panose="020B0A04020102020204" pitchFamily="34" charset="0"/>
                <a:sym typeface="Symbol"/>
              </a:rPr>
              <a:t> </a:t>
            </a:r>
            <a:r>
              <a:rPr lang="en-US" sz="2000" dirty="0" err="1" smtClean="0">
                <a:latin typeface="Arial Black" panose="020B0A04020102020204" pitchFamily="34" charset="0"/>
                <a:sym typeface="Symbol"/>
              </a:rPr>
              <a:t>peluang</a:t>
            </a:r>
            <a:r>
              <a:rPr lang="en-US" sz="2000" dirty="0" smtClean="0">
                <a:latin typeface="Arial Black" panose="020B0A04020102020204" pitchFamily="34" charset="0"/>
                <a:sym typeface="Symbol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  <a:sym typeface="Symbol"/>
              </a:rPr>
              <a:t>kejadian</a:t>
            </a:r>
            <a:r>
              <a:rPr lang="en-US" sz="2000" dirty="0" smtClean="0">
                <a:latin typeface="Arial Black" panose="020B0A04020102020204" pitchFamily="34" charset="0"/>
                <a:sym typeface="Symbol"/>
              </a:rPr>
              <a:t> A </a:t>
            </a:r>
            <a:r>
              <a:rPr lang="en-US" sz="2000" dirty="0" err="1" smtClean="0">
                <a:latin typeface="Arial Black" panose="020B0A04020102020204" pitchFamily="34" charset="0"/>
                <a:sym typeface="Symbol"/>
              </a:rPr>
              <a:t>setelah</a:t>
            </a:r>
            <a:r>
              <a:rPr lang="en-US" sz="2000" dirty="0" smtClean="0">
                <a:latin typeface="Arial Black" panose="020B0A04020102020204" pitchFamily="34" charset="0"/>
                <a:sym typeface="Symbol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  <a:sym typeface="Symbol"/>
              </a:rPr>
              <a:t>kejadian</a:t>
            </a:r>
            <a:r>
              <a:rPr lang="en-US" sz="2000" dirty="0" smtClean="0">
                <a:latin typeface="Arial Black" panose="020B0A04020102020204" pitchFamily="34" charset="0"/>
                <a:sym typeface="Symbol"/>
              </a:rPr>
              <a:t> B </a:t>
            </a:r>
            <a:r>
              <a:rPr lang="en-US" sz="2000" dirty="0" err="1" smtClean="0">
                <a:latin typeface="Arial Black" panose="020B0A04020102020204" pitchFamily="34" charset="0"/>
                <a:sym typeface="Symbol"/>
              </a:rPr>
              <a:t>terjadi</a:t>
            </a:r>
            <a:r>
              <a:rPr lang="en-US" sz="2000" dirty="0" smtClean="0">
                <a:latin typeface="Arial Black" panose="020B0A04020102020204" pitchFamily="34" charset="0"/>
                <a:sym typeface="Symbol"/>
              </a:rPr>
              <a:t>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Black" panose="020B0A04020102020204" pitchFamily="34" charset="0"/>
              </a:rPr>
              <a:t>	P(B/A) </a:t>
            </a:r>
            <a:r>
              <a:rPr lang="en-US" sz="2000" dirty="0" smtClean="0">
                <a:latin typeface="Arial Black" panose="020B0A04020102020204" pitchFamily="34" charset="0"/>
                <a:sym typeface="Symbol"/>
              </a:rPr>
              <a:t> </a:t>
            </a:r>
            <a:r>
              <a:rPr lang="en-US" sz="2000" dirty="0" err="1" smtClean="0">
                <a:latin typeface="Arial Black" panose="020B0A04020102020204" pitchFamily="34" charset="0"/>
                <a:sym typeface="Symbol"/>
              </a:rPr>
              <a:t>peluang</a:t>
            </a:r>
            <a:r>
              <a:rPr lang="en-US" sz="2000" dirty="0" smtClean="0">
                <a:latin typeface="Arial Black" panose="020B0A04020102020204" pitchFamily="34" charset="0"/>
                <a:sym typeface="Symbol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  <a:sym typeface="Symbol"/>
              </a:rPr>
              <a:t>kejadian</a:t>
            </a:r>
            <a:r>
              <a:rPr lang="en-US" sz="2000" dirty="0" smtClean="0">
                <a:latin typeface="Arial Black" panose="020B0A04020102020204" pitchFamily="34" charset="0"/>
                <a:sym typeface="Symbol"/>
              </a:rPr>
              <a:t> B </a:t>
            </a:r>
            <a:r>
              <a:rPr lang="en-US" sz="2000" dirty="0" err="1" smtClean="0">
                <a:latin typeface="Arial Black" panose="020B0A04020102020204" pitchFamily="34" charset="0"/>
                <a:sym typeface="Symbol"/>
              </a:rPr>
              <a:t>setelah</a:t>
            </a:r>
            <a:r>
              <a:rPr lang="en-US" sz="2000" dirty="0" smtClean="0">
                <a:latin typeface="Arial Black" panose="020B0A04020102020204" pitchFamily="34" charset="0"/>
                <a:sym typeface="Symbol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  <a:sym typeface="Symbol"/>
              </a:rPr>
              <a:t>kejadian</a:t>
            </a:r>
            <a:r>
              <a:rPr lang="en-US" sz="2000" dirty="0" smtClean="0">
                <a:latin typeface="Arial Black" panose="020B0A04020102020204" pitchFamily="34" charset="0"/>
                <a:sym typeface="Symbol"/>
              </a:rPr>
              <a:t> A </a:t>
            </a:r>
            <a:r>
              <a:rPr lang="en-US" sz="2000" dirty="0" err="1" smtClean="0">
                <a:latin typeface="Arial Black" panose="020B0A04020102020204" pitchFamily="34" charset="0"/>
                <a:sym typeface="Symbol"/>
              </a:rPr>
              <a:t>terjadi</a:t>
            </a:r>
            <a:r>
              <a:rPr lang="en-US" sz="2000" dirty="0" smtClean="0">
                <a:latin typeface="Arial Black" panose="020B0A04020102020204" pitchFamily="34" charset="0"/>
                <a:sym typeface="Symbol"/>
              </a:rPr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 smtClean="0">
              <a:latin typeface="Arial Black" panose="020B0A04020102020204" pitchFamily="34" charset="0"/>
              <a:sym typeface="Symbol"/>
            </a:endParaRPr>
          </a:p>
          <a:p>
            <a:pPr marL="463550" indent="-4635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Arial Black" panose="020B0A04020102020204" pitchFamily="34" charset="0"/>
                <a:sym typeface="Symbol"/>
              </a:rPr>
              <a:t>Rumusan</a:t>
            </a:r>
            <a:r>
              <a:rPr lang="en-US" sz="2400" dirty="0" smtClean="0">
                <a:latin typeface="Arial Black" panose="020B0A04020102020204" pitchFamily="34" charset="0"/>
                <a:sym typeface="Symbol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  <a:sym typeface="Symbol"/>
              </a:rPr>
              <a:t>probabilitas</a:t>
            </a:r>
            <a:r>
              <a:rPr lang="en-US" sz="2400" dirty="0" smtClean="0">
                <a:latin typeface="Arial Black" panose="020B0A04020102020204" pitchFamily="34" charset="0"/>
                <a:sym typeface="Symbol"/>
              </a:rPr>
              <a:t>: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710473"/>
              </p:ext>
            </p:extLst>
          </p:nvPr>
        </p:nvGraphicFramePr>
        <p:xfrm>
          <a:off x="2953932" y="4601859"/>
          <a:ext cx="2935941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3" imgW="1333440" imgH="419040" progId="Equation.3">
                  <p:embed/>
                </p:oleObj>
              </mc:Choice>
              <mc:Fallback>
                <p:oleObj name="Equation" r:id="rId3" imgW="1333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932" y="4601859"/>
                        <a:ext cx="2935941" cy="841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173262"/>
              </p:ext>
            </p:extLst>
          </p:nvPr>
        </p:nvGraphicFramePr>
        <p:xfrm>
          <a:off x="6719647" y="4560916"/>
          <a:ext cx="3117779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5" imgW="1333440" imgH="419040" progId="Equation.3">
                  <p:embed/>
                </p:oleObj>
              </mc:Choice>
              <mc:Fallback>
                <p:oleObj name="Equation" r:id="rId5" imgW="1333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647" y="4560916"/>
                        <a:ext cx="3117779" cy="841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1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7770" y="163120"/>
            <a:ext cx="7812125" cy="846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latin typeface="Arial Black" panose="020B0A04020102020204" pitchFamily="34" charset="0"/>
              </a:rPr>
              <a:t>Kejadian</a:t>
            </a:r>
            <a:r>
              <a:rPr lang="en-US" sz="4800" dirty="0" smtClean="0">
                <a:latin typeface="Arial Black" panose="020B0A04020102020204" pitchFamily="34" charset="0"/>
              </a:rPr>
              <a:t> </a:t>
            </a:r>
            <a:r>
              <a:rPr lang="en-US" sz="4800" dirty="0" err="1" smtClean="0">
                <a:latin typeface="Arial Black" panose="020B0A04020102020204" pitchFamily="34" charset="0"/>
              </a:rPr>
              <a:t>Bebas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6573" y="1652585"/>
            <a:ext cx="10867556" cy="41954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/>
              <a:t>Bila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terdapat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jenis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kejadian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misalnya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kejadian</a:t>
            </a:r>
            <a:r>
              <a:rPr lang="en-US" sz="3200" b="1" dirty="0" smtClean="0"/>
              <a:t> A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B.</a:t>
            </a:r>
          </a:p>
          <a:p>
            <a:r>
              <a:rPr lang="en-US" sz="3200" b="1" dirty="0" err="1" smtClean="0"/>
              <a:t>Kejadian</a:t>
            </a:r>
            <a:r>
              <a:rPr lang="en-US" sz="3200" b="1" dirty="0" smtClean="0"/>
              <a:t> A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kejadian</a:t>
            </a:r>
            <a:r>
              <a:rPr lang="en-US" sz="3200" b="1" dirty="0" smtClean="0"/>
              <a:t> B </a:t>
            </a:r>
            <a:r>
              <a:rPr lang="en-US" sz="3200" b="1" dirty="0" err="1" smtClean="0"/>
              <a:t>tidak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saling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berhubungan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satu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lainnya</a:t>
            </a:r>
            <a:r>
              <a:rPr lang="en-US" sz="3200" b="1" dirty="0" smtClean="0"/>
              <a:t>.</a:t>
            </a:r>
          </a:p>
          <a:p>
            <a:r>
              <a:rPr lang="en-US" sz="3200" b="1" dirty="0" err="1" smtClean="0"/>
              <a:t>Rumusan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probabilitas</a:t>
            </a:r>
            <a:r>
              <a:rPr lang="en-US" sz="3200" b="1" dirty="0" smtClean="0"/>
              <a:t> :</a:t>
            </a:r>
            <a:endParaRPr lang="en-US" sz="3200" b="1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095013"/>
              </p:ext>
            </p:extLst>
          </p:nvPr>
        </p:nvGraphicFramePr>
        <p:xfrm>
          <a:off x="3099045" y="4084826"/>
          <a:ext cx="6360459" cy="90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3" imgW="1549080" imgH="203040" progId="Equation.3">
                  <p:embed/>
                </p:oleObj>
              </mc:Choice>
              <mc:Fallback>
                <p:oleObj name="Equation" r:id="rId3" imgW="1549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9045" y="4084826"/>
                        <a:ext cx="6360459" cy="909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7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0811" y="3171206"/>
            <a:ext cx="775192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Californian FB" panose="0207040306080B030204" pitchFamily="18" charset="0"/>
              </a:rPr>
              <a:t>TEOREMA BAYES</a:t>
            </a:r>
            <a:endParaRPr lang="en-US" sz="5400" b="1" dirty="0">
              <a:latin typeface="Californian FB" panose="0207040306080B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  <a:solidFill>
            <a:schemeClr val="bg2"/>
          </a:solidFill>
        </p:spPr>
        <p:txBody>
          <a:bodyPr/>
          <a:lstStyle/>
          <a:p>
            <a:r>
              <a:rPr lang="en-US" b="1" cap="small" dirty="0" err="1" smtClean="0">
                <a:latin typeface="Californian FB" panose="0207040306080B030204" pitchFamily="18" charset="0"/>
              </a:rPr>
              <a:t>Teorema</a:t>
            </a:r>
            <a:r>
              <a:rPr lang="en-US" b="1" cap="small" dirty="0" smtClean="0">
                <a:latin typeface="Californian FB" panose="0207040306080B030204" pitchFamily="18" charset="0"/>
              </a:rPr>
              <a:t> Bayes</a:t>
            </a:r>
            <a:endParaRPr lang="id-ID" b="1" cap="small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25" y="2508014"/>
            <a:ext cx="10830636" cy="301932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en-US" dirty="0" err="1">
                <a:latin typeface="Californian FB" panose="0207040306080B030204" pitchFamily="18" charset="0"/>
              </a:rPr>
              <a:t>Definisi</a:t>
            </a:r>
            <a:r>
              <a:rPr lang="en-US" altLang="en-US" dirty="0">
                <a:latin typeface="Californian FB" panose="0207040306080B030204" pitchFamily="18" charset="0"/>
              </a:rPr>
              <a:t> 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en-US" dirty="0" err="1">
                <a:latin typeface="Californian FB" panose="0207040306080B030204" pitchFamily="18" charset="0"/>
              </a:rPr>
              <a:t>Oleh</a:t>
            </a:r>
            <a:r>
              <a:rPr lang="en-US" altLang="en-US" dirty="0">
                <a:latin typeface="Californian FB" panose="0207040306080B030204" pitchFamily="18" charset="0"/>
              </a:rPr>
              <a:t> Reverend Thomas Bayes </a:t>
            </a:r>
            <a:r>
              <a:rPr lang="en-US" altLang="en-US" dirty="0" err="1">
                <a:latin typeface="Californian FB" panose="0207040306080B030204" pitchFamily="18" charset="0"/>
              </a:rPr>
              <a:t>abad</a:t>
            </a:r>
            <a:r>
              <a:rPr lang="en-US" altLang="en-US" dirty="0">
                <a:latin typeface="Californian FB" panose="0207040306080B030204" pitchFamily="18" charset="0"/>
              </a:rPr>
              <a:t> </a:t>
            </a:r>
            <a:r>
              <a:rPr lang="en-US" altLang="en-US" dirty="0" err="1">
                <a:latin typeface="Californian FB" panose="0207040306080B030204" pitchFamily="18" charset="0"/>
              </a:rPr>
              <a:t>ke</a:t>
            </a:r>
            <a:r>
              <a:rPr lang="en-US" altLang="en-US" dirty="0">
                <a:latin typeface="Californian FB" panose="0207040306080B030204" pitchFamily="18" charset="0"/>
              </a:rPr>
              <a:t> 18.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en-US" dirty="0" err="1">
                <a:latin typeface="Californian FB" panose="0207040306080B030204" pitchFamily="18" charset="0"/>
              </a:rPr>
              <a:t>Dikembangkan</a:t>
            </a:r>
            <a:r>
              <a:rPr lang="en-US" altLang="en-US" dirty="0">
                <a:latin typeface="Californian FB" panose="0207040306080B030204" pitchFamily="18" charset="0"/>
              </a:rPr>
              <a:t> </a:t>
            </a:r>
            <a:r>
              <a:rPr lang="en-US" altLang="en-US" dirty="0" err="1">
                <a:latin typeface="Californian FB" panose="0207040306080B030204" pitchFamily="18" charset="0"/>
              </a:rPr>
              <a:t>secara</a:t>
            </a:r>
            <a:r>
              <a:rPr lang="en-US" altLang="en-US" dirty="0">
                <a:latin typeface="Californian FB" panose="0207040306080B030204" pitchFamily="18" charset="0"/>
              </a:rPr>
              <a:t> </a:t>
            </a:r>
            <a:r>
              <a:rPr lang="en-US" altLang="en-US" dirty="0" err="1">
                <a:latin typeface="Californian FB" panose="0207040306080B030204" pitchFamily="18" charset="0"/>
              </a:rPr>
              <a:t>luas</a:t>
            </a:r>
            <a:r>
              <a:rPr lang="en-US" altLang="en-US" dirty="0">
                <a:latin typeface="Californian FB" panose="0207040306080B030204" pitchFamily="18" charset="0"/>
              </a:rPr>
              <a:t> </a:t>
            </a:r>
            <a:r>
              <a:rPr lang="en-US" altLang="en-US" dirty="0" err="1">
                <a:latin typeface="Californian FB" panose="0207040306080B030204" pitchFamily="18" charset="0"/>
              </a:rPr>
              <a:t>dalam</a:t>
            </a:r>
            <a:r>
              <a:rPr lang="en-US" altLang="en-US" dirty="0">
                <a:latin typeface="Californian FB" panose="0207040306080B030204" pitchFamily="18" charset="0"/>
              </a:rPr>
              <a:t> </a:t>
            </a:r>
            <a:r>
              <a:rPr lang="en-US" altLang="en-US" dirty="0" err="1">
                <a:latin typeface="Californian FB" panose="0207040306080B030204" pitchFamily="18" charset="0"/>
              </a:rPr>
              <a:t>statistik</a:t>
            </a:r>
            <a:r>
              <a:rPr lang="en-US" altLang="en-US" dirty="0">
                <a:latin typeface="Californian FB" panose="0207040306080B030204" pitchFamily="18" charset="0"/>
              </a:rPr>
              <a:t> </a:t>
            </a:r>
            <a:r>
              <a:rPr lang="en-US" altLang="en-US" dirty="0" err="1">
                <a:latin typeface="Californian FB" panose="0207040306080B030204" pitchFamily="18" charset="0"/>
              </a:rPr>
              <a:t>inferensi</a:t>
            </a:r>
            <a:r>
              <a:rPr lang="en-US" altLang="en-US" dirty="0">
                <a:latin typeface="Californian FB" panose="0207040306080B030204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en-US" dirty="0" err="1">
                <a:latin typeface="Californian FB" panose="0207040306080B030204" pitchFamily="18" charset="0"/>
              </a:rPr>
              <a:t>Aplikasi</a:t>
            </a:r>
            <a:r>
              <a:rPr lang="en-US" altLang="en-US" dirty="0">
                <a:latin typeface="Californian FB" panose="0207040306080B030204" pitchFamily="18" charset="0"/>
              </a:rPr>
              <a:t> </a:t>
            </a:r>
            <a:r>
              <a:rPr lang="en-US" altLang="en-US" dirty="0" err="1">
                <a:latin typeface="Californian FB" panose="0207040306080B030204" pitchFamily="18" charset="0"/>
              </a:rPr>
              <a:t>banyak</a:t>
            </a:r>
            <a:r>
              <a:rPr lang="en-US" altLang="en-US" dirty="0">
                <a:latin typeface="Californian FB" panose="0207040306080B030204" pitchFamily="18" charset="0"/>
              </a:rPr>
              <a:t> </a:t>
            </a:r>
            <a:r>
              <a:rPr lang="en-US" altLang="en-US" dirty="0" err="1">
                <a:latin typeface="Californian FB" panose="0207040306080B030204" pitchFamily="18" charset="0"/>
              </a:rPr>
              <a:t>untuk</a:t>
            </a:r>
            <a:r>
              <a:rPr lang="en-US" altLang="en-US" dirty="0">
                <a:latin typeface="Californian FB" panose="0207040306080B030204" pitchFamily="18" charset="0"/>
              </a:rPr>
              <a:t> : </a:t>
            </a:r>
            <a:r>
              <a:rPr lang="en-US" altLang="en-US" b="1" dirty="0" smtClean="0">
                <a:latin typeface="Californian FB" panose="0207040306080B030204" pitchFamily="18" charset="0"/>
              </a:rPr>
              <a:t>Decision Support System (DSS) </a:t>
            </a:r>
            <a:r>
              <a:rPr lang="en-US" altLang="en-US" dirty="0" err="1" smtClean="0">
                <a:latin typeface="Californian FB" panose="0207040306080B030204" pitchFamily="18" charset="0"/>
              </a:rPr>
              <a:t>dan</a:t>
            </a:r>
            <a:r>
              <a:rPr lang="en-US" altLang="en-US" dirty="0" smtClean="0">
                <a:latin typeface="Californian FB" panose="0207040306080B030204" pitchFamily="18" charset="0"/>
              </a:rPr>
              <a:t> </a:t>
            </a:r>
            <a:r>
              <a:rPr lang="en-US" altLang="en-US" dirty="0" err="1">
                <a:latin typeface="Californian FB" panose="0207040306080B030204" pitchFamily="18" charset="0"/>
              </a:rPr>
              <a:t>Rehability</a:t>
            </a:r>
            <a:endParaRPr lang="id-ID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47" y="1798326"/>
            <a:ext cx="10816989" cy="359253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id-ID" sz="2400" dirty="0"/>
          </a:p>
          <a:p>
            <a:pPr marL="0" indent="0">
              <a:buNone/>
            </a:pPr>
            <a:r>
              <a:rPr lang="id-ID" sz="2400" dirty="0"/>
              <a:t>Misalkan dimiliki dua kotak yaitu kotak I dan kotak II. </a:t>
            </a:r>
            <a:r>
              <a:rPr lang="id-ID" sz="2400" dirty="0" smtClean="0"/>
              <a:t>Dalam</a:t>
            </a:r>
            <a:r>
              <a:rPr lang="en-US" sz="2400" dirty="0" smtClean="0"/>
              <a:t> </a:t>
            </a:r>
            <a:r>
              <a:rPr lang="id-ID" sz="2400" dirty="0" smtClean="0"/>
              <a:t>kotak </a:t>
            </a:r>
            <a:r>
              <a:rPr lang="id-ID" sz="2400" dirty="0"/>
              <a:t>I terdapat 10 bola yang terdiri dari 3 bola merah dan 7 bola </a:t>
            </a:r>
            <a:r>
              <a:rPr lang="id-ID" sz="2400" dirty="0" smtClean="0"/>
              <a:t>putih</a:t>
            </a:r>
            <a:r>
              <a:rPr lang="en-US" sz="2400" dirty="0" smtClean="0"/>
              <a:t> </a:t>
            </a:r>
            <a:r>
              <a:rPr lang="id-ID" sz="2400" dirty="0" smtClean="0"/>
              <a:t>sedangkan </a:t>
            </a:r>
            <a:r>
              <a:rPr lang="id-ID" sz="2400" dirty="0"/>
              <a:t>pada kotak II terdapat 15 bola yang terdiri dari 5 bola </a:t>
            </a:r>
            <a:r>
              <a:rPr lang="id-ID" sz="2400" dirty="0" smtClean="0"/>
              <a:t>merah</a:t>
            </a:r>
            <a:r>
              <a:rPr lang="en-US" sz="2400" dirty="0" smtClean="0"/>
              <a:t> </a:t>
            </a:r>
            <a:r>
              <a:rPr lang="id-ID" sz="2400" dirty="0" smtClean="0"/>
              <a:t>dan </a:t>
            </a:r>
            <a:r>
              <a:rPr lang="id-ID" sz="2400" dirty="0"/>
              <a:t>10 bola putih. Apabila bola-bola tersebut disatukan dalam ember </a:t>
            </a:r>
            <a:r>
              <a:rPr lang="id-ID" sz="2400" dirty="0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satu </a:t>
            </a:r>
            <a:r>
              <a:rPr lang="id-ID" sz="2400" dirty="0"/>
              <a:t>bola diambil secara random tanpa melihat dan ternyata </a:t>
            </a:r>
            <a:r>
              <a:rPr lang="id-ID" sz="2400" dirty="0" smtClean="0"/>
              <a:t>berwarna</a:t>
            </a:r>
            <a:r>
              <a:rPr lang="en-US" sz="2400" dirty="0" smtClean="0"/>
              <a:t> </a:t>
            </a:r>
            <a:r>
              <a:rPr lang="sv-SE" sz="2400" dirty="0" smtClean="0"/>
              <a:t>merah</a:t>
            </a:r>
            <a:r>
              <a:rPr lang="sv-SE" sz="2400" dirty="0"/>
              <a:t>, akan ditentukan probabilitasnya bahwa bola tersebut </a:t>
            </a:r>
            <a:r>
              <a:rPr lang="sv-SE" sz="2400" dirty="0" smtClean="0"/>
              <a:t>semula </a:t>
            </a:r>
            <a:r>
              <a:rPr lang="id-ID" sz="2400" dirty="0" smtClean="0"/>
              <a:t>berasal </a:t>
            </a:r>
            <a:r>
              <a:rPr lang="id-ID" sz="2400" dirty="0"/>
              <a:t>dari kotak I.  Karena keseluruhan terdapat 25 bola yang terdiri </a:t>
            </a:r>
            <a:r>
              <a:rPr lang="id-ID" sz="2400" dirty="0" smtClean="0"/>
              <a:t>dari</a:t>
            </a:r>
            <a:r>
              <a:rPr lang="en-US" sz="2400" dirty="0" smtClean="0"/>
              <a:t> </a:t>
            </a:r>
            <a:r>
              <a:rPr lang="id-ID" sz="2400" dirty="0" smtClean="0"/>
              <a:t>10 </a:t>
            </a:r>
            <a:r>
              <a:rPr lang="id-ID" sz="2400" dirty="0"/>
              <a:t>bola dari kotak I dan 15 bola dari kotak II. Dari 25 bola tersebut, 8 bola </a:t>
            </a:r>
            <a:r>
              <a:rPr lang="sv-SE" sz="2400" dirty="0" smtClean="0"/>
              <a:t>berwarna </a:t>
            </a:r>
            <a:r>
              <a:rPr lang="sv-SE" sz="2400" dirty="0"/>
              <a:t>merah dan 17 bola berwarna putih.</a:t>
            </a:r>
            <a:endParaRPr lang="id-ID" sz="2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  <a:solidFill>
            <a:schemeClr val="bg2"/>
          </a:solidFill>
        </p:spPr>
        <p:txBody>
          <a:bodyPr/>
          <a:lstStyle/>
          <a:p>
            <a:r>
              <a:rPr lang="en-US" b="1" cap="small" dirty="0" err="1" smtClean="0">
                <a:latin typeface="Californian FB" panose="0207040306080B030204" pitchFamily="18" charset="0"/>
              </a:rPr>
              <a:t>Teorema</a:t>
            </a:r>
            <a:r>
              <a:rPr lang="en-US" b="1" cap="small" dirty="0" smtClean="0">
                <a:latin typeface="Californian FB" panose="0207040306080B030204" pitchFamily="18" charset="0"/>
              </a:rPr>
              <a:t> Bayes (</a:t>
            </a:r>
            <a:r>
              <a:rPr lang="en-US" b="1" cap="small" dirty="0" err="1" smtClean="0">
                <a:latin typeface="Californian FB" panose="0207040306080B030204" pitchFamily="18" charset="0"/>
              </a:rPr>
              <a:t>Ilustrasi</a:t>
            </a:r>
            <a:r>
              <a:rPr lang="en-US" b="1" cap="small" dirty="0" smtClean="0">
                <a:latin typeface="Californian FB" panose="0207040306080B030204" pitchFamily="18" charset="0"/>
              </a:rPr>
              <a:t>)</a:t>
            </a:r>
            <a:endParaRPr lang="id-ID" b="1" cap="small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43" y="1511726"/>
            <a:ext cx="10515600" cy="13952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Misalkan </a:t>
            </a:r>
            <a:r>
              <a:rPr lang="id-ID" dirty="0"/>
              <a:t>kejadian </a:t>
            </a:r>
            <a:r>
              <a:rPr lang="id-ID" i="1" dirty="0"/>
              <a:t>B adalah kejadian mendapatkan bola </a:t>
            </a:r>
            <a:r>
              <a:rPr lang="id-ID" i="1" dirty="0" smtClean="0"/>
              <a:t>berwarna</a:t>
            </a:r>
            <a:r>
              <a:rPr lang="en-US" i="1" dirty="0" smtClean="0"/>
              <a:t> </a:t>
            </a:r>
            <a:r>
              <a:rPr lang="id-ID" dirty="0" smtClean="0"/>
              <a:t>merah </a:t>
            </a:r>
            <a:r>
              <a:rPr lang="id-ID" dirty="0"/>
              <a:t>dan kejadian </a:t>
            </a:r>
            <a:r>
              <a:rPr lang="id-ID" i="1" dirty="0"/>
              <a:t>A adalah kejadian mendapatkan bola dari kotak </a:t>
            </a:r>
            <a:r>
              <a:rPr lang="id-ID" i="1" dirty="0" smtClean="0"/>
              <a:t>I.</a:t>
            </a:r>
            <a:r>
              <a:rPr lang="en-US" i="1" dirty="0" smtClean="0"/>
              <a:t> </a:t>
            </a:r>
            <a:r>
              <a:rPr lang="id-ID" dirty="0" smtClean="0"/>
              <a:t>Probabilitas </a:t>
            </a:r>
            <a:r>
              <a:rPr lang="id-ID" dirty="0"/>
              <a:t>bersyarat yang diinginkan adalah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62" y="3165141"/>
            <a:ext cx="5889907" cy="32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  <a:solidFill>
            <a:schemeClr val="bg2"/>
          </a:solidFill>
        </p:spPr>
        <p:txBody>
          <a:bodyPr/>
          <a:lstStyle/>
          <a:p>
            <a:r>
              <a:rPr lang="en-US" b="1" cap="small" dirty="0" err="1" smtClean="0">
                <a:latin typeface="Californian FB" panose="0207040306080B030204" pitchFamily="18" charset="0"/>
              </a:rPr>
              <a:t>Teorema</a:t>
            </a:r>
            <a:r>
              <a:rPr lang="en-US" b="1" cap="small" dirty="0" smtClean="0">
                <a:latin typeface="Californian FB" panose="0207040306080B030204" pitchFamily="18" charset="0"/>
              </a:rPr>
              <a:t> Bayes</a:t>
            </a:r>
            <a:endParaRPr lang="id-ID" b="1" cap="small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26340" y="1922902"/>
                <a:ext cx="6919415" cy="305295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sv-SE" sz="2000" dirty="0" smtClean="0"/>
                  <a:t>Kejadian </a:t>
                </a:r>
                <a:r>
                  <a:rPr lang="sv-SE" sz="2000" i="1" dirty="0"/>
                  <a:t>B dapat ditulis sebagai gabungan dari dua kejadian  </a:t>
                </a:r>
                <a:r>
                  <a:rPr lang="sv-SE" sz="2000" i="1" dirty="0" smtClean="0"/>
                  <a:t>yang </a:t>
                </a:r>
                <a:r>
                  <a:rPr lang="pt-BR" sz="2000" dirty="0" smtClean="0"/>
                  <a:t>terpisah </a:t>
                </a:r>
                <a:r>
                  <a:rPr lang="pt-BR" sz="2000" dirty="0"/>
                  <a:t>yaitu </a:t>
                </a:r>
                <a:r>
                  <a:rPr lang="pt-BR" sz="2000" i="1" dirty="0"/>
                  <a:t>B </a:t>
                </a:r>
                <a14:m>
                  <m:oMath xmlns:m="http://schemas.openxmlformats.org/officeDocument/2006/math">
                    <m:r>
                      <a:rPr lang="pt-BR" sz="2000" i="1" smtClean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pt-BR" sz="2000" i="1" dirty="0" smtClean="0"/>
                  <a:t> </a:t>
                </a:r>
                <a:r>
                  <a:rPr lang="pt-BR" sz="2000" i="1" dirty="0"/>
                  <a:t>A dan B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pt-BR" sz="2000" i="1" dirty="0"/>
                  <a:t> </a:t>
                </a:r>
                <a:r>
                  <a:rPr lang="pt-BR" sz="2000" i="1" dirty="0" smtClean="0"/>
                  <a:t>A</a:t>
                </a:r>
                <a:r>
                  <a:rPr lang="id-ID" sz="2000" i="1" baseline="30000" dirty="0" smtClean="0"/>
                  <a:t>c</a:t>
                </a:r>
                <a:endParaRPr lang="id-ID" sz="2000" i="1" baseline="30000" dirty="0"/>
              </a:p>
              <a:p>
                <a:r>
                  <a:rPr lang="id-ID" sz="2000" dirty="0" smtClean="0"/>
                  <a:t>sehingga </a:t>
                </a:r>
                <a:endParaRPr lang="en-US" sz="2000" dirty="0" smtClean="0"/>
              </a:p>
              <a:p>
                <a:r>
                  <a:rPr lang="en-US" sz="2000" dirty="0"/>
                  <a:t>	</a:t>
                </a:r>
                <a:r>
                  <a:rPr lang="en-US" sz="2000" dirty="0" smtClean="0"/>
                  <a:t>	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∪(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∩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Dan </a:t>
                </a:r>
                <a:r>
                  <a:rPr lang="en-US" sz="2000" dirty="0" err="1" smtClean="0"/>
                  <a:t>berarti</a:t>
                </a:r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𝐵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∩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err="1" smtClean="0"/>
                  <a:t>Akibatnya</a:t>
                </a:r>
                <a:endParaRPr lang="en-US" sz="2000" dirty="0" smtClean="0"/>
              </a:p>
              <a:p>
                <a:r>
                  <a:rPr lang="en-US" sz="2000" dirty="0" smtClean="0"/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e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𝐵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𝐵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∩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40" y="1922902"/>
                <a:ext cx="6919415" cy="3052952"/>
              </a:xfrm>
              <a:prstGeom prst="rect">
                <a:avLst/>
              </a:prstGeom>
              <a:blipFill rotWithShape="1">
                <a:blip r:embed="rId2"/>
                <a:stretch>
                  <a:fillRect l="-969" t="-99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5" y="2082847"/>
            <a:ext cx="3790128" cy="298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  <a:solidFill>
            <a:schemeClr val="bg2"/>
          </a:solidFill>
        </p:spPr>
        <p:txBody>
          <a:bodyPr/>
          <a:lstStyle/>
          <a:p>
            <a:r>
              <a:rPr lang="en-US" b="1" cap="small" dirty="0" err="1" smtClean="0">
                <a:latin typeface="Californian FB" panose="0207040306080B030204" pitchFamily="18" charset="0"/>
              </a:rPr>
              <a:t>Teorema</a:t>
            </a:r>
            <a:r>
              <a:rPr lang="en-US" b="1" cap="small" dirty="0" smtClean="0">
                <a:latin typeface="Californian FB" panose="0207040306080B030204" pitchFamily="18" charset="0"/>
              </a:rPr>
              <a:t> Bayes (</a:t>
            </a:r>
            <a:r>
              <a:rPr lang="en-US" b="1" cap="small" dirty="0" err="1" smtClean="0">
                <a:latin typeface="Californian FB" panose="0207040306080B030204" pitchFamily="18" charset="0"/>
              </a:rPr>
              <a:t>Ilustrasi</a:t>
            </a:r>
            <a:r>
              <a:rPr lang="en-US" b="1" cap="small" dirty="0" smtClean="0">
                <a:latin typeface="Californian FB" panose="0207040306080B030204" pitchFamily="18" charset="0"/>
              </a:rPr>
              <a:t>)</a:t>
            </a:r>
            <a:endParaRPr lang="id-ID" b="1" cap="small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63550" indent="-463550">
              <a:buFont typeface="Wingdings" panose="05000000000000000000" pitchFamily="2" charset="2"/>
              <a:buChar char="q"/>
            </a:pPr>
            <a:r>
              <a:rPr lang="id-ID" dirty="0"/>
              <a:t>Himpunan semua kejadian sederhana dalam suatu eksperimen </a:t>
            </a:r>
            <a:r>
              <a:rPr lang="en-US" dirty="0" smtClean="0"/>
              <a:t> </a:t>
            </a:r>
            <a:r>
              <a:rPr lang="id-ID" dirty="0" smtClean="0"/>
              <a:t>dinamakan </a:t>
            </a:r>
            <a:r>
              <a:rPr lang="id-ID" dirty="0"/>
              <a:t>ruang sampel (</a:t>
            </a:r>
            <a:r>
              <a:rPr lang="id-ID" i="1" dirty="0"/>
              <a:t>sample space). Secara grafik hubungan antara </a:t>
            </a:r>
            <a:r>
              <a:rPr lang="sv-SE" dirty="0" smtClean="0"/>
              <a:t>kejadian </a:t>
            </a:r>
            <a:r>
              <a:rPr lang="sv-SE" dirty="0"/>
              <a:t>dan ruang sampel dinyatakan dalam suatu diagram </a:t>
            </a:r>
            <a:r>
              <a:rPr lang="sv-SE" dirty="0" smtClean="0"/>
              <a:t>yang </a:t>
            </a:r>
            <a:r>
              <a:rPr lang="id-ID" dirty="0" smtClean="0"/>
              <a:t>dinamakan </a:t>
            </a:r>
            <a:r>
              <a:rPr lang="id-ID" b="1" dirty="0"/>
              <a:t>diagram Venn. 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endParaRPr lang="id-ID" dirty="0"/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i="1" dirty="0"/>
              <a:t>A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kejadian</a:t>
            </a:r>
            <a:r>
              <a:rPr lang="en-US" i="1" dirty="0"/>
              <a:t> B </a:t>
            </a:r>
            <a:r>
              <a:rPr lang="en-US" i="1" dirty="0" err="1"/>
              <a:t>dikatakan</a:t>
            </a:r>
            <a:r>
              <a:rPr lang="en-US" i="1" dirty="0"/>
              <a:t> </a:t>
            </a:r>
            <a:r>
              <a:rPr lang="en-US" i="1" dirty="0" err="1"/>
              <a:t>saling</a:t>
            </a:r>
            <a:r>
              <a:rPr lang="en-US" i="1" dirty="0"/>
              <a:t> </a:t>
            </a:r>
            <a:r>
              <a:rPr lang="en-US" i="1" dirty="0" err="1"/>
              <a:t>asing</a:t>
            </a:r>
            <a:r>
              <a:rPr lang="en-US" i="1" dirty="0"/>
              <a:t> (mutually </a:t>
            </a:r>
            <a:r>
              <a:rPr lang="en-US" i="1" dirty="0" smtClean="0"/>
              <a:t>exclusive) </a:t>
            </a:r>
            <a:r>
              <a:rPr lang="id-ID" dirty="0" smtClean="0"/>
              <a:t>jika </a:t>
            </a:r>
            <a:r>
              <a:rPr lang="id-ID" dirty="0"/>
              <a:t>satu kejadian terjadi dimana yang lain tidak mungkin terjadi </a:t>
            </a:r>
            <a:r>
              <a:rPr lang="id-ID" dirty="0" smtClean="0"/>
              <a:t>dan</a:t>
            </a:r>
            <a:r>
              <a:rPr lang="en-US" dirty="0" smtClean="0"/>
              <a:t> </a:t>
            </a:r>
            <a:r>
              <a:rPr lang="id-ID" dirty="0" smtClean="0"/>
              <a:t>sebaliknya</a:t>
            </a:r>
            <a:r>
              <a:rPr lang="id-ID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  <a:solidFill>
            <a:schemeClr val="bg2"/>
          </a:solidFill>
        </p:spPr>
        <p:txBody>
          <a:bodyPr/>
          <a:lstStyle/>
          <a:p>
            <a:r>
              <a:rPr lang="id-ID" b="1" dirty="0"/>
              <a:t>RUANG SAMPEL DAN KEJADIAN</a:t>
            </a:r>
          </a:p>
        </p:txBody>
      </p:sp>
    </p:spTree>
    <p:extLst>
      <p:ext uri="{BB962C8B-B14F-4D97-AF65-F5344CB8AC3E}">
        <p14:creationId xmlns:p14="http://schemas.microsoft.com/office/powerpoint/2010/main" val="15509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  <a:solidFill>
            <a:schemeClr val="bg2"/>
          </a:solidFill>
        </p:spPr>
        <p:txBody>
          <a:bodyPr/>
          <a:lstStyle/>
          <a:p>
            <a:r>
              <a:rPr lang="en-US" b="1" cap="small" dirty="0" err="1" smtClean="0">
                <a:latin typeface="Californian FB" panose="0207040306080B030204" pitchFamily="18" charset="0"/>
              </a:rPr>
              <a:t>Teorema</a:t>
            </a:r>
            <a:r>
              <a:rPr lang="en-US" b="1" cap="small" dirty="0" smtClean="0">
                <a:latin typeface="Californian FB" panose="0207040306080B030204" pitchFamily="18" charset="0"/>
              </a:rPr>
              <a:t> Bayes (</a:t>
            </a:r>
            <a:r>
              <a:rPr lang="en-US" b="1" cap="small" dirty="0" err="1" smtClean="0">
                <a:latin typeface="Californian FB" panose="0207040306080B030204" pitchFamily="18" charset="0"/>
              </a:rPr>
              <a:t>Contoh</a:t>
            </a:r>
            <a:r>
              <a:rPr lang="en-US" b="1" cap="small" dirty="0" smtClean="0">
                <a:latin typeface="Californian FB" panose="0207040306080B030204" pitchFamily="18" charset="0"/>
              </a:rPr>
              <a:t> I)</a:t>
            </a:r>
            <a:endParaRPr lang="id-ID" b="1" cap="small" dirty="0"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14447" y="1043863"/>
                <a:ext cx="5581934" cy="569284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D</a:t>
                </a:r>
                <a:r>
                  <a:rPr lang="en-US" dirty="0" err="1" smtClean="0"/>
                  <a:t>iperoleh</a:t>
                </a:r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25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sz="1100" dirty="0" smtClean="0"/>
              </a:p>
              <a:p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𝐴𝑐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25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Sehingga</a:t>
                </a:r>
                <a:endParaRPr lang="en-US" dirty="0" smtClean="0"/>
              </a:p>
              <a:p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∩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		</a:t>
                </a:r>
                <a:endParaRPr lang="en-US" sz="900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3/25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25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+(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25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endParaRPr lang="en-US" sz="900" dirty="0" smtClean="0"/>
              </a:p>
              <a:p>
                <a:r>
                  <a:rPr lang="id-ID" dirty="0" smtClean="0"/>
                  <a:t>Dalam </a:t>
                </a:r>
                <a:r>
                  <a:rPr lang="id-ID" dirty="0"/>
                  <a:t>bentuk teorema Bayes, hal tersebut dapat dinyatakan </a:t>
                </a:r>
                <a:r>
                  <a:rPr lang="id-ID" dirty="0" smtClean="0"/>
                  <a:t>dengan</a:t>
                </a:r>
                <a:r>
                  <a:rPr lang="en-US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baseline="30000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𝐴𝑐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sz="11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)(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25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)(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25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47" y="1043863"/>
                <a:ext cx="5581934" cy="5692840"/>
              </a:xfrm>
              <a:prstGeom prst="rect">
                <a:avLst/>
              </a:prstGeom>
              <a:blipFill rotWithShape="1">
                <a:blip r:embed="rId2"/>
                <a:stretch>
                  <a:fillRect l="-873" t="-53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345" y="1383315"/>
            <a:ext cx="5931091" cy="49492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dirty="0" smtClean="0"/>
              <a:t>Misalkan </a:t>
            </a:r>
            <a:r>
              <a:rPr lang="id-ID" sz="2400" dirty="0"/>
              <a:t>dimiliki dua kotak yaitu kotak I dan kotak II. </a:t>
            </a:r>
            <a:r>
              <a:rPr lang="id-ID" sz="2400" dirty="0" smtClean="0"/>
              <a:t>Dalam</a:t>
            </a:r>
            <a:r>
              <a:rPr lang="en-US" sz="2400" dirty="0" smtClean="0"/>
              <a:t> </a:t>
            </a:r>
            <a:r>
              <a:rPr lang="id-ID" sz="2400" dirty="0" smtClean="0"/>
              <a:t>kotak </a:t>
            </a:r>
            <a:r>
              <a:rPr lang="id-ID" sz="2400" dirty="0"/>
              <a:t>I terdapat 10 bola yang terdiri dari 3 bola merah dan 7 bola </a:t>
            </a:r>
            <a:r>
              <a:rPr lang="id-ID" sz="2400" dirty="0" smtClean="0"/>
              <a:t>putih</a:t>
            </a:r>
            <a:r>
              <a:rPr lang="en-US" sz="2400" dirty="0" smtClean="0"/>
              <a:t> </a:t>
            </a:r>
            <a:r>
              <a:rPr lang="id-ID" sz="2400" dirty="0" smtClean="0"/>
              <a:t>sedangkan </a:t>
            </a:r>
            <a:r>
              <a:rPr lang="id-ID" sz="2400" dirty="0"/>
              <a:t>pada kotak II terdapat 15 bola yang terdiri dari 5 bola </a:t>
            </a:r>
            <a:r>
              <a:rPr lang="id-ID" sz="2400" dirty="0" smtClean="0"/>
              <a:t>merah</a:t>
            </a:r>
            <a:r>
              <a:rPr lang="en-US" sz="2400" dirty="0" smtClean="0"/>
              <a:t> </a:t>
            </a:r>
            <a:r>
              <a:rPr lang="id-ID" sz="2400" dirty="0" smtClean="0"/>
              <a:t>dan </a:t>
            </a:r>
            <a:r>
              <a:rPr lang="id-ID" sz="2400" dirty="0"/>
              <a:t>10 bola putih. Apabila bola-bola tersebut disatukan dalam ember </a:t>
            </a:r>
            <a:r>
              <a:rPr lang="id-ID" sz="2400" dirty="0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satu </a:t>
            </a:r>
            <a:r>
              <a:rPr lang="id-ID" sz="2400" dirty="0"/>
              <a:t>bola diambil secara random tanpa melihat dan ternyata </a:t>
            </a:r>
            <a:r>
              <a:rPr lang="id-ID" sz="2400" dirty="0" smtClean="0"/>
              <a:t>berwarna</a:t>
            </a:r>
            <a:r>
              <a:rPr lang="en-US" sz="2400" dirty="0" smtClean="0"/>
              <a:t> </a:t>
            </a:r>
            <a:r>
              <a:rPr lang="sv-SE" sz="2400" dirty="0" smtClean="0"/>
              <a:t>merah</a:t>
            </a:r>
            <a:r>
              <a:rPr lang="sv-SE" sz="2400" dirty="0"/>
              <a:t>, akan ditentukan probabilitasnya bahwa bola tersebut </a:t>
            </a:r>
            <a:r>
              <a:rPr lang="sv-SE" sz="2400" dirty="0" smtClean="0"/>
              <a:t>semula </a:t>
            </a:r>
            <a:r>
              <a:rPr lang="id-ID" sz="2400" dirty="0" smtClean="0"/>
              <a:t>berasal </a:t>
            </a:r>
            <a:r>
              <a:rPr lang="id-ID" sz="2400" dirty="0"/>
              <a:t>dari kotak I.  Karena keseluruhan terdapat 25 bola yang terdiri </a:t>
            </a:r>
            <a:r>
              <a:rPr lang="id-ID" sz="2400" dirty="0" smtClean="0"/>
              <a:t>dari</a:t>
            </a:r>
            <a:r>
              <a:rPr lang="en-US" sz="2400" dirty="0" smtClean="0"/>
              <a:t> </a:t>
            </a:r>
            <a:r>
              <a:rPr lang="id-ID" sz="2400" dirty="0" smtClean="0"/>
              <a:t>10 </a:t>
            </a:r>
            <a:r>
              <a:rPr lang="id-ID" sz="2400" dirty="0"/>
              <a:t>bola dari kotak I dan 15 bola dari kotak II. Dari 25 bola tersebut, 8 bola </a:t>
            </a:r>
            <a:r>
              <a:rPr lang="sv-SE" sz="2400" dirty="0" smtClean="0"/>
              <a:t>berwarna </a:t>
            </a:r>
            <a:r>
              <a:rPr lang="sv-SE" sz="2400" dirty="0"/>
              <a:t>merah dan 17 bola berwarna putih.</a:t>
            </a:r>
            <a:endParaRPr lang="id-ID" sz="2600" dirty="0"/>
          </a:p>
        </p:txBody>
      </p:sp>
    </p:spTree>
    <p:extLst>
      <p:ext uri="{BB962C8B-B14F-4D97-AF65-F5344CB8AC3E}">
        <p14:creationId xmlns:p14="http://schemas.microsoft.com/office/powerpoint/2010/main" val="24479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06" y="1825624"/>
            <a:ext cx="3903260" cy="349700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/>
              <a:t>Anggaplah bahwa dalam suatu populasi terdapat laki-laki dan </a:t>
            </a:r>
            <a:r>
              <a:rPr lang="id-ID" sz="2400" dirty="0" smtClean="0"/>
              <a:t>perempuan</a:t>
            </a:r>
            <a:r>
              <a:rPr lang="en-US" sz="2400" dirty="0" smtClean="0"/>
              <a:t> </a:t>
            </a:r>
            <a:r>
              <a:rPr lang="id-ID" sz="2400" dirty="0" smtClean="0"/>
              <a:t>dengan </a:t>
            </a:r>
            <a:r>
              <a:rPr lang="id-ID" sz="2400" dirty="0"/>
              <a:t>jumlah yang sama. Dalam populasi ini 10 % dari laki-laki dan 5 </a:t>
            </a:r>
            <a:r>
              <a:rPr lang="id-ID" sz="2400" dirty="0" smtClean="0"/>
              <a:t>%</a:t>
            </a:r>
            <a:r>
              <a:rPr lang="en-US" sz="2400" dirty="0" smtClean="0"/>
              <a:t> </a:t>
            </a:r>
            <a:r>
              <a:rPr lang="id-ID" sz="2400" dirty="0" smtClean="0"/>
              <a:t>dari </a:t>
            </a:r>
            <a:r>
              <a:rPr lang="id-ID" sz="2400" dirty="0"/>
              <a:t>wanita  adalah buta warna. Seorang buta warna dipilih  secara </a:t>
            </a:r>
            <a:r>
              <a:rPr lang="id-ID" sz="2400" dirty="0" smtClean="0"/>
              <a:t>random</a:t>
            </a:r>
            <a:r>
              <a:rPr lang="en-US" sz="2400" dirty="0" smtClean="0"/>
              <a:t> </a:t>
            </a:r>
            <a:r>
              <a:rPr lang="id-ID" sz="2400" dirty="0" smtClean="0"/>
              <a:t>berapa </a:t>
            </a:r>
            <a:r>
              <a:rPr lang="id-ID" sz="2400" dirty="0"/>
              <a:t>probabilitasnya orang laki-laki yang terpilih ?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  <a:solidFill>
            <a:schemeClr val="bg2"/>
          </a:solidFill>
        </p:spPr>
        <p:txBody>
          <a:bodyPr/>
          <a:lstStyle/>
          <a:p>
            <a:r>
              <a:rPr lang="en-US" b="1" cap="small" dirty="0" err="1" smtClean="0">
                <a:latin typeface="Californian FB" panose="0207040306080B030204" pitchFamily="18" charset="0"/>
              </a:rPr>
              <a:t>Teorema</a:t>
            </a:r>
            <a:r>
              <a:rPr lang="en-US" b="1" cap="small" dirty="0" smtClean="0">
                <a:latin typeface="Californian FB" panose="0207040306080B030204" pitchFamily="18" charset="0"/>
              </a:rPr>
              <a:t> Bayes (</a:t>
            </a:r>
            <a:r>
              <a:rPr lang="en-US" b="1" cap="small" dirty="0" err="1" smtClean="0">
                <a:latin typeface="Californian FB" panose="0207040306080B030204" pitchFamily="18" charset="0"/>
              </a:rPr>
              <a:t>Contoh</a:t>
            </a:r>
            <a:r>
              <a:rPr lang="en-US" b="1" cap="small" dirty="0" smtClean="0">
                <a:latin typeface="Californian FB" panose="0207040306080B030204" pitchFamily="18" charset="0"/>
              </a:rPr>
              <a:t> I)</a:t>
            </a:r>
            <a:endParaRPr lang="id-ID" b="1" cap="small" dirty="0">
              <a:latin typeface="Californian FB" panose="0207040306080B0302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81" y="1911112"/>
            <a:ext cx="6441062" cy="402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617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3206" y="1825624"/>
                <a:ext cx="10617958" cy="3497003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v-SE" sz="2400" dirty="0" smtClean="0"/>
                  <a:t>Populasi terbagi ke dalam dua himpunan bagian yang saling asing yaitu </a:t>
                </a:r>
                <a:r>
                  <a:rPr lang="fi-FI" sz="2400" dirty="0" smtClean="0"/>
                  <a:t>laki-laki </a:t>
                </a:r>
                <a:r>
                  <a:rPr lang="fi-FI" sz="2400" dirty="0"/>
                  <a:t>(kejadian </a:t>
                </a:r>
                <a:r>
                  <a:rPr lang="fi-FI" sz="2400" b="1" dirty="0"/>
                  <a:t>M</a:t>
                </a:r>
                <a:r>
                  <a:rPr lang="fi-FI" sz="2400" dirty="0"/>
                  <a:t>) dan perempuan (kejadian </a:t>
                </a:r>
                <a:r>
                  <a:rPr lang="fi-FI" sz="2400" b="1" dirty="0"/>
                  <a:t>F</a:t>
                </a:r>
                <a:r>
                  <a:rPr lang="fi-FI" sz="2400" dirty="0"/>
                  <a:t>). Akan </a:t>
                </a:r>
                <a:r>
                  <a:rPr lang="fi-FI" sz="2400" dirty="0" smtClean="0"/>
                  <a:t>dicari </a:t>
                </a:r>
                <a:r>
                  <a:rPr lang="id-ID" sz="2400" dirty="0" smtClean="0"/>
                  <a:t>probabilitasnya </a:t>
                </a:r>
                <a:r>
                  <a:rPr lang="id-ID" sz="2400" dirty="0"/>
                  <a:t>orang </a:t>
                </a:r>
                <a:r>
                  <a:rPr lang="id-ID" sz="2400" b="1" dirty="0">
                    <a:solidFill>
                      <a:srgbClr val="C00000"/>
                    </a:solidFill>
                  </a:rPr>
                  <a:t>laki-laki yang terpilih dengan syarat buta </a:t>
                </a:r>
                <a:r>
                  <a:rPr lang="id-ID" sz="2400" b="1" dirty="0" smtClean="0">
                    <a:solidFill>
                      <a:srgbClr val="C00000"/>
                    </a:solidFill>
                  </a:rPr>
                  <a:t>warna</a:t>
                </a:r>
                <a:r>
                  <a:rPr lang="en-US" sz="2400" dirty="0" smtClean="0"/>
                  <a:t> </a:t>
                </a:r>
                <a:r>
                  <a:rPr lang="id-ID" sz="2400" dirty="0" smtClean="0"/>
                  <a:t>(</a:t>
                </a:r>
                <a:r>
                  <a:rPr lang="id-ID" sz="2400" b="1" dirty="0"/>
                  <a:t>BW</a:t>
                </a:r>
                <a:r>
                  <a:rPr lang="id-ID" sz="2400" dirty="0"/>
                  <a:t>).  Dengan menggunakan teorema Bayes </a:t>
                </a:r>
                <a:r>
                  <a:rPr lang="id-ID" sz="2400" dirty="0" smtClean="0"/>
                  <a:t>diperoleh</a:t>
                </a:r>
                <a:r>
                  <a:rPr lang="en-US" sz="2400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𝑊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𝑀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𝑊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𝑀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𝑊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𝐹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40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e>
                        <m:r>
                          <a:rPr lang="en-US" sz="2400" i="1">
                            <a:latin typeface="Cambria Math"/>
                          </a:rPr>
                          <m:t>𝐵𝑊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0,05</m:t>
                        </m:r>
                        <m:r>
                          <a:rPr lang="en-US" sz="2400" i="1">
                            <a:latin typeface="Cambria Math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0,5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0,05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0,5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0,0025</m:t>
                        </m:r>
                        <m:r>
                          <a:rPr lang="en-US" sz="2400" i="1">
                            <a:latin typeface="Cambria Math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0,5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0,002500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0,002625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e>
                        <m:r>
                          <a:rPr lang="en-US" sz="2400" i="1">
                            <a:latin typeface="Cambria Math"/>
                          </a:rPr>
                          <m:t>𝐵𝑊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id-ID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206" y="1825624"/>
                <a:ext cx="10617958" cy="3497003"/>
              </a:xfrm>
              <a:blipFill rotWithShape="1">
                <a:blip r:embed="rId2"/>
                <a:stretch>
                  <a:fillRect l="-861" t="-2439" r="-120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  <a:solidFill>
            <a:schemeClr val="bg2"/>
          </a:solidFill>
        </p:spPr>
        <p:txBody>
          <a:bodyPr/>
          <a:lstStyle/>
          <a:p>
            <a:r>
              <a:rPr lang="en-US" b="1" cap="small" dirty="0" err="1" smtClean="0">
                <a:latin typeface="Californian FB" panose="0207040306080B030204" pitchFamily="18" charset="0"/>
              </a:rPr>
              <a:t>Teorema</a:t>
            </a:r>
            <a:r>
              <a:rPr lang="en-US" b="1" cap="small" dirty="0" smtClean="0">
                <a:latin typeface="Californian FB" panose="0207040306080B030204" pitchFamily="18" charset="0"/>
              </a:rPr>
              <a:t> Bayes (</a:t>
            </a:r>
            <a:r>
              <a:rPr lang="en-US" b="1" cap="small" dirty="0" err="1" smtClean="0">
                <a:latin typeface="Californian FB" panose="0207040306080B030204" pitchFamily="18" charset="0"/>
              </a:rPr>
              <a:t>Contoh</a:t>
            </a:r>
            <a:r>
              <a:rPr lang="en-US" b="1" cap="small" dirty="0" smtClean="0">
                <a:latin typeface="Californian FB" panose="0207040306080B030204" pitchFamily="18" charset="0"/>
              </a:rPr>
              <a:t> I)</a:t>
            </a:r>
            <a:endParaRPr lang="id-ID" b="1" cap="small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996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3206" y="1825624"/>
                <a:ext cx="10617958" cy="3497003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d-ID" sz="2000" dirty="0" smtClean="0"/>
                  <a:t>Misalkan { </a:t>
                </a:r>
                <a:r>
                  <a:rPr lang="id-ID" sz="2000" i="1" dirty="0" smtClean="0"/>
                  <a:t>A</a:t>
                </a:r>
                <a:r>
                  <a:rPr lang="id-ID" sz="2000" baseline="-25000" dirty="0" smtClean="0"/>
                  <a:t>1</a:t>
                </a:r>
                <a:r>
                  <a:rPr lang="id-ID" sz="2000" dirty="0" smtClean="0"/>
                  <a:t>, </a:t>
                </a:r>
                <a:r>
                  <a:rPr lang="id-ID" sz="2000" i="1" dirty="0" smtClean="0"/>
                  <a:t>A</a:t>
                </a:r>
                <a:r>
                  <a:rPr lang="id-ID" sz="2000" baseline="-25000" dirty="0" smtClean="0"/>
                  <a:t>2</a:t>
                </a:r>
                <a:r>
                  <a:rPr lang="id-ID" sz="2000" dirty="0" smtClean="0"/>
                  <a:t>, </a:t>
                </a:r>
                <a:r>
                  <a:rPr lang="id-ID" sz="2000" dirty="0"/>
                  <a:t>…, </a:t>
                </a:r>
                <a:r>
                  <a:rPr lang="id-ID" sz="2000" i="1" dirty="0" smtClean="0"/>
                  <a:t>A</a:t>
                </a:r>
                <a:r>
                  <a:rPr lang="en-US" sz="2000" i="1" baseline="-25000" dirty="0" smtClean="0"/>
                  <a:t>n</a:t>
                </a:r>
                <a:r>
                  <a:rPr lang="id-ID" sz="2000" dirty="0" smtClean="0"/>
                  <a:t> </a:t>
                </a:r>
                <a:r>
                  <a:rPr lang="id-ID" sz="2000" dirty="0"/>
                  <a:t>} suatu himpunan kejadian yang </a:t>
                </a:r>
                <a:r>
                  <a:rPr lang="id-ID" sz="2000" dirty="0" smtClean="0"/>
                  <a:t>merupakan</a:t>
                </a:r>
                <a:r>
                  <a:rPr lang="en-US" sz="2000" dirty="0" smtClean="0"/>
                  <a:t> </a:t>
                </a:r>
                <a:r>
                  <a:rPr lang="sv-SE" sz="2000" dirty="0" smtClean="0"/>
                  <a:t>suatu </a:t>
                </a:r>
                <a:r>
                  <a:rPr lang="sv-SE" sz="2000" dirty="0"/>
                  <a:t>sekatan ruang sampel </a:t>
                </a:r>
                <a:r>
                  <a:rPr lang="sv-SE" sz="2000" dirty="0" smtClean="0"/>
                  <a:t> </a:t>
                </a:r>
                <a:r>
                  <a:rPr lang="sv-SE" sz="2000" b="1" i="1" dirty="0" smtClean="0"/>
                  <a:t>S</a:t>
                </a:r>
                <a:r>
                  <a:rPr lang="sv-SE" sz="2000" i="1" dirty="0" smtClean="0"/>
                  <a:t> </a:t>
                </a:r>
                <a:r>
                  <a:rPr lang="sv-SE" sz="2000" i="1" dirty="0"/>
                  <a:t>dengan </a:t>
                </a:r>
                <a:r>
                  <a:rPr lang="sv-SE" sz="2000" i="1" dirty="0" smtClean="0"/>
                  <a:t>P(A</a:t>
                </a:r>
                <a:r>
                  <a:rPr lang="sv-SE" sz="2000" i="1" baseline="-25000" dirty="0" smtClean="0"/>
                  <a:t>i </a:t>
                </a:r>
                <a:r>
                  <a:rPr lang="en-US" sz="2000" i="1" dirty="0" smtClean="0"/>
                  <a:t>) ≠ 0</a:t>
                </a:r>
                <a:r>
                  <a:rPr lang="nn-NO" sz="2000" dirty="0" smtClean="0"/>
                  <a:t> </a:t>
                </a:r>
                <a:r>
                  <a:rPr lang="nn-NO" sz="2000" dirty="0"/>
                  <a:t>untuk </a:t>
                </a:r>
                <a:r>
                  <a:rPr lang="nn-NO" sz="2000" i="1" dirty="0"/>
                  <a:t>i = 1,2, …, n.</a:t>
                </a:r>
              </a:p>
              <a:p>
                <a:pPr marL="0" indent="0">
                  <a:buNone/>
                </a:pPr>
                <a:r>
                  <a:rPr lang="id-ID" sz="2000" dirty="0"/>
                  <a:t>Misalkan  </a:t>
                </a:r>
                <a:r>
                  <a:rPr lang="id-ID" sz="2000" i="1" dirty="0"/>
                  <a:t>B suatu kejadian sembarang dalam  S  dengan   P(B) ≠ 0  </a:t>
                </a:r>
                <a:r>
                  <a:rPr lang="id-ID" sz="2000" dirty="0"/>
                  <a:t> </a:t>
                </a:r>
                <a:r>
                  <a:rPr lang="id-ID" sz="2000" dirty="0" smtClean="0"/>
                  <a:t>maka</a:t>
                </a:r>
                <a:r>
                  <a:rPr lang="en-US" sz="2000" dirty="0" smtClean="0"/>
                  <a:t> </a:t>
                </a:r>
                <a:r>
                  <a:rPr lang="id-ID" sz="2000" dirty="0" smtClean="0"/>
                  <a:t>untuk </a:t>
                </a:r>
                <a:r>
                  <a:rPr lang="id-ID" sz="2000" i="1" dirty="0"/>
                  <a:t>k = 1,2, …, n berlaku </a:t>
                </a:r>
              </a:p>
              <a:p>
                <a:pPr marL="0" indent="0">
                  <a:buNone/>
                </a:pPr>
                <a:endParaRPr lang="en-US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𝑘</m:t>
                          </m:r>
                        </m:e>
                        <m:e>
                          <m:r>
                            <a:rPr lang="en-US" sz="2400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𝐴𝑘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𝐴𝑖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400" b="0" i="1" baseline="-25000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400" b="0" i="1" baseline="-25000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2400" b="0" i="1" baseline="-25000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𝐴𝑖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id-ID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206" y="1825624"/>
                <a:ext cx="10617958" cy="3497003"/>
              </a:xfrm>
              <a:blipFill rotWithShape="1">
                <a:blip r:embed="rId2"/>
                <a:stretch>
                  <a:fillRect l="-574" t="-174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  <a:solidFill>
            <a:schemeClr val="bg2"/>
          </a:solidFill>
        </p:spPr>
        <p:txBody>
          <a:bodyPr/>
          <a:lstStyle/>
          <a:p>
            <a:r>
              <a:rPr lang="en-US" b="1" cap="small" dirty="0" err="1" smtClean="0">
                <a:latin typeface="Californian FB" panose="0207040306080B030204" pitchFamily="18" charset="0"/>
              </a:rPr>
              <a:t>Teorema</a:t>
            </a:r>
            <a:r>
              <a:rPr lang="en-US" b="1" cap="small" dirty="0" smtClean="0">
                <a:latin typeface="Californian FB" panose="0207040306080B030204" pitchFamily="18" charset="0"/>
              </a:rPr>
              <a:t> Bayes (</a:t>
            </a:r>
            <a:r>
              <a:rPr lang="en-US" b="1" cap="small" dirty="0" err="1" smtClean="0">
                <a:latin typeface="Californian FB" panose="0207040306080B030204" pitchFamily="18" charset="0"/>
              </a:rPr>
              <a:t>Umum</a:t>
            </a:r>
            <a:r>
              <a:rPr lang="en-US" b="1" cap="small" dirty="0" smtClean="0">
                <a:latin typeface="Californian FB" panose="0207040306080B030204" pitchFamily="18" charset="0"/>
              </a:rPr>
              <a:t>)</a:t>
            </a:r>
            <a:endParaRPr lang="id-ID" b="1" cap="small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83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37782" y="1638228"/>
            <a:ext cx="11344702" cy="42303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r>
              <a:rPr lang="en-US" altLang="en-US" sz="2800" dirty="0" err="1"/>
              <a:t>Suatu</a:t>
            </a:r>
            <a:r>
              <a:rPr lang="en-US" altLang="en-US" sz="2800" dirty="0"/>
              <a:t> generator </a:t>
            </a:r>
            <a:r>
              <a:rPr lang="en-US" altLang="en-US" sz="2800" dirty="0" err="1"/>
              <a:t>telekomunikasi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nirkabel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mempunyai</a:t>
            </a:r>
            <a:r>
              <a:rPr lang="en-US" altLang="en-US" sz="2800" dirty="0"/>
              <a:t> 3 </a:t>
            </a:r>
            <a:r>
              <a:rPr lang="en-US" altLang="en-US" sz="2800" dirty="0" err="1"/>
              <a:t>pilihan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tempat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membangun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pemancar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sinyal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yaitu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didaerah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tengah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kota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daerah</a:t>
            </a:r>
            <a:r>
              <a:rPr lang="en-US" altLang="en-US" sz="2800" dirty="0"/>
              <a:t> kaki </a:t>
            </a:r>
            <a:r>
              <a:rPr lang="en-US" altLang="en-US" sz="2800" dirty="0" err="1"/>
              <a:t>bukit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dikota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itu</a:t>
            </a:r>
            <a:r>
              <a:rPr lang="en-US" altLang="en-US" sz="2800" dirty="0"/>
              <a:t> 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derah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tepi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pantai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masing-masing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mempunyai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peluang</a:t>
            </a:r>
            <a:r>
              <a:rPr lang="en-US" altLang="en-US" sz="2800" dirty="0"/>
              <a:t> 0.2; 0.3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0.5. </a:t>
            </a:r>
            <a:r>
              <a:rPr lang="en-US" altLang="en-US" sz="2800" dirty="0" err="1"/>
              <a:t>Bila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pemancar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dibangun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ditengah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kota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peluang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terjadi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ganguan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sinyal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0.05. </a:t>
            </a:r>
            <a:r>
              <a:rPr lang="en-US" altLang="en-US" sz="2800" dirty="0" err="1"/>
              <a:t>Bila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pemancar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dibangun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dikaki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bukit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peluang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terjadinya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ganguan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sinyal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0.06.Bila </a:t>
            </a:r>
            <a:r>
              <a:rPr lang="en-US" altLang="en-US" sz="2800" dirty="0" err="1"/>
              <a:t>pemancar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dibangun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ditepi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pantai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pelaung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ganguan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sinyal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0.08.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lphaUcPeriod"/>
            </a:pPr>
            <a:r>
              <a:rPr lang="en-US" altLang="en-US" sz="2800" dirty="0" err="1" smtClean="0"/>
              <a:t>Berapakah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peluang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terjadinya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ganguan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sinyal</a:t>
            </a:r>
            <a:r>
              <a:rPr lang="en-US" altLang="en-US" sz="2800" dirty="0"/>
              <a:t>?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lphaUcPeriod"/>
            </a:pPr>
            <a:r>
              <a:rPr lang="en-US" altLang="en-US" sz="2800" dirty="0" err="1" smtClean="0"/>
              <a:t>Bila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diketahui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terjadinya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gangguan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sinyak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sinyal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berapa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peluang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bahwa</a:t>
            </a:r>
            <a:r>
              <a:rPr lang="en-US" altLang="en-US" sz="2800" dirty="0"/>
              <a:t> operator </a:t>
            </a:r>
            <a:r>
              <a:rPr lang="en-US" altLang="en-US" sz="2800" dirty="0" err="1"/>
              <a:t>tsb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ternyata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membangun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pemancar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tepi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pantai</a:t>
            </a:r>
            <a:r>
              <a:rPr lang="en-US" altLang="en-US" sz="2800" dirty="0"/>
              <a:t>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  <a:solidFill>
            <a:schemeClr val="bg2"/>
          </a:solidFill>
        </p:spPr>
        <p:txBody>
          <a:bodyPr/>
          <a:lstStyle/>
          <a:p>
            <a:r>
              <a:rPr lang="en-US" b="1" cap="small" dirty="0" err="1" smtClean="0">
                <a:latin typeface="Californian FB" panose="0207040306080B030204" pitchFamily="18" charset="0"/>
              </a:rPr>
              <a:t>Teorema</a:t>
            </a:r>
            <a:r>
              <a:rPr lang="en-US" b="1" cap="small" dirty="0" smtClean="0">
                <a:latin typeface="Californian FB" panose="0207040306080B030204" pitchFamily="18" charset="0"/>
              </a:rPr>
              <a:t> Bayes (</a:t>
            </a:r>
            <a:r>
              <a:rPr lang="en-US" b="1" cap="small" dirty="0" err="1" smtClean="0">
                <a:latin typeface="Californian FB" panose="0207040306080B030204" pitchFamily="18" charset="0"/>
              </a:rPr>
              <a:t>Contoh</a:t>
            </a:r>
            <a:r>
              <a:rPr lang="en-US" b="1" cap="small" dirty="0" smtClean="0">
                <a:latin typeface="Californian FB" panose="0207040306080B030204" pitchFamily="18" charset="0"/>
              </a:rPr>
              <a:t> III)</a:t>
            </a:r>
            <a:endParaRPr lang="id-ID" b="1" cap="small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47918" y="1546740"/>
            <a:ext cx="11479975" cy="46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err="1" smtClean="0"/>
              <a:t>Misal</a:t>
            </a:r>
            <a:r>
              <a:rPr lang="en-US" altLang="en-US" sz="2400" dirty="0" smtClean="0"/>
              <a:t>:</a:t>
            </a:r>
          </a:p>
          <a:p>
            <a:pPr marL="400050" lvl="1" indent="0" defTabSz="682625">
              <a:lnSpc>
                <a:spcPct val="90000"/>
              </a:lnSpc>
              <a:buNone/>
            </a:pPr>
            <a:r>
              <a:rPr lang="en-US" altLang="en-US" sz="2400" dirty="0" smtClean="0"/>
              <a:t>A		= </a:t>
            </a:r>
            <a:r>
              <a:rPr lang="en-US" altLang="en-US" sz="2400" dirty="0" err="1" smtClean="0"/>
              <a:t>Terjadi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ganguan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sinyal</a:t>
            </a:r>
            <a:endParaRPr lang="en-US" altLang="en-US" sz="2400" dirty="0" smtClean="0"/>
          </a:p>
          <a:p>
            <a:pPr marL="400050" lvl="1" indent="0" defTabSz="682625">
              <a:lnSpc>
                <a:spcPct val="90000"/>
              </a:lnSpc>
              <a:buNone/>
            </a:pPr>
            <a:r>
              <a:rPr lang="en-US" altLang="en-US" sz="2400" dirty="0" smtClean="0"/>
              <a:t>B1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= </a:t>
            </a:r>
            <a:r>
              <a:rPr lang="en-US" altLang="en-US" sz="2400" dirty="0" err="1"/>
              <a:t>Pemancar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dibangun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tengah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kota</a:t>
            </a:r>
            <a:endParaRPr lang="en-US" altLang="en-US" sz="2400" dirty="0"/>
          </a:p>
          <a:p>
            <a:pPr marL="400050" lvl="1" indent="0" defTabSz="682625">
              <a:lnSpc>
                <a:spcPct val="90000"/>
              </a:lnSpc>
              <a:buNone/>
            </a:pPr>
            <a:r>
              <a:rPr lang="en-US" altLang="en-US" sz="2400" dirty="0"/>
              <a:t>B2	</a:t>
            </a:r>
            <a:r>
              <a:rPr lang="en-US" altLang="en-US" sz="2400" dirty="0" smtClean="0"/>
              <a:t>= ---------------------------di </a:t>
            </a:r>
            <a:r>
              <a:rPr lang="en-US" altLang="en-US" sz="2400" dirty="0"/>
              <a:t>kaki </a:t>
            </a:r>
            <a:r>
              <a:rPr lang="en-US" altLang="en-US" sz="2400" dirty="0" err="1"/>
              <a:t>bukit</a:t>
            </a:r>
            <a:endParaRPr lang="en-US" altLang="en-US" sz="2400" dirty="0"/>
          </a:p>
          <a:p>
            <a:pPr marL="400050" lvl="1" indent="0" defTabSz="682625">
              <a:lnSpc>
                <a:spcPct val="90000"/>
              </a:lnSpc>
              <a:buNone/>
            </a:pPr>
            <a:r>
              <a:rPr lang="en-US" altLang="en-US" sz="2400" dirty="0"/>
              <a:t>B3      </a:t>
            </a:r>
            <a:r>
              <a:rPr lang="en-US" altLang="en-US" sz="2400" dirty="0" smtClean="0"/>
              <a:t>	= ---------------------------di </a:t>
            </a:r>
            <a:r>
              <a:rPr lang="en-US" altLang="en-US" sz="2400" dirty="0" err="1"/>
              <a:t>tepi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pantai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err="1" smtClean="0"/>
              <a:t>Maka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: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A). </a:t>
            </a:r>
            <a:r>
              <a:rPr lang="en-US" altLang="en-US" sz="2400" dirty="0" err="1"/>
              <a:t>Peluang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terjadinya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ganguan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sinyal</a:t>
            </a:r>
            <a:endParaRPr lang="en-US" alt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smtClean="0"/>
              <a:t>		P(A</a:t>
            </a:r>
            <a:r>
              <a:rPr lang="en-US" altLang="en-US" sz="2400" dirty="0"/>
              <a:t>) =  </a:t>
            </a:r>
            <a:r>
              <a:rPr lang="en-US" altLang="en-US" sz="2400" dirty="0" smtClean="0"/>
              <a:t>P(A|B1) </a:t>
            </a:r>
            <a:r>
              <a:rPr lang="en-US" altLang="en-US" sz="2400" dirty="0"/>
              <a:t>P(B1</a:t>
            </a:r>
            <a:r>
              <a:rPr lang="en-US" altLang="en-US" sz="2400" dirty="0" smtClean="0"/>
              <a:t>) + P(A|B2) </a:t>
            </a:r>
            <a:r>
              <a:rPr lang="en-US" altLang="en-US" sz="2400" dirty="0"/>
              <a:t>P(B2</a:t>
            </a:r>
            <a:r>
              <a:rPr lang="en-US" altLang="en-US" sz="2400" dirty="0" smtClean="0"/>
              <a:t>) + P(A|B3) </a:t>
            </a:r>
            <a:r>
              <a:rPr lang="en-US" altLang="en-US" sz="2400" dirty="0"/>
              <a:t>P(B3)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smtClean="0"/>
              <a:t> 		P(A</a:t>
            </a:r>
            <a:r>
              <a:rPr lang="en-US" altLang="en-US" sz="2400" dirty="0"/>
              <a:t>) </a:t>
            </a:r>
            <a:r>
              <a:rPr lang="en-US" altLang="en-US" sz="2400" dirty="0" smtClean="0"/>
              <a:t>= (</a:t>
            </a:r>
            <a:r>
              <a:rPr lang="en-US" altLang="en-US" sz="2400" dirty="0"/>
              <a:t>0.05</a:t>
            </a:r>
            <a:r>
              <a:rPr lang="en-US" altLang="en-US" sz="2400" dirty="0" smtClean="0"/>
              <a:t>) </a:t>
            </a:r>
            <a:r>
              <a:rPr lang="en-US" altLang="en-US" sz="2400" dirty="0"/>
              <a:t>(0,2</a:t>
            </a:r>
            <a:r>
              <a:rPr lang="en-US" altLang="en-US" sz="2400" dirty="0" smtClean="0"/>
              <a:t>) + (</a:t>
            </a:r>
            <a:r>
              <a:rPr lang="en-US" altLang="en-US" sz="2400" dirty="0"/>
              <a:t>0.06</a:t>
            </a:r>
            <a:r>
              <a:rPr lang="en-US" altLang="en-US" sz="2400" dirty="0" smtClean="0"/>
              <a:t>) </a:t>
            </a:r>
            <a:r>
              <a:rPr lang="en-US" altLang="en-US" sz="2400" dirty="0"/>
              <a:t>(0.3</a:t>
            </a:r>
            <a:r>
              <a:rPr lang="en-US" altLang="en-US" sz="2400" dirty="0" smtClean="0"/>
              <a:t>) + (</a:t>
            </a:r>
            <a:r>
              <a:rPr lang="en-US" altLang="en-US" sz="2400" dirty="0"/>
              <a:t>0.08</a:t>
            </a:r>
            <a:r>
              <a:rPr lang="en-US" altLang="en-US" sz="2400" dirty="0" smtClean="0"/>
              <a:t>) </a:t>
            </a:r>
            <a:r>
              <a:rPr lang="en-US" altLang="en-US" sz="2400" dirty="0"/>
              <a:t>(0.5</a:t>
            </a:r>
            <a:r>
              <a:rPr lang="en-US" altLang="en-US" sz="2400" dirty="0" smtClean="0"/>
              <a:t>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	P(A</a:t>
            </a:r>
            <a:r>
              <a:rPr lang="en-US" altLang="en-US" sz="2400" dirty="0"/>
              <a:t>) </a:t>
            </a:r>
            <a:r>
              <a:rPr lang="en-US" altLang="en-US" sz="2400" dirty="0" smtClean="0"/>
              <a:t>= 0.001 + 0.018 + 0.04 = 0.068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6"/>
            <a:ext cx="10515600" cy="80858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small" smtClean="0">
                <a:latin typeface="Californian FB" panose="0207040306080B030204" pitchFamily="18" charset="0"/>
              </a:rPr>
              <a:t>Teorema Bayes (Contoh III)</a:t>
            </a:r>
            <a:endParaRPr lang="id-ID" b="1" cap="small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Grp="1" noChangeArrowheads="1"/>
              </p:cNvSpPr>
              <p:nvPr/>
            </p:nvSpPr>
            <p:spPr bwMode="auto">
              <a:xfrm>
                <a:off x="382137" y="1534803"/>
                <a:ext cx="11218460" cy="414266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just">
                  <a:lnSpc>
                    <a:spcPct val="90000"/>
                  </a:lnSpc>
                  <a:buFont typeface="+mj-lt"/>
                  <a:buAutoNum type="alphaUcPeriod" startAt="2"/>
                </a:pPr>
                <a:r>
                  <a:rPr lang="en-US" altLang="en-US" sz="2400" dirty="0" smtClean="0"/>
                  <a:t>Diketahui </a:t>
                </a:r>
                <a:r>
                  <a:rPr lang="en-US" altLang="en-US" sz="2400" dirty="0" err="1"/>
                  <a:t>telah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terjadi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ganguan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pd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sinyal</a:t>
                </a:r>
                <a:r>
                  <a:rPr lang="en-US" altLang="en-US" sz="2400" dirty="0"/>
                  <a:t>, </a:t>
                </a:r>
                <a:r>
                  <a:rPr lang="en-US" altLang="en-US" sz="2400" dirty="0" err="1"/>
                  <a:t>maka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peluang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bahwa</a:t>
                </a:r>
                <a:r>
                  <a:rPr lang="en-US" altLang="en-US" sz="2400" dirty="0"/>
                  <a:t> operator </a:t>
                </a:r>
                <a:r>
                  <a:rPr lang="en-US" altLang="en-US" sz="2400" dirty="0" err="1"/>
                  <a:t>ternyata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telah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membangun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pemancar</a:t>
                </a:r>
                <a:r>
                  <a:rPr lang="en-US" altLang="en-US" sz="2400" dirty="0"/>
                  <a:t> di </a:t>
                </a:r>
                <a:r>
                  <a:rPr lang="en-US" altLang="en-US" sz="2400" dirty="0" err="1"/>
                  <a:t>tepi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 smtClean="0"/>
                  <a:t>pantai</a:t>
                </a:r>
                <a:r>
                  <a:rPr lang="en-US" altLang="en-US" sz="2400" dirty="0" smtClean="0"/>
                  <a:t>:</a:t>
                </a:r>
              </a:p>
              <a:p>
                <a:pPr marL="463550" indent="0" algn="just">
                  <a:lnSpc>
                    <a:spcPct val="90000"/>
                  </a:lnSpc>
                  <a:buNone/>
                </a:pPr>
                <a:r>
                  <a:rPr lang="en-US" altLang="en-US" sz="2400" dirty="0" err="1" smtClean="0"/>
                  <a:t>Dapat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err="1"/>
                  <a:t>dinyatakan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dgn</a:t>
                </a:r>
                <a:r>
                  <a:rPr lang="en-US" altLang="en-US" sz="2400" dirty="0"/>
                  <a:t>: “</a:t>
                </a:r>
                <a:r>
                  <a:rPr lang="en-US" altLang="en-US" sz="2400" dirty="0" err="1"/>
                  <a:t>Peluang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bersyarat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bahwa</a:t>
                </a:r>
                <a:r>
                  <a:rPr lang="en-US" altLang="en-US" sz="2400" dirty="0"/>
                  <a:t> operator </a:t>
                </a:r>
                <a:r>
                  <a:rPr lang="en-US" altLang="en-US" sz="2400" dirty="0" err="1"/>
                  <a:t>membangun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pemancar</a:t>
                </a:r>
                <a:r>
                  <a:rPr lang="en-US" altLang="en-US" sz="2400" dirty="0"/>
                  <a:t> di </a:t>
                </a:r>
                <a:r>
                  <a:rPr lang="en-US" altLang="en-US" sz="2400" dirty="0" err="1"/>
                  <a:t>tepi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pantai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bila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diketahui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telah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terjadi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ganguan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sinyal</a:t>
                </a:r>
                <a:r>
                  <a:rPr lang="en-US" altLang="en-US" sz="2400" dirty="0"/>
                  <a:t>”: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18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sz="2800" b="0" i="1" baseline="-25000" smtClean="0">
                              <a:latin typeface="Cambria Math"/>
                            </a:rPr>
                            <m:t>3</m:t>
                          </m:r>
                        </m: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sz="2800" b="0" i="1" baseline="-25000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  <m:r>
                                <a:rPr lang="en-US" sz="2800" b="0" i="1" baseline="-25000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sz="2800" b="0" i="1" baseline="-25000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latin typeface="Cambria Math"/>
                  <a:ea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800" b="0" i="0" dirty="0" smtClean="0">
                  <a:latin typeface="Cambria Math"/>
                  <a:ea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(0,08)(0,5)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0,068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=0,588</m:t>
                      </m:r>
                    </m:oMath>
                  </m:oMathPara>
                </a14:m>
                <a:endParaRPr lang="en-US" sz="2800" b="0" dirty="0" smtClean="0">
                  <a:ea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dirty="0" smtClean="0"/>
                  <a:t>  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137" y="1534803"/>
                <a:ext cx="11218460" cy="4142665"/>
              </a:xfrm>
              <a:prstGeom prst="rect">
                <a:avLst/>
              </a:prstGeom>
              <a:blipFill rotWithShape="1">
                <a:blip r:embed="rId2"/>
                <a:stretch>
                  <a:fillRect l="-870" t="-2209" r="-815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838200" y="365126"/>
            <a:ext cx="10515600" cy="80858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small" smtClean="0">
                <a:latin typeface="Californian FB" panose="0207040306080B030204" pitchFamily="18" charset="0"/>
              </a:rPr>
              <a:t>Teorema Bayes (Contoh III)</a:t>
            </a:r>
            <a:endParaRPr lang="id-ID" b="1" cap="small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Dalam </a:t>
            </a:r>
            <a:r>
              <a:rPr lang="id-ID" dirty="0"/>
              <a:t>populasi lalat buah yang dipelajari, terdapat 2 jenis mutasi </a:t>
            </a:r>
            <a:r>
              <a:rPr lang="id-ID" dirty="0" smtClean="0"/>
              <a:t>yaitu</a:t>
            </a:r>
            <a:r>
              <a:rPr lang="en-US" dirty="0" smtClean="0"/>
              <a:t> </a:t>
            </a:r>
            <a:r>
              <a:rPr lang="fi-FI" dirty="0" smtClean="0"/>
              <a:t>mutasi </a:t>
            </a:r>
            <a:r>
              <a:rPr lang="fi-FI" dirty="0"/>
              <a:t>sayap dan mutasi mata. Mutasi sayap terdapat 25 % populasi, 15 </a:t>
            </a:r>
            <a:r>
              <a:rPr lang="fi-FI" dirty="0" smtClean="0"/>
              <a:t>% </a:t>
            </a:r>
            <a:r>
              <a:rPr lang="id-ID" dirty="0" smtClean="0"/>
              <a:t>mutasi </a:t>
            </a:r>
            <a:r>
              <a:rPr lang="id-ID" dirty="0"/>
              <a:t>mata dan 10 % mutasi keduanya. Jika seekor lalat dipilih </a:t>
            </a:r>
            <a:r>
              <a:rPr lang="id-ID" dirty="0" smtClean="0"/>
              <a:t>secara</a:t>
            </a:r>
            <a:r>
              <a:rPr lang="en-US" dirty="0" smtClean="0"/>
              <a:t> </a:t>
            </a:r>
            <a:r>
              <a:rPr lang="id-ID" dirty="0" smtClean="0"/>
              <a:t>random </a:t>
            </a:r>
            <a:r>
              <a:rPr lang="id-ID" dirty="0"/>
              <a:t>maka tentukan </a:t>
            </a:r>
            <a:r>
              <a:rPr lang="id-ID" dirty="0" smtClean="0"/>
              <a:t>:</a:t>
            </a:r>
            <a:endParaRPr lang="en-US" dirty="0" smtClean="0"/>
          </a:p>
          <a:p>
            <a:pPr marL="971550" lvl="1" indent="-514350">
              <a:buFont typeface="+mj-lt"/>
              <a:buAutoNum type="alphaLcPeriod"/>
            </a:pPr>
            <a:r>
              <a:rPr lang="id-ID" dirty="0"/>
              <a:t>Jika lalat tersebut mempunyai mutasi sayap, </a:t>
            </a:r>
            <a:r>
              <a:rPr lang="id-ID" dirty="0" smtClean="0"/>
              <a:t>berapakah</a:t>
            </a:r>
            <a:r>
              <a:rPr lang="en-US" dirty="0" smtClean="0"/>
              <a:t> </a:t>
            </a:r>
            <a:r>
              <a:rPr lang="it-IT" dirty="0" smtClean="0"/>
              <a:t>probabilitasnya </a:t>
            </a:r>
            <a:r>
              <a:rPr lang="it-IT" dirty="0"/>
              <a:t>juga mempunyai mutasi mata?</a:t>
            </a:r>
          </a:p>
          <a:p>
            <a:pPr marL="971550" lvl="1" indent="-514350">
              <a:buFont typeface="+mj-lt"/>
              <a:buAutoNum type="alphaLcPeriod"/>
            </a:pPr>
            <a:r>
              <a:rPr lang="fi-FI" dirty="0" smtClean="0"/>
              <a:t>Jika </a:t>
            </a:r>
            <a:r>
              <a:rPr lang="fi-FI" dirty="0"/>
              <a:t>lalat tersebut mempunyai mutasi mata, </a:t>
            </a:r>
            <a:r>
              <a:rPr lang="fi-FI" dirty="0" smtClean="0"/>
              <a:t>berapakah </a:t>
            </a:r>
            <a:r>
              <a:rPr lang="it-IT" dirty="0" smtClean="0"/>
              <a:t>probabilitasnya </a:t>
            </a:r>
            <a:r>
              <a:rPr lang="it-IT" dirty="0"/>
              <a:t>juga mempunyai mutasi sayap?</a:t>
            </a:r>
          </a:p>
          <a:p>
            <a:pPr marL="971550" lvl="1" indent="-514350">
              <a:buFont typeface="+mj-lt"/>
              <a:buAutoNum type="alphaLcPeriod"/>
            </a:pPr>
            <a:r>
              <a:rPr lang="id-ID" dirty="0" smtClean="0"/>
              <a:t>Berapakah </a:t>
            </a:r>
            <a:r>
              <a:rPr lang="id-ID" dirty="0"/>
              <a:t>probabilitasnya bahwa lalat tersebut paling </a:t>
            </a:r>
            <a:r>
              <a:rPr lang="id-ID" dirty="0" smtClean="0"/>
              <a:t>sedikit</a:t>
            </a:r>
            <a:r>
              <a:rPr lang="en-US" dirty="0" smtClean="0"/>
              <a:t> </a:t>
            </a:r>
            <a:r>
              <a:rPr lang="id-ID" dirty="0" smtClean="0"/>
              <a:t>mempunyai </a:t>
            </a:r>
            <a:r>
              <a:rPr lang="id-ID" dirty="0"/>
              <a:t>satu mutasi 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  <a:solidFill>
            <a:schemeClr val="bg2"/>
          </a:solidFill>
        </p:spPr>
        <p:txBody>
          <a:bodyPr/>
          <a:lstStyle/>
          <a:p>
            <a:r>
              <a:rPr lang="en-US" b="1" cap="small" dirty="0" err="1" smtClean="0">
                <a:latin typeface="Californian FB" panose="0207040306080B030204" pitchFamily="18" charset="0"/>
              </a:rPr>
              <a:t>Teorema</a:t>
            </a:r>
            <a:r>
              <a:rPr lang="en-US" b="1" cap="small" dirty="0" smtClean="0">
                <a:latin typeface="Californian FB" panose="0207040306080B030204" pitchFamily="18" charset="0"/>
              </a:rPr>
              <a:t> Bayes (</a:t>
            </a:r>
            <a:r>
              <a:rPr lang="en-US" b="1" cap="small" dirty="0" err="1" smtClean="0">
                <a:latin typeface="Californian FB" panose="0207040306080B030204" pitchFamily="18" charset="0"/>
              </a:rPr>
              <a:t>Contoh</a:t>
            </a:r>
            <a:r>
              <a:rPr lang="en-US" b="1" cap="small" dirty="0" smtClean="0">
                <a:latin typeface="Californian FB" panose="0207040306080B030204" pitchFamily="18" charset="0"/>
              </a:rPr>
              <a:t> 4)</a:t>
            </a:r>
            <a:endParaRPr lang="id-ID" b="1" cap="small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948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/>
              <a:t>Penyelesaian </a:t>
            </a:r>
            <a:r>
              <a:rPr lang="id-ID" dirty="0"/>
              <a:t>:</a:t>
            </a:r>
          </a:p>
          <a:p>
            <a:pPr marL="0" indent="0">
              <a:buNone/>
            </a:pPr>
            <a:r>
              <a:rPr lang="id-ID" dirty="0"/>
              <a:t>Misalkan </a:t>
            </a:r>
            <a:r>
              <a:rPr lang="id-ID" i="1" dirty="0"/>
              <a:t>W </a:t>
            </a:r>
            <a:r>
              <a:rPr lang="id-ID" dirty="0"/>
              <a:t>menyatakan bahwa lalat mengalami mutasi sayap dan </a:t>
            </a:r>
            <a:r>
              <a:rPr lang="id-ID" i="1" dirty="0" smtClean="0"/>
              <a:t>E</a:t>
            </a:r>
            <a:r>
              <a:rPr lang="en-US" i="1" dirty="0" smtClean="0"/>
              <a:t> </a:t>
            </a:r>
            <a:r>
              <a:rPr lang="fi-FI" dirty="0" smtClean="0"/>
              <a:t>menyatakan </a:t>
            </a:r>
            <a:r>
              <a:rPr lang="fi-FI" dirty="0"/>
              <a:t>bahwa lalat mengalami mutasi mata.</a:t>
            </a:r>
            <a:endParaRPr lang="id-ID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  <a:solidFill>
            <a:schemeClr val="bg2"/>
          </a:solidFill>
        </p:spPr>
        <p:txBody>
          <a:bodyPr/>
          <a:lstStyle/>
          <a:p>
            <a:r>
              <a:rPr lang="en-US" b="1" cap="small" dirty="0" err="1" smtClean="0">
                <a:latin typeface="Californian FB" panose="0207040306080B030204" pitchFamily="18" charset="0"/>
              </a:rPr>
              <a:t>Teorema</a:t>
            </a:r>
            <a:r>
              <a:rPr lang="en-US" b="1" cap="small" dirty="0" smtClean="0">
                <a:latin typeface="Californian FB" panose="0207040306080B030204" pitchFamily="18" charset="0"/>
              </a:rPr>
              <a:t> Bayes (</a:t>
            </a:r>
            <a:r>
              <a:rPr lang="en-US" b="1" cap="small" dirty="0" err="1" smtClean="0">
                <a:latin typeface="Californian FB" panose="0207040306080B030204" pitchFamily="18" charset="0"/>
              </a:rPr>
              <a:t>Contoh</a:t>
            </a:r>
            <a:r>
              <a:rPr lang="en-US" b="1" cap="small" dirty="0" smtClean="0">
                <a:latin typeface="Californian FB" panose="0207040306080B030204" pitchFamily="18" charset="0"/>
              </a:rPr>
              <a:t> 4)</a:t>
            </a:r>
            <a:endParaRPr lang="id-ID" b="1" cap="small" dirty="0">
              <a:latin typeface="Californian FB" panose="0207040306080B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51866" r="41051" b="20335"/>
          <a:stretch/>
        </p:blipFill>
        <p:spPr bwMode="auto">
          <a:xfrm>
            <a:off x="1023581" y="3343702"/>
            <a:ext cx="5977720" cy="255209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985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 err="1"/>
              <a:t>Misalkan</a:t>
            </a:r>
            <a:r>
              <a:rPr lang="es-ES" dirty="0"/>
              <a:t> </a:t>
            </a:r>
            <a:r>
              <a:rPr lang="es-ES" dirty="0" err="1"/>
              <a:t>bahwa</a:t>
            </a:r>
            <a:r>
              <a:rPr lang="es-ES" dirty="0"/>
              <a:t> </a:t>
            </a:r>
            <a:r>
              <a:rPr lang="es-ES" dirty="0" err="1"/>
              <a:t>seorang</a:t>
            </a:r>
            <a:r>
              <a:rPr lang="es-ES" dirty="0"/>
              <a:t> </a:t>
            </a:r>
            <a:r>
              <a:rPr lang="es-ES" dirty="0" err="1"/>
              <a:t>perempuan</a:t>
            </a:r>
            <a:r>
              <a:rPr lang="es-ES" dirty="0"/>
              <a:t> </a:t>
            </a:r>
            <a:r>
              <a:rPr lang="es-ES" dirty="0" err="1"/>
              <a:t>dengan</a:t>
            </a:r>
            <a:r>
              <a:rPr lang="es-ES" dirty="0"/>
              <a:t> </a:t>
            </a:r>
            <a:r>
              <a:rPr lang="es-ES" dirty="0" err="1"/>
              <a:t>golongan</a:t>
            </a:r>
            <a:r>
              <a:rPr lang="es-ES" dirty="0"/>
              <a:t> </a:t>
            </a:r>
            <a:r>
              <a:rPr lang="es-ES" dirty="0" err="1"/>
              <a:t>darah</a:t>
            </a:r>
            <a:r>
              <a:rPr lang="es-ES" dirty="0"/>
              <a:t> </a:t>
            </a:r>
            <a:r>
              <a:rPr lang="es-ES" dirty="0" err="1"/>
              <a:t>tipe</a:t>
            </a:r>
            <a:r>
              <a:rPr lang="es-ES" dirty="0"/>
              <a:t> </a:t>
            </a:r>
            <a:r>
              <a:rPr lang="es-ES" b="1" dirty="0"/>
              <a:t>O </a:t>
            </a:r>
            <a:r>
              <a:rPr lang="es-ES" dirty="0" smtClean="0"/>
              <a:t>dan </a:t>
            </a:r>
            <a:r>
              <a:rPr lang="id-ID" dirty="0" smtClean="0"/>
              <a:t>golangan </a:t>
            </a:r>
            <a:r>
              <a:rPr lang="id-ID" dirty="0"/>
              <a:t>darah </a:t>
            </a:r>
            <a:r>
              <a:rPr lang="id-ID" b="1" dirty="0"/>
              <a:t>AB </a:t>
            </a:r>
            <a:r>
              <a:rPr lang="id-ID" dirty="0"/>
              <a:t>mempunyai pasangan kembar laki-laki </a:t>
            </a:r>
            <a:r>
              <a:rPr lang="id-ID" dirty="0" smtClean="0"/>
              <a:t>dengan</a:t>
            </a:r>
            <a:r>
              <a:rPr lang="en-US" dirty="0" smtClean="0"/>
              <a:t> </a:t>
            </a:r>
            <a:r>
              <a:rPr lang="id-ID" dirty="0" smtClean="0"/>
              <a:t>golongan </a:t>
            </a:r>
            <a:r>
              <a:rPr lang="id-ID" dirty="0"/>
              <a:t>darah tipe </a:t>
            </a:r>
            <a:r>
              <a:rPr lang="id-ID" b="1" dirty="0"/>
              <a:t>B</a:t>
            </a:r>
            <a:r>
              <a:rPr lang="id-ID" dirty="0"/>
              <a:t>. Jika diketahui bahwa mendekati seperempat </a:t>
            </a:r>
            <a:r>
              <a:rPr lang="id-ID" dirty="0" smtClean="0"/>
              <a:t>dari</a:t>
            </a:r>
            <a:r>
              <a:rPr lang="en-US" dirty="0" smtClean="0"/>
              <a:t> </a:t>
            </a:r>
            <a:r>
              <a:rPr lang="id-ID" dirty="0" smtClean="0"/>
              <a:t>semua </a:t>
            </a:r>
            <a:r>
              <a:rPr lang="id-ID" dirty="0"/>
              <a:t>pasangan kembar berasal dari satu telur, berapa </a:t>
            </a:r>
            <a:r>
              <a:rPr lang="id-ID" dirty="0" smtClean="0"/>
              <a:t>probabilitasnya</a:t>
            </a:r>
            <a:r>
              <a:rPr lang="en-US" dirty="0" smtClean="0"/>
              <a:t> </a:t>
            </a:r>
            <a:r>
              <a:rPr lang="id-ID" dirty="0" smtClean="0"/>
              <a:t>bahwa pasangan </a:t>
            </a:r>
            <a:r>
              <a:rPr lang="id-ID" dirty="0"/>
              <a:t>kembar ini berasal dari satu telur </a:t>
            </a:r>
            <a:r>
              <a:rPr lang="id-ID" dirty="0" smtClean="0"/>
              <a:t>?</a:t>
            </a:r>
            <a:endParaRPr lang="en-US" dirty="0" smtClean="0"/>
          </a:p>
          <a:p>
            <a:r>
              <a:rPr lang="en-US" b="1" dirty="0" err="1" smtClean="0"/>
              <a:t>Penyelesaian</a:t>
            </a:r>
            <a:endParaRPr lang="en-US" b="1" dirty="0" smtClean="0"/>
          </a:p>
          <a:p>
            <a:pPr marL="0" indent="0">
              <a:buNone/>
            </a:pPr>
            <a:r>
              <a:rPr lang="es-ES" dirty="0" err="1"/>
              <a:t>Misalkan</a:t>
            </a:r>
            <a:r>
              <a:rPr lang="es-ES" dirty="0"/>
              <a:t> </a:t>
            </a:r>
            <a:r>
              <a:rPr lang="es-ES" dirty="0" err="1"/>
              <a:t>kejadian</a:t>
            </a:r>
            <a:r>
              <a:rPr lang="es-ES" dirty="0"/>
              <a:t> </a:t>
            </a:r>
            <a:r>
              <a:rPr lang="es-ES" i="1" dirty="0"/>
              <a:t>E </a:t>
            </a:r>
            <a:r>
              <a:rPr lang="es-ES" dirty="0" err="1"/>
              <a:t>adalah</a:t>
            </a:r>
            <a:r>
              <a:rPr lang="es-ES" dirty="0"/>
              <a:t> </a:t>
            </a:r>
            <a:r>
              <a:rPr lang="es-ES" dirty="0" err="1"/>
              <a:t>kejadian</a:t>
            </a:r>
            <a:r>
              <a:rPr lang="es-ES" dirty="0"/>
              <a:t> </a:t>
            </a:r>
            <a:r>
              <a:rPr lang="es-ES" dirty="0" err="1"/>
              <a:t>bahwa</a:t>
            </a:r>
            <a:r>
              <a:rPr lang="es-ES" dirty="0"/>
              <a:t> </a:t>
            </a:r>
            <a:r>
              <a:rPr lang="es-ES" dirty="0" err="1"/>
              <a:t>pasangan</a:t>
            </a:r>
            <a:r>
              <a:rPr lang="es-ES" dirty="0"/>
              <a:t> </a:t>
            </a:r>
            <a:r>
              <a:rPr lang="es-ES" dirty="0" err="1"/>
              <a:t>kembar</a:t>
            </a:r>
            <a:r>
              <a:rPr lang="es-ES" dirty="0"/>
              <a:t> </a:t>
            </a:r>
            <a:r>
              <a:rPr lang="es-ES" dirty="0" err="1"/>
              <a:t>berasal</a:t>
            </a:r>
            <a:r>
              <a:rPr lang="es-ES" dirty="0"/>
              <a:t> </a:t>
            </a:r>
            <a:r>
              <a:rPr lang="es-ES" dirty="0" err="1" smtClean="0"/>
              <a:t>dari</a:t>
            </a:r>
            <a:r>
              <a:rPr lang="es-ES" dirty="0"/>
              <a:t> </a:t>
            </a:r>
            <a:r>
              <a:rPr lang="id-ID" dirty="0" smtClean="0"/>
              <a:t>satu </a:t>
            </a:r>
            <a:r>
              <a:rPr lang="id-ID" dirty="0"/>
              <a:t>telur dan kejadian </a:t>
            </a:r>
            <a:r>
              <a:rPr lang="id-ID" i="1" dirty="0"/>
              <a:t>B </a:t>
            </a:r>
            <a:r>
              <a:rPr lang="id-ID" dirty="0"/>
              <a:t>adalah kejadian bahwa pasangan kembar </a:t>
            </a:r>
            <a:r>
              <a:rPr lang="id-ID" dirty="0" smtClean="0"/>
              <a:t>anak</a:t>
            </a:r>
            <a:r>
              <a:rPr lang="en-US" dirty="0" smtClean="0"/>
              <a:t> </a:t>
            </a:r>
            <a:r>
              <a:rPr lang="id-ID" dirty="0" smtClean="0"/>
              <a:t>mempunyai </a:t>
            </a:r>
            <a:r>
              <a:rPr lang="id-ID" dirty="0"/>
              <a:t>golongan darah tipe </a:t>
            </a:r>
            <a:r>
              <a:rPr lang="id-ID" b="1" dirty="0"/>
              <a:t>B</a:t>
            </a:r>
            <a:r>
              <a:rPr lang="id-ID" dirty="0"/>
              <a:t>. Akan ditentukan </a:t>
            </a:r>
            <a:r>
              <a:rPr lang="id-ID" dirty="0" smtClean="0"/>
              <a:t>probabilitasnya</a:t>
            </a:r>
            <a:r>
              <a:rPr lang="en-US" dirty="0" smtClean="0"/>
              <a:t> </a:t>
            </a:r>
            <a:r>
              <a:rPr lang="id-ID" dirty="0" smtClean="0"/>
              <a:t>bahwa </a:t>
            </a:r>
            <a:r>
              <a:rPr lang="id-ID" dirty="0"/>
              <a:t>pasangan kembar ini berasal dari satu telur dengan syarat </a:t>
            </a:r>
            <a:r>
              <a:rPr lang="id-ID" dirty="0" smtClean="0"/>
              <a:t>bahwa</a:t>
            </a:r>
            <a:r>
              <a:rPr lang="en-US" dirty="0" smtClean="0"/>
              <a:t> </a:t>
            </a:r>
            <a:r>
              <a:rPr lang="id-ID" dirty="0" smtClean="0"/>
              <a:t>pasangan </a:t>
            </a:r>
            <a:r>
              <a:rPr lang="id-ID" dirty="0"/>
              <a:t>kembar anak mempunyai golongan darah tipe </a:t>
            </a:r>
            <a:r>
              <a:rPr lang="id-ID" b="1" dirty="0"/>
              <a:t>B </a:t>
            </a:r>
            <a:r>
              <a:rPr lang="id-ID" dirty="0" smtClean="0"/>
              <a:t>adalah</a:t>
            </a:r>
            <a:r>
              <a:rPr lang="en-US" dirty="0" smtClean="0"/>
              <a:t>: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  <a:solidFill>
            <a:schemeClr val="bg2"/>
          </a:solidFill>
        </p:spPr>
        <p:txBody>
          <a:bodyPr/>
          <a:lstStyle/>
          <a:p>
            <a:r>
              <a:rPr lang="en-US" b="1" cap="small" dirty="0" err="1" smtClean="0">
                <a:latin typeface="Californian FB" panose="0207040306080B030204" pitchFamily="18" charset="0"/>
              </a:rPr>
              <a:t>Teorema</a:t>
            </a:r>
            <a:r>
              <a:rPr lang="en-US" b="1" cap="small" dirty="0" smtClean="0">
                <a:latin typeface="Californian FB" panose="0207040306080B030204" pitchFamily="18" charset="0"/>
              </a:rPr>
              <a:t> Bayes (</a:t>
            </a:r>
            <a:r>
              <a:rPr lang="en-US" b="1" cap="small" dirty="0" err="1" smtClean="0">
                <a:latin typeface="Californian FB" panose="0207040306080B030204" pitchFamily="18" charset="0"/>
              </a:rPr>
              <a:t>Contoh</a:t>
            </a:r>
            <a:r>
              <a:rPr lang="en-US" b="1" cap="small" dirty="0" smtClean="0">
                <a:latin typeface="Californian FB" panose="0207040306080B030204" pitchFamily="18" charset="0"/>
              </a:rPr>
              <a:t> 5)</a:t>
            </a:r>
            <a:endParaRPr lang="id-ID" b="1" cap="small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3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1639082"/>
            <a:ext cx="6591869" cy="479353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/>
              <a:t>Kejadian</a:t>
            </a:r>
            <a:r>
              <a:rPr lang="en-US" sz="1800" dirty="0"/>
              <a:t> </a:t>
            </a:r>
            <a:r>
              <a:rPr lang="en-US" sz="1800" dirty="0" err="1"/>
              <a:t>melempar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dadu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mencatat</a:t>
            </a:r>
            <a:r>
              <a:rPr lang="en-US" sz="1800" dirty="0"/>
              <a:t> </a:t>
            </a:r>
            <a:r>
              <a:rPr lang="en-US" sz="1800" dirty="0" err="1"/>
              <a:t>angka</a:t>
            </a:r>
            <a:r>
              <a:rPr lang="en-US" sz="1800" dirty="0"/>
              <a:t> yang </a:t>
            </a:r>
            <a:r>
              <a:rPr lang="en-US" sz="1800" dirty="0" err="1"/>
              <a:t>muncul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sisi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dadu</a:t>
            </a:r>
            <a:r>
              <a:rPr lang="en-US" sz="1800" dirty="0"/>
              <a:t>. </a:t>
            </a:r>
            <a:r>
              <a:rPr lang="en-US" sz="1800" dirty="0" err="1"/>
              <a:t>Ruang</a:t>
            </a:r>
            <a:r>
              <a:rPr lang="en-US" sz="1800" dirty="0"/>
              <a:t> </a:t>
            </a:r>
            <a:r>
              <a:rPr lang="en-US" sz="1800" dirty="0" err="1"/>
              <a:t>sampel</a:t>
            </a:r>
            <a:r>
              <a:rPr lang="en-US" sz="1800" dirty="0"/>
              <a:t> S yang </a:t>
            </a:r>
            <a:r>
              <a:rPr lang="en-US" sz="1800" dirty="0" err="1"/>
              <a:t>diperoleh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d-ID" sz="1800" dirty="0" smtClean="0"/>
              <a:t>S </a:t>
            </a:r>
            <a:r>
              <a:rPr lang="id-ID" sz="1800" dirty="0"/>
              <a:t>= { 1, 2, 3, 4, 5, 6 }. </a:t>
            </a: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id-ID" sz="1800" dirty="0" smtClean="0"/>
              <a:t>Kejadian  </a:t>
            </a:r>
            <a:r>
              <a:rPr lang="id-ID" sz="1800" dirty="0"/>
              <a:t>A adalah kejadian memperoleh mata dadu yang merupakan bilangan ganjil sedangkan kejadian B adalah kejadian memperoleh mata dadu  yang merupakan bilangan genap. Dalam hal ini, A = { 1, 3, 5 } dan B = { 2, 4, 6}. Kejadian A dan kejadian B merupakan dua kejadian yang saling </a:t>
            </a:r>
            <a:r>
              <a:rPr lang="id-ID" sz="1800" dirty="0" smtClean="0"/>
              <a:t>asing</a:t>
            </a:r>
            <a:r>
              <a:rPr lang="en-US" sz="1800" dirty="0" smtClean="0"/>
              <a:t> </a:t>
            </a:r>
            <a:r>
              <a:rPr lang="en-US" sz="1800" i="1" dirty="0"/>
              <a:t>(mutually exclusive)</a:t>
            </a:r>
            <a:r>
              <a:rPr lang="id-ID" sz="1800" dirty="0" smtClean="0"/>
              <a:t>.</a:t>
            </a:r>
            <a:r>
              <a:rPr lang="en-US" sz="1800" dirty="0" smtClean="0"/>
              <a:t> </a:t>
            </a:r>
            <a:r>
              <a:rPr lang="id-ID" sz="1800" dirty="0" smtClean="0"/>
              <a:t> </a:t>
            </a:r>
            <a:r>
              <a:rPr lang="id-ID" sz="1800" dirty="0"/>
              <a:t>Sedangkan bila kejadian C adalah kejadian memperoleh mata dadu yang merupakan bilangan prima yaitu C = { 2, 3, 5} maka kejadian A dan kejadian C tidak saling asing karena ada bilangan ganjil yang sekaligus bilangan prima. Hubungan antara kejadian A,  B dan C dapat dinyatakan dalam diagram Venn pada </a:t>
            </a:r>
            <a:r>
              <a:rPr lang="id-ID" sz="1800" dirty="0" smtClean="0"/>
              <a:t>Gambar.</a:t>
            </a:r>
            <a:endParaRPr lang="id-ID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b="1" dirty="0"/>
              <a:t>RUANG SAMPEL DAN KEJADIAN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639082"/>
            <a:ext cx="48196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1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313" y="1465545"/>
            <a:ext cx="10515600" cy="520820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400" b="1" dirty="0" err="1" smtClean="0"/>
              <a:t>Penyelesaian</a:t>
            </a:r>
            <a:endParaRPr lang="en-US" sz="2400" b="1" dirty="0" smtClean="0"/>
          </a:p>
          <a:p>
            <a:pPr marL="0" indent="0">
              <a:buNone/>
            </a:pPr>
            <a:r>
              <a:rPr lang="es-ES" sz="2400" dirty="0" err="1"/>
              <a:t>Misalkan</a:t>
            </a:r>
            <a:r>
              <a:rPr lang="es-ES" sz="2400" dirty="0"/>
              <a:t> </a:t>
            </a:r>
            <a:r>
              <a:rPr lang="es-ES" sz="2400" dirty="0" err="1"/>
              <a:t>kejadian</a:t>
            </a:r>
            <a:r>
              <a:rPr lang="es-ES" sz="2400" dirty="0"/>
              <a:t> </a:t>
            </a:r>
            <a:r>
              <a:rPr lang="es-ES" sz="2400" i="1" dirty="0"/>
              <a:t>E </a:t>
            </a:r>
            <a:r>
              <a:rPr lang="es-ES" sz="2400" dirty="0" err="1"/>
              <a:t>adalah</a:t>
            </a:r>
            <a:r>
              <a:rPr lang="es-ES" sz="2400" dirty="0"/>
              <a:t> </a:t>
            </a:r>
            <a:r>
              <a:rPr lang="es-ES" sz="2400" dirty="0" err="1"/>
              <a:t>kejadian</a:t>
            </a:r>
            <a:r>
              <a:rPr lang="es-ES" sz="2400" dirty="0"/>
              <a:t> </a:t>
            </a:r>
            <a:r>
              <a:rPr lang="es-ES" sz="2400" dirty="0" err="1"/>
              <a:t>bahwa</a:t>
            </a:r>
            <a:r>
              <a:rPr lang="es-ES" sz="2400" dirty="0"/>
              <a:t> </a:t>
            </a:r>
            <a:r>
              <a:rPr lang="es-ES" sz="2400" dirty="0" err="1"/>
              <a:t>pasangan</a:t>
            </a:r>
            <a:r>
              <a:rPr lang="es-ES" sz="2400" dirty="0"/>
              <a:t> </a:t>
            </a:r>
            <a:r>
              <a:rPr lang="es-ES" sz="2400" dirty="0" err="1"/>
              <a:t>kembar</a:t>
            </a:r>
            <a:r>
              <a:rPr lang="es-ES" sz="2400" dirty="0"/>
              <a:t> </a:t>
            </a:r>
            <a:r>
              <a:rPr lang="es-ES" sz="2400" dirty="0" err="1"/>
              <a:t>berasal</a:t>
            </a:r>
            <a:r>
              <a:rPr lang="es-ES" sz="2400" dirty="0"/>
              <a:t> </a:t>
            </a:r>
            <a:r>
              <a:rPr lang="es-ES" sz="2400" dirty="0" err="1" smtClean="0"/>
              <a:t>dari</a:t>
            </a:r>
            <a:r>
              <a:rPr lang="es-ES" sz="2400" dirty="0"/>
              <a:t> </a:t>
            </a:r>
            <a:r>
              <a:rPr lang="id-ID" sz="2400" dirty="0" smtClean="0"/>
              <a:t>satu </a:t>
            </a:r>
            <a:r>
              <a:rPr lang="id-ID" sz="2400" dirty="0"/>
              <a:t>telur dan kejadian </a:t>
            </a:r>
            <a:r>
              <a:rPr lang="id-ID" sz="2400" i="1" dirty="0"/>
              <a:t>B </a:t>
            </a:r>
            <a:r>
              <a:rPr lang="id-ID" sz="2400" dirty="0"/>
              <a:t>adalah kejadian bahwa pasangan kembar </a:t>
            </a:r>
            <a:r>
              <a:rPr lang="id-ID" sz="2400" dirty="0" smtClean="0"/>
              <a:t>anak</a:t>
            </a:r>
            <a:r>
              <a:rPr lang="en-US" sz="2400" dirty="0" smtClean="0"/>
              <a:t> </a:t>
            </a:r>
            <a:r>
              <a:rPr lang="id-ID" sz="2400" dirty="0" smtClean="0"/>
              <a:t>mempunyai </a:t>
            </a:r>
            <a:r>
              <a:rPr lang="id-ID" sz="2400" dirty="0"/>
              <a:t>golongan darah tipe </a:t>
            </a:r>
            <a:r>
              <a:rPr lang="id-ID" sz="2400" b="1" dirty="0"/>
              <a:t>B</a:t>
            </a:r>
            <a:r>
              <a:rPr lang="id-ID" sz="2400" dirty="0"/>
              <a:t>. Akan ditentukan </a:t>
            </a:r>
            <a:r>
              <a:rPr lang="id-ID" sz="2400" dirty="0" smtClean="0"/>
              <a:t>probabilitasnya</a:t>
            </a:r>
            <a:r>
              <a:rPr lang="en-US" sz="2400" dirty="0" smtClean="0"/>
              <a:t> </a:t>
            </a:r>
            <a:r>
              <a:rPr lang="id-ID" sz="2400" dirty="0" smtClean="0"/>
              <a:t>bahwa </a:t>
            </a:r>
            <a:r>
              <a:rPr lang="id-ID" sz="2400" dirty="0"/>
              <a:t>pasangan kembar ini berasal dari satu telur dengan syarat </a:t>
            </a:r>
            <a:r>
              <a:rPr lang="id-ID" sz="2400" dirty="0" smtClean="0"/>
              <a:t>bahwa</a:t>
            </a:r>
            <a:r>
              <a:rPr lang="en-US" sz="2400" dirty="0" smtClean="0"/>
              <a:t> </a:t>
            </a:r>
            <a:r>
              <a:rPr lang="id-ID" sz="2400" dirty="0" smtClean="0"/>
              <a:t>pasangan </a:t>
            </a:r>
            <a:r>
              <a:rPr lang="id-ID" sz="2400" dirty="0"/>
              <a:t>kembar anak mempunyai golongan darah tipe </a:t>
            </a:r>
            <a:r>
              <a:rPr lang="id-ID" sz="2400" b="1" dirty="0"/>
              <a:t>B </a:t>
            </a:r>
            <a:r>
              <a:rPr lang="id-ID" sz="2400" dirty="0" smtClean="0"/>
              <a:t>adalah</a:t>
            </a:r>
            <a:r>
              <a:rPr lang="en-US" sz="2400" dirty="0" smtClean="0"/>
              <a:t>:</a:t>
            </a:r>
            <a:endParaRPr lang="id-ID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  <a:solidFill>
            <a:schemeClr val="bg2"/>
          </a:solidFill>
        </p:spPr>
        <p:txBody>
          <a:bodyPr/>
          <a:lstStyle/>
          <a:p>
            <a:r>
              <a:rPr lang="en-US" b="1" cap="small" dirty="0" err="1" smtClean="0">
                <a:latin typeface="Californian FB" panose="0207040306080B030204" pitchFamily="18" charset="0"/>
              </a:rPr>
              <a:t>Teorema</a:t>
            </a:r>
            <a:r>
              <a:rPr lang="en-US" b="1" cap="small" dirty="0" smtClean="0">
                <a:latin typeface="Californian FB" panose="0207040306080B030204" pitchFamily="18" charset="0"/>
              </a:rPr>
              <a:t> Bayes (</a:t>
            </a:r>
            <a:r>
              <a:rPr lang="en-US" b="1" cap="small" dirty="0" err="1" smtClean="0">
                <a:latin typeface="Californian FB" panose="0207040306080B030204" pitchFamily="18" charset="0"/>
              </a:rPr>
              <a:t>Contoh</a:t>
            </a:r>
            <a:r>
              <a:rPr lang="en-US" b="1" cap="small" dirty="0" smtClean="0">
                <a:latin typeface="Californian FB" panose="0207040306080B030204" pitchFamily="18" charset="0"/>
              </a:rPr>
              <a:t> 5)</a:t>
            </a:r>
            <a:endParaRPr lang="id-ID" b="1" cap="small" dirty="0">
              <a:latin typeface="Californian FB" panose="0207040306080B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40112" r="28673" b="21082"/>
          <a:stretch/>
        </p:blipFill>
        <p:spPr bwMode="auto">
          <a:xfrm>
            <a:off x="1446663" y="3724626"/>
            <a:ext cx="5104262" cy="294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7901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2224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latin typeface="Bahnschrift Light" panose="020B0502040204020203" pitchFamily="34" charset="0"/>
              </a:rPr>
              <a:t>T</a:t>
            </a:r>
            <a:r>
              <a:rPr lang="en-US" sz="8000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E</a:t>
            </a:r>
            <a:r>
              <a:rPr lang="en-US" sz="8000" dirty="0" smtClean="0">
                <a:solidFill>
                  <a:schemeClr val="accent1"/>
                </a:solidFill>
                <a:latin typeface="Bahnschrift Light" panose="020B0502040204020203" pitchFamily="34" charset="0"/>
              </a:rPr>
              <a:t>R</a:t>
            </a:r>
            <a:r>
              <a:rPr lang="en-US" sz="8000" dirty="0" smtClean="0">
                <a:solidFill>
                  <a:schemeClr val="accent6"/>
                </a:solidFill>
                <a:latin typeface="Bahnschrift Light" panose="020B0502040204020203" pitchFamily="34" charset="0"/>
              </a:rPr>
              <a:t>I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</a:rPr>
              <a:t>M</a:t>
            </a:r>
            <a:r>
              <a:rPr lang="en-US" sz="8000" dirty="0" smtClean="0">
                <a:solidFill>
                  <a:srgbClr val="FFC000"/>
                </a:solidFill>
                <a:latin typeface="Bahnschrift Light" panose="020B0502040204020203" pitchFamily="34" charset="0"/>
              </a:rPr>
              <a:t>A</a:t>
            </a:r>
            <a:r>
              <a:rPr lang="en-US" sz="8000" dirty="0" smtClean="0">
                <a:latin typeface="Bahnschrift Light" panose="020B0502040204020203" pitchFamily="34" charset="0"/>
              </a:rPr>
              <a:t> K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Bahnschrift Light" panose="020B0502040204020203" pitchFamily="34" charset="0"/>
              </a:rPr>
              <a:t>A</a:t>
            </a:r>
            <a:r>
              <a:rPr lang="en-US" sz="8000" dirty="0" smtClean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</a:rPr>
              <a:t>I</a:t>
            </a:r>
            <a:r>
              <a:rPr lang="en-US" sz="8000" dirty="0" smtClean="0">
                <a:solidFill>
                  <a:srgbClr val="FF0000"/>
                </a:solidFill>
                <a:latin typeface="Bahnschrift Light" panose="020B0502040204020203" pitchFamily="34" charset="0"/>
              </a:rPr>
              <a:t>H</a:t>
            </a:r>
            <a:endParaRPr lang="id-ID" sz="8000" dirty="0">
              <a:solidFill>
                <a:srgbClr val="FF000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9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29868" y="51744"/>
            <a:ext cx="7976902" cy="9991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sm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Faktorial</a:t>
            </a:r>
            <a:endParaRPr lang="en-US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206" y="2101728"/>
            <a:ext cx="11136573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 smtClean="0"/>
              <a:t>Faktorial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bilangan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adalah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hasil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perkalian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antara</a:t>
            </a:r>
            <a:r>
              <a:rPr lang="id-ID" altLang="en-US" sz="2800" dirty="0" smtClean="0"/>
              <a:t> bilangan bulat positif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kurang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sama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n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id-ID" altLang="en-US" sz="2800" dirty="0" smtClean="0"/>
              <a:t>Besaran </a:t>
            </a:r>
            <a:r>
              <a:rPr lang="id-ID" altLang="en-US" sz="2800" i="1" dirty="0" smtClean="0"/>
              <a:t>n</a:t>
            </a:r>
            <a:r>
              <a:rPr lang="id-ID" altLang="en-US" sz="2800" dirty="0" smtClean="0"/>
              <a:t> faktorial </a:t>
            </a:r>
            <a:r>
              <a:rPr lang="id-ID" altLang="en-US" sz="2800" i="1" dirty="0" smtClean="0"/>
              <a:t>(n!) </a:t>
            </a:r>
            <a:r>
              <a:rPr lang="id-ID" altLang="en-US" sz="2800" dirty="0" smtClean="0"/>
              <a:t>didefinisikan sebagai hasil kali semua bilangan bulat antara </a:t>
            </a:r>
            <a:r>
              <a:rPr lang="id-ID" altLang="en-US" sz="2800" i="1" dirty="0" smtClean="0"/>
              <a:t>n</a:t>
            </a:r>
            <a:r>
              <a:rPr lang="id-ID" altLang="en-US" sz="2800" dirty="0" smtClean="0"/>
              <a:t> hingga 1. Untuk </a:t>
            </a:r>
            <a:r>
              <a:rPr lang="id-ID" altLang="en-US" sz="2800" i="1" dirty="0" smtClean="0"/>
              <a:t>n</a:t>
            </a:r>
            <a:r>
              <a:rPr lang="id-ID" altLang="en-US" sz="2800" dirty="0" smtClean="0"/>
              <a:t> = 0 atau dengan kata lain 0! didefinisikan =1</a:t>
            </a:r>
            <a:r>
              <a:rPr lang="en-US" altLang="en-US" sz="2800" dirty="0" smtClean="0"/>
              <a:t> </a:t>
            </a:r>
            <a:r>
              <a:rPr lang="id-ID" altLang="en-US" sz="2800" dirty="0" smtClean="0"/>
              <a:t>.</a:t>
            </a:r>
          </a:p>
          <a:p>
            <a:pPr indent="457200" algn="just"/>
            <a:endParaRPr lang="id-ID" altLang="en-US" sz="2800" dirty="0" smtClean="0"/>
          </a:p>
          <a:p>
            <a:pPr indent="457200"/>
            <a:r>
              <a:rPr lang="id-ID" altLang="en-US" sz="2800" b="1" dirty="0" smtClean="0"/>
              <a:t>n! = n.(n-1)(n-2)... 1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contoh</a:t>
            </a:r>
            <a:r>
              <a:rPr lang="en-US" altLang="en-US" sz="2800" b="1" dirty="0" smtClean="0"/>
              <a:t>:  5! = 5x4x3x2x1</a:t>
            </a:r>
            <a:endParaRPr lang="id-ID" altLang="en-US" sz="2800" b="1" dirty="0" smtClean="0"/>
          </a:p>
          <a:p>
            <a:pPr indent="457200"/>
            <a:r>
              <a:rPr lang="id-ID" altLang="en-US" sz="2800" b="1" dirty="0" smtClean="0"/>
              <a:t>0! = 1 </a:t>
            </a:r>
            <a:endParaRPr lang="en-GB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3493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>
                <a:latin typeface="Bahnschrift" panose="020B0502040204020203" pitchFamily="34" charset="0"/>
              </a:rPr>
              <a:t>Anda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diminta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untuk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menentukan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banyaknya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cara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untuk</a:t>
            </a:r>
            <a:r>
              <a:rPr lang="en-US" dirty="0">
                <a:latin typeface="Bahnschrift" panose="020B0502040204020203" pitchFamily="34" charset="0"/>
              </a:rPr>
              <a:t> m</a:t>
            </a:r>
            <a:r>
              <a:rPr lang="id-ID" dirty="0">
                <a:latin typeface="Bahnschrift" panose="020B0502040204020203" pitchFamily="34" charset="0"/>
              </a:rPr>
              <a:t>enyusunan kepanitiaan yang terdiri dari Ketua, Sekretaris dan Bendahara. Jika terdapat 3 orang </a:t>
            </a:r>
            <a:r>
              <a:rPr lang="en-US" dirty="0" err="1">
                <a:latin typeface="Bahnschrift" panose="020B0502040204020203" pitchFamily="34" charset="0"/>
              </a:rPr>
              <a:t>calon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id-ID" dirty="0">
                <a:latin typeface="Bahnschrift" panose="020B0502040204020203" pitchFamily="34" charset="0"/>
              </a:rPr>
              <a:t>(misalnya Amir, Budi dan Cindy) yang akan dipilih untuk menduduki posisi tersebut, maka dengan menggunakan Prinsip Perkalian kita dapat menentukan banyaknya susunan panitia yang mungkin, yaitu</a:t>
            </a:r>
            <a:r>
              <a:rPr lang="id-ID" dirty="0" smtClean="0">
                <a:latin typeface="Bahnschrift" panose="020B0502040204020203" pitchFamily="34" charset="0"/>
              </a:rPr>
              <a:t>:</a:t>
            </a:r>
            <a:endParaRPr lang="en-US" dirty="0" smtClean="0">
              <a:latin typeface="Bahnschrift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d-ID" dirty="0">
                <a:latin typeface="Bahnschrift" panose="020B0502040204020203" pitchFamily="34" charset="0"/>
              </a:rPr>
              <a:t>Sehingga banyaknya susunan panitia yang mungkin </a:t>
            </a:r>
            <a:r>
              <a:rPr lang="id-ID" dirty="0" smtClean="0">
                <a:latin typeface="Bahnschrift" panose="020B0502040204020203" pitchFamily="34" charset="0"/>
              </a:rPr>
              <a:t>adalah</a:t>
            </a:r>
            <a:r>
              <a:rPr lang="en-US" dirty="0" smtClean="0">
                <a:latin typeface="Bahnschrift" panose="020B0502040204020203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 smtClean="0">
                <a:latin typeface="Bahnschrift" panose="020B0502040204020203" pitchFamily="34" charset="0"/>
              </a:rPr>
              <a:t>	n</a:t>
            </a:r>
            <a:r>
              <a:rPr lang="en-US" dirty="0" smtClean="0">
                <a:latin typeface="Bahnschrift" panose="020B0502040204020203" pitchFamily="34" charset="0"/>
              </a:rPr>
              <a:t>! = 3! = 3.2.1 = 6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>
              <a:latin typeface="Bahnschrift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d-ID" dirty="0">
              <a:latin typeface="Bahnschrift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id-ID" dirty="0">
              <a:latin typeface="Bahnschrift" panose="020B0502040204020203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29868" y="51744"/>
            <a:ext cx="7976902" cy="9991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sm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Faktorial</a:t>
            </a:r>
            <a:endParaRPr lang="en-US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3515" y="138819"/>
            <a:ext cx="8304449" cy="9393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sm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Permutasi</a:t>
            </a:r>
            <a:endParaRPr lang="en-US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 txBox="1">
                <a:spLocks/>
              </p:cNvSpPr>
              <p:nvPr/>
            </p:nvSpPr>
            <p:spPr>
              <a:xfrm>
                <a:off x="595686" y="1346662"/>
                <a:ext cx="10936672" cy="52452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Permutasi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adalah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Suatu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penyusunan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kumpulan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angka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objek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dalam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berbagai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pengurutan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berbeda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tanpa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ada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pegulangan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Banyaknya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mengurutkan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benda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berbeda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diambil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sekaligus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akan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dinyatakan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aitu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d-ID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)!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Contoh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Suatu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perusahaan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mempunyai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10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rencana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investasi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Direktur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menyuruh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manajer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untuk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mencari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rencana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investasi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Ada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berapa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carakah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d-ID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10.9.8.7.6.5.4.3.2.1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5.4.3.2.1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=30240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00000"/>
                  </a:lnSpc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00000"/>
                  </a:lnSpc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00000"/>
                  </a:lnSpc>
                </a:pP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00000"/>
                  </a:lnSpc>
                </a:pP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86" y="1346662"/>
                <a:ext cx="10936672" cy="5245207"/>
              </a:xfrm>
              <a:prstGeom prst="rect">
                <a:avLst/>
              </a:prstGeom>
              <a:blipFill rotWithShape="1">
                <a:blip r:embed="rId2"/>
                <a:stretch>
                  <a:fillRect l="-892" t="-81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4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6969" y="198921"/>
            <a:ext cx="9654988" cy="1050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b="1" cap="small" dirty="0" err="1" smtClean="0">
                <a:latin typeface="+mn-lt"/>
                <a:ea typeface="Cambria Math" pitchFamily="18" charset="0"/>
              </a:rPr>
              <a:t>Contoh</a:t>
            </a:r>
            <a:r>
              <a:rPr lang="en-US" sz="5400" b="1" cap="small" dirty="0" smtClean="0">
                <a:latin typeface="+mn-lt"/>
                <a:ea typeface="Cambria Math" pitchFamily="18" charset="0"/>
              </a:rPr>
              <a:t> </a:t>
            </a:r>
            <a:r>
              <a:rPr lang="en-US" sz="5400" b="1" cap="small" dirty="0" err="1" smtClean="0">
                <a:latin typeface="+mn-lt"/>
                <a:ea typeface="Cambria Math" pitchFamily="18" charset="0"/>
              </a:rPr>
              <a:t>Soal</a:t>
            </a:r>
            <a:r>
              <a:rPr lang="en-US" sz="5400" b="1" cap="small" dirty="0" smtClean="0">
                <a:latin typeface="+mn-lt"/>
                <a:ea typeface="Cambria Math" pitchFamily="18" charset="0"/>
              </a:rPr>
              <a:t> </a:t>
            </a:r>
            <a:r>
              <a:rPr lang="id-ID" sz="5400" b="1" cap="small" dirty="0" smtClean="0">
                <a:latin typeface="+mn-lt"/>
                <a:ea typeface="Cambria Math" pitchFamily="18" charset="0"/>
              </a:rPr>
              <a:t>Permutasi </a:t>
            </a:r>
            <a:endParaRPr lang="id-ID" sz="5400" b="1" cap="small" dirty="0">
              <a:latin typeface="+mn-lt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967499" y="2046793"/>
                <a:ext cx="10796871" cy="414929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buFont typeface="Wingdings 2" panose="05020102010507070707" pitchFamily="18" charset="2"/>
                  <a:buNone/>
                  <a:defRPr/>
                </a:pPr>
                <a:r>
                  <a:rPr lang="en-US" sz="2400" dirty="0" smtClean="0">
                    <a:latin typeface="Bahnschrift" panose="020B0502040204020203" pitchFamily="34" charset="0"/>
                    <a:cs typeface="Arial" panose="020B0604020202020204" pitchFamily="34" charset="0"/>
                  </a:rPr>
                  <a:t>Misalkan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dimiliki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huruf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yang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berbeda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yaitu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A,  B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C. Dari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huruf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tersebut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  <a:cs typeface="Arial" panose="020B0604020202020204" pitchFamily="34" charset="0"/>
                  </a:rPr>
                  <a:t>akan</a:t>
                </a:r>
                <a:r>
                  <a:rPr lang="en-US" sz="2400" dirty="0" smtClean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  <a:cs typeface="Arial" panose="020B0604020202020204" pitchFamily="34" charset="0"/>
                  </a:rPr>
                  <a:t>dibuat</a:t>
                </a:r>
                <a:r>
                  <a:rPr lang="en-US" sz="2400" dirty="0" smtClean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‘kata’ yang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terdiri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dari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huruf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Terdapat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berapakah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‘kata’ yang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terbentuk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2400" dirty="0" smtClean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Bahnschrift" panose="020B0502040204020203" pitchFamily="34" charset="0"/>
                    <a:cs typeface="Arial" panose="020B0604020202020204" pitchFamily="34" charset="0"/>
                  </a:rPr>
                  <a:t>Penyelesaian</a:t>
                </a:r>
                <a:r>
                  <a:rPr lang="en-US" sz="2400" dirty="0" smtClean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Karena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tersedia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huruf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yang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berbeda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akan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dibentuk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‘kata’ </a:t>
                </a:r>
                <a:r>
                  <a:rPr lang="en-US" sz="2400" dirty="0" smtClean="0">
                    <a:latin typeface="Bahnschrift" panose="020B0502040204020203" pitchFamily="34" charset="0"/>
                    <a:cs typeface="Arial" panose="020B0604020202020204" pitchFamily="34" charset="0"/>
                  </a:rPr>
                  <a:t>yang </a:t>
                </a:r>
                <a:r>
                  <a:rPr lang="en-US" sz="2400" dirty="0" err="1" smtClean="0">
                    <a:latin typeface="Bahnschrift" panose="020B0502040204020203" pitchFamily="34" charset="0"/>
                    <a:cs typeface="Arial" panose="020B0604020202020204" pitchFamily="34" charset="0"/>
                  </a:rPr>
                  <a:t>mengandung</a:t>
                </a:r>
                <a:r>
                  <a:rPr lang="en-US" sz="2400" dirty="0" smtClean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huruf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diperhatikan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urutannya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.  Kata  yang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terbentuk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adalah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 AB,  BA,  AC,  CA,  BC 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   CB 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yaitu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terdapat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 6  kata.    Hal 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itu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berarti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merupakan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permutasi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r = 2 </a:t>
                </a:r>
                <a:r>
                  <a:rPr lang="en-US" sz="2400" dirty="0" err="1">
                    <a:latin typeface="Bahnschrift" panose="020B0502040204020203" pitchFamily="34" charset="0"/>
                    <a:cs typeface="Arial" panose="020B0604020202020204" pitchFamily="34" charset="0"/>
                  </a:rPr>
                  <a:t>dari</a:t>
                </a:r>
                <a:r>
                  <a:rPr lang="en-US" sz="2400" dirty="0">
                    <a:latin typeface="Bahnschrift" panose="020B0502040204020203" pitchFamily="34" charset="0"/>
                    <a:cs typeface="Arial" panose="020B0604020202020204" pitchFamily="34" charset="0"/>
                  </a:rPr>
                  <a:t> n = 3 </a:t>
                </a:r>
                <a:r>
                  <a:rPr lang="en-US" sz="2400" dirty="0" err="1" smtClean="0">
                    <a:latin typeface="Bahnschrift" panose="020B0502040204020203" pitchFamily="34" charset="0"/>
                    <a:cs typeface="Arial" panose="020B0604020202020204" pitchFamily="34" charset="0"/>
                  </a:rPr>
                  <a:t>yaitu</a:t>
                </a:r>
                <a:r>
                  <a:rPr lang="en-US" sz="2400" dirty="0" smtClean="0">
                    <a:latin typeface="Bahnschrift" panose="020B0502040204020203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 algn="just">
                  <a:lnSpc>
                    <a:spcPct val="100000"/>
                  </a:lnSpc>
                  <a:buFont typeface="Wingdings 2" panose="05020102010507070707" pitchFamily="18" charset="2"/>
                  <a:buNone/>
                  <a:defRPr/>
                </a:pPr>
                <a:endParaRPr lang="en-US" sz="2400" dirty="0" smtClean="0">
                  <a:latin typeface="Bahnschrift" panose="020B0502040204020203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Font typeface="Wingdings 2" panose="05020102010507070707" pitchFamily="18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d-ID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3.2.1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US" sz="2400" dirty="0" smtClean="0">
                  <a:latin typeface="Bahnschrift" panose="020B0502040204020203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Font typeface="Wingdings 2" panose="05020102010507070707" pitchFamily="18" charset="2"/>
                  <a:buNone/>
                  <a:defRPr/>
                </a:pPr>
                <a:endParaRPr lang="id-ID" sz="2400" dirty="0" smtClean="0">
                  <a:latin typeface="Bahnschrift" panose="020B0502040204020203" pitchFamily="34" charset="0"/>
                  <a:cs typeface="Arial" panose="020B0604020202020204" pitchFamily="34" charset="0"/>
                </a:endParaRPr>
              </a:p>
              <a:p>
                <a:pPr marL="274320" indent="-274320" algn="just">
                  <a:lnSpc>
                    <a:spcPct val="100000"/>
                  </a:lnSpc>
                  <a:spcBef>
                    <a:spcPts val="580"/>
                  </a:spcBef>
                  <a:buFont typeface="Wingdings 2"/>
                  <a:buNone/>
                  <a:defRPr/>
                </a:pPr>
                <a:endParaRPr lang="id-ID" dirty="0">
                  <a:latin typeface="Bahnschrift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99" y="2046793"/>
                <a:ext cx="10796871" cy="4149291"/>
              </a:xfrm>
              <a:prstGeom prst="rect">
                <a:avLst/>
              </a:prstGeom>
              <a:blipFill rotWithShape="1">
                <a:blip r:embed="rId2"/>
                <a:stretch>
                  <a:fillRect l="-903" t="-1176" r="-84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5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3044</Words>
  <Application>Microsoft Office PowerPoint</Application>
  <PresentationFormat>Custom</PresentationFormat>
  <Paragraphs>347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Equation</vt:lpstr>
      <vt:lpstr>PowerPoint Presentation</vt:lpstr>
      <vt:lpstr>RUANG SAMPEL DAN KEJADIAN</vt:lpstr>
      <vt:lpstr>RUANG SAMPEL DAN KEJADIAN</vt:lpstr>
      <vt:lpstr>RUANG SAMPEL DAN KEJADIAN</vt:lpstr>
      <vt:lpstr>RUANG SAMPEL DAN KEJADIAN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KONSEP PROBABILITAS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PERUMUSAN PROBABILITAS</vt:lpstr>
      <vt:lpstr>PERUMUSAN PROBABILITAS</vt:lpstr>
      <vt:lpstr>RUANG SAMPEL DAN KEJADIAN</vt:lpstr>
      <vt:lpstr>RUANG SAMPEL DAN KEJADIAN</vt:lpstr>
      <vt:lpstr>RUANG SAMPEL DAN KEJADIAN</vt:lpstr>
      <vt:lpstr>RUANG SAMPEL DAN KEJADIAN</vt:lpstr>
      <vt:lpstr>SIFAT PROBABILITAS KEJADIAN A</vt:lpstr>
      <vt:lpstr>PowerPoint Presentation</vt:lpstr>
      <vt:lpstr>PowerPoint Presentation</vt:lpstr>
      <vt:lpstr>PowerPoint Presentation</vt:lpstr>
      <vt:lpstr>PERUMUSAN PROBABILITAS KEJADIAN MAJEMUK</vt:lpstr>
      <vt:lpstr>PERUMUSAN PROBABILITAS KEJADIAN MAJEMUK</vt:lpstr>
      <vt:lpstr>PERUMUSAN PROBABILITAS KEJADIAN MAJEMUK</vt:lpstr>
      <vt:lpstr>PowerPoint Presentation</vt:lpstr>
      <vt:lpstr>PowerPoint Presentation</vt:lpstr>
      <vt:lpstr>PowerPoint Presentation</vt:lpstr>
      <vt:lpstr>Teorema Bayes</vt:lpstr>
      <vt:lpstr>Teorema Bayes (Ilustrasi)</vt:lpstr>
      <vt:lpstr>Teorema Bayes</vt:lpstr>
      <vt:lpstr>Teorema Bayes (Ilustrasi)</vt:lpstr>
      <vt:lpstr>Teorema Bayes (Contoh I)</vt:lpstr>
      <vt:lpstr>Teorema Bayes (Contoh I)</vt:lpstr>
      <vt:lpstr>Teorema Bayes (Contoh I)</vt:lpstr>
      <vt:lpstr>Teorema Bayes (Umum)</vt:lpstr>
      <vt:lpstr>Teorema Bayes (Contoh III)</vt:lpstr>
      <vt:lpstr>PowerPoint Presentation</vt:lpstr>
      <vt:lpstr>PowerPoint Presentation</vt:lpstr>
      <vt:lpstr>Teorema Bayes (Contoh 4)</vt:lpstr>
      <vt:lpstr>Teorema Bayes (Contoh 4)</vt:lpstr>
      <vt:lpstr>Teorema Bayes (Contoh 5)</vt:lpstr>
      <vt:lpstr>Teorema Bayes (Contoh 5)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Nanda Naufaliandra</dc:creator>
  <cp:lastModifiedBy>Rz Aziz</cp:lastModifiedBy>
  <cp:revision>30</cp:revision>
  <dcterms:created xsi:type="dcterms:W3CDTF">2020-04-11T02:26:23Z</dcterms:created>
  <dcterms:modified xsi:type="dcterms:W3CDTF">2021-05-07T23:12:48Z</dcterms:modified>
</cp:coreProperties>
</file>