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60" r:id="rId3"/>
    <p:sldId id="257" r:id="rId4"/>
    <p:sldId id="264" r:id="rId5"/>
    <p:sldId id="265" r:id="rId6"/>
    <p:sldId id="266" r:id="rId7"/>
    <p:sldId id="273" r:id="rId8"/>
    <p:sldId id="267" r:id="rId9"/>
    <p:sldId id="269" r:id="rId10"/>
    <p:sldId id="268" r:id="rId11"/>
    <p:sldId id="270" r:id="rId12"/>
    <p:sldId id="261" r:id="rId13"/>
    <p:sldId id="258" r:id="rId14"/>
    <p:sldId id="278" r:id="rId15"/>
    <p:sldId id="280" r:id="rId16"/>
    <p:sldId id="279" r:id="rId17"/>
    <p:sldId id="272" r:id="rId18"/>
    <p:sldId id="263" r:id="rId19"/>
    <p:sldId id="277" r:id="rId20"/>
    <p:sldId id="276" r:id="rId21"/>
    <p:sldId id="275" r:id="rId22"/>
    <p:sldId id="281" r:id="rId23"/>
    <p:sldId id="282" r:id="rId24"/>
    <p:sldId id="283" r:id="rId25"/>
    <p:sldId id="284" r:id="rId26"/>
    <p:sldId id="285" r:id="rId27"/>
    <p:sldId id="274" r:id="rId28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51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05D3A1FD-8F21-43C0-9A09-FB0C8D0AED42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BAA92359-8782-4CEE-8BC0-5BD95FDCE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92359-8782-4CEE-8BC0-5BD95FDCE1A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FE70-2712-43BD-BD26-5DCF677E2D17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45BB3-7605-47A0-AE63-802479670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FE70-2712-43BD-BD26-5DCF677E2D17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45BB3-7605-47A0-AE63-802479670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FE70-2712-43BD-BD26-5DCF677E2D17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45BB3-7605-47A0-AE63-802479670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FE70-2712-43BD-BD26-5DCF677E2D17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45BB3-7605-47A0-AE63-802479670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FE70-2712-43BD-BD26-5DCF677E2D17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45BB3-7605-47A0-AE63-802479670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FE70-2712-43BD-BD26-5DCF677E2D17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45BB3-7605-47A0-AE63-802479670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FE70-2712-43BD-BD26-5DCF677E2D17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45BB3-7605-47A0-AE63-802479670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FE70-2712-43BD-BD26-5DCF677E2D17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45BB3-7605-47A0-AE63-802479670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FE70-2712-43BD-BD26-5DCF677E2D17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45BB3-7605-47A0-AE63-802479670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FE70-2712-43BD-BD26-5DCF677E2D17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45BB3-7605-47A0-AE63-802479670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FE70-2712-43BD-BD26-5DCF677E2D17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45BB3-7605-47A0-AE63-802479670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9FE70-2712-43BD-BD26-5DCF677E2D17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45BB3-7605-47A0-AE63-802479670A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NORMALISASI</a:t>
            </a:r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Same Side Corner Rectangle 8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NORMALISASI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Functional Dependency (</a:t>
            </a:r>
            <a:r>
              <a:rPr lang="en-US" sz="3200" b="1" dirty="0" err="1" smtClean="0"/>
              <a:t>lanjutan</a:t>
            </a:r>
            <a:r>
              <a:rPr lang="en-US" sz="3200" b="1" dirty="0" smtClean="0"/>
              <a:t>)</a:t>
            </a:r>
            <a:endParaRPr lang="en-US" sz="32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68313" y="1557338"/>
            <a:ext cx="60483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400" dirty="0"/>
              <a:t>Functional Dependency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endParaRPr lang="en-US" sz="2400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68313" y="2060575"/>
            <a:ext cx="80645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n-US" sz="2000" b="1" dirty="0" err="1"/>
              <a:t>Nrp</a:t>
            </a:r>
            <a:r>
              <a:rPr lang="en-US" sz="2000" b="1" dirty="0"/>
              <a:t> </a:t>
            </a:r>
            <a:r>
              <a:rPr lang="en-US" sz="2000" b="1" dirty="0">
                <a:sym typeface="Wingdings" pitchFamily="2" charset="2"/>
              </a:rPr>
              <a:t></a:t>
            </a:r>
            <a:r>
              <a:rPr lang="en-US" sz="2000" b="1" dirty="0"/>
              <a:t> </a:t>
            </a:r>
            <a:r>
              <a:rPr lang="en-US" sz="2000" b="1" dirty="0" err="1"/>
              <a:t>namaMhs</a:t>
            </a:r>
            <a:endParaRPr lang="en-US" sz="2000" dirty="0"/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nrp</a:t>
            </a:r>
            <a:r>
              <a:rPr lang="en-US" sz="2000" dirty="0"/>
              <a:t> yang </a:t>
            </a:r>
            <a:r>
              <a:rPr lang="en-US" sz="2000" dirty="0" err="1"/>
              <a:t>sama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namaMhs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.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95288" y="3213100"/>
            <a:ext cx="80645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n-US" sz="2000" b="1" dirty="0"/>
              <a:t>{</a:t>
            </a:r>
            <a:r>
              <a:rPr lang="en-US" sz="2000" b="1" dirty="0" err="1"/>
              <a:t>Namakul</a:t>
            </a:r>
            <a:r>
              <a:rPr lang="en-US" sz="2000" b="1" dirty="0"/>
              <a:t>,  </a:t>
            </a:r>
            <a:r>
              <a:rPr lang="en-US" sz="2000" b="1" dirty="0" err="1"/>
              <a:t>nrp</a:t>
            </a:r>
            <a:r>
              <a:rPr lang="en-US" sz="2000" b="1" dirty="0"/>
              <a:t>} </a:t>
            </a:r>
            <a:r>
              <a:rPr lang="en-US" sz="2000" b="1" dirty="0">
                <a:sym typeface="Wingdings" pitchFamily="2" charset="2"/>
              </a:rPr>
              <a:t></a:t>
            </a:r>
            <a:r>
              <a:rPr lang="en-US" sz="2000" b="1" dirty="0"/>
              <a:t> </a:t>
            </a:r>
            <a:r>
              <a:rPr lang="en-US" sz="2000" b="1" dirty="0" err="1"/>
              <a:t>NiHuruf</a:t>
            </a:r>
            <a:endParaRPr lang="en-US" sz="2000" dirty="0"/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000" dirty="0"/>
              <a:t>	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attribut</a:t>
            </a:r>
            <a:r>
              <a:rPr lang="en-US" sz="2000" dirty="0"/>
              <a:t> </a:t>
            </a:r>
            <a:r>
              <a:rPr lang="en-US" sz="2000" dirty="0" err="1"/>
              <a:t>Nihuruf</a:t>
            </a:r>
            <a:r>
              <a:rPr lang="en-US" sz="2000" dirty="0"/>
              <a:t>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Namakul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nrp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bersama-sama</a:t>
            </a:r>
            <a:r>
              <a:rPr lang="en-US" sz="2000" dirty="0"/>
              <a:t>.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arti</a:t>
            </a:r>
            <a:r>
              <a:rPr lang="en-US" sz="2000" dirty="0"/>
              <a:t> lain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Namakul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nrp</a:t>
            </a:r>
            <a:r>
              <a:rPr lang="en-US" sz="2000" dirty="0"/>
              <a:t> yang </a:t>
            </a:r>
            <a:r>
              <a:rPr lang="en-US" sz="2000" dirty="0" err="1"/>
              <a:t>sama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NiHuruf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,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Namakul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nrp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key (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unik</a:t>
            </a:r>
            <a:r>
              <a:rPr lang="en-US" sz="2000" dirty="0"/>
              <a:t>).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68313" y="4868863"/>
            <a:ext cx="80645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n-US" sz="2000" b="1"/>
              <a:t>NamaKul     </a:t>
            </a:r>
            <a:r>
              <a:rPr lang="en-US" sz="2000" b="1">
                <a:sym typeface="Wingdings" pitchFamily="2" charset="2"/>
              </a:rPr>
              <a:t></a:t>
            </a:r>
            <a:r>
              <a:rPr lang="en-US" sz="2000" b="1"/>
              <a:t>    nrp</a:t>
            </a:r>
            <a:r>
              <a:rPr lang="en-US" sz="2000"/>
              <a:t>	</a:t>
            </a: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n-US" sz="2000" b="1"/>
              <a:t>Nrp    </a:t>
            </a:r>
            <a:r>
              <a:rPr lang="en-US" sz="2000" b="1">
                <a:sym typeface="Wingdings" pitchFamily="2" charset="2"/>
              </a:rPr>
              <a:t></a:t>
            </a:r>
            <a:r>
              <a:rPr lang="en-US" sz="2000" b="1"/>
              <a:t>     NiHuruf</a:t>
            </a:r>
          </a:p>
        </p:txBody>
      </p:sp>
      <p:sp>
        <p:nvSpPr>
          <p:cNvPr id="13" name="Line 29"/>
          <p:cNvSpPr>
            <a:spLocks noChangeShapeType="1"/>
          </p:cNvSpPr>
          <p:nvPr/>
        </p:nvSpPr>
        <p:spPr bwMode="auto">
          <a:xfrm flipH="1">
            <a:off x="2411413" y="4941888"/>
            <a:ext cx="73025" cy="2873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30"/>
          <p:cNvSpPr>
            <a:spLocks noChangeShapeType="1"/>
          </p:cNvSpPr>
          <p:nvPr/>
        </p:nvSpPr>
        <p:spPr bwMode="auto">
          <a:xfrm flipH="1">
            <a:off x="1692275" y="5300663"/>
            <a:ext cx="73025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MATERI SELANJUTNYA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0" y="2743200"/>
            <a:ext cx="6781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TAHAPAN NORMALISASI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600200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/>
              <a:t>Tahap</a:t>
            </a:r>
            <a:r>
              <a:rPr lang="en-US" sz="2800" dirty="0" smtClean="0"/>
              <a:t> </a:t>
            </a:r>
            <a:r>
              <a:rPr lang="en-US" sz="2800" dirty="0" err="1" smtClean="0"/>
              <a:t>Normalisasi</a:t>
            </a:r>
            <a:r>
              <a:rPr lang="en-US" sz="2800" dirty="0" smtClean="0"/>
              <a:t> </a:t>
            </a:r>
            <a:r>
              <a:rPr lang="en-US" sz="2800" dirty="0" err="1" smtClean="0"/>
              <a:t>dimulai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 paling </a:t>
            </a:r>
            <a:r>
              <a:rPr lang="en-US" sz="2800" dirty="0" err="1" smtClean="0"/>
              <a:t>ringan</a:t>
            </a:r>
            <a:r>
              <a:rPr lang="en-US" sz="2800" dirty="0" smtClean="0"/>
              <a:t> (1NF) </a:t>
            </a:r>
            <a:r>
              <a:rPr lang="en-US" sz="2800" dirty="0" err="1" smtClean="0"/>
              <a:t>hingga</a:t>
            </a:r>
            <a:r>
              <a:rPr lang="en-US" sz="2800" dirty="0" smtClean="0"/>
              <a:t> paling </a:t>
            </a:r>
            <a:r>
              <a:rPr lang="en-US" sz="2800" dirty="0" err="1" smtClean="0"/>
              <a:t>ketat</a:t>
            </a:r>
            <a:r>
              <a:rPr lang="en-US" sz="2800" dirty="0" smtClean="0"/>
              <a:t> (5NF).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Biasanya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sampai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3NF </a:t>
            </a:r>
            <a:r>
              <a:rPr lang="en-US" sz="2800" dirty="0" err="1" smtClean="0"/>
              <a:t>atau</a:t>
            </a:r>
            <a:r>
              <a:rPr lang="en-US" sz="2800" dirty="0" smtClean="0"/>
              <a:t> BCNF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cukup</a:t>
            </a:r>
            <a:r>
              <a:rPr lang="en-US" sz="2800" dirty="0" smtClean="0"/>
              <a:t> </a:t>
            </a:r>
            <a:r>
              <a:rPr lang="en-US" sz="2800" dirty="0" err="1" smtClean="0"/>
              <a:t>memadai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tabel-tabel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Urutan</a:t>
            </a:r>
            <a:r>
              <a:rPr lang="en-US" sz="2800" dirty="0" smtClean="0"/>
              <a:t>: 1NF, 2NF, 3NF, BCNF, 4NF, 5NF</a:t>
            </a:r>
          </a:p>
        </p:txBody>
      </p:sp>
      <p:sp>
        <p:nvSpPr>
          <p:cNvPr id="5" name="Round Same Side Corner Rectangle 4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TAHAPAN NORMALISASI</a:t>
            </a:r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Same Side Corner Rectangle 8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TAHAPAN NORMALISASI (</a:t>
            </a:r>
            <a:r>
              <a:rPr lang="en-US" sz="3200" b="1" dirty="0" err="1" smtClean="0"/>
              <a:t>lanjutan</a:t>
            </a:r>
            <a:r>
              <a:rPr lang="en-US" sz="3200" b="1" dirty="0" smtClean="0"/>
              <a:t>)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1295400"/>
            <a:ext cx="8382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u="sng" dirty="0" err="1" smtClean="0"/>
              <a:t>Tahapan</a:t>
            </a:r>
            <a:r>
              <a:rPr lang="en-US" sz="2200" b="1" u="sng" dirty="0" smtClean="0"/>
              <a:t> </a:t>
            </a:r>
            <a:r>
              <a:rPr lang="en-US" sz="2200" b="1" u="sng" dirty="0" err="1" smtClean="0"/>
              <a:t>Normalisasi</a:t>
            </a:r>
            <a:endParaRPr lang="en-US" sz="2200" b="1" u="sng" dirty="0" smtClean="0"/>
          </a:p>
          <a:p>
            <a:pPr marL="457200" indent="-457200">
              <a:buAutoNum type="arabicPeriod"/>
            </a:pPr>
            <a:r>
              <a:rPr lang="en-US" sz="2200" dirty="0" err="1" smtClean="0"/>
              <a:t>Bentuk</a:t>
            </a:r>
            <a:r>
              <a:rPr lang="en-US" sz="2200" dirty="0" smtClean="0"/>
              <a:t> </a:t>
            </a:r>
            <a:r>
              <a:rPr lang="en-US" sz="2200" dirty="0" err="1" smtClean="0"/>
              <a:t>Tidak</a:t>
            </a:r>
            <a:r>
              <a:rPr lang="en-US" sz="2200" dirty="0" smtClean="0"/>
              <a:t> Normal </a:t>
            </a:r>
            <a:r>
              <a:rPr lang="en-US" sz="2200" dirty="0">
                <a:sym typeface="Wingdings" pitchFamily="2" charset="2"/>
              </a:rPr>
              <a:t> </a:t>
            </a:r>
            <a:endParaRPr lang="en-US" sz="2200" dirty="0" smtClean="0">
              <a:sym typeface="Wingdings" pitchFamily="2" charset="2"/>
            </a:endParaRPr>
          </a:p>
          <a:p>
            <a:pPr marL="457200" indent="-457200"/>
            <a:r>
              <a:rPr lang="en-US" sz="2200" dirty="0">
                <a:sym typeface="Wingdings" pitchFamily="2" charset="2"/>
              </a:rPr>
              <a:t>	</a:t>
            </a:r>
            <a:r>
              <a:rPr lang="en-US" sz="2200" dirty="0" smtClean="0">
                <a:sym typeface="Wingdings" pitchFamily="2" charset="2"/>
              </a:rPr>
              <a:t>	 </a:t>
            </a:r>
            <a:r>
              <a:rPr lang="en-US" sz="2200" dirty="0" err="1" smtClean="0"/>
              <a:t>Menghilangkan</a:t>
            </a:r>
            <a:r>
              <a:rPr lang="en-US" sz="2200" dirty="0" smtClean="0"/>
              <a:t> </a:t>
            </a:r>
            <a:r>
              <a:rPr lang="en-US" sz="2200" dirty="0" err="1" smtClean="0"/>
              <a:t>perulangan</a:t>
            </a:r>
            <a:r>
              <a:rPr lang="en-US" sz="2200" dirty="0" smtClean="0"/>
              <a:t> group</a:t>
            </a:r>
            <a:endParaRPr lang="en-US" sz="2200" dirty="0"/>
          </a:p>
          <a:p>
            <a:pPr marL="457200" indent="-457200"/>
            <a:r>
              <a:rPr lang="en-US" sz="2200" dirty="0" smtClean="0"/>
              <a:t>2. </a:t>
            </a:r>
            <a:r>
              <a:rPr lang="en-US" sz="2200" dirty="0" err="1" smtClean="0"/>
              <a:t>Bentuk</a:t>
            </a:r>
            <a:r>
              <a:rPr lang="en-US" sz="2200" dirty="0" smtClean="0"/>
              <a:t> Normal </a:t>
            </a:r>
            <a:r>
              <a:rPr lang="en-US" sz="2200" dirty="0" err="1" smtClean="0"/>
              <a:t>Pertama</a:t>
            </a:r>
            <a:r>
              <a:rPr lang="en-US" sz="2200" dirty="0" smtClean="0"/>
              <a:t> (1NF) </a:t>
            </a:r>
          </a:p>
          <a:p>
            <a:pPr marL="457200" indent="-457200"/>
            <a:r>
              <a:rPr lang="en-US" sz="2200" dirty="0">
                <a:sym typeface="Wingdings" pitchFamily="2" charset="2"/>
              </a:rPr>
              <a:t>	</a:t>
            </a:r>
            <a:r>
              <a:rPr lang="en-US" sz="2200" dirty="0" smtClean="0">
                <a:sym typeface="Wingdings" pitchFamily="2" charset="2"/>
              </a:rPr>
              <a:t>	</a:t>
            </a:r>
            <a:r>
              <a:rPr lang="en-US" sz="2200" dirty="0" smtClean="0"/>
              <a:t>  </a:t>
            </a:r>
            <a:r>
              <a:rPr lang="en-US" sz="2200" dirty="0" err="1" smtClean="0"/>
              <a:t>Menghilangkan</a:t>
            </a:r>
            <a:r>
              <a:rPr lang="en-US" sz="2200" dirty="0" smtClean="0"/>
              <a:t> </a:t>
            </a:r>
            <a:r>
              <a:rPr lang="en-US" sz="2200" dirty="0" err="1" smtClean="0"/>
              <a:t>ketergantungan</a:t>
            </a:r>
            <a:r>
              <a:rPr lang="en-US" sz="2200" dirty="0" smtClean="0"/>
              <a:t> </a:t>
            </a:r>
            <a:r>
              <a:rPr lang="en-US" sz="2200" dirty="0" err="1" smtClean="0"/>
              <a:t>sebagian</a:t>
            </a:r>
            <a:r>
              <a:rPr lang="en-US" sz="2200" dirty="0" smtClean="0"/>
              <a:t>.</a:t>
            </a:r>
          </a:p>
          <a:p>
            <a:pPr marL="457200" indent="-457200"/>
            <a:r>
              <a:rPr lang="en-US" sz="2200" dirty="0" smtClean="0"/>
              <a:t>3. </a:t>
            </a:r>
            <a:r>
              <a:rPr lang="en-US" sz="2200" dirty="0" err="1" smtClean="0"/>
              <a:t>Bentuk</a:t>
            </a:r>
            <a:r>
              <a:rPr lang="en-US" sz="2200" dirty="0" smtClean="0"/>
              <a:t> Normal </a:t>
            </a:r>
            <a:r>
              <a:rPr lang="en-US" sz="2200" dirty="0" err="1" smtClean="0"/>
              <a:t>Kedua</a:t>
            </a:r>
            <a:r>
              <a:rPr lang="en-US" sz="2200" dirty="0" smtClean="0"/>
              <a:t> (2NF) </a:t>
            </a:r>
          </a:p>
          <a:p>
            <a:pPr marL="457200" indent="-457200"/>
            <a:r>
              <a:rPr lang="en-US" sz="2200" dirty="0">
                <a:sym typeface="Wingdings" pitchFamily="2" charset="2"/>
              </a:rPr>
              <a:t>	</a:t>
            </a:r>
            <a:r>
              <a:rPr lang="en-US" sz="2200" dirty="0" smtClean="0">
                <a:sym typeface="Wingdings" pitchFamily="2" charset="2"/>
              </a:rPr>
              <a:t>	</a:t>
            </a:r>
            <a:r>
              <a:rPr lang="en-US" sz="2200" dirty="0" smtClean="0"/>
              <a:t> </a:t>
            </a:r>
            <a:r>
              <a:rPr lang="en-US" sz="2200" dirty="0" err="1" smtClean="0"/>
              <a:t>Menghilangkan</a:t>
            </a:r>
            <a:r>
              <a:rPr lang="en-US" sz="2200" dirty="0" smtClean="0"/>
              <a:t> </a:t>
            </a:r>
            <a:r>
              <a:rPr lang="en-US" sz="2200" dirty="0" err="1" smtClean="0"/>
              <a:t>ketergantungan</a:t>
            </a:r>
            <a:r>
              <a:rPr lang="en-US" sz="2200" dirty="0" smtClean="0"/>
              <a:t> </a:t>
            </a:r>
            <a:r>
              <a:rPr lang="en-US" sz="2200" dirty="0" err="1" smtClean="0"/>
              <a:t>transitif</a:t>
            </a:r>
            <a:endParaRPr lang="en-US" sz="2200" dirty="0"/>
          </a:p>
          <a:p>
            <a:pPr marL="457200" indent="-457200"/>
            <a:r>
              <a:rPr lang="en-US" sz="2200" dirty="0" smtClean="0"/>
              <a:t>4. </a:t>
            </a:r>
            <a:r>
              <a:rPr lang="en-US" sz="2200" dirty="0" err="1" smtClean="0"/>
              <a:t>Bentuk</a:t>
            </a:r>
            <a:r>
              <a:rPr lang="en-US" sz="2200" dirty="0" smtClean="0"/>
              <a:t> Normal </a:t>
            </a:r>
            <a:r>
              <a:rPr lang="en-US" sz="2200" dirty="0" err="1" smtClean="0"/>
              <a:t>Ketiga</a:t>
            </a:r>
            <a:r>
              <a:rPr lang="en-US" sz="2200" dirty="0" smtClean="0"/>
              <a:t> (3NF)</a:t>
            </a:r>
            <a:br>
              <a:rPr lang="en-US" sz="2200" dirty="0" smtClean="0"/>
            </a:br>
            <a:r>
              <a:rPr lang="en-US" sz="2200" dirty="0" smtClean="0"/>
              <a:t>	 </a:t>
            </a:r>
            <a:r>
              <a:rPr lang="en-US" sz="2200" dirty="0" smtClean="0">
                <a:sym typeface="Wingdings" pitchFamily="2" charset="2"/>
              </a:rPr>
              <a:t></a:t>
            </a:r>
            <a:r>
              <a:rPr lang="en-US" sz="2200" dirty="0" smtClean="0"/>
              <a:t> </a:t>
            </a:r>
            <a:r>
              <a:rPr lang="en-US" sz="2200" dirty="0" err="1" smtClean="0"/>
              <a:t>Menghilangkan</a:t>
            </a:r>
            <a:r>
              <a:rPr lang="en-US" sz="2200" dirty="0" smtClean="0"/>
              <a:t> </a:t>
            </a:r>
            <a:r>
              <a:rPr lang="en-US" sz="2200" dirty="0" err="1" smtClean="0"/>
              <a:t>anomali-anomali</a:t>
            </a:r>
            <a:r>
              <a:rPr lang="en-US" sz="2200" dirty="0" smtClean="0"/>
              <a:t> </a:t>
            </a:r>
            <a:r>
              <a:rPr lang="en-US" sz="2200" dirty="0" err="1" smtClean="0"/>
              <a:t>hasil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ketergantungan</a:t>
            </a:r>
            <a:r>
              <a:rPr lang="en-US" sz="2200" dirty="0" smtClean="0"/>
              <a:t> 	      </a:t>
            </a:r>
            <a:r>
              <a:rPr lang="en-US" sz="2200" dirty="0" err="1" smtClean="0"/>
              <a:t>fungsional</a:t>
            </a:r>
            <a:endParaRPr lang="en-US" sz="2200" dirty="0"/>
          </a:p>
          <a:p>
            <a:pPr marL="457200" indent="-457200"/>
            <a:r>
              <a:rPr lang="en-US" sz="2200" dirty="0" smtClean="0"/>
              <a:t>5. </a:t>
            </a:r>
            <a:r>
              <a:rPr lang="en-US" sz="2200" dirty="0" err="1" smtClean="0"/>
              <a:t>Bentuk</a:t>
            </a:r>
            <a:r>
              <a:rPr lang="en-US" sz="2200" dirty="0" smtClean="0"/>
              <a:t> Normal Boyce-</a:t>
            </a:r>
            <a:r>
              <a:rPr lang="en-US" sz="2200" dirty="0" err="1" smtClean="0"/>
              <a:t>Codd</a:t>
            </a:r>
            <a:r>
              <a:rPr lang="en-US" sz="2200" dirty="0" smtClean="0"/>
              <a:t> (BCNF)</a:t>
            </a:r>
            <a:br>
              <a:rPr lang="en-US" sz="2200" dirty="0" smtClean="0"/>
            </a:br>
            <a:r>
              <a:rPr lang="en-US" sz="2200" dirty="0" smtClean="0"/>
              <a:t>	 </a:t>
            </a:r>
            <a:r>
              <a:rPr lang="en-US" sz="2200" dirty="0" smtClean="0">
                <a:sym typeface="Wingdings" pitchFamily="2" charset="2"/>
              </a:rPr>
              <a:t> </a:t>
            </a:r>
            <a:r>
              <a:rPr lang="en-US" sz="2200" dirty="0" err="1" smtClean="0"/>
              <a:t>Menghilangkan</a:t>
            </a:r>
            <a:r>
              <a:rPr lang="en-US" sz="2200" dirty="0" smtClean="0"/>
              <a:t> </a:t>
            </a:r>
            <a:r>
              <a:rPr lang="en-US" sz="2200" dirty="0" err="1" smtClean="0"/>
              <a:t>Ketergantungan</a:t>
            </a:r>
            <a:r>
              <a:rPr lang="en-US" sz="2200" dirty="0" smtClean="0"/>
              <a:t> </a:t>
            </a:r>
            <a:r>
              <a:rPr lang="en-US" sz="2200" dirty="0" err="1" smtClean="0"/>
              <a:t>Multivalue</a:t>
            </a:r>
            <a:endParaRPr lang="en-US" sz="2200" dirty="0"/>
          </a:p>
          <a:p>
            <a:pPr marL="457200" indent="-457200"/>
            <a:r>
              <a:rPr lang="en-US" sz="2200" dirty="0" smtClean="0"/>
              <a:t>6. </a:t>
            </a:r>
            <a:r>
              <a:rPr lang="en-US" sz="2200" dirty="0" err="1" smtClean="0"/>
              <a:t>Bentuk</a:t>
            </a:r>
            <a:r>
              <a:rPr lang="en-US" sz="2200" dirty="0" smtClean="0"/>
              <a:t> Normal </a:t>
            </a:r>
            <a:r>
              <a:rPr lang="en-US" sz="2200" dirty="0" err="1" smtClean="0"/>
              <a:t>Keempat</a:t>
            </a:r>
            <a:r>
              <a:rPr lang="en-US" sz="2200" dirty="0" smtClean="0"/>
              <a:t> (4NF)</a:t>
            </a:r>
            <a:br>
              <a:rPr lang="en-US" sz="2200" dirty="0" smtClean="0"/>
            </a:br>
            <a:r>
              <a:rPr lang="en-US" sz="2200" dirty="0" smtClean="0"/>
              <a:t>	 </a:t>
            </a:r>
            <a:r>
              <a:rPr lang="en-US" sz="2200" dirty="0" smtClean="0">
                <a:sym typeface="Wingdings" pitchFamily="2" charset="2"/>
              </a:rPr>
              <a:t></a:t>
            </a:r>
            <a:r>
              <a:rPr lang="en-US" sz="2200" dirty="0" err="1" smtClean="0"/>
              <a:t>Menghilangkan</a:t>
            </a:r>
            <a:r>
              <a:rPr lang="en-US" sz="2200" dirty="0" smtClean="0"/>
              <a:t> </a:t>
            </a:r>
            <a:r>
              <a:rPr lang="en-US" sz="2200" dirty="0" err="1" smtClean="0"/>
              <a:t>anomali-anomali</a:t>
            </a:r>
            <a:r>
              <a:rPr lang="en-US" sz="2200" dirty="0" smtClean="0"/>
              <a:t> yang </a:t>
            </a:r>
            <a:r>
              <a:rPr lang="en-US" sz="2200" dirty="0" err="1" smtClean="0"/>
              <a:t>tersisa</a:t>
            </a:r>
            <a:endParaRPr lang="en-US" sz="2200" dirty="0"/>
          </a:p>
          <a:p>
            <a:pPr marL="457200" indent="-457200"/>
            <a:r>
              <a:rPr lang="en-US" sz="2200" dirty="0" smtClean="0"/>
              <a:t>7. </a:t>
            </a:r>
            <a:r>
              <a:rPr lang="en-US" sz="2200" dirty="0" err="1" smtClean="0"/>
              <a:t>Bentuk</a:t>
            </a:r>
            <a:r>
              <a:rPr lang="en-US" sz="2200" dirty="0" smtClean="0"/>
              <a:t> Normal </a:t>
            </a:r>
            <a:r>
              <a:rPr lang="en-US" sz="2200" dirty="0" err="1" smtClean="0"/>
              <a:t>Kelima</a:t>
            </a:r>
            <a:r>
              <a:rPr lang="en-US" sz="2200" dirty="0" smtClean="0"/>
              <a:t> 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STUDY KASUS NORMALISASI DATA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371600"/>
            <a:ext cx="7777163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12763" y="3962400"/>
            <a:ext cx="79406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id-ID" sz="2400" dirty="0"/>
              <a:t>Untuk mendapatkan hasil yang paling normal, maka proses normalisasi dimulai dari normal pertama. </a:t>
            </a:r>
            <a:endParaRPr lang="en-US" sz="2400" dirty="0" smtClean="0"/>
          </a:p>
          <a:p>
            <a:pPr algn="just"/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STUDI KASUS NORMALISASI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229600" cy="4143375"/>
          </a:xfrm>
        </p:spPr>
        <p:txBody>
          <a:bodyPr/>
          <a:lstStyle/>
          <a:p>
            <a:pPr eaLnBrk="1" hangingPunct="1"/>
            <a:r>
              <a:rPr lang="en-US" dirty="0" err="1" smtClean="0"/>
              <a:t>Bentuk</a:t>
            </a:r>
            <a:r>
              <a:rPr lang="en-US" dirty="0" smtClean="0"/>
              <a:t> normal 1NF </a:t>
            </a:r>
            <a:r>
              <a:rPr lang="en-US" dirty="0" err="1" smtClean="0"/>
              <a:t>terpenuhi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(</a:t>
            </a:r>
            <a:r>
              <a:rPr lang="en-US" i="1" dirty="0" err="1" smtClean="0"/>
              <a:t>multivalued</a:t>
            </a:r>
            <a:r>
              <a:rPr lang="en-US" i="1" dirty="0" smtClean="0"/>
              <a:t> attribute</a:t>
            </a:r>
            <a:r>
              <a:rPr lang="en-US" dirty="0" smtClean="0"/>
              <a:t>), </a:t>
            </a:r>
            <a:r>
              <a:rPr lang="en-US" dirty="0" err="1" smtClean="0"/>
              <a:t>atribut</a:t>
            </a:r>
            <a:r>
              <a:rPr lang="en-US" dirty="0" smtClean="0"/>
              <a:t> composite. </a:t>
            </a:r>
          </a:p>
          <a:p>
            <a:pPr eaLnBrk="1" hangingPunct="1"/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i="1" dirty="0" smtClean="0"/>
              <a:t>atomic</a:t>
            </a:r>
            <a:r>
              <a:rPr lang="en-US" dirty="0" smtClean="0"/>
              <a:t> (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dibagi-bagi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BENTUK NORMAL TAHAP PERTAMA</a:t>
            </a:r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Same Side Corner Rectangle 8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68313" y="1125538"/>
            <a:ext cx="82804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id-ID" sz="2400" dirty="0"/>
              <a:t>Solusinya hilangkan duplikasi dengan mencari ketergantungan parsial</a:t>
            </a:r>
            <a:r>
              <a:rPr lang="en-US" sz="2400" dirty="0"/>
              <a:t>.</a:t>
            </a:r>
            <a:r>
              <a:rPr lang="id-ID" sz="2400" dirty="0"/>
              <a:t> menjadikan field-field menjadi tergantung pada satu atau beberapa field</a:t>
            </a:r>
            <a:r>
              <a:rPr lang="en-US" sz="2400" dirty="0"/>
              <a:t>. </a:t>
            </a:r>
            <a:r>
              <a:rPr lang="id-ID" sz="2400" dirty="0"/>
              <a:t>Karena yang dapat dijadikan kunci adalah </a:t>
            </a:r>
            <a:r>
              <a:rPr lang="en-US" sz="2400" i="1" dirty="0" err="1"/>
              <a:t>NoProyek</a:t>
            </a:r>
            <a:r>
              <a:rPr lang="id-ID" sz="2400" i="1" dirty="0"/>
              <a:t> </a:t>
            </a:r>
            <a:r>
              <a:rPr lang="id-ID" sz="2400" dirty="0"/>
              <a:t>dan </a:t>
            </a:r>
            <a:r>
              <a:rPr lang="en-US" sz="2400" i="1" dirty="0" err="1"/>
              <a:t>NoPegawai</a:t>
            </a:r>
            <a:r>
              <a:rPr lang="id-ID" sz="2400" dirty="0"/>
              <a:t>, maka langkah kemudian dicari field-field mana yang tergantung pada </a:t>
            </a:r>
            <a:r>
              <a:rPr lang="en-US" sz="2400" i="1" dirty="0" err="1"/>
              <a:t>NoProyek</a:t>
            </a:r>
            <a:r>
              <a:rPr lang="id-ID" sz="2400" i="1" dirty="0"/>
              <a:t> </a:t>
            </a:r>
            <a:r>
              <a:rPr lang="id-ID" sz="2400" dirty="0"/>
              <a:t>dan mana yang tergantung pada </a:t>
            </a:r>
            <a:r>
              <a:rPr lang="en-US" sz="2400" i="1" dirty="0" err="1"/>
              <a:t>NoPegawai</a:t>
            </a:r>
            <a:r>
              <a:rPr lang="id-ID" sz="2400" dirty="0"/>
              <a:t>. </a:t>
            </a:r>
          </a:p>
        </p:txBody>
      </p:sp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733800"/>
            <a:ext cx="8135938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BENTUK NORMAL TAHAP KEDUA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183562" cy="4187825"/>
          </a:xfrm>
        </p:spPr>
        <p:txBody>
          <a:bodyPr>
            <a:normAutofit/>
          </a:bodyPr>
          <a:lstStyle/>
          <a:p>
            <a:pPr marL="265176" indent="-265176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err="1"/>
              <a:t>Bentuk</a:t>
            </a:r>
            <a:r>
              <a:rPr lang="en-US" sz="2800" dirty="0"/>
              <a:t> normal 2NF </a:t>
            </a:r>
            <a:r>
              <a:rPr lang="en-US" sz="2800" dirty="0" err="1"/>
              <a:t>terpenuhi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tabel</a:t>
            </a:r>
            <a:r>
              <a:rPr lang="en-US" sz="2800" dirty="0"/>
              <a:t>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memenuhi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smtClean="0"/>
              <a:t>1NF.</a:t>
            </a:r>
          </a:p>
          <a:p>
            <a:pPr marL="265176" indent="-265176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800" dirty="0" smtClean="0"/>
          </a:p>
          <a:p>
            <a:pPr marL="265176" indent="-265176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id-ID" sz="2800" dirty="0" smtClean="0"/>
              <a:t>Sudah tidak ada ketergantungan </a:t>
            </a:r>
            <a:r>
              <a:rPr lang="en-US" sz="2800" dirty="0" smtClean="0"/>
              <a:t> </a:t>
            </a:r>
            <a:r>
              <a:rPr lang="id-ID" sz="2800" dirty="0" smtClean="0"/>
              <a:t>parsial,</a:t>
            </a:r>
            <a:r>
              <a:rPr lang="en-US" sz="2800" dirty="0" smtClean="0"/>
              <a:t> </a:t>
            </a:r>
            <a:r>
              <a:rPr lang="id-ID" sz="2800" dirty="0" smtClean="0"/>
              <a:t>dimana seluruh field hanya tergantung pada</a:t>
            </a:r>
            <a:r>
              <a:rPr lang="en-US" sz="2800" dirty="0" smtClean="0"/>
              <a:t> </a:t>
            </a:r>
            <a:r>
              <a:rPr lang="id-ID" sz="2800" dirty="0" smtClean="0"/>
              <a:t>field kunci. Field-field yang tergantung pada satu field haruslah dipisah dengan tepat, misalnya </a:t>
            </a:r>
            <a:r>
              <a:rPr lang="en-US" sz="2800" i="1" dirty="0" err="1" smtClean="0"/>
              <a:t>NoProyek</a:t>
            </a:r>
            <a:r>
              <a:rPr lang="id-ID" sz="2800" i="1" dirty="0" smtClean="0"/>
              <a:t> </a:t>
            </a:r>
            <a:r>
              <a:rPr lang="id-ID" sz="2800" dirty="0" smtClean="0"/>
              <a:t>menjelaskan </a:t>
            </a:r>
            <a:r>
              <a:rPr lang="en-US" sz="2800" i="1" dirty="0" err="1" smtClean="0"/>
              <a:t>NamaProyek</a:t>
            </a:r>
            <a:r>
              <a:rPr lang="id-ID" sz="2800" i="1" dirty="0" smtClean="0"/>
              <a:t> </a:t>
            </a:r>
            <a:r>
              <a:rPr lang="id-ID" sz="2800" dirty="0" smtClean="0"/>
              <a:t>dan </a:t>
            </a:r>
            <a:r>
              <a:rPr lang="en-US" sz="2800" i="1" dirty="0" err="1" smtClean="0"/>
              <a:t>NoPegawai</a:t>
            </a:r>
            <a:r>
              <a:rPr lang="id-ID" sz="2800" i="1" dirty="0" smtClean="0"/>
              <a:t> </a:t>
            </a:r>
            <a:r>
              <a:rPr lang="id-ID" sz="2800" dirty="0" smtClean="0"/>
              <a:t>menjelaskan </a:t>
            </a:r>
            <a:r>
              <a:rPr lang="en-US" sz="2800" i="1" dirty="0" err="1" smtClean="0"/>
              <a:t>NamaPegawai</a:t>
            </a:r>
            <a:r>
              <a:rPr lang="id-ID" sz="2800" dirty="0" smtClean="0"/>
              <a:t>, </a:t>
            </a:r>
            <a:r>
              <a:rPr lang="en-US" sz="2800" i="1" dirty="0" err="1" smtClean="0"/>
              <a:t>Golongan</a:t>
            </a:r>
            <a:r>
              <a:rPr lang="id-ID" sz="2800" i="1" dirty="0" smtClean="0"/>
              <a:t> </a:t>
            </a:r>
            <a:r>
              <a:rPr lang="id-ID" sz="2800" dirty="0" smtClean="0"/>
              <a:t>dan </a:t>
            </a:r>
            <a:r>
              <a:rPr lang="en-US" sz="2800" i="1" dirty="0" err="1" smtClean="0"/>
              <a:t>BesarGaji</a:t>
            </a:r>
            <a:r>
              <a:rPr lang="id-ID" sz="2800" i="1" dirty="0" smtClean="0"/>
              <a:t>.</a:t>
            </a:r>
            <a:r>
              <a:rPr lang="id-ID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BENTUK NORMAL TAHAP KEDUA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1219200"/>
            <a:ext cx="38893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96865" y="1146220"/>
            <a:ext cx="2571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/>
              <a:t>TABEL PROYEK</a:t>
            </a:r>
            <a:endParaRPr lang="id-ID" sz="2400" b="1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57200" y="2209800"/>
            <a:ext cx="2740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/>
              <a:t>TABEL PEGAWAI</a:t>
            </a:r>
            <a:endParaRPr lang="id-ID" sz="2400" b="1" dirty="0"/>
          </a:p>
        </p:txBody>
      </p:sp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5" y="2590800"/>
            <a:ext cx="770572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Oval 17"/>
          <p:cNvSpPr/>
          <p:nvPr/>
        </p:nvSpPr>
        <p:spPr>
          <a:xfrm>
            <a:off x="4395788" y="3686175"/>
            <a:ext cx="4000500" cy="4286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533400" y="4343400"/>
            <a:ext cx="33131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/>
              <a:t>TABEL </a:t>
            </a:r>
            <a:r>
              <a:rPr lang="en-US" sz="2400" b="1" dirty="0" smtClean="0"/>
              <a:t>PROYEK PEGAWAI</a:t>
            </a:r>
            <a:endParaRPr lang="id-ID" sz="2400" b="1" dirty="0"/>
          </a:p>
        </p:txBody>
      </p:sp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0" y="4419600"/>
            <a:ext cx="346176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BENTUK NORMAL TAHAP KETIGA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229600" cy="23479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Bentuk</a:t>
            </a:r>
            <a:r>
              <a:rPr lang="en-US" dirty="0" smtClean="0"/>
              <a:t> normal 3NF </a:t>
            </a:r>
            <a:r>
              <a:rPr lang="en-US" dirty="0" err="1" smtClean="0"/>
              <a:t>terpenuhi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2NF,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i="1" dirty="0" smtClean="0"/>
              <a:t>non primary key </a:t>
            </a:r>
            <a:r>
              <a:rPr lang="en-US" dirty="0" smtClean="0"/>
              <a:t>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i="1" dirty="0" smtClean="0"/>
              <a:t>non primary key </a:t>
            </a:r>
            <a:r>
              <a:rPr lang="en-US" dirty="0" smtClean="0"/>
              <a:t>yang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752600"/>
            <a:ext cx="8450176" cy="34512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spcBef>
                <a:spcPct val="0"/>
              </a:spcBef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lang="id-ID" sz="2800" dirty="0" smtClean="0"/>
              <a:t>merupakan sebuah teknik dalam logical desain sebuah basis data</a:t>
            </a:r>
            <a:r>
              <a:rPr lang="en-US" sz="2800" dirty="0" smtClean="0"/>
              <a:t> yang</a:t>
            </a:r>
            <a:r>
              <a:rPr lang="id-ID" sz="2800" dirty="0" smtClean="0"/>
              <a:t> </a:t>
            </a:r>
            <a:r>
              <a:rPr lang="en-US" sz="2800" dirty="0" smtClean="0"/>
              <a:t>m</a:t>
            </a:r>
            <a:r>
              <a:rPr lang="id-ID" sz="2800" dirty="0" smtClean="0"/>
              <a:t>engelompokkan atribut dari suatu relasi sehingga membentuk struktur relasi yang baik (tanpa redudansi). </a:t>
            </a:r>
            <a:endParaRPr lang="en-US" sz="2800" dirty="0" smtClean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Kriteria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yang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mendefinisikan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level-level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dalam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normalisasi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adalah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bentuk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normal (norm formal)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ound Same Side Corner Rectangle 4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PENGERTIAN NORMALISASI</a:t>
            </a:r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Same Side Corner Rectangle 8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</a:p>
          <a:p>
            <a:pPr algn="r"/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8960" y="1518312"/>
            <a:ext cx="282641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 smtClean="0"/>
              <a:t>Normalisasi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adalah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BENTUK NORMAL TAHAP KETIGA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47675" y="1216025"/>
            <a:ext cx="8156575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</a:pPr>
            <a:r>
              <a:rPr lang="id-ID" sz="2400" dirty="0"/>
              <a:t>Pada tabel diatas masih terdapat masalah, bahwa </a:t>
            </a:r>
            <a:r>
              <a:rPr lang="en-US" sz="2400" i="1" dirty="0" err="1"/>
              <a:t>BesarGaji</a:t>
            </a:r>
            <a:r>
              <a:rPr lang="id-ID" sz="2400" dirty="0"/>
              <a:t> </a:t>
            </a:r>
            <a:r>
              <a:rPr lang="en-US" sz="2400" dirty="0"/>
              <a:t> </a:t>
            </a:r>
            <a:r>
              <a:rPr lang="en-US" sz="2400" dirty="0" err="1"/>
              <a:t>tergantung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id-ID" sz="2400" dirty="0"/>
              <a:t> </a:t>
            </a:r>
            <a:r>
              <a:rPr lang="en-US" sz="2400" i="1" dirty="0" err="1"/>
              <a:t>Golongan</a:t>
            </a:r>
            <a:r>
              <a:rPr lang="id-ID" sz="2400" i="1" dirty="0"/>
              <a:t> </a:t>
            </a:r>
            <a:r>
              <a:rPr lang="id-ID" sz="2400" dirty="0"/>
              <a:t>nya. </a:t>
            </a:r>
            <a:r>
              <a:rPr lang="en-US" sz="2400" dirty="0" err="1"/>
              <a:t>Padahal</a:t>
            </a:r>
            <a:r>
              <a:rPr lang="en-US" sz="2400" dirty="0"/>
              <a:t> </a:t>
            </a:r>
            <a:r>
              <a:rPr lang="en-US" sz="2400" dirty="0" err="1"/>
              <a:t>disini</a:t>
            </a:r>
            <a:r>
              <a:rPr lang="en-US" sz="2400" dirty="0"/>
              <a:t> </a:t>
            </a:r>
            <a:r>
              <a:rPr lang="en-US" sz="2400" i="1" dirty="0" err="1"/>
              <a:t>Golongan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field </a:t>
            </a:r>
            <a:r>
              <a:rPr lang="en-US" sz="2400" dirty="0" err="1"/>
              <a:t>kunci</a:t>
            </a:r>
            <a:r>
              <a:rPr lang="en-US" sz="2400" dirty="0"/>
              <a:t>.</a:t>
            </a:r>
            <a:endParaRPr lang="id-ID" sz="2400" dirty="0"/>
          </a:p>
          <a:p>
            <a:pPr algn="just">
              <a:lnSpc>
                <a:spcPct val="130000"/>
              </a:lnSpc>
            </a:pPr>
            <a:endParaRPr lang="en-US" sz="2400" dirty="0"/>
          </a:p>
          <a:p>
            <a:pPr algn="just">
              <a:lnSpc>
                <a:spcPct val="130000"/>
              </a:lnSpc>
            </a:pPr>
            <a:r>
              <a:rPr lang="id-ID" sz="2400" dirty="0"/>
              <a:t>Artinya kita harus memisahkan field non-kunci </a:t>
            </a:r>
            <a:r>
              <a:rPr lang="en-US" sz="2400" i="1" dirty="0" err="1"/>
              <a:t>Golongan</a:t>
            </a:r>
            <a:r>
              <a:rPr lang="id-ID" sz="2400" i="1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 err="1"/>
              <a:t>BesarGaji</a:t>
            </a:r>
            <a:r>
              <a:rPr lang="en-US" sz="2400" i="1" dirty="0"/>
              <a:t> </a:t>
            </a:r>
            <a:r>
              <a:rPr lang="id-ID" sz="2400" dirty="0"/>
              <a:t>yang tadinya tergantung secara parsial kepada field kunci </a:t>
            </a:r>
            <a:r>
              <a:rPr lang="en-US" sz="2400" i="1" dirty="0" err="1"/>
              <a:t>NoPegawai</a:t>
            </a:r>
            <a:r>
              <a:rPr lang="id-ID" sz="2400" dirty="0"/>
              <a:t>, untuk menghilangkan </a:t>
            </a:r>
            <a:r>
              <a:rPr lang="en-US" sz="2400" dirty="0" err="1"/>
              <a:t>ketergantungan</a:t>
            </a:r>
            <a:r>
              <a:rPr lang="en-US" sz="2400" dirty="0"/>
              <a:t> </a:t>
            </a:r>
            <a:r>
              <a:rPr lang="en-US" sz="2400" dirty="0" err="1"/>
              <a:t>transitif</a:t>
            </a:r>
            <a:r>
              <a:rPr lang="en-US" sz="2400" dirty="0"/>
              <a:t>.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BENTUK NORMAL TAHAP KETIGA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524000"/>
            <a:ext cx="38893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52450" y="1143000"/>
            <a:ext cx="2571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/>
              <a:t>TABEL PROYEK</a:t>
            </a:r>
            <a:endParaRPr lang="id-ID" sz="2400" b="1" dirty="0"/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571500" y="2743200"/>
            <a:ext cx="2740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TABEL PEGAWAI</a:t>
            </a:r>
            <a:endParaRPr lang="id-ID" sz="2400" b="1"/>
          </a:p>
        </p:txBody>
      </p:sp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1" y="3143250"/>
            <a:ext cx="4495799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655638" y="4895850"/>
            <a:ext cx="3078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/>
              <a:t>TABEL GOLONGAN</a:t>
            </a:r>
            <a:endParaRPr lang="id-ID" sz="2400" b="1" dirty="0"/>
          </a:p>
        </p:txBody>
      </p: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7713" y="5335587"/>
            <a:ext cx="3671887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5297449" y="1143000"/>
            <a:ext cx="33131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/>
              <a:t>TABEL </a:t>
            </a:r>
            <a:r>
              <a:rPr lang="en-US" sz="2400" b="1" dirty="0" smtClean="0"/>
              <a:t>PROYEK PEGAWAI</a:t>
            </a:r>
            <a:endParaRPr lang="id-ID" sz="2400" b="1" dirty="0"/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63490" y="1552575"/>
            <a:ext cx="355191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STUDY KASUS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2"/>
          <p:cNvGraphicFramePr>
            <a:graphicFrameLocks/>
          </p:cNvGraphicFramePr>
          <p:nvPr/>
        </p:nvGraphicFramePr>
        <p:xfrm>
          <a:off x="285750" y="2571750"/>
          <a:ext cx="8572528" cy="2286015"/>
        </p:xfrm>
        <a:graphic>
          <a:graphicData uri="http://schemas.openxmlformats.org/drawingml/2006/table">
            <a:tbl>
              <a:tblPr/>
              <a:tblGrid>
                <a:gridCol w="8572528"/>
              </a:tblGrid>
              <a:tr h="351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No-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Mhs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Nm-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Mhs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Jurusan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Kd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-MK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Nama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-MK               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Kd-Dosen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Nm_Dosen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Nilai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4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2683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Welli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MI      MI350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Manajemen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Basis Data       B104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Ati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 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                                 MI465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Analisis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Prc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Sistem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B317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Dita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B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5432 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Bakri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AK     MI350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Manajemen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Basis Data       B104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Ati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 C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                                AKN201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Akuntansi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Keuangan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D310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Lia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B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l"/>
                        </a:tabLs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                                                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MKT300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Dasar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Pemasaran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B212       Lola               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-1587" y="3714750"/>
            <a:ext cx="2287588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927894" y="3713956"/>
            <a:ext cx="2286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1643857" y="3713956"/>
            <a:ext cx="2286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2570957" y="3713956"/>
            <a:ext cx="2286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4642644" y="3713956"/>
            <a:ext cx="2286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571332" y="3713956"/>
            <a:ext cx="2286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715919" y="3713956"/>
            <a:ext cx="2286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 Same Side Corner Rectangle 19"/>
          <p:cNvSpPr/>
          <p:nvPr/>
        </p:nvSpPr>
        <p:spPr>
          <a:xfrm>
            <a:off x="1295400" y="29684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STUDY KASUS NORMALISASI</a:t>
            </a:r>
            <a:endParaRPr lang="en-US" b="1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22" name="Straight Connector 21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 Same Side Corner Rectangle 23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 NF (NORMAL PERTAMA)</a:t>
            </a:r>
          </a:p>
        </p:txBody>
      </p:sp>
      <p:graphicFrame>
        <p:nvGraphicFramePr>
          <p:cNvPr id="4" name="Content Placeholder 12"/>
          <p:cNvGraphicFramePr>
            <a:graphicFrameLocks/>
          </p:cNvGraphicFramePr>
          <p:nvPr/>
        </p:nvGraphicFramePr>
        <p:xfrm>
          <a:off x="285750" y="2571750"/>
          <a:ext cx="8572528" cy="2286015"/>
        </p:xfrm>
        <a:graphic>
          <a:graphicData uri="http://schemas.openxmlformats.org/drawingml/2006/table">
            <a:tbl>
              <a:tblPr/>
              <a:tblGrid>
                <a:gridCol w="8572528"/>
              </a:tblGrid>
              <a:tr h="351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No-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Mhs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Nm-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Mhs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Jurusan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Kd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-MK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Nama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-MK               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Kd-Dosen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Nm_Dosen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Nilai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4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2683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Welli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MI      MI350      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Manajemen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Basis Data       B104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Ati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 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2683       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Welli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          MI     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MI465      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Analisis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Prc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Sistem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B317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Dita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B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5432 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Bakri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AK     MI350      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Manajemen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Basis Data       B104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Ati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 C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5432        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Bakri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         AK    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AKN201  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Akuntansi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Keuangan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D310       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Lia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                B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l"/>
                        </a:tabLs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5432        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Bakri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         AK </a:t>
                      </a:r>
                      <a:r>
                        <a:rPr lang="en-US" sz="1600" b="1" dirty="0" smtClean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MKT300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Dasar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Pemasaran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B212       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Lola                A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 rot="5400000">
            <a:off x="-1587" y="3714750"/>
            <a:ext cx="2287588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927894" y="3713956"/>
            <a:ext cx="2286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1643857" y="3713956"/>
            <a:ext cx="2286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2570957" y="3713956"/>
            <a:ext cx="2286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642644" y="3713956"/>
            <a:ext cx="2286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5571332" y="3713956"/>
            <a:ext cx="2286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6715919" y="3713956"/>
            <a:ext cx="2286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 Same Side Corner Rectangle 12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BENTUK NORMAL PERTAMA</a:t>
            </a:r>
            <a:endParaRPr lang="en-US" b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 Same Side Corner Rectangle 16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357188" y="1190339"/>
          <a:ext cx="4500562" cy="1219200"/>
        </p:xfrm>
        <a:graphic>
          <a:graphicData uri="http://schemas.openxmlformats.org/drawingml/2006/table">
            <a:tbl>
              <a:tblPr/>
              <a:tblGrid>
                <a:gridCol w="4500562"/>
              </a:tblGrid>
              <a:tr h="415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No-</a:t>
                      </a:r>
                      <a:r>
                        <a:rPr kumimoji="0" lang="en-US" sz="16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Mhs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Nama-Mhs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Jurusan</a:t>
                      </a:r>
                      <a:r>
                        <a:rPr kumimoji="0" lang="en-US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2683          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Welli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MI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5432          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Bakri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AK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57188" y="2514600"/>
          <a:ext cx="4900612" cy="1783926"/>
        </p:xfrm>
        <a:graphic>
          <a:graphicData uri="http://schemas.openxmlformats.org/drawingml/2006/table">
            <a:tbl>
              <a:tblPr/>
              <a:tblGrid>
                <a:gridCol w="4900612"/>
              </a:tblGrid>
              <a:tr h="4375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Kode</a:t>
                      </a:r>
                      <a:r>
                        <a:rPr kumimoji="0" lang="en-US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-MK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Nama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-MK                 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Kode-Dosen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62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MI350  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Manajemen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Basis Data            B104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MI465  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Analisis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Sistem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B317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AKN201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Akuntansi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Keuangan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D310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MKT300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Dasar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Pemasaran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B212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401638" y="4419600"/>
          <a:ext cx="4429125" cy="1950720"/>
        </p:xfrm>
        <a:graphic>
          <a:graphicData uri="http://schemas.openxmlformats.org/drawingml/2006/table">
            <a:tbl>
              <a:tblPr/>
              <a:tblGrid>
                <a:gridCol w="4429125"/>
              </a:tblGrid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No-</a:t>
                      </a:r>
                      <a:r>
                        <a:rPr kumimoji="0" lang="en-US" sz="16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Mhs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</a:t>
                      </a:r>
                      <a:r>
                        <a:rPr kumimoji="0" lang="en-US" sz="16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Kode</a:t>
                      </a:r>
                      <a:r>
                        <a:rPr kumimoji="0" lang="en-US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MK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Nilai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5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2683                     MI350                          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2683                     MI465                          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5432                     MI350                          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5432                     AKN201                      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5432                     MKT300                      A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059" name="TextBox 15"/>
          <p:cNvSpPr txBox="1">
            <a:spLocks noChangeArrowheads="1"/>
          </p:cNvSpPr>
          <p:nvPr/>
        </p:nvSpPr>
        <p:spPr bwMode="auto">
          <a:xfrm>
            <a:off x="5000625" y="1690402"/>
            <a:ext cx="22590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Tabel Mahasiswa</a:t>
            </a:r>
          </a:p>
        </p:txBody>
      </p:sp>
      <p:sp>
        <p:nvSpPr>
          <p:cNvPr id="44060" name="TextBox 16"/>
          <p:cNvSpPr txBox="1">
            <a:spLocks noChangeArrowheads="1"/>
          </p:cNvSpPr>
          <p:nvPr/>
        </p:nvSpPr>
        <p:spPr bwMode="auto">
          <a:xfrm>
            <a:off x="5334000" y="3276600"/>
            <a:ext cx="25541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 err="1"/>
              <a:t>Tabel</a:t>
            </a:r>
            <a:r>
              <a:rPr lang="en-US" sz="2000" b="1" dirty="0"/>
              <a:t> </a:t>
            </a:r>
            <a:r>
              <a:rPr lang="en-US" sz="2000" b="1" dirty="0" err="1" smtClean="0"/>
              <a:t>Dosen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Mengajar</a:t>
            </a:r>
            <a:endParaRPr lang="en-US" sz="2000" b="1" dirty="0"/>
          </a:p>
        </p:txBody>
      </p:sp>
      <p:sp>
        <p:nvSpPr>
          <p:cNvPr id="44061" name="TextBox 17"/>
          <p:cNvSpPr txBox="1">
            <a:spLocks noChangeArrowheads="1"/>
          </p:cNvSpPr>
          <p:nvPr/>
        </p:nvSpPr>
        <p:spPr bwMode="auto">
          <a:xfrm>
            <a:off x="5259388" y="5205413"/>
            <a:ext cx="12889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 err="1"/>
              <a:t>Tabel</a:t>
            </a:r>
            <a:r>
              <a:rPr lang="en-US" sz="2000" b="1" dirty="0"/>
              <a:t> </a:t>
            </a:r>
            <a:r>
              <a:rPr lang="en-US" sz="2000" b="1" dirty="0" err="1" smtClean="0"/>
              <a:t>Nilai</a:t>
            </a:r>
            <a:endParaRPr lang="en-US" sz="2000" b="1" dirty="0"/>
          </a:p>
        </p:txBody>
      </p:sp>
      <p:sp>
        <p:nvSpPr>
          <p:cNvPr id="10" name="Round Same Side Corner Rectangle 9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BENTUK NORMAL KEDUA</a:t>
            </a:r>
            <a:endParaRPr lang="en-US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 Same Side Corner Rectangle 16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63" y="1500188"/>
          <a:ext cx="4071937" cy="1992313"/>
        </p:xfrm>
        <a:graphic>
          <a:graphicData uri="http://schemas.openxmlformats.org/drawingml/2006/table">
            <a:tbl>
              <a:tblPr/>
              <a:tblGrid>
                <a:gridCol w="4071937"/>
              </a:tblGrid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Kode</a:t>
                      </a:r>
                      <a:r>
                        <a:rPr kumimoji="0" lang="en-US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-MK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Nama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-MK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9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MI350          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Manajemen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Basis Data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MI465          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Analisis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Prc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Sistem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AKN201      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Akuntansi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Keuangan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MKT300                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Dasar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Pemasaran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00063" y="3786188"/>
          <a:ext cx="3163887" cy="1914525"/>
        </p:xfrm>
        <a:graphic>
          <a:graphicData uri="http://schemas.openxmlformats.org/drawingml/2006/table">
            <a:tbl>
              <a:tblPr/>
              <a:tblGrid>
                <a:gridCol w="3163887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kumimoji="0" lang="en-US" sz="16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Kode-Dosen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Nama-Dosen</a:t>
                      </a:r>
                      <a:r>
                        <a:rPr kumimoji="0" lang="en-US" sz="16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B104                          Ati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B317                          Dita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D310                          Lia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2743200" algn="ctr"/>
                          <a:tab pos="5486400" algn="r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B212                          Lola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75" name="TextBox 6"/>
          <p:cNvSpPr txBox="1">
            <a:spLocks noChangeArrowheads="1"/>
          </p:cNvSpPr>
          <p:nvPr/>
        </p:nvSpPr>
        <p:spPr bwMode="auto">
          <a:xfrm>
            <a:off x="4800600" y="2438400"/>
            <a:ext cx="20151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 err="1" smtClean="0"/>
              <a:t>Tabel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Matakuliah</a:t>
            </a:r>
            <a:endParaRPr lang="en-US" sz="2000" b="1" dirty="0"/>
          </a:p>
        </p:txBody>
      </p:sp>
      <p:sp>
        <p:nvSpPr>
          <p:cNvPr id="45076" name="TextBox 7"/>
          <p:cNvSpPr txBox="1">
            <a:spLocks noChangeArrowheads="1"/>
          </p:cNvSpPr>
          <p:nvPr/>
        </p:nvSpPr>
        <p:spPr bwMode="auto">
          <a:xfrm>
            <a:off x="3886200" y="4572000"/>
            <a:ext cx="1692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 err="1"/>
              <a:t>Tabel</a:t>
            </a:r>
            <a:r>
              <a:rPr lang="en-US" sz="2000" b="1" dirty="0"/>
              <a:t> </a:t>
            </a:r>
            <a:r>
              <a:rPr lang="en-US" sz="2000" b="1" dirty="0" err="1"/>
              <a:t>Dosen</a:t>
            </a:r>
            <a:endParaRPr lang="en-US" sz="2000" b="1" dirty="0"/>
          </a:p>
        </p:txBody>
      </p:sp>
      <p:sp>
        <p:nvSpPr>
          <p:cNvPr id="8" name="Round Same Side Corner Rectangle 7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BENTUK NORMAL KETIGA</a:t>
            </a:r>
            <a:endParaRPr lang="en-US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 Same Side Corner Rectangle 11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NORMALISASI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1200" y="2667000"/>
            <a:ext cx="483658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/>
              <a:t>TERIMA KASIH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TUJUAN NORMALISASI</a:t>
            </a:r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Same Side Corner Rectangle 8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1905000"/>
            <a:ext cx="7543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Tujuan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normalisasi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adalah</a:t>
            </a:r>
            <a:r>
              <a:rPr lang="en-US" sz="2800" b="1" dirty="0" smtClean="0"/>
              <a:t>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menghilangkan</a:t>
            </a:r>
            <a:r>
              <a:rPr lang="en-US" sz="2800" dirty="0" smtClean="0"/>
              <a:t> </a:t>
            </a:r>
            <a:r>
              <a:rPr lang="en-US" sz="2800" dirty="0" err="1" smtClean="0"/>
              <a:t>kerangkapan</a:t>
            </a:r>
            <a:r>
              <a:rPr lang="en-US" sz="2800" dirty="0" smtClean="0"/>
              <a:t> data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mengurangi</a:t>
            </a:r>
            <a:r>
              <a:rPr lang="en-US" sz="2800" dirty="0" smtClean="0"/>
              <a:t> </a:t>
            </a:r>
            <a:r>
              <a:rPr lang="en-US" sz="2800" dirty="0" err="1" smtClean="0"/>
              <a:t>kompleksitas</a:t>
            </a:r>
            <a:endParaRPr lang="en-US" sz="2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mempermudah</a:t>
            </a:r>
            <a:r>
              <a:rPr lang="en-US" sz="2800" dirty="0" smtClean="0"/>
              <a:t> </a:t>
            </a:r>
            <a:r>
              <a:rPr lang="en-US" sz="2800" dirty="0" err="1" smtClean="0"/>
              <a:t>pemodifikasian</a:t>
            </a:r>
            <a:r>
              <a:rPr lang="en-US" sz="2800" dirty="0" smtClean="0"/>
              <a:t> data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600" dirty="0" smtClean="0"/>
              <a:t>	</a:t>
            </a:r>
            <a:r>
              <a:rPr lang="en-US" sz="2600" dirty="0" err="1" smtClean="0"/>
              <a:t>Sebuah</a:t>
            </a:r>
            <a:r>
              <a:rPr lang="en-US" sz="2600" dirty="0" smtClean="0"/>
              <a:t> </a:t>
            </a:r>
            <a:r>
              <a:rPr lang="en-US" sz="2600" dirty="0" err="1" smtClean="0"/>
              <a:t>tabel</a:t>
            </a:r>
            <a:r>
              <a:rPr lang="en-US" sz="2600" dirty="0" smtClean="0"/>
              <a:t> </a:t>
            </a:r>
            <a:r>
              <a:rPr lang="en-US" sz="2600" dirty="0" err="1" smtClean="0"/>
              <a:t>dikatakan</a:t>
            </a:r>
            <a:r>
              <a:rPr lang="en-US" sz="2600" dirty="0" smtClean="0"/>
              <a:t> </a:t>
            </a:r>
            <a:r>
              <a:rPr lang="en-US" sz="2600" dirty="0" err="1" smtClean="0"/>
              <a:t>baik</a:t>
            </a:r>
            <a:r>
              <a:rPr lang="en-US" sz="2600" dirty="0" smtClean="0"/>
              <a:t> (</a:t>
            </a:r>
            <a:r>
              <a:rPr lang="en-US" sz="2600" dirty="0" err="1" smtClean="0"/>
              <a:t>efisien</a:t>
            </a:r>
            <a:r>
              <a:rPr lang="en-US" sz="2600" dirty="0" smtClean="0"/>
              <a:t>) </a:t>
            </a:r>
            <a:r>
              <a:rPr lang="en-US" sz="2600" dirty="0" err="1" smtClean="0"/>
              <a:t>atau</a:t>
            </a:r>
            <a:r>
              <a:rPr lang="en-US" sz="2600" dirty="0" smtClean="0"/>
              <a:t> normal </a:t>
            </a:r>
            <a:r>
              <a:rPr lang="en-US" sz="2600" dirty="0" err="1" smtClean="0"/>
              <a:t>jika</a:t>
            </a:r>
            <a:r>
              <a:rPr lang="en-US" sz="2600" dirty="0" smtClean="0"/>
              <a:t> </a:t>
            </a:r>
            <a:r>
              <a:rPr lang="en-US" sz="2600" dirty="0" err="1" smtClean="0"/>
              <a:t>memenuhi</a:t>
            </a:r>
            <a:r>
              <a:rPr lang="en-US" sz="2600" dirty="0" smtClean="0"/>
              <a:t> 3 </a:t>
            </a:r>
            <a:r>
              <a:rPr lang="en-US" sz="2600" dirty="0" err="1" smtClean="0"/>
              <a:t>kriteria</a:t>
            </a:r>
            <a:r>
              <a:rPr lang="en-US" sz="2600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</a:t>
            </a:r>
            <a:r>
              <a:rPr lang="en-US" sz="2600" dirty="0" err="1" smtClean="0"/>
              <a:t>berikut</a:t>
            </a:r>
            <a:r>
              <a:rPr lang="en-US" sz="2600" dirty="0" smtClean="0"/>
              <a:t> :</a:t>
            </a:r>
          </a:p>
          <a:p>
            <a:pPr marL="1009650" lvl="1" indent="-609600">
              <a:buClr>
                <a:schemeClr val="hlink"/>
              </a:buClr>
              <a:buSzPct val="80000"/>
              <a:buFont typeface="Wingdings" pitchFamily="2" charset="2"/>
              <a:buAutoNum type="arabicPeriod"/>
            </a:pPr>
            <a:r>
              <a:rPr lang="en-US" sz="2600" dirty="0" err="1" smtClean="0"/>
              <a:t>Jika</a:t>
            </a:r>
            <a:r>
              <a:rPr lang="en-US" sz="2600" dirty="0" smtClean="0"/>
              <a:t> </a:t>
            </a:r>
            <a:r>
              <a:rPr lang="en-US" sz="2600" dirty="0" err="1" smtClean="0"/>
              <a:t>ada</a:t>
            </a:r>
            <a:r>
              <a:rPr lang="en-US" sz="2600" dirty="0" smtClean="0"/>
              <a:t> </a:t>
            </a:r>
            <a:r>
              <a:rPr lang="en-US" sz="2600" dirty="0" err="1" smtClean="0"/>
              <a:t>dekomposisi</a:t>
            </a:r>
            <a:r>
              <a:rPr lang="en-US" sz="2600" dirty="0" smtClean="0"/>
              <a:t> (</a:t>
            </a:r>
            <a:r>
              <a:rPr lang="en-US" sz="2600" dirty="0" err="1" smtClean="0"/>
              <a:t>penguraian</a:t>
            </a:r>
            <a:r>
              <a:rPr lang="en-US" sz="2600" dirty="0" smtClean="0"/>
              <a:t>) </a:t>
            </a:r>
            <a:r>
              <a:rPr lang="en-US" sz="2600" dirty="0" err="1" smtClean="0"/>
              <a:t>tabel</a:t>
            </a:r>
            <a:r>
              <a:rPr lang="en-US" sz="2600" dirty="0" smtClean="0"/>
              <a:t>, </a:t>
            </a:r>
            <a:r>
              <a:rPr lang="en-US" sz="2600" dirty="0" err="1" smtClean="0"/>
              <a:t>maka</a:t>
            </a:r>
            <a:r>
              <a:rPr lang="en-US" sz="2600" dirty="0" smtClean="0"/>
              <a:t> </a:t>
            </a:r>
            <a:r>
              <a:rPr lang="en-US" sz="2600" dirty="0" err="1" smtClean="0"/>
              <a:t>dekomposisinya</a:t>
            </a:r>
            <a:r>
              <a:rPr lang="en-US" sz="2600" dirty="0" smtClean="0"/>
              <a:t>  </a:t>
            </a:r>
            <a:r>
              <a:rPr lang="en-US" sz="2600" dirty="0" err="1" smtClean="0"/>
              <a:t>harus</a:t>
            </a:r>
            <a:r>
              <a:rPr lang="en-US" sz="2600" dirty="0" smtClean="0"/>
              <a:t> </a:t>
            </a:r>
            <a:r>
              <a:rPr lang="en-US" sz="2600" dirty="0" err="1" smtClean="0"/>
              <a:t>dijamin</a:t>
            </a:r>
            <a:r>
              <a:rPr lang="en-US" sz="2600" dirty="0" smtClean="0"/>
              <a:t> </a:t>
            </a:r>
            <a:r>
              <a:rPr lang="en-US" sz="2600" dirty="0" err="1" smtClean="0"/>
              <a:t>aman</a:t>
            </a:r>
            <a:r>
              <a:rPr lang="en-US" sz="2600" dirty="0" smtClean="0"/>
              <a:t> (</a:t>
            </a:r>
            <a:r>
              <a:rPr lang="en-US" sz="2600" i="1" dirty="0" smtClean="0"/>
              <a:t>Lossless-Join Decomposition</a:t>
            </a:r>
            <a:r>
              <a:rPr lang="en-US" sz="2600" dirty="0" smtClean="0"/>
              <a:t>). </a:t>
            </a:r>
            <a:r>
              <a:rPr lang="en-US" sz="2600" dirty="0" err="1" smtClean="0"/>
              <a:t>Artinya</a:t>
            </a:r>
            <a:r>
              <a:rPr lang="en-US" sz="2600" dirty="0" smtClean="0"/>
              <a:t>, </a:t>
            </a:r>
            <a:r>
              <a:rPr lang="en-US" sz="2600" dirty="0" err="1" smtClean="0"/>
              <a:t>setelah</a:t>
            </a:r>
            <a:r>
              <a:rPr lang="en-US" sz="2600" dirty="0" smtClean="0"/>
              <a:t> </a:t>
            </a:r>
            <a:r>
              <a:rPr lang="en-US" sz="2600" dirty="0" err="1" smtClean="0"/>
              <a:t>tabel</a:t>
            </a:r>
            <a:r>
              <a:rPr lang="en-US" sz="2600" dirty="0" smtClean="0"/>
              <a:t> </a:t>
            </a:r>
            <a:r>
              <a:rPr lang="en-US" sz="2600" dirty="0" err="1" smtClean="0"/>
              <a:t>tersebut</a:t>
            </a:r>
            <a:r>
              <a:rPr lang="en-US" sz="2600" dirty="0" smtClean="0"/>
              <a:t> </a:t>
            </a:r>
            <a:r>
              <a:rPr lang="en-US" sz="2600" dirty="0" err="1" smtClean="0"/>
              <a:t>diuraikan</a:t>
            </a:r>
            <a:r>
              <a:rPr lang="en-US" sz="2600" dirty="0" smtClean="0"/>
              <a:t> / </a:t>
            </a:r>
            <a:r>
              <a:rPr lang="en-US" sz="2600" dirty="0" err="1" smtClean="0"/>
              <a:t>didekomposisi</a:t>
            </a:r>
            <a:r>
              <a:rPr lang="en-US" sz="2600" dirty="0" smtClean="0"/>
              <a:t> </a:t>
            </a:r>
            <a:r>
              <a:rPr lang="en-US" sz="2600" dirty="0" err="1" smtClean="0"/>
              <a:t>menjadi</a:t>
            </a:r>
            <a:r>
              <a:rPr lang="en-US" sz="2600" dirty="0" smtClean="0"/>
              <a:t> </a:t>
            </a:r>
            <a:r>
              <a:rPr lang="en-US" sz="2600" dirty="0" err="1" smtClean="0"/>
              <a:t>tabel-tabel</a:t>
            </a:r>
            <a:r>
              <a:rPr lang="en-US" sz="2600" dirty="0" smtClean="0"/>
              <a:t> </a:t>
            </a:r>
            <a:r>
              <a:rPr lang="en-US" sz="2600" dirty="0" err="1" smtClean="0"/>
              <a:t>baru</a:t>
            </a:r>
            <a:r>
              <a:rPr lang="en-US" sz="2600" dirty="0" smtClean="0"/>
              <a:t>, </a:t>
            </a:r>
            <a:r>
              <a:rPr lang="en-US" sz="2600" dirty="0" err="1" smtClean="0"/>
              <a:t>tabel-tabel</a:t>
            </a:r>
            <a:r>
              <a:rPr lang="en-US" sz="2600" dirty="0" smtClean="0"/>
              <a:t> </a:t>
            </a:r>
            <a:r>
              <a:rPr lang="en-US" sz="2600" dirty="0" err="1" smtClean="0"/>
              <a:t>baru</a:t>
            </a:r>
            <a:r>
              <a:rPr lang="en-US" sz="2600" dirty="0" smtClean="0"/>
              <a:t> </a:t>
            </a:r>
            <a:r>
              <a:rPr lang="en-US" sz="2600" dirty="0" err="1" smtClean="0"/>
              <a:t>tersebut</a:t>
            </a:r>
            <a:r>
              <a:rPr lang="en-US" sz="2600" dirty="0" smtClean="0"/>
              <a:t> </a:t>
            </a:r>
            <a:r>
              <a:rPr lang="en-US" sz="2600" dirty="0" err="1" smtClean="0"/>
              <a:t>bisa</a:t>
            </a:r>
            <a:r>
              <a:rPr lang="en-US" sz="2600" dirty="0" smtClean="0"/>
              <a:t> </a:t>
            </a:r>
            <a:r>
              <a:rPr lang="en-US" sz="2600" dirty="0" err="1" smtClean="0"/>
              <a:t>menghasilkan</a:t>
            </a:r>
            <a:r>
              <a:rPr lang="en-US" sz="2600" dirty="0" smtClean="0"/>
              <a:t> </a:t>
            </a:r>
            <a:r>
              <a:rPr lang="en-US" sz="2600" dirty="0" err="1" smtClean="0"/>
              <a:t>tabel</a:t>
            </a:r>
            <a:r>
              <a:rPr lang="en-US" sz="2600" dirty="0" smtClean="0"/>
              <a:t> </a:t>
            </a:r>
            <a:r>
              <a:rPr lang="en-US" sz="2600" dirty="0" err="1" smtClean="0"/>
              <a:t>semula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sama</a:t>
            </a:r>
            <a:r>
              <a:rPr lang="en-US" sz="2600" dirty="0" smtClean="0"/>
              <a:t> </a:t>
            </a:r>
            <a:r>
              <a:rPr lang="en-US" sz="2600" dirty="0" err="1" smtClean="0"/>
              <a:t>persis</a:t>
            </a:r>
            <a:r>
              <a:rPr lang="en-US" sz="2600" dirty="0" smtClean="0"/>
              <a:t>.</a:t>
            </a:r>
          </a:p>
          <a:p>
            <a:pPr marL="1009650" lvl="1" indent="-609600">
              <a:buClr>
                <a:schemeClr val="hlink"/>
              </a:buClr>
              <a:buSzPct val="80000"/>
              <a:buFont typeface="Wingdings" pitchFamily="2" charset="2"/>
              <a:buAutoNum type="arabicPeriod"/>
            </a:pPr>
            <a:r>
              <a:rPr lang="en-US" sz="2600" dirty="0" err="1" smtClean="0"/>
              <a:t>Terpeliharanya</a:t>
            </a:r>
            <a:r>
              <a:rPr lang="en-US" sz="2600" dirty="0" smtClean="0"/>
              <a:t> </a:t>
            </a:r>
            <a:r>
              <a:rPr lang="en-US" sz="2600" dirty="0" err="1" smtClean="0"/>
              <a:t>ketergantungan</a:t>
            </a:r>
            <a:r>
              <a:rPr lang="en-US" sz="2600" dirty="0" smtClean="0"/>
              <a:t> </a:t>
            </a:r>
            <a:r>
              <a:rPr lang="en-US" sz="2600" dirty="0" err="1" smtClean="0"/>
              <a:t>fungsional</a:t>
            </a:r>
            <a:r>
              <a:rPr lang="en-US" sz="2600" dirty="0" smtClean="0"/>
              <a:t> </a:t>
            </a:r>
            <a:r>
              <a:rPr lang="en-US" sz="2600" dirty="0" err="1" smtClean="0"/>
              <a:t>pada</a:t>
            </a:r>
            <a:r>
              <a:rPr lang="en-US" sz="2600" dirty="0" smtClean="0"/>
              <a:t> </a:t>
            </a:r>
            <a:r>
              <a:rPr lang="en-US" sz="2600" dirty="0" err="1" smtClean="0"/>
              <a:t>saat</a:t>
            </a:r>
            <a:r>
              <a:rPr lang="en-US" sz="2600" dirty="0" smtClean="0"/>
              <a:t> </a:t>
            </a:r>
            <a:r>
              <a:rPr lang="en-US" sz="2600" dirty="0" err="1" smtClean="0"/>
              <a:t>perubahan</a:t>
            </a:r>
            <a:r>
              <a:rPr lang="en-US" sz="2600" dirty="0" smtClean="0"/>
              <a:t> data (Dependency Preservation).</a:t>
            </a:r>
          </a:p>
          <a:p>
            <a:pPr marL="1009650" lvl="1" indent="-609600">
              <a:buClr>
                <a:schemeClr val="hlink"/>
              </a:buClr>
              <a:buSzPct val="80000"/>
              <a:buFont typeface="Wingdings" pitchFamily="2" charset="2"/>
              <a:buAutoNum type="arabicPeriod"/>
            </a:pPr>
            <a:r>
              <a:rPr lang="en-US" sz="2600" dirty="0" err="1" smtClean="0"/>
              <a:t>Tidak</a:t>
            </a:r>
            <a:r>
              <a:rPr lang="en-US" sz="2600" dirty="0" smtClean="0"/>
              <a:t> </a:t>
            </a:r>
            <a:r>
              <a:rPr lang="en-US" sz="2600" dirty="0" err="1" smtClean="0"/>
              <a:t>melanggar</a:t>
            </a:r>
            <a:r>
              <a:rPr lang="en-US" sz="2600" dirty="0" smtClean="0"/>
              <a:t> Boyce-</a:t>
            </a:r>
            <a:r>
              <a:rPr lang="en-US" sz="2600" dirty="0" err="1" smtClean="0"/>
              <a:t>Codd</a:t>
            </a:r>
            <a:r>
              <a:rPr lang="en-US" sz="2600" dirty="0" smtClean="0"/>
              <a:t> Normal Form (BCNF) (-</a:t>
            </a:r>
            <a:r>
              <a:rPr lang="en-US" sz="2600" dirty="0" err="1" smtClean="0"/>
              <a:t>akan</a:t>
            </a:r>
            <a:r>
              <a:rPr lang="en-US" sz="2600" dirty="0" smtClean="0"/>
              <a:t> </a:t>
            </a:r>
            <a:r>
              <a:rPr lang="en-US" sz="2600" dirty="0" err="1" smtClean="0"/>
              <a:t>dijelaskan</a:t>
            </a:r>
            <a:r>
              <a:rPr lang="en-US" sz="2600" dirty="0" smtClean="0"/>
              <a:t> </a:t>
            </a:r>
            <a:r>
              <a:rPr lang="en-US" sz="2600" dirty="0" err="1" smtClean="0"/>
              <a:t>kemudian</a:t>
            </a:r>
            <a:r>
              <a:rPr lang="en-US" sz="2600" dirty="0" smtClean="0"/>
              <a:t>-)</a:t>
            </a:r>
          </a:p>
          <a:p>
            <a:pPr>
              <a:buNone/>
            </a:pPr>
            <a:endParaRPr lang="en-US" sz="2600" dirty="0" smtClean="0"/>
          </a:p>
          <a:p>
            <a:endParaRPr lang="en-US" sz="2600" dirty="0"/>
          </a:p>
        </p:txBody>
      </p:sp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PRINSIP NORMALISASI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8305800" cy="2419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800" dirty="0" err="1" smtClean="0"/>
              <a:t>Tabel</a:t>
            </a:r>
            <a:r>
              <a:rPr lang="en-US" sz="2800" dirty="0" smtClean="0"/>
              <a:t> Universal (</a:t>
            </a:r>
            <a:r>
              <a:rPr lang="en-US" sz="2800" i="1" dirty="0" smtClean="0"/>
              <a:t>Universal / Star Table</a:t>
            </a:r>
            <a:r>
              <a:rPr lang="en-US" sz="2800" dirty="0" smtClean="0"/>
              <a:t>) 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tabel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merangkum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data yang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berhubungan</a:t>
            </a:r>
            <a:r>
              <a:rPr lang="en-US" sz="2800" dirty="0" smtClean="0"/>
              <a:t>,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tabel</a:t>
            </a:r>
            <a:r>
              <a:rPr lang="en-US" sz="2800" dirty="0" smtClean="0"/>
              <a:t> yang </a:t>
            </a:r>
            <a:r>
              <a:rPr lang="en-US" sz="2800" dirty="0" err="1" smtClean="0"/>
              <a:t>baik</a:t>
            </a:r>
            <a:r>
              <a:rPr lang="en-US" sz="2800" dirty="0" smtClean="0"/>
              <a:t>. </a:t>
            </a:r>
          </a:p>
          <a:p>
            <a:pPr algn="just">
              <a:lnSpc>
                <a:spcPct val="90000"/>
              </a:lnSpc>
            </a:pPr>
            <a:endParaRPr lang="en-US" sz="2800" dirty="0"/>
          </a:p>
          <a:p>
            <a:pPr algn="just">
              <a:lnSpc>
                <a:spcPct val="90000"/>
              </a:lnSpc>
            </a:pPr>
            <a:endParaRPr lang="en-US" sz="2800" dirty="0" smtClean="0"/>
          </a:p>
          <a:p>
            <a:pPr algn="just">
              <a:lnSpc>
                <a:spcPct val="90000"/>
              </a:lnSpc>
            </a:pPr>
            <a:r>
              <a:rPr lang="en-US" sz="2800" dirty="0" err="1" smtClean="0"/>
              <a:t>Misalnya</a:t>
            </a:r>
            <a:r>
              <a:rPr lang="en-US" sz="2800" dirty="0" smtClean="0"/>
              <a:t> :</a:t>
            </a:r>
          </a:p>
        </p:txBody>
      </p:sp>
      <p:sp>
        <p:nvSpPr>
          <p:cNvPr id="5" name="Round Same Side Corner Rectangle 4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TABEL UNIVERSAL</a:t>
            </a:r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 Same Side Corner Rectangle 8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3348038" y="4437063"/>
            <a:ext cx="1655762" cy="1728787"/>
          </a:xfrm>
          <a:prstGeom prst="curvedRightArrow">
            <a:avLst>
              <a:gd name="adj1" fmla="val 20882"/>
              <a:gd name="adj2" fmla="val 4176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2"/>
          <p:cNvGraphicFramePr>
            <a:graphicFrameLocks noGrp="1"/>
          </p:cNvGraphicFramePr>
          <p:nvPr>
            <p:ph idx="1"/>
          </p:nvPr>
        </p:nvGraphicFramePr>
        <p:xfrm>
          <a:off x="285750" y="2571750"/>
          <a:ext cx="8572528" cy="2286015"/>
        </p:xfrm>
        <a:graphic>
          <a:graphicData uri="http://schemas.openxmlformats.org/drawingml/2006/table">
            <a:tbl>
              <a:tblPr/>
              <a:tblGrid>
                <a:gridCol w="8572528"/>
              </a:tblGrid>
              <a:tr h="351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No-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Mhs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Nm-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Mhs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Jurusan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Kd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-MK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Nama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-MK               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Kd-Dosen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Nm_Dosen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Nilai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4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2683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Welli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MI      MI350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Manajemen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Basis Data       B104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Ati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 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                                 MI465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Analisis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Prc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Sistem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B317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Dita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B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5432 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Bakri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AK     MI350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Manajemen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Basis Data       B104 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Ati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 C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3429000" algn="l"/>
                        </a:tabLs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                                AKN201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Akuntansi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Keuangan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D310    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Lia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B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l"/>
                        </a:tabLs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                                                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MKT300 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Dasar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Pemasaran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                B212       Lola               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 rot="5400000">
            <a:off x="-1587" y="3714750"/>
            <a:ext cx="2287588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927894" y="3713956"/>
            <a:ext cx="2286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1643857" y="3713956"/>
            <a:ext cx="2286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2570957" y="3713956"/>
            <a:ext cx="2286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642644" y="3713956"/>
            <a:ext cx="2286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5571332" y="3713956"/>
            <a:ext cx="2286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6715919" y="3713956"/>
            <a:ext cx="2286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 Same Side Corner Rectangle 11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CONTOH TABEL UNIVERSAL</a:t>
            </a:r>
            <a:endParaRPr lang="en-US" b="1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 Same Side Corner Rectangle 15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Functional Dependency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850" y="1557338"/>
            <a:ext cx="84582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Functional Dependency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menggambarkan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hubungan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attributes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dalam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sebuah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relasi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Suatu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attribute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dikatakan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functionally dependant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pada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yang lain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jika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kita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menggunakan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harga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atribut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tersebut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untuk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menentukan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harga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atribut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yang lain.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Simbol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yang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digunakan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adalah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  <a:sym typeface="Wingdings" pitchFamily="2" charset="2"/>
              </a:rPr>
              <a:t>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  <a:sym typeface="Wingdings" pitchFamily="2" charset="2"/>
              </a:rPr>
              <a:t>untuk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  <a:sym typeface="Wingdings" pitchFamily="2" charset="2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  <a:sym typeface="Wingdings" pitchFamily="2" charset="2"/>
              </a:rPr>
              <a:t>mewakili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  <a:sym typeface="Wingdings" pitchFamily="2" charset="2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functional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dependency.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  <a:sym typeface="Wingdings" pitchFamily="2" charset="2"/>
              </a:rPr>
              <a:t>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dibaca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secara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fungsional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menentukan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Functional Dependency (</a:t>
            </a:r>
            <a:r>
              <a:rPr lang="en-US" sz="3200" b="1" dirty="0" err="1" smtClean="0"/>
              <a:t>lanjutan</a:t>
            </a:r>
            <a:r>
              <a:rPr lang="en-US" sz="3200" b="1" dirty="0" smtClean="0"/>
              <a:t>)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2908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Notasi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A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/>
              <a:t>	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adalah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atribut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sebuah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tabel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Berarti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fungsional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menentukan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atau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tergantung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jika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hanya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jika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baris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nilai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yang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nilai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juga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68313" y="450850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en-US" sz="2800" b="1" dirty="0" err="1"/>
              <a:t>Notasi</a:t>
            </a:r>
            <a:r>
              <a:rPr lang="en-US" sz="2800" b="1" dirty="0"/>
              <a:t>: A </a:t>
            </a:r>
            <a:r>
              <a:rPr lang="en-US" sz="2800" b="1" dirty="0">
                <a:sym typeface="Wingdings" pitchFamily="2" charset="2"/>
              </a:rPr>
              <a:t></a:t>
            </a:r>
            <a:r>
              <a:rPr lang="en-US" sz="2800" b="1" dirty="0"/>
              <a:t>  B 	</a:t>
            </a:r>
            <a:r>
              <a:rPr lang="en-US" sz="2800" b="1" dirty="0" err="1"/>
              <a:t>atau</a:t>
            </a:r>
            <a:r>
              <a:rPr lang="en-US" sz="2800" b="1" dirty="0"/>
              <a:t>  A   x</a:t>
            </a:r>
            <a:r>
              <a:rPr lang="en-US" sz="2800" b="1" dirty="0">
                <a:sym typeface="Wingdings" pitchFamily="2" charset="2"/>
              </a:rPr>
              <a:t></a:t>
            </a:r>
            <a:r>
              <a:rPr lang="en-US" sz="2800" b="1" dirty="0"/>
              <a:t>  B</a:t>
            </a:r>
            <a:endParaRPr lang="en-US" sz="2800" dirty="0"/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kebalikan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notasi</a:t>
            </a:r>
            <a:r>
              <a:rPr lang="en-US" sz="2800" dirty="0"/>
              <a:t> </a:t>
            </a:r>
            <a:r>
              <a:rPr lang="en-US" sz="2800" dirty="0" err="1"/>
              <a:t>sebelumnya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371600" y="304800"/>
            <a:ext cx="7391400" cy="6888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Functional Dependency (</a:t>
            </a:r>
            <a:r>
              <a:rPr lang="en-US" sz="3200" b="1" dirty="0" err="1" smtClean="0"/>
              <a:t>lanjutan</a:t>
            </a:r>
            <a:r>
              <a:rPr lang="en-US" sz="3200" b="1" dirty="0" smtClean="0"/>
              <a:t>)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304800"/>
            <a:ext cx="688848" cy="68884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65224" y="6358596"/>
            <a:ext cx="8313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1066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 Same Side Corner Rectangle 7"/>
          <p:cNvSpPr/>
          <p:nvPr/>
        </p:nvSpPr>
        <p:spPr>
          <a:xfrm>
            <a:off x="465224" y="6477000"/>
            <a:ext cx="8305800" cy="304800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21299999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Halimah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Yunus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S.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., </a:t>
            </a:r>
            <a:r>
              <a:rPr lang="en-US" sz="1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M.TI|Matakuliah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Basis Data| IBI DARMAJAYA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68313" y="1628775"/>
            <a:ext cx="4038600" cy="431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 tabel nilai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ph sz="half" idx="4294967295"/>
          </p:nvPr>
        </p:nvGraphicFramePr>
        <p:xfrm>
          <a:off x="1116013" y="2420938"/>
          <a:ext cx="6985000" cy="2879725"/>
        </p:xfrm>
        <a:graphic>
          <a:graphicData uri="http://schemas.openxmlformats.org/presentationml/2006/ole">
            <p:oleObj spid="_x0000_s1026" name="Bitmap Image" r:id="rId4" imgW="4828571" imgH="1752381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1133</Words>
  <Application>Microsoft Office PowerPoint</Application>
  <PresentationFormat>On-screen Show (4:3)</PresentationFormat>
  <Paragraphs>186</Paragraphs>
  <Slides>27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Theme</vt:lpstr>
      <vt:lpstr>Bitmap Image</vt:lpstr>
      <vt:lpstr>NORMALISASI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NORMALISASI</dc:title>
  <dc:creator>acer</dc:creator>
  <cp:lastModifiedBy>User</cp:lastModifiedBy>
  <cp:revision>56</cp:revision>
  <dcterms:created xsi:type="dcterms:W3CDTF">2013-11-17T19:23:37Z</dcterms:created>
  <dcterms:modified xsi:type="dcterms:W3CDTF">2018-06-04T03:17:49Z</dcterms:modified>
</cp:coreProperties>
</file>