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361" r:id="rId3"/>
    <p:sldId id="362" r:id="rId4"/>
    <p:sldId id="363" r:id="rId5"/>
    <p:sldId id="367" r:id="rId6"/>
    <p:sldId id="368" r:id="rId7"/>
    <p:sldId id="369" r:id="rId8"/>
    <p:sldId id="370" r:id="rId9"/>
    <p:sldId id="364" r:id="rId10"/>
    <p:sldId id="299" r:id="rId11"/>
    <p:sldId id="303" r:id="rId12"/>
    <p:sldId id="359" r:id="rId13"/>
    <p:sldId id="371" r:id="rId14"/>
    <p:sldId id="372" r:id="rId15"/>
    <p:sldId id="373" r:id="rId16"/>
    <p:sldId id="374" r:id="rId17"/>
    <p:sldId id="337" r:id="rId18"/>
  </p:sldIdLst>
  <p:sldSz cx="9144000" cy="6858000" type="screen4x3"/>
  <p:notesSz cx="7045325" cy="9345613"/>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69" autoAdjust="0"/>
    <p:restoredTop sz="94323" autoAdjust="0"/>
  </p:normalViewPr>
  <p:slideViewPr>
    <p:cSldViewPr>
      <p:cViewPr varScale="1">
        <p:scale>
          <a:sx n="104" d="100"/>
          <a:sy n="104" d="100"/>
        </p:scale>
        <p:origin x="1936" y="2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2868" y="84"/>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HKB24413</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PENGANTAR HUKUM BISNS – LEMBAGA PEMBIAYAAN</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lang="en-ID" sz="1100" b="0" i="0" dirty="0">
                <a:solidFill>
                  <a:srgbClr val="333333"/>
                </a:solidFill>
                <a:effectLst/>
                <a:latin typeface="Poppins" panose="00000500000000000000" pitchFamily="2" charset="0"/>
              </a:rPr>
              <a:t>HKB24402</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PENGANTAR HUKUM BISNIS – LEMBAGA PEMBIAYAAN</a:t>
            </a: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204864"/>
            <a:ext cx="9144000" cy="1200329"/>
          </a:xfrm>
          <a:prstGeom prst="rect">
            <a:avLst/>
          </a:prstGeom>
          <a:noFill/>
        </p:spPr>
        <p:txBody>
          <a:bodyPr wrap="square" lIns="91440" tIns="45720" rIns="91440" bIns="45720">
            <a:spAutoFit/>
          </a:bodyPr>
          <a:lstStyle/>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13</a:t>
            </a:r>
          </a:p>
          <a:p>
            <a:pPr algn="ctr"/>
            <a:r>
              <a:rPr lang="en-US" sz="3600" b="1" dirty="0" err="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Kepailitan</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3600" b="1" dirty="0" err="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Dalam</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Perusahaan</a:t>
            </a: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3">
            <a:extLst>
              <a:ext uri="{FF2B5EF4-FFF2-40B4-BE49-F238E27FC236}">
                <a16:creationId xmlns:a16="http://schemas.microsoft.com/office/drawing/2014/main" id="{F9590DD6-6396-47AF-8942-B3BB4EF7B96A}"/>
              </a:ext>
            </a:extLst>
          </p:cNvPr>
          <p:cNvSpPr/>
          <p:nvPr>
            <p:custDataLst>
              <p:tags r:id="rId2"/>
            </p:custDataLst>
          </p:nvPr>
        </p:nvSpPr>
        <p:spPr>
          <a:xfrm>
            <a:off x="-55290" y="4580985"/>
            <a:ext cx="9144000" cy="707886"/>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Dewi </a:t>
            </a: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Noviyanti</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820382"/>
            <a:ext cx="8229600" cy="839192"/>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dirty="0" err="1">
                <a:latin typeface="Arial" panose="020B0604020202020204" pitchFamily="34" charset="0"/>
                <a:ea typeface="+mj-ea"/>
                <a:cs typeface="Arial" panose="020B0604020202020204" pitchFamily="34" charset="0"/>
              </a:rPr>
              <a:t>Definisi</a:t>
            </a:r>
            <a:r>
              <a:rPr lang="en-US" sz="3600" b="1" dirty="0">
                <a:latin typeface="Arial" panose="020B0604020202020204" pitchFamily="34" charset="0"/>
                <a:ea typeface="+mj-ea"/>
                <a:cs typeface="Arial" panose="020B0604020202020204" pitchFamily="34" charset="0"/>
              </a:rPr>
              <a:t> PKPU </a:t>
            </a:r>
          </a:p>
        </p:txBody>
      </p:sp>
      <p:sp>
        <p:nvSpPr>
          <p:cNvPr id="4" name="Content Placeholder 2"/>
          <p:cNvSpPr txBox="1">
            <a:spLocks/>
          </p:cNvSpPr>
          <p:nvPr/>
        </p:nvSpPr>
        <p:spPr>
          <a:xfrm>
            <a:off x="457200" y="1340768"/>
            <a:ext cx="8229600" cy="478539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id-ID" sz="2600" dirty="0">
              <a:solidFill>
                <a:schemeClr val="tx1"/>
              </a:solidFill>
              <a:latin typeface="Cambria" panose="02040503050406030204" pitchFamily="18" charset="0"/>
              <a:cs typeface="Arial" panose="020B0604020202020204" pitchFamily="34" charset="0"/>
            </a:endParaRPr>
          </a:p>
        </p:txBody>
      </p:sp>
      <p:sp>
        <p:nvSpPr>
          <p:cNvPr id="8" name="Rectangle 7">
            <a:extLst>
              <a:ext uri="{FF2B5EF4-FFF2-40B4-BE49-F238E27FC236}">
                <a16:creationId xmlns:a16="http://schemas.microsoft.com/office/drawing/2014/main" id="{5689D216-7FC4-8A12-5B87-A3342BE711F7}"/>
              </a:ext>
            </a:extLst>
          </p:cNvPr>
          <p:cNvSpPr/>
          <p:nvPr/>
        </p:nvSpPr>
        <p:spPr>
          <a:xfrm>
            <a:off x="272116" y="1760364"/>
            <a:ext cx="3579803" cy="83919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marL="609600" indent="-609600" algn="just" eaLnBrk="1" hangingPunct="1">
              <a:buFont typeface="Wingdings" panose="05000000000000000000" pitchFamily="2" charset="2"/>
              <a:buNone/>
              <a:defRPr/>
            </a:pPr>
            <a:r>
              <a:rPr lang="en-US" b="1" dirty="0" err="1"/>
              <a:t>Penundaan</a:t>
            </a:r>
            <a:r>
              <a:rPr lang="en-US" b="1" dirty="0"/>
              <a:t> </a:t>
            </a:r>
            <a:r>
              <a:rPr lang="en-US" b="1" dirty="0" err="1"/>
              <a:t>Kewajiban</a:t>
            </a:r>
            <a:r>
              <a:rPr lang="en-US" b="1" dirty="0"/>
              <a:t> </a:t>
            </a:r>
            <a:r>
              <a:rPr lang="en-US" b="1" dirty="0" err="1"/>
              <a:t>Pembayaran</a:t>
            </a:r>
            <a:r>
              <a:rPr lang="en-US" b="1" dirty="0"/>
              <a:t> Utang</a:t>
            </a:r>
          </a:p>
        </p:txBody>
      </p:sp>
      <p:sp>
        <p:nvSpPr>
          <p:cNvPr id="10" name="Arrow: Down 9">
            <a:extLst>
              <a:ext uri="{FF2B5EF4-FFF2-40B4-BE49-F238E27FC236}">
                <a16:creationId xmlns:a16="http://schemas.microsoft.com/office/drawing/2014/main" id="{142E14C9-BFD1-88D7-541A-01E1B6DFC441}"/>
              </a:ext>
            </a:extLst>
          </p:cNvPr>
          <p:cNvSpPr/>
          <p:nvPr/>
        </p:nvSpPr>
        <p:spPr>
          <a:xfrm>
            <a:off x="2571247" y="2475803"/>
            <a:ext cx="735550" cy="953197"/>
          </a:xfrm>
          <a:prstGeom prst="down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ID"/>
          </a:p>
        </p:txBody>
      </p:sp>
      <p:sp>
        <p:nvSpPr>
          <p:cNvPr id="11" name="Rectangle 10">
            <a:extLst>
              <a:ext uri="{FF2B5EF4-FFF2-40B4-BE49-F238E27FC236}">
                <a16:creationId xmlns:a16="http://schemas.microsoft.com/office/drawing/2014/main" id="{9654A608-7ED0-13BA-03CD-C7720FD118D7}"/>
              </a:ext>
            </a:extLst>
          </p:cNvPr>
          <p:cNvSpPr/>
          <p:nvPr/>
        </p:nvSpPr>
        <p:spPr>
          <a:xfrm>
            <a:off x="107504" y="3630581"/>
            <a:ext cx="8579296" cy="224156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marL="609600" indent="-609600" eaLnBrk="1" hangingPunct="1">
              <a:buFont typeface="Wingdings" panose="05000000000000000000" pitchFamily="2" charset="2"/>
              <a:buNone/>
              <a:defRPr/>
            </a:pPr>
            <a:r>
              <a:rPr lang="en-US" dirty="0"/>
              <a:t>PKPU </a:t>
            </a:r>
            <a:r>
              <a:rPr lang="en-US" dirty="0" err="1"/>
              <a:t>adalah</a:t>
            </a:r>
            <a:r>
              <a:rPr lang="en-US" dirty="0"/>
              <a:t> </a:t>
            </a:r>
            <a:r>
              <a:rPr lang="en-US" dirty="0" err="1"/>
              <a:t>sebuah</a:t>
            </a:r>
            <a:r>
              <a:rPr lang="en-US" dirty="0"/>
              <a:t> </a:t>
            </a:r>
            <a:r>
              <a:rPr lang="en-US" dirty="0" err="1"/>
              <a:t>mekanisme</a:t>
            </a:r>
            <a:r>
              <a:rPr lang="en-US" dirty="0"/>
              <a:t> </a:t>
            </a:r>
            <a:r>
              <a:rPr lang="en-US" dirty="0" err="1"/>
              <a:t>hukum</a:t>
            </a:r>
            <a:r>
              <a:rPr lang="en-US" dirty="0"/>
              <a:t> yang </a:t>
            </a:r>
            <a:r>
              <a:rPr lang="en-US" dirty="0" err="1"/>
              <a:t>memberikan</a:t>
            </a:r>
            <a:r>
              <a:rPr lang="en-US" dirty="0"/>
              <a:t> </a:t>
            </a:r>
            <a:r>
              <a:rPr lang="en-US" dirty="0" err="1"/>
              <a:t>penundaan</a:t>
            </a:r>
            <a:r>
              <a:rPr lang="en-US" dirty="0"/>
              <a:t> </a:t>
            </a:r>
            <a:r>
              <a:rPr lang="en-US" dirty="0" err="1"/>
              <a:t>sementara</a:t>
            </a:r>
            <a:r>
              <a:rPr lang="en-US" dirty="0"/>
              <a:t> </a:t>
            </a:r>
            <a:r>
              <a:rPr lang="en-US" dirty="0" err="1"/>
              <a:t>bagi</a:t>
            </a:r>
            <a:r>
              <a:rPr lang="en-US" dirty="0"/>
              <a:t> </a:t>
            </a:r>
            <a:r>
              <a:rPr lang="en-US" dirty="0" err="1"/>
              <a:t>perusahaan</a:t>
            </a:r>
            <a:r>
              <a:rPr lang="en-US" dirty="0"/>
              <a:t> yang </a:t>
            </a:r>
            <a:r>
              <a:rPr lang="en-US" dirty="0" err="1"/>
              <a:t>kesulitan</a:t>
            </a:r>
            <a:r>
              <a:rPr lang="en-US" dirty="0"/>
              <a:t> </a:t>
            </a:r>
            <a:r>
              <a:rPr lang="en-US" dirty="0" err="1"/>
              <a:t>membayar</a:t>
            </a:r>
            <a:r>
              <a:rPr lang="en-US" dirty="0"/>
              <a:t> utang </a:t>
            </a:r>
            <a:r>
              <a:rPr lang="en-US" dirty="0" err="1"/>
              <a:t>untuk</a:t>
            </a:r>
            <a:r>
              <a:rPr lang="en-US" dirty="0"/>
              <a:t> </a:t>
            </a:r>
            <a:r>
              <a:rPr lang="en-US" dirty="0" err="1"/>
              <a:t>melakukan</a:t>
            </a:r>
            <a:r>
              <a:rPr lang="en-US" dirty="0"/>
              <a:t> </a:t>
            </a:r>
            <a:r>
              <a:rPr lang="en-US" dirty="0" err="1"/>
              <a:t>negosiasi</a:t>
            </a:r>
            <a:r>
              <a:rPr lang="en-US" dirty="0"/>
              <a:t> </a:t>
            </a:r>
            <a:r>
              <a:rPr lang="en-US" dirty="0" err="1"/>
              <a:t>atau</a:t>
            </a:r>
            <a:r>
              <a:rPr lang="en-US" dirty="0"/>
              <a:t> </a:t>
            </a:r>
            <a:r>
              <a:rPr lang="en-US" dirty="0" err="1"/>
              <a:t>restrukturisasi</a:t>
            </a:r>
            <a:r>
              <a:rPr lang="en-US" dirty="0"/>
              <a:t> utang </a:t>
            </a:r>
            <a:r>
              <a:rPr lang="en-US" dirty="0" err="1"/>
              <a:t>dengan</a:t>
            </a:r>
            <a:r>
              <a:rPr lang="en-US" dirty="0"/>
              <a:t> </a:t>
            </a:r>
            <a:r>
              <a:rPr lang="en-US" dirty="0" err="1"/>
              <a:t>kreditor</a:t>
            </a:r>
            <a:r>
              <a:rPr lang="en-US" dirty="0"/>
              <a:t>. </a:t>
            </a:r>
            <a:r>
              <a:rPr lang="en-US" dirty="0" err="1"/>
              <a:t>Dalam</a:t>
            </a:r>
            <a:r>
              <a:rPr lang="en-US" dirty="0"/>
              <a:t> </a:t>
            </a:r>
            <a:r>
              <a:rPr lang="en-US" dirty="0" err="1"/>
              <a:t>periode</a:t>
            </a:r>
            <a:r>
              <a:rPr lang="en-US" dirty="0"/>
              <a:t> </a:t>
            </a:r>
            <a:r>
              <a:rPr lang="en-US" dirty="0" err="1"/>
              <a:t>ini</a:t>
            </a:r>
            <a:r>
              <a:rPr lang="en-US" dirty="0"/>
              <a:t>, </a:t>
            </a:r>
            <a:r>
              <a:rPr lang="en-US" dirty="0" err="1"/>
              <a:t>perusahaan</a:t>
            </a:r>
            <a:r>
              <a:rPr lang="en-US" dirty="0"/>
              <a:t> </a:t>
            </a:r>
            <a:r>
              <a:rPr lang="en-US" dirty="0" err="1"/>
              <a:t>diberi</a:t>
            </a:r>
            <a:r>
              <a:rPr lang="en-US" dirty="0"/>
              <a:t> </a:t>
            </a:r>
            <a:r>
              <a:rPr lang="en-US" dirty="0" err="1"/>
              <a:t>kesempatan</a:t>
            </a:r>
            <a:r>
              <a:rPr lang="en-US" dirty="0"/>
              <a:t> </a:t>
            </a:r>
            <a:r>
              <a:rPr lang="en-US" dirty="0" err="1"/>
              <a:t>untuk</a:t>
            </a:r>
            <a:r>
              <a:rPr lang="en-US" dirty="0"/>
              <a:t> </a:t>
            </a:r>
            <a:r>
              <a:rPr lang="en-US" dirty="0" err="1"/>
              <a:t>mencari</a:t>
            </a:r>
            <a:r>
              <a:rPr lang="en-US" dirty="0"/>
              <a:t> </a:t>
            </a:r>
            <a:r>
              <a:rPr lang="en-US" dirty="0" err="1"/>
              <a:t>solusi</a:t>
            </a:r>
            <a:r>
              <a:rPr lang="en-US" dirty="0"/>
              <a:t> dan </a:t>
            </a:r>
            <a:r>
              <a:rPr lang="en-US" dirty="0" err="1"/>
              <a:t>mencapai</a:t>
            </a:r>
            <a:r>
              <a:rPr lang="en-US" dirty="0"/>
              <a:t> </a:t>
            </a:r>
            <a:r>
              <a:rPr lang="en-US" dirty="0" err="1"/>
              <a:t>kesepakatan</a:t>
            </a:r>
            <a:r>
              <a:rPr lang="en-US" dirty="0"/>
              <a:t> </a:t>
            </a:r>
            <a:r>
              <a:rPr lang="en-US" dirty="0" err="1"/>
              <a:t>dengan</a:t>
            </a:r>
            <a:r>
              <a:rPr lang="en-US" dirty="0"/>
              <a:t> </a:t>
            </a:r>
            <a:r>
              <a:rPr lang="en-US" dirty="0" err="1"/>
              <a:t>kreditor</a:t>
            </a:r>
            <a:r>
              <a:rPr lang="en-US" dirty="0"/>
              <a:t> agar </a:t>
            </a:r>
            <a:r>
              <a:rPr lang="en-US" dirty="0" err="1"/>
              <a:t>dapat</a:t>
            </a:r>
            <a:r>
              <a:rPr lang="en-US" dirty="0"/>
              <a:t> </a:t>
            </a:r>
            <a:r>
              <a:rPr lang="en-US" dirty="0" err="1"/>
              <a:t>menghindari</a:t>
            </a:r>
            <a:r>
              <a:rPr lang="en-US" dirty="0"/>
              <a:t> </a:t>
            </a:r>
            <a:r>
              <a:rPr lang="en-US" dirty="0" err="1"/>
              <a:t>pailit</a:t>
            </a:r>
            <a:r>
              <a:rPr lang="en-US" dirty="0"/>
              <a:t> </a:t>
            </a:r>
            <a:r>
              <a:rPr lang="en-US" dirty="0" err="1"/>
              <a:t>atau</a:t>
            </a:r>
            <a:r>
              <a:rPr lang="en-US" dirty="0"/>
              <a:t> </a:t>
            </a:r>
            <a:r>
              <a:rPr lang="en-US" dirty="0" err="1"/>
              <a:t>likuidasi</a:t>
            </a:r>
            <a:r>
              <a:rPr lang="en-US" dirty="0"/>
              <a:t>.</a:t>
            </a:r>
            <a:endParaRPr lang="en-ID"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90872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endParaRPr lang="en-US" dirty="0">
              <a:solidFill>
                <a:schemeClr val="tx1"/>
              </a:solidFill>
              <a:latin typeface="Cambria" panose="02040503050406030204" pitchFamily="18" charset="0"/>
              <a:cs typeface="Arial" panose="020B0604020202020204" pitchFamily="34" charset="0"/>
            </a:endParaRPr>
          </a:p>
        </p:txBody>
      </p:sp>
      <p:sp>
        <p:nvSpPr>
          <p:cNvPr id="2" name="Rectangle 1">
            <a:extLst>
              <a:ext uri="{FF2B5EF4-FFF2-40B4-BE49-F238E27FC236}">
                <a16:creationId xmlns:a16="http://schemas.microsoft.com/office/drawing/2014/main" id="{C09FE0CD-B475-9CB3-8DFC-E1400F53371F}"/>
              </a:ext>
            </a:extLst>
          </p:cNvPr>
          <p:cNvSpPr/>
          <p:nvPr/>
        </p:nvSpPr>
        <p:spPr>
          <a:xfrm>
            <a:off x="539552" y="611442"/>
            <a:ext cx="7704855" cy="64807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marL="609600" indent="-609600" algn="ctr" eaLnBrk="1" hangingPunct="1">
              <a:lnSpc>
                <a:spcPct val="90000"/>
              </a:lnSpc>
              <a:buFont typeface="Wingdings" panose="05000000000000000000" pitchFamily="2" charset="2"/>
              <a:buNone/>
            </a:pPr>
            <a:r>
              <a:rPr lang="en-US" altLang="en-US" sz="3200" b="1" dirty="0"/>
              <a:t>TUJUAN PKPU </a:t>
            </a:r>
            <a:endParaRPr lang="en-US" altLang="en-US" sz="3200" dirty="0"/>
          </a:p>
        </p:txBody>
      </p:sp>
      <p:sp>
        <p:nvSpPr>
          <p:cNvPr id="7" name="TextBox 6">
            <a:extLst>
              <a:ext uri="{FF2B5EF4-FFF2-40B4-BE49-F238E27FC236}">
                <a16:creationId xmlns:a16="http://schemas.microsoft.com/office/drawing/2014/main" id="{70543FF6-B225-96A7-C5DF-88F1BEC04959}"/>
              </a:ext>
            </a:extLst>
          </p:cNvPr>
          <p:cNvSpPr txBox="1"/>
          <p:nvPr/>
        </p:nvSpPr>
        <p:spPr>
          <a:xfrm>
            <a:off x="194827" y="1423317"/>
            <a:ext cx="8229600" cy="830997"/>
          </a:xfrm>
          <a:prstGeom prst="rect">
            <a:avLst/>
          </a:prstGeom>
          <a:noFill/>
        </p:spPr>
        <p:txBody>
          <a:bodyPr wrap="square">
            <a:spAutoFit/>
          </a:bodyPr>
          <a:lstStyle/>
          <a:p>
            <a:endParaRPr lang="en-ID" sz="2400" dirty="0"/>
          </a:p>
          <a:p>
            <a:endParaRPr lang="en-ID" sz="2400" dirty="0"/>
          </a:p>
        </p:txBody>
      </p:sp>
      <p:cxnSp>
        <p:nvCxnSpPr>
          <p:cNvPr id="6" name="Straight Arrow Connector 5">
            <a:extLst>
              <a:ext uri="{FF2B5EF4-FFF2-40B4-BE49-F238E27FC236}">
                <a16:creationId xmlns:a16="http://schemas.microsoft.com/office/drawing/2014/main" id="{D6D3A282-FCBC-0467-DA26-2737BD688FEA}"/>
              </a:ext>
            </a:extLst>
          </p:cNvPr>
          <p:cNvCxnSpPr>
            <a:cxnSpLocks/>
          </p:cNvCxnSpPr>
          <p:nvPr/>
        </p:nvCxnSpPr>
        <p:spPr>
          <a:xfrm>
            <a:off x="4578459" y="1086950"/>
            <a:ext cx="0" cy="67273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8" name="Rectangle 7">
            <a:extLst>
              <a:ext uri="{FF2B5EF4-FFF2-40B4-BE49-F238E27FC236}">
                <a16:creationId xmlns:a16="http://schemas.microsoft.com/office/drawing/2014/main" id="{07AC9598-8693-833C-683E-69BAD6606CC1}"/>
              </a:ext>
            </a:extLst>
          </p:cNvPr>
          <p:cNvSpPr/>
          <p:nvPr/>
        </p:nvSpPr>
        <p:spPr>
          <a:xfrm>
            <a:off x="16388" y="1779856"/>
            <a:ext cx="8932785" cy="244123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l">
              <a:buFont typeface="Arial" panose="020B0604020202020204" pitchFamily="34" charset="0"/>
              <a:buChar char="•"/>
            </a:pPr>
            <a:r>
              <a:rPr lang="id-ID" sz="1600" b="0" i="0" u="none" strike="noStrike" dirty="0">
                <a:solidFill>
                  <a:srgbClr val="000000"/>
                </a:solidFill>
                <a:effectLst/>
              </a:rPr>
              <a:t>Memberikan kesempatan kepada perusahaan untuk </a:t>
            </a:r>
            <a:r>
              <a:rPr lang="id-ID" sz="1600" i="0" u="none" strike="noStrike" dirty="0">
                <a:solidFill>
                  <a:srgbClr val="000000"/>
                </a:solidFill>
                <a:effectLst/>
              </a:rPr>
              <a:t>mengatur ulang utang </a:t>
            </a:r>
            <a:r>
              <a:rPr lang="id-ID" sz="1600" b="0" i="0" u="none" strike="noStrike" dirty="0">
                <a:solidFill>
                  <a:srgbClr val="000000"/>
                </a:solidFill>
                <a:effectLst/>
              </a:rPr>
              <a:t>dan menghindari kepailitan.</a:t>
            </a:r>
          </a:p>
          <a:p>
            <a:pPr algn="l">
              <a:buFont typeface="Arial" panose="020B0604020202020204" pitchFamily="34" charset="0"/>
              <a:buChar char="•"/>
            </a:pPr>
            <a:r>
              <a:rPr lang="id-ID" sz="1600" b="0" i="0" u="none" strike="noStrike" dirty="0">
                <a:solidFill>
                  <a:srgbClr val="000000"/>
                </a:solidFill>
                <a:effectLst/>
              </a:rPr>
              <a:t>Melakukan </a:t>
            </a:r>
            <a:r>
              <a:rPr lang="id-ID" sz="1600" i="0" u="none" strike="noStrike" dirty="0">
                <a:solidFill>
                  <a:srgbClr val="000000"/>
                </a:solidFill>
                <a:effectLst/>
              </a:rPr>
              <a:t>negosiasi utang </a:t>
            </a:r>
            <a:r>
              <a:rPr lang="id-ID" sz="1600" b="0" i="0" u="none" strike="noStrike" dirty="0">
                <a:solidFill>
                  <a:srgbClr val="000000"/>
                </a:solidFill>
                <a:effectLst/>
              </a:rPr>
              <a:t>dengan kreditor dalam situasi yang lebih terkendali dan terstruktur.</a:t>
            </a:r>
          </a:p>
          <a:p>
            <a:pPr algn="l">
              <a:buFont typeface="Arial" panose="020B0604020202020204" pitchFamily="34" charset="0"/>
              <a:buChar char="•"/>
            </a:pPr>
            <a:r>
              <a:rPr lang="id-ID" sz="1600" b="0" i="0" u="none" strike="noStrike" dirty="0">
                <a:solidFill>
                  <a:srgbClr val="000000"/>
                </a:solidFill>
                <a:effectLst/>
              </a:rPr>
              <a:t>Memberikan </a:t>
            </a:r>
            <a:r>
              <a:rPr lang="id-ID" sz="1600" i="0" u="none" strike="noStrike" dirty="0">
                <a:solidFill>
                  <a:srgbClr val="000000"/>
                </a:solidFill>
                <a:effectLst/>
              </a:rPr>
              <a:t>perlindungan hukum </a:t>
            </a:r>
            <a:r>
              <a:rPr lang="id-ID" sz="1600" b="0" i="0" u="none" strike="noStrike" dirty="0">
                <a:solidFill>
                  <a:srgbClr val="000000"/>
                </a:solidFill>
                <a:effectLst/>
              </a:rPr>
              <a:t>kepada </a:t>
            </a:r>
            <a:r>
              <a:rPr lang="id-ID" sz="1600" b="0" i="0" u="none" strike="noStrike" dirty="0" err="1">
                <a:solidFill>
                  <a:srgbClr val="000000"/>
                </a:solidFill>
                <a:effectLst/>
              </a:rPr>
              <a:t>debitor</a:t>
            </a:r>
            <a:r>
              <a:rPr lang="id-ID" sz="1600" b="0" i="0" u="none" strike="noStrike" dirty="0">
                <a:solidFill>
                  <a:srgbClr val="000000"/>
                </a:solidFill>
                <a:effectLst/>
              </a:rPr>
              <a:t> dari tindakan eksekusi atau gugatan hukum selama proses PKPU berlangsung.</a:t>
            </a:r>
          </a:p>
          <a:p>
            <a:pPr algn="l">
              <a:buFont typeface="Arial" panose="020B0604020202020204" pitchFamily="34" charset="0"/>
              <a:buChar char="•"/>
            </a:pPr>
            <a:r>
              <a:rPr lang="id-ID" sz="1600" b="0" i="0" u="none" strike="noStrike" dirty="0">
                <a:solidFill>
                  <a:srgbClr val="000000"/>
                </a:solidFill>
                <a:effectLst/>
              </a:rPr>
              <a:t>Mencegah hilangnya nilai perusahaan dan memungkinkan pemulihan operasional perusahaan.</a:t>
            </a:r>
          </a:p>
        </p:txBody>
      </p:sp>
    </p:spTree>
    <p:extLst>
      <p:ext uri="{BB962C8B-B14F-4D97-AF65-F5344CB8AC3E}">
        <p14:creationId xmlns:p14="http://schemas.microsoft.com/office/powerpoint/2010/main" val="2371372034"/>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13B37C3F-E6E7-1FC7-AEBD-4E21CA1D9A55}"/>
              </a:ext>
            </a:extLst>
          </p:cNvPr>
          <p:cNvSpPr>
            <a:spLocks noGrp="1"/>
          </p:cNvSpPr>
          <p:nvPr>
            <p:ph type="subTitle" idx="1"/>
          </p:nvPr>
        </p:nvSpPr>
        <p:spPr>
          <a:xfrm>
            <a:off x="0" y="620688"/>
            <a:ext cx="9036496" cy="5616624"/>
          </a:xfrm>
        </p:spPr>
        <p:txBody>
          <a:bodyPr/>
          <a:lstStyle/>
          <a:p>
            <a:pPr algn="just"/>
            <a:endParaRPr lang="en-ID" dirty="0">
              <a:solidFill>
                <a:schemeClr val="tx1"/>
              </a:solidFill>
            </a:endParaRPr>
          </a:p>
        </p:txBody>
      </p:sp>
      <p:sp>
        <p:nvSpPr>
          <p:cNvPr id="3" name="Persegi Panjang 2">
            <a:extLst>
              <a:ext uri="{FF2B5EF4-FFF2-40B4-BE49-F238E27FC236}">
                <a16:creationId xmlns:a16="http://schemas.microsoft.com/office/drawing/2014/main" id="{E4381E33-8A76-D2D7-9C2B-E70FB8DFC0CA}"/>
              </a:ext>
            </a:extLst>
          </p:cNvPr>
          <p:cNvSpPr/>
          <p:nvPr/>
        </p:nvSpPr>
        <p:spPr>
          <a:xfrm>
            <a:off x="107504" y="620688"/>
            <a:ext cx="5040560" cy="57606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b="0" i="0" u="none" strike="noStrike" dirty="0">
                <a:solidFill>
                  <a:srgbClr val="000000"/>
                </a:solidFill>
                <a:effectLst/>
                <a:latin typeface="-webkit-standard"/>
              </a:rPr>
              <a:t>Jenis-jenis PKPU</a:t>
            </a:r>
            <a:endParaRPr lang="id-ID" dirty="0"/>
          </a:p>
        </p:txBody>
      </p:sp>
      <p:sp>
        <p:nvSpPr>
          <p:cNvPr id="4" name="Panah Bawah 3">
            <a:extLst>
              <a:ext uri="{FF2B5EF4-FFF2-40B4-BE49-F238E27FC236}">
                <a16:creationId xmlns:a16="http://schemas.microsoft.com/office/drawing/2014/main" id="{8EF5F23F-0DAF-266B-18D8-62BFC2A5ABF6}"/>
              </a:ext>
            </a:extLst>
          </p:cNvPr>
          <p:cNvSpPr/>
          <p:nvPr/>
        </p:nvSpPr>
        <p:spPr>
          <a:xfrm>
            <a:off x="3851920" y="1124744"/>
            <a:ext cx="720080" cy="720080"/>
          </a:xfrm>
          <a:prstGeom prst="down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id-ID"/>
          </a:p>
        </p:txBody>
      </p:sp>
      <p:sp>
        <p:nvSpPr>
          <p:cNvPr id="5" name="Persegi Panjang 4">
            <a:extLst>
              <a:ext uri="{FF2B5EF4-FFF2-40B4-BE49-F238E27FC236}">
                <a16:creationId xmlns:a16="http://schemas.microsoft.com/office/drawing/2014/main" id="{BEDC206C-85AE-5590-C254-FA9683F368A3}"/>
              </a:ext>
            </a:extLst>
          </p:cNvPr>
          <p:cNvSpPr/>
          <p:nvPr/>
        </p:nvSpPr>
        <p:spPr>
          <a:xfrm>
            <a:off x="0" y="2060848"/>
            <a:ext cx="8784976" cy="172819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marL="285750" indent="-285750" algn="just">
              <a:buFont typeface="Wingdings" pitchFamily="2" charset="2"/>
              <a:buChar char="v"/>
            </a:pPr>
            <a:r>
              <a:rPr lang="id-ID" b="1" dirty="0"/>
              <a:t>KPU Sementara</a:t>
            </a:r>
            <a:r>
              <a:rPr lang="id-ID" dirty="0"/>
              <a:t>: Pemberian penundaan kewajiban pembayaran utang selama 45 hari (dapat diperpanjang) untuk memberikan kesempatan bagi </a:t>
            </a:r>
            <a:r>
              <a:rPr lang="id-ID" dirty="0" err="1"/>
              <a:t>debitor</a:t>
            </a:r>
            <a:r>
              <a:rPr lang="id-ID" dirty="0"/>
              <a:t> untuk melakukan negosiasi dengan kreditor.</a:t>
            </a:r>
          </a:p>
          <a:p>
            <a:pPr marL="285750" indent="-285750" algn="just">
              <a:buFont typeface="Wingdings" pitchFamily="2" charset="2"/>
              <a:buChar char="v"/>
            </a:pPr>
            <a:r>
              <a:rPr lang="id-ID" b="1" dirty="0"/>
              <a:t>PKPU </a:t>
            </a:r>
            <a:r>
              <a:rPr lang="id-ID" b="1" dirty="0" err="1"/>
              <a:t>Permanent</a:t>
            </a:r>
            <a:r>
              <a:rPr lang="id-ID" b="1" dirty="0"/>
              <a:t> (Final)</a:t>
            </a:r>
            <a:r>
              <a:rPr lang="id-ID" dirty="0"/>
              <a:t>: Keputusan pengadilan yang berisi kesepakatan antara </a:t>
            </a:r>
            <a:r>
              <a:rPr lang="id-ID" dirty="0" err="1"/>
              <a:t>debitor</a:t>
            </a:r>
            <a:r>
              <a:rPr lang="id-ID" dirty="0"/>
              <a:t> dan kreditor tentang pengaturan pembayaran utang dan restrukturisasi yang lebih permanen.</a:t>
            </a:r>
          </a:p>
        </p:txBody>
      </p:sp>
    </p:spTree>
    <p:extLst>
      <p:ext uri="{BB962C8B-B14F-4D97-AF65-F5344CB8AC3E}">
        <p14:creationId xmlns:p14="http://schemas.microsoft.com/office/powerpoint/2010/main" val="1372665117"/>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0D1A3562-2586-74FD-5976-C08CFF7D150E}"/>
              </a:ext>
            </a:extLst>
          </p:cNvPr>
          <p:cNvSpPr>
            <a:spLocks noGrp="1"/>
          </p:cNvSpPr>
          <p:nvPr>
            <p:ph type="subTitle" idx="1"/>
          </p:nvPr>
        </p:nvSpPr>
        <p:spPr>
          <a:xfrm>
            <a:off x="107504" y="764704"/>
            <a:ext cx="8784976" cy="4874096"/>
          </a:xfrm>
        </p:spPr>
        <p:txBody>
          <a:bodyPr>
            <a:normAutofit/>
          </a:bodyPr>
          <a:lstStyle/>
          <a:p>
            <a:r>
              <a:rPr lang="id-ID" b="1" i="0" u="none" strike="noStrike" dirty="0">
                <a:solidFill>
                  <a:srgbClr val="000000"/>
                </a:solidFill>
                <a:effectLst/>
              </a:rPr>
              <a:t>Kelebihan dan Kekurangan PKPU</a:t>
            </a:r>
          </a:p>
          <a:p>
            <a:pPr algn="l"/>
            <a:r>
              <a:rPr lang="id-ID" b="1" i="0" u="none" strike="noStrike" dirty="0" err="1">
                <a:solidFill>
                  <a:srgbClr val="000000"/>
                </a:solidFill>
                <a:effectLst/>
              </a:rPr>
              <a:t>A</a:t>
            </a:r>
            <a:r>
              <a:rPr lang="id-ID" sz="2400" b="1" i="0" u="none" strike="noStrike" dirty="0">
                <a:solidFill>
                  <a:srgbClr val="000000"/>
                </a:solidFill>
                <a:effectLst/>
              </a:rPr>
              <a:t>. Kelebihan PKPU</a:t>
            </a:r>
            <a:endParaRPr lang="id-ID" sz="2400" b="0" i="0" u="none" strike="noStrike" dirty="0">
              <a:solidFill>
                <a:srgbClr val="000000"/>
              </a:solidFill>
              <a:effectLst/>
            </a:endParaRPr>
          </a:p>
          <a:p>
            <a:pPr algn="l">
              <a:buFont typeface="Arial" panose="020B0604020202020204" pitchFamily="34" charset="0"/>
              <a:buChar char="•"/>
            </a:pPr>
            <a:r>
              <a:rPr lang="id-ID" sz="2400" b="1" i="0" u="none" strike="noStrike" dirty="0">
                <a:solidFill>
                  <a:srgbClr val="000000"/>
                </a:solidFill>
                <a:effectLst/>
              </a:rPr>
              <a:t>Menghindari kepailitan</a:t>
            </a:r>
            <a:r>
              <a:rPr lang="id-ID" sz="2400" b="0" i="0" u="none" strike="noStrike" dirty="0">
                <a:solidFill>
                  <a:srgbClr val="000000"/>
                </a:solidFill>
                <a:effectLst/>
              </a:rPr>
              <a:t>: Jika proses PKPU berhasil, perusahaan dapat menghindari kebangkrutan dan melanjutkan operasionalnya.</a:t>
            </a:r>
          </a:p>
          <a:p>
            <a:pPr algn="l">
              <a:buFont typeface="Arial" panose="020B0604020202020204" pitchFamily="34" charset="0"/>
              <a:buChar char="•"/>
            </a:pPr>
            <a:r>
              <a:rPr lang="id-ID" sz="2400" b="1" i="0" u="none" strike="noStrike" dirty="0">
                <a:solidFill>
                  <a:srgbClr val="000000"/>
                </a:solidFill>
                <a:effectLst/>
              </a:rPr>
              <a:t>Memberikan waktu untuk restrukturisasi</a:t>
            </a:r>
            <a:r>
              <a:rPr lang="id-ID" sz="2400" b="0" i="0" u="none" strike="noStrike" dirty="0">
                <a:solidFill>
                  <a:srgbClr val="000000"/>
                </a:solidFill>
                <a:effectLst/>
              </a:rPr>
              <a:t>: </a:t>
            </a:r>
            <a:r>
              <a:rPr lang="id-ID" sz="2400" b="0" i="0" u="none" strike="noStrike" dirty="0" err="1">
                <a:solidFill>
                  <a:srgbClr val="000000"/>
                </a:solidFill>
                <a:effectLst/>
              </a:rPr>
              <a:t>Debitor</a:t>
            </a:r>
            <a:r>
              <a:rPr lang="id-ID" sz="2400" b="0" i="0" u="none" strike="noStrike" dirty="0">
                <a:solidFill>
                  <a:srgbClr val="000000"/>
                </a:solidFill>
                <a:effectLst/>
              </a:rPr>
              <a:t> mendapat waktu untuk merestrukturisasi utang dan mengelola arus kas.</a:t>
            </a:r>
          </a:p>
          <a:p>
            <a:pPr algn="l">
              <a:buFont typeface="Arial" panose="020B0604020202020204" pitchFamily="34" charset="0"/>
              <a:buChar char="•"/>
            </a:pPr>
            <a:r>
              <a:rPr lang="id-ID" sz="2400" b="1" i="0" u="none" strike="noStrike" dirty="0">
                <a:solidFill>
                  <a:srgbClr val="000000"/>
                </a:solidFill>
                <a:effectLst/>
              </a:rPr>
              <a:t>Pengaturan yang terstruktur</a:t>
            </a:r>
            <a:r>
              <a:rPr lang="id-ID" sz="2400" b="0" i="0" u="none" strike="noStrike" dirty="0">
                <a:solidFill>
                  <a:srgbClr val="000000"/>
                </a:solidFill>
                <a:effectLst/>
              </a:rPr>
              <a:t>: Semua kreditor terlibat dalam proses negosiasi, sehingga ada transparansi dalam pengaturan utang.</a:t>
            </a:r>
          </a:p>
          <a:p>
            <a:pPr algn="l">
              <a:buFont typeface="Arial" panose="020B0604020202020204" pitchFamily="34" charset="0"/>
              <a:buChar char="•"/>
            </a:pPr>
            <a:r>
              <a:rPr lang="id-ID" sz="2400" b="1" i="0" u="none" strike="noStrike" dirty="0">
                <a:solidFill>
                  <a:srgbClr val="000000"/>
                </a:solidFill>
                <a:effectLst/>
              </a:rPr>
              <a:t>Perlindungan terhadap aset</a:t>
            </a:r>
            <a:r>
              <a:rPr lang="id-ID" sz="2400" b="0" i="0" u="none" strike="noStrike" dirty="0">
                <a:solidFill>
                  <a:srgbClr val="000000"/>
                </a:solidFill>
                <a:effectLst/>
              </a:rPr>
              <a:t>: Selama proses PKPU, tindakan eksekusi oleh kreditor dihentikan.</a:t>
            </a:r>
          </a:p>
          <a:p>
            <a:endParaRPr lang="id-ID" dirty="0"/>
          </a:p>
        </p:txBody>
      </p:sp>
    </p:spTree>
    <p:extLst>
      <p:ext uri="{BB962C8B-B14F-4D97-AF65-F5344CB8AC3E}">
        <p14:creationId xmlns:p14="http://schemas.microsoft.com/office/powerpoint/2010/main" val="1373489812"/>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9E8097F7-4773-7226-54E6-DDEB54C536EB}"/>
              </a:ext>
            </a:extLst>
          </p:cNvPr>
          <p:cNvSpPr>
            <a:spLocks noGrp="1"/>
          </p:cNvSpPr>
          <p:nvPr>
            <p:ph type="subTitle" idx="1"/>
          </p:nvPr>
        </p:nvSpPr>
        <p:spPr>
          <a:xfrm>
            <a:off x="0" y="1196752"/>
            <a:ext cx="8820472" cy="4442048"/>
          </a:xfrm>
        </p:spPr>
        <p:txBody>
          <a:bodyPr>
            <a:normAutofit/>
          </a:bodyPr>
          <a:lstStyle/>
          <a:p>
            <a:pPr algn="l"/>
            <a:r>
              <a:rPr lang="id-ID" sz="2200" b="1" i="0" u="none" strike="noStrike" dirty="0">
                <a:solidFill>
                  <a:srgbClr val="000000"/>
                </a:solidFill>
                <a:effectLst/>
              </a:rPr>
              <a:t>Kekurangan PKPU</a:t>
            </a:r>
            <a:endParaRPr lang="id-ID" sz="2200" b="0" i="0" u="none" strike="noStrike" dirty="0">
              <a:solidFill>
                <a:srgbClr val="000000"/>
              </a:solidFill>
              <a:effectLst/>
            </a:endParaRPr>
          </a:p>
          <a:p>
            <a:pPr algn="l">
              <a:buFont typeface="Arial" panose="020B0604020202020204" pitchFamily="34" charset="0"/>
              <a:buChar char="•"/>
            </a:pPr>
            <a:r>
              <a:rPr lang="id-ID" sz="2200" b="1" i="0" u="none" strike="noStrike" dirty="0">
                <a:solidFill>
                  <a:srgbClr val="000000"/>
                </a:solidFill>
                <a:effectLst/>
              </a:rPr>
              <a:t>Tergantung pada kesepakatan kreditor</a:t>
            </a:r>
            <a:r>
              <a:rPr lang="id-ID" sz="2200" b="0" i="0" u="none" strike="noStrike" dirty="0">
                <a:solidFill>
                  <a:srgbClr val="000000"/>
                </a:solidFill>
                <a:effectLst/>
              </a:rPr>
              <a:t>: Jika kreditor menolak proposal restrukturisasi, PKPU bisa gagal dan berlanjut ke kepailitan.</a:t>
            </a:r>
          </a:p>
          <a:p>
            <a:pPr algn="l">
              <a:buFont typeface="Arial" panose="020B0604020202020204" pitchFamily="34" charset="0"/>
              <a:buChar char="•"/>
            </a:pPr>
            <a:r>
              <a:rPr lang="id-ID" sz="2200" b="1" i="0" u="none" strike="noStrike" dirty="0">
                <a:solidFill>
                  <a:srgbClr val="000000"/>
                </a:solidFill>
                <a:effectLst/>
              </a:rPr>
              <a:t>Biaya tinggi</a:t>
            </a:r>
            <a:r>
              <a:rPr lang="id-ID" sz="2200" b="0" i="0" u="none" strike="noStrike" dirty="0">
                <a:solidFill>
                  <a:srgbClr val="000000"/>
                </a:solidFill>
                <a:effectLst/>
              </a:rPr>
              <a:t>: Proses PKPU melibatkan biaya hukum dan administrasi yang cukup tinggi, termasuk biaya untuk kurator dan mediator.</a:t>
            </a:r>
          </a:p>
          <a:p>
            <a:pPr algn="l">
              <a:buFont typeface="Arial" panose="020B0604020202020204" pitchFamily="34" charset="0"/>
              <a:buChar char="•"/>
            </a:pPr>
            <a:r>
              <a:rPr lang="id-ID" sz="2200" b="1" i="0" u="none" strike="noStrike" dirty="0">
                <a:solidFill>
                  <a:srgbClr val="000000"/>
                </a:solidFill>
                <a:effectLst/>
              </a:rPr>
              <a:t>Risiko kebangkrutan tetap ada</a:t>
            </a:r>
            <a:r>
              <a:rPr lang="id-ID" sz="2200" b="0" i="0" u="none" strike="noStrike" dirty="0">
                <a:solidFill>
                  <a:srgbClr val="000000"/>
                </a:solidFill>
                <a:effectLst/>
              </a:rPr>
              <a:t>: Jika proses PKPU gagal, perusahaan bisa tetap berakhir dalam proses kepailitan.</a:t>
            </a:r>
          </a:p>
          <a:p>
            <a:endParaRPr lang="id-ID" sz="2000" dirty="0"/>
          </a:p>
        </p:txBody>
      </p:sp>
    </p:spTree>
    <p:extLst>
      <p:ext uri="{BB962C8B-B14F-4D97-AF65-F5344CB8AC3E}">
        <p14:creationId xmlns:p14="http://schemas.microsoft.com/office/powerpoint/2010/main" val="903856708"/>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DAA2E162-A85D-D6AC-6E4A-3A3C3BAE516B}"/>
              </a:ext>
            </a:extLst>
          </p:cNvPr>
          <p:cNvSpPr>
            <a:spLocks noGrp="1"/>
          </p:cNvSpPr>
          <p:nvPr>
            <p:ph type="subTitle" idx="1"/>
          </p:nvPr>
        </p:nvSpPr>
        <p:spPr>
          <a:xfrm>
            <a:off x="179512" y="2132856"/>
            <a:ext cx="8496944" cy="1752600"/>
          </a:xfrm>
        </p:spPr>
        <p:txBody>
          <a:bodyPr>
            <a:normAutofit fontScale="85000" lnSpcReduction="10000"/>
          </a:bodyPr>
          <a:lstStyle/>
          <a:p>
            <a:pPr algn="just"/>
            <a:r>
              <a:rPr lang="id-ID" b="0" i="0" u="none" strike="noStrike" dirty="0">
                <a:solidFill>
                  <a:srgbClr val="000000"/>
                </a:solidFill>
                <a:effectLst/>
                <a:latin typeface="-webkit-standard"/>
              </a:rPr>
              <a:t>Setelah selesai melakukan negosiasi dan restrukturisasi utang, serta jika kreditor menerima proposal yang diajukan, pengadilan akan mengesahkan keputusan tersebut dan mengakhiri proses PKPU. Jika gagal, pengadilan dapat memutuskan untuk mengakhiri PKPU dan memulai proses </a:t>
            </a:r>
            <a:r>
              <a:rPr lang="id-ID" b="1" i="0" u="none" strike="noStrike" dirty="0">
                <a:solidFill>
                  <a:srgbClr val="000000"/>
                </a:solidFill>
                <a:effectLst/>
              </a:rPr>
              <a:t>kepailitan</a:t>
            </a:r>
            <a:r>
              <a:rPr lang="id-ID" b="0" i="0" u="none" strike="noStrike" dirty="0">
                <a:solidFill>
                  <a:srgbClr val="000000"/>
                </a:solidFill>
                <a:effectLst/>
                <a:latin typeface="-webkit-standard"/>
              </a:rPr>
              <a:t>.</a:t>
            </a:r>
            <a:endParaRPr lang="id-ID" dirty="0"/>
          </a:p>
        </p:txBody>
      </p:sp>
    </p:spTree>
    <p:extLst>
      <p:ext uri="{BB962C8B-B14F-4D97-AF65-F5344CB8AC3E}">
        <p14:creationId xmlns:p14="http://schemas.microsoft.com/office/powerpoint/2010/main" val="3008198880"/>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E2E9B3CD-6BFC-AABB-2483-3E0DF3A77AF9}"/>
              </a:ext>
            </a:extLst>
          </p:cNvPr>
          <p:cNvSpPr>
            <a:spLocks noGrp="1"/>
          </p:cNvSpPr>
          <p:nvPr>
            <p:ph type="subTitle" idx="1"/>
          </p:nvPr>
        </p:nvSpPr>
        <p:spPr>
          <a:xfrm>
            <a:off x="251520" y="1268760"/>
            <a:ext cx="8568952" cy="4370040"/>
          </a:xfrm>
        </p:spPr>
        <p:txBody>
          <a:bodyPr>
            <a:normAutofit/>
          </a:bodyPr>
          <a:lstStyle/>
          <a:p>
            <a:r>
              <a:rPr lang="id-ID" b="1" i="0" u="none" strike="noStrike" dirty="0">
                <a:solidFill>
                  <a:srgbClr val="000000"/>
                </a:solidFill>
                <a:effectLst/>
              </a:rPr>
              <a:t>Kesimpulan</a:t>
            </a:r>
          </a:p>
          <a:p>
            <a:pPr algn="l"/>
            <a:r>
              <a:rPr lang="id-ID" sz="2200" b="0" i="0" u="none" strike="noStrike" dirty="0">
                <a:solidFill>
                  <a:srgbClr val="000000"/>
                </a:solidFill>
                <a:effectLst/>
              </a:rPr>
              <a:t>PKPU merupakan mekanisme hukum yang penting dalam upaya penyelesaian masalah keuangan perusahaan yang terdesak oleh utang, tetapi masih memiliki potensi untuk pulih. PKPU memberikan kesempatan bagi </a:t>
            </a:r>
            <a:r>
              <a:rPr lang="id-ID" sz="2200" b="0" i="0" u="none" strike="noStrike" dirty="0" err="1">
                <a:solidFill>
                  <a:srgbClr val="000000"/>
                </a:solidFill>
                <a:effectLst/>
              </a:rPr>
              <a:t>debitor</a:t>
            </a:r>
            <a:r>
              <a:rPr lang="id-ID" sz="2200" b="0" i="0" u="none" strike="noStrike" dirty="0">
                <a:solidFill>
                  <a:srgbClr val="000000"/>
                </a:solidFill>
                <a:effectLst/>
              </a:rPr>
              <a:t> untuk mengatur kembali kewajiban utangnya, sembari memberikan perlindungan terhadap eksekusi hukum yang dapat dilakukan oleh kreditor. Jika berhasil, PKPU memungkinkan perusahaan untuk menghindari kepailitan dan memulai kembali operasionalnya. Namun, keberhasilan PKPU sangat bergantung pada kesepakatan antara </a:t>
            </a:r>
            <a:r>
              <a:rPr lang="id-ID" sz="2200" b="0" i="0" u="none" strike="noStrike" dirty="0" err="1">
                <a:solidFill>
                  <a:srgbClr val="000000"/>
                </a:solidFill>
                <a:effectLst/>
              </a:rPr>
              <a:t>debitor</a:t>
            </a:r>
            <a:r>
              <a:rPr lang="id-ID" sz="2200" b="0" i="0" u="none" strike="noStrike" dirty="0">
                <a:solidFill>
                  <a:srgbClr val="000000"/>
                </a:solidFill>
                <a:effectLst/>
              </a:rPr>
              <a:t> dan kreditor serta pengawasan pengadilan dan kurator.</a:t>
            </a:r>
          </a:p>
          <a:p>
            <a:endParaRPr lang="id-ID" dirty="0"/>
          </a:p>
        </p:txBody>
      </p:sp>
    </p:spTree>
    <p:extLst>
      <p:ext uri="{BB962C8B-B14F-4D97-AF65-F5344CB8AC3E}">
        <p14:creationId xmlns:p14="http://schemas.microsoft.com/office/powerpoint/2010/main" val="3857595883"/>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AB450397-FDE3-8B4E-B45C-4EDCA9589063}"/>
              </a:ext>
            </a:extLst>
          </p:cNvPr>
          <p:cNvSpPr>
            <a:spLocks noGrp="1"/>
          </p:cNvSpPr>
          <p:nvPr>
            <p:ph type="subTitle" idx="1"/>
          </p:nvPr>
        </p:nvSpPr>
        <p:spPr>
          <a:xfrm>
            <a:off x="251520" y="955948"/>
            <a:ext cx="8640960" cy="4946104"/>
          </a:xfrm>
        </p:spPr>
        <p:txBody>
          <a:bodyPr>
            <a:normAutofit/>
          </a:bodyPr>
          <a:lstStyle/>
          <a:p>
            <a:endParaRPr lang="en-US" sz="5000" dirty="0"/>
          </a:p>
          <a:p>
            <a:endParaRPr lang="en-US" sz="5000" dirty="0"/>
          </a:p>
          <a:p>
            <a:r>
              <a:rPr lang="en-US" sz="5000" dirty="0"/>
              <a:t>THANK YOU</a:t>
            </a:r>
            <a:endParaRPr lang="en-ID" sz="5000" dirty="0"/>
          </a:p>
        </p:txBody>
      </p:sp>
    </p:spTree>
    <p:extLst>
      <p:ext uri="{BB962C8B-B14F-4D97-AF65-F5344CB8AC3E}">
        <p14:creationId xmlns:p14="http://schemas.microsoft.com/office/powerpoint/2010/main" val="3158652231"/>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95EA7-DFD6-852E-F685-47E1DA180685}"/>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48850A61-4DBB-BB36-519B-9AF25F56BC96}"/>
              </a:ext>
            </a:extLst>
          </p:cNvPr>
          <p:cNvSpPr txBox="1">
            <a:spLocks/>
          </p:cNvSpPr>
          <p:nvPr/>
        </p:nvSpPr>
        <p:spPr>
          <a:xfrm>
            <a:off x="611560" y="803735"/>
            <a:ext cx="8229600" cy="839192"/>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dirty="0" err="1">
                <a:latin typeface="Arial" panose="020B0604020202020204" pitchFamily="34" charset="0"/>
                <a:ea typeface="+mj-ea"/>
                <a:cs typeface="Arial" panose="020B0604020202020204" pitchFamily="34" charset="0"/>
              </a:rPr>
              <a:t>Pengertian</a:t>
            </a:r>
            <a:r>
              <a:rPr lang="en-US" sz="3600" b="1" dirty="0">
                <a:latin typeface="Arial" panose="020B0604020202020204" pitchFamily="34" charset="0"/>
                <a:ea typeface="+mj-ea"/>
                <a:cs typeface="Arial" panose="020B0604020202020204" pitchFamily="34" charset="0"/>
              </a:rPr>
              <a:t> </a:t>
            </a:r>
            <a:r>
              <a:rPr lang="en-US" sz="3600" b="1" dirty="0" err="1">
                <a:latin typeface="Arial" panose="020B0604020202020204" pitchFamily="34" charset="0"/>
                <a:ea typeface="+mj-ea"/>
                <a:cs typeface="Arial" panose="020B0604020202020204" pitchFamily="34" charset="0"/>
              </a:rPr>
              <a:t>Kepailitan</a:t>
            </a:r>
            <a:r>
              <a:rPr lang="en-US" sz="3600" b="1" dirty="0">
                <a:latin typeface="Arial" panose="020B0604020202020204" pitchFamily="34" charset="0"/>
                <a:ea typeface="+mj-ea"/>
                <a:cs typeface="Arial" panose="020B0604020202020204" pitchFamily="34" charset="0"/>
              </a:rPr>
              <a:t> </a:t>
            </a:r>
          </a:p>
        </p:txBody>
      </p:sp>
      <p:sp>
        <p:nvSpPr>
          <p:cNvPr id="4" name="Content Placeholder 2">
            <a:extLst>
              <a:ext uri="{FF2B5EF4-FFF2-40B4-BE49-F238E27FC236}">
                <a16:creationId xmlns:a16="http://schemas.microsoft.com/office/drawing/2014/main" id="{3AACC783-0EEF-1CA9-4063-1B6C56AABD5B}"/>
              </a:ext>
            </a:extLst>
          </p:cNvPr>
          <p:cNvSpPr txBox="1">
            <a:spLocks/>
          </p:cNvSpPr>
          <p:nvPr/>
        </p:nvSpPr>
        <p:spPr>
          <a:xfrm>
            <a:off x="457200" y="1340768"/>
            <a:ext cx="8229600" cy="478539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id-ID" sz="2600" dirty="0">
              <a:solidFill>
                <a:schemeClr val="tx1"/>
              </a:solidFill>
              <a:latin typeface="Cambria" panose="02040503050406030204" pitchFamily="18" charset="0"/>
              <a:cs typeface="Arial" panose="020B0604020202020204" pitchFamily="34" charset="0"/>
            </a:endParaRPr>
          </a:p>
        </p:txBody>
      </p:sp>
      <p:sp>
        <p:nvSpPr>
          <p:cNvPr id="10" name="Arrow: Down 9">
            <a:extLst>
              <a:ext uri="{FF2B5EF4-FFF2-40B4-BE49-F238E27FC236}">
                <a16:creationId xmlns:a16="http://schemas.microsoft.com/office/drawing/2014/main" id="{96BE9FEA-DDDB-C71F-9E43-6A11EF0AB450}"/>
              </a:ext>
            </a:extLst>
          </p:cNvPr>
          <p:cNvSpPr/>
          <p:nvPr/>
        </p:nvSpPr>
        <p:spPr>
          <a:xfrm>
            <a:off x="8164665" y="1346885"/>
            <a:ext cx="735550" cy="953197"/>
          </a:xfrm>
          <a:prstGeom prst="down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ID"/>
          </a:p>
        </p:txBody>
      </p:sp>
      <p:sp>
        <p:nvSpPr>
          <p:cNvPr id="11" name="Rectangle 10">
            <a:extLst>
              <a:ext uri="{FF2B5EF4-FFF2-40B4-BE49-F238E27FC236}">
                <a16:creationId xmlns:a16="http://schemas.microsoft.com/office/drawing/2014/main" id="{5037A5AB-8035-1135-914F-2BCE9D1ACD06}"/>
              </a:ext>
            </a:extLst>
          </p:cNvPr>
          <p:cNvSpPr/>
          <p:nvPr/>
        </p:nvSpPr>
        <p:spPr>
          <a:xfrm>
            <a:off x="166559" y="2316356"/>
            <a:ext cx="8733656" cy="224156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en-ID" kern="100" dirty="0">
                <a:solidFill>
                  <a:schemeClr val="tx1"/>
                </a:solidFill>
                <a:latin typeface="Calibri" panose="020F0502020204030204" pitchFamily="34" charset="0"/>
                <a:ea typeface="Calibri" panose="020F0502020204030204" pitchFamily="34" charset="0"/>
                <a:cs typeface="Times New Roman" panose="02020603050405020304" pitchFamily="18" charset="0"/>
              </a:rPr>
              <a:t>Pasal 1 </a:t>
            </a:r>
            <a:r>
              <a:rPr lang="en-ID" kern="100"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ayat</a:t>
            </a:r>
            <a:r>
              <a:rPr lang="en-ID" kern="100" dirty="0">
                <a:solidFill>
                  <a:schemeClr val="tx1"/>
                </a:solidFill>
                <a:latin typeface="Calibri" panose="020F0502020204030204" pitchFamily="34" charset="0"/>
                <a:ea typeface="Calibri" panose="020F0502020204030204" pitchFamily="34" charset="0"/>
                <a:cs typeface="Times New Roman" panose="02020603050405020304" pitchFamily="18" charset="0"/>
              </a:rPr>
              <a:t> 1 UU NO. 37 </a:t>
            </a:r>
            <a:r>
              <a:rPr lang="en-ID" kern="100"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Tahun</a:t>
            </a:r>
            <a:r>
              <a:rPr lang="en-ID" kern="100" dirty="0">
                <a:solidFill>
                  <a:schemeClr val="tx1"/>
                </a:solidFill>
                <a:latin typeface="Calibri" panose="020F0502020204030204" pitchFamily="34" charset="0"/>
                <a:ea typeface="Calibri" panose="020F0502020204030204" pitchFamily="34" charset="0"/>
                <a:cs typeface="Times New Roman" panose="02020603050405020304" pitchFamily="18" charset="0"/>
              </a:rPr>
              <a:t> 2004 </a:t>
            </a:r>
            <a:r>
              <a:rPr lang="en-ID" kern="100"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tentang</a:t>
            </a:r>
            <a:r>
              <a:rPr lang="en-ID" kern="1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id-ID" dirty="0">
                <a:solidFill>
                  <a:srgbClr val="000000"/>
                </a:solidFill>
                <a:effectLst/>
                <a:latin typeface="Helvetica" pitchFamily="2" charset="0"/>
              </a:rPr>
              <a:t>Kepailitan Dan Penundaan Kewajiban Pembayaran Utang</a:t>
            </a:r>
            <a:r>
              <a:rPr lang="en-ID" kern="100" dirty="0">
                <a:solidFill>
                  <a:schemeClr val="tx1"/>
                </a:solidFill>
                <a:latin typeface="Calibri" panose="020F0502020204030204" pitchFamily="34" charset="0"/>
                <a:ea typeface="Calibri" panose="020F0502020204030204" pitchFamily="34" charset="0"/>
                <a:cs typeface="Times New Roman" panose="02020603050405020304" pitchFamily="18" charset="0"/>
              </a:rPr>
              <a:t> : </a:t>
            </a:r>
            <a:r>
              <a:rPr lang="id-ID" dirty="0">
                <a:solidFill>
                  <a:srgbClr val="000000"/>
                </a:solidFill>
                <a:effectLst/>
                <a:latin typeface="Helvetica" pitchFamily="2" charset="0"/>
              </a:rPr>
              <a:t>Kepailitan adalah sita umum atas semua kekayaan </a:t>
            </a:r>
            <a:r>
              <a:rPr lang="id-ID" dirty="0" err="1">
                <a:solidFill>
                  <a:srgbClr val="000000"/>
                </a:solidFill>
                <a:effectLst/>
                <a:latin typeface="Helvetica" pitchFamily="2" charset="0"/>
              </a:rPr>
              <a:t>Debitor</a:t>
            </a:r>
            <a:r>
              <a:rPr lang="id-ID" dirty="0">
                <a:solidFill>
                  <a:srgbClr val="000000"/>
                </a:solidFill>
                <a:effectLst/>
                <a:latin typeface="Helvetica" pitchFamily="2" charset="0"/>
              </a:rPr>
              <a:t> Pailit yang pengurusan dan pemberesannya dilakukan oleh Kurator di bawah pengawasan Hakim Pengawas sebagaimana diatur dalam </a:t>
            </a:r>
            <a:r>
              <a:rPr lang="id-ID" dirty="0" err="1">
                <a:solidFill>
                  <a:srgbClr val="000000"/>
                </a:solidFill>
                <a:effectLst/>
                <a:latin typeface="Helvetica" pitchFamily="2" charset="0"/>
              </a:rPr>
              <a:t>Undang-Undang</a:t>
            </a:r>
            <a:r>
              <a:rPr lang="id-ID" dirty="0">
                <a:solidFill>
                  <a:srgbClr val="000000"/>
                </a:solidFill>
                <a:latin typeface="Helvetica" pitchFamily="2" charset="0"/>
              </a:rPr>
              <a:t> </a:t>
            </a:r>
            <a:r>
              <a:rPr lang="id-ID" dirty="0">
                <a:solidFill>
                  <a:srgbClr val="000000"/>
                </a:solidFill>
                <a:effectLst/>
                <a:latin typeface="Helvetica" pitchFamily="2" charset="0"/>
              </a:rPr>
              <a:t>ini.</a:t>
            </a:r>
          </a:p>
          <a:p>
            <a:pPr marL="609600" indent="-609600" algn="just" eaLnBrk="1" hangingPunct="1">
              <a:buFont typeface="Wingdings" panose="05000000000000000000" pitchFamily="2" charset="2"/>
              <a:buNone/>
              <a:defRPr/>
            </a:pP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Arrow: Down 1">
            <a:extLst>
              <a:ext uri="{FF2B5EF4-FFF2-40B4-BE49-F238E27FC236}">
                <a16:creationId xmlns:a16="http://schemas.microsoft.com/office/drawing/2014/main" id="{FBD805E1-1CE1-21F7-55E7-BD1F50632148}"/>
              </a:ext>
            </a:extLst>
          </p:cNvPr>
          <p:cNvSpPr/>
          <p:nvPr/>
        </p:nvSpPr>
        <p:spPr>
          <a:xfrm>
            <a:off x="6673185" y="3917820"/>
            <a:ext cx="792088" cy="100811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5" name="Rectangle 4">
            <a:extLst>
              <a:ext uri="{FF2B5EF4-FFF2-40B4-BE49-F238E27FC236}">
                <a16:creationId xmlns:a16="http://schemas.microsoft.com/office/drawing/2014/main" id="{0C0307BE-FA5F-C6A7-C4E7-C2D9E0D307EE}"/>
              </a:ext>
            </a:extLst>
          </p:cNvPr>
          <p:cNvSpPr/>
          <p:nvPr/>
        </p:nvSpPr>
        <p:spPr>
          <a:xfrm>
            <a:off x="133420" y="4926323"/>
            <a:ext cx="7425270" cy="121436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en-US" dirty="0"/>
          </a:p>
          <a:p>
            <a:pPr algn="just"/>
            <a:r>
              <a:rPr lang="id-ID" b="0" i="0" u="none" strike="noStrike" dirty="0">
                <a:solidFill>
                  <a:srgbClr val="000000"/>
                </a:solidFill>
                <a:effectLst/>
                <a:latin typeface="-webkit-standard"/>
              </a:rPr>
              <a:t>Tujuan Kepailitan untuk memberikan perlindungan bagi kreditor dan memberikan kesempatan bagi perusahaan untuk memperbaiki keadaan keuangan.</a:t>
            </a:r>
            <a:endParaRPr lang="en-ID" dirty="0"/>
          </a:p>
        </p:txBody>
      </p:sp>
    </p:spTree>
    <p:extLst>
      <p:ext uri="{BB962C8B-B14F-4D97-AF65-F5344CB8AC3E}">
        <p14:creationId xmlns:p14="http://schemas.microsoft.com/office/powerpoint/2010/main" val="186939752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E928C48D-37EA-2512-877D-B92FD57EF9BB}"/>
              </a:ext>
            </a:extLst>
          </p:cNvPr>
          <p:cNvSpPr>
            <a:spLocks noGrp="1"/>
          </p:cNvSpPr>
          <p:nvPr>
            <p:ph type="subTitle" idx="1"/>
          </p:nvPr>
        </p:nvSpPr>
        <p:spPr>
          <a:xfrm>
            <a:off x="395536" y="980728"/>
            <a:ext cx="8424936" cy="4658072"/>
          </a:xfrm>
        </p:spPr>
        <p:txBody>
          <a:bodyPr>
            <a:normAutofit/>
          </a:bodyPr>
          <a:lstStyle/>
          <a:p>
            <a:r>
              <a:rPr lang="en-US" sz="3200" dirty="0" err="1">
                <a:solidFill>
                  <a:schemeClr val="tx1"/>
                </a:solidFill>
              </a:rPr>
              <a:t>Penyebab</a:t>
            </a:r>
            <a:r>
              <a:rPr lang="en-US" sz="3200" dirty="0">
                <a:solidFill>
                  <a:schemeClr val="tx1"/>
                </a:solidFill>
              </a:rPr>
              <a:t> </a:t>
            </a:r>
            <a:r>
              <a:rPr lang="en-US" sz="3200" dirty="0" err="1">
                <a:solidFill>
                  <a:schemeClr val="tx1"/>
                </a:solidFill>
              </a:rPr>
              <a:t>Kepailitan</a:t>
            </a:r>
            <a:endParaRPr lang="en-ID" sz="3200" dirty="0">
              <a:solidFill>
                <a:schemeClr val="tx1"/>
              </a:solidFill>
            </a:endParaRPr>
          </a:p>
        </p:txBody>
      </p:sp>
      <p:sp>
        <p:nvSpPr>
          <p:cNvPr id="3" name="Arrow: Down 2">
            <a:extLst>
              <a:ext uri="{FF2B5EF4-FFF2-40B4-BE49-F238E27FC236}">
                <a16:creationId xmlns:a16="http://schemas.microsoft.com/office/drawing/2014/main" id="{9EC5DA70-51F6-CAC3-58A6-113926FF19D9}"/>
              </a:ext>
            </a:extLst>
          </p:cNvPr>
          <p:cNvSpPr/>
          <p:nvPr/>
        </p:nvSpPr>
        <p:spPr>
          <a:xfrm>
            <a:off x="4319972" y="2060848"/>
            <a:ext cx="504056" cy="86409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4" name="Rectangle 3">
            <a:extLst>
              <a:ext uri="{FF2B5EF4-FFF2-40B4-BE49-F238E27FC236}">
                <a16:creationId xmlns:a16="http://schemas.microsoft.com/office/drawing/2014/main" id="{22C3DF5A-0FFF-01B2-59D0-4534E9EB2241}"/>
              </a:ext>
            </a:extLst>
          </p:cNvPr>
          <p:cNvSpPr/>
          <p:nvPr/>
        </p:nvSpPr>
        <p:spPr>
          <a:xfrm>
            <a:off x="1043608" y="3435946"/>
            <a:ext cx="7416824" cy="22322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342900" indent="-342900" algn="ctr">
              <a:buAutoNum type="arabicPeriod"/>
            </a:pPr>
            <a:r>
              <a:rPr lang="id-ID" sz="2000" b="0" i="0" u="none" strike="noStrike" dirty="0">
                <a:solidFill>
                  <a:srgbClr val="000000"/>
                </a:solidFill>
                <a:effectLst/>
                <a:latin typeface="-webkit-standard"/>
              </a:rPr>
              <a:t>Ketidakmampuan membayar utang jatuh tempo.</a:t>
            </a:r>
            <a:br>
              <a:rPr lang="id-ID" sz="2000" dirty="0"/>
            </a:br>
            <a:r>
              <a:rPr lang="id-ID" sz="2000" b="0" i="0" u="none" strike="noStrike" dirty="0">
                <a:solidFill>
                  <a:srgbClr val="000000"/>
                </a:solidFill>
                <a:effectLst/>
                <a:latin typeface="-webkit-standard"/>
              </a:rPr>
              <a:t>2. Pengelolaan keuangan yang buruk.</a:t>
            </a:r>
            <a:br>
              <a:rPr lang="id-ID" sz="2000" dirty="0"/>
            </a:br>
            <a:r>
              <a:rPr lang="id-ID" sz="2000" b="0" i="0" u="none" strike="noStrike" dirty="0">
                <a:solidFill>
                  <a:srgbClr val="000000"/>
                </a:solidFill>
                <a:effectLst/>
                <a:latin typeface="-webkit-standard"/>
              </a:rPr>
              <a:t>3. Kondisi pasar yang buruk atau persaingan yang ketat.</a:t>
            </a:r>
            <a:br>
              <a:rPr lang="id-ID" sz="2000" dirty="0"/>
            </a:br>
            <a:r>
              <a:rPr lang="id-ID" sz="2000" b="0" i="0" u="none" strike="noStrike" dirty="0">
                <a:solidFill>
                  <a:srgbClr val="000000"/>
                </a:solidFill>
                <a:effectLst/>
                <a:latin typeface="-webkit-standard"/>
              </a:rPr>
              <a:t>4. Keputusan manajerial yang salah.</a:t>
            </a:r>
            <a:endParaRPr lang="en-ID" sz="2000" dirty="0"/>
          </a:p>
        </p:txBody>
      </p:sp>
    </p:spTree>
    <p:extLst>
      <p:ext uri="{BB962C8B-B14F-4D97-AF65-F5344CB8AC3E}">
        <p14:creationId xmlns:p14="http://schemas.microsoft.com/office/powerpoint/2010/main" val="969218641"/>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60009F96-0E6E-09BF-ECDB-813D047A58A2}"/>
              </a:ext>
            </a:extLst>
          </p:cNvPr>
          <p:cNvSpPr>
            <a:spLocks noGrp="1"/>
          </p:cNvSpPr>
          <p:nvPr>
            <p:ph type="subTitle" idx="1"/>
          </p:nvPr>
        </p:nvSpPr>
        <p:spPr>
          <a:xfrm>
            <a:off x="179512" y="1052736"/>
            <a:ext cx="8424936" cy="4586064"/>
          </a:xfrm>
        </p:spPr>
        <p:txBody>
          <a:bodyPr>
            <a:normAutofit/>
          </a:bodyPr>
          <a:lstStyle/>
          <a:p>
            <a:r>
              <a:rPr lang="id-ID" b="0" i="0" u="none" strike="noStrike" dirty="0">
                <a:solidFill>
                  <a:srgbClr val="000000"/>
                </a:solidFill>
                <a:effectLst/>
                <a:latin typeface="-webkit-standard"/>
              </a:rPr>
              <a:t>Pengajuan Permohonan Kepailitan</a:t>
            </a:r>
            <a:endParaRPr lang="en-ID" dirty="0">
              <a:solidFill>
                <a:schemeClr val="tx1"/>
              </a:solidFill>
            </a:endParaRPr>
          </a:p>
        </p:txBody>
      </p:sp>
      <p:cxnSp>
        <p:nvCxnSpPr>
          <p:cNvPr id="4" name="Konektor Panah Lurus 3">
            <a:extLst>
              <a:ext uri="{FF2B5EF4-FFF2-40B4-BE49-F238E27FC236}">
                <a16:creationId xmlns:a16="http://schemas.microsoft.com/office/drawing/2014/main" id="{A7CCE0FA-F74B-D531-3175-121256AADB56}"/>
              </a:ext>
            </a:extLst>
          </p:cNvPr>
          <p:cNvCxnSpPr/>
          <p:nvPr/>
        </p:nvCxnSpPr>
        <p:spPr>
          <a:xfrm flipH="1">
            <a:off x="1547664" y="1556792"/>
            <a:ext cx="2448272" cy="86409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 name="Konektor Panah Lurus 4">
            <a:extLst>
              <a:ext uri="{FF2B5EF4-FFF2-40B4-BE49-F238E27FC236}">
                <a16:creationId xmlns:a16="http://schemas.microsoft.com/office/drawing/2014/main" id="{AFA3CA44-B4CF-D70F-D7BC-FC27D305EE67}"/>
              </a:ext>
            </a:extLst>
          </p:cNvPr>
          <p:cNvCxnSpPr>
            <a:cxnSpLocks/>
          </p:cNvCxnSpPr>
          <p:nvPr/>
        </p:nvCxnSpPr>
        <p:spPr>
          <a:xfrm>
            <a:off x="3995936" y="1556792"/>
            <a:ext cx="2295872" cy="92772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 name="Konektor Panah Lurus 6">
            <a:extLst>
              <a:ext uri="{FF2B5EF4-FFF2-40B4-BE49-F238E27FC236}">
                <a16:creationId xmlns:a16="http://schemas.microsoft.com/office/drawing/2014/main" id="{BB426AFB-62B9-3FB1-ECD0-8AF8F94ED09A}"/>
              </a:ext>
            </a:extLst>
          </p:cNvPr>
          <p:cNvCxnSpPr>
            <a:cxnSpLocks/>
          </p:cNvCxnSpPr>
          <p:nvPr/>
        </p:nvCxnSpPr>
        <p:spPr>
          <a:xfrm>
            <a:off x="4004758" y="1560984"/>
            <a:ext cx="0" cy="171980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 name="Persegi Panjang 8">
            <a:extLst>
              <a:ext uri="{FF2B5EF4-FFF2-40B4-BE49-F238E27FC236}">
                <a16:creationId xmlns:a16="http://schemas.microsoft.com/office/drawing/2014/main" id="{E4CE245C-8C6E-C9DF-1F1E-C274AEA13C43}"/>
              </a:ext>
            </a:extLst>
          </p:cNvPr>
          <p:cNvSpPr/>
          <p:nvPr/>
        </p:nvSpPr>
        <p:spPr>
          <a:xfrm>
            <a:off x="291934" y="2571666"/>
            <a:ext cx="2448255" cy="569301"/>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b="0" i="0" u="none" strike="noStrike" dirty="0">
                <a:solidFill>
                  <a:srgbClr val="000000"/>
                </a:solidFill>
                <a:effectLst/>
                <a:latin typeface="-webkit-standard"/>
              </a:rPr>
              <a:t>Permohonan oleh </a:t>
            </a:r>
            <a:r>
              <a:rPr lang="id-ID" b="0" i="0" u="none" strike="noStrike" dirty="0" err="1">
                <a:solidFill>
                  <a:srgbClr val="000000"/>
                </a:solidFill>
                <a:effectLst/>
                <a:latin typeface="-webkit-standard"/>
              </a:rPr>
              <a:t>debitor</a:t>
            </a:r>
            <a:r>
              <a:rPr lang="id-ID" b="0" i="0" u="none" strike="noStrike" dirty="0">
                <a:solidFill>
                  <a:srgbClr val="000000"/>
                </a:solidFill>
                <a:effectLst/>
                <a:latin typeface="-webkit-standard"/>
              </a:rPr>
              <a:t> atau kreditor</a:t>
            </a:r>
            <a:endParaRPr lang="id-ID" dirty="0"/>
          </a:p>
        </p:txBody>
      </p:sp>
      <p:sp>
        <p:nvSpPr>
          <p:cNvPr id="10" name="Persegi Panjang 9">
            <a:extLst>
              <a:ext uri="{FF2B5EF4-FFF2-40B4-BE49-F238E27FC236}">
                <a16:creationId xmlns:a16="http://schemas.microsoft.com/office/drawing/2014/main" id="{02CB78EC-ECED-5604-9484-EEEADDF6FA5F}"/>
              </a:ext>
            </a:extLst>
          </p:cNvPr>
          <p:cNvSpPr/>
          <p:nvPr/>
        </p:nvSpPr>
        <p:spPr>
          <a:xfrm>
            <a:off x="2915816" y="3378866"/>
            <a:ext cx="2448272" cy="5693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id-ID" dirty="0">
                <a:solidFill>
                  <a:schemeClr val="tx1"/>
                </a:solidFill>
              </a:rPr>
              <a:t>Prosedur pengajuan di Pengadilan Niaga</a:t>
            </a:r>
          </a:p>
        </p:txBody>
      </p:sp>
      <p:sp>
        <p:nvSpPr>
          <p:cNvPr id="11" name="Persegi Panjang 10">
            <a:extLst>
              <a:ext uri="{FF2B5EF4-FFF2-40B4-BE49-F238E27FC236}">
                <a16:creationId xmlns:a16="http://schemas.microsoft.com/office/drawing/2014/main" id="{ED04005C-660A-29CD-EAA4-F0ABF963735E}"/>
              </a:ext>
            </a:extLst>
          </p:cNvPr>
          <p:cNvSpPr/>
          <p:nvPr/>
        </p:nvSpPr>
        <p:spPr>
          <a:xfrm>
            <a:off x="5767772" y="2663112"/>
            <a:ext cx="2692657" cy="50405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d-ID" dirty="0">
                <a:solidFill>
                  <a:schemeClr val="tx1"/>
                </a:solidFill>
              </a:rPr>
              <a:t>Prosedur pemeriksaan permohonan oleh hakim</a:t>
            </a:r>
          </a:p>
        </p:txBody>
      </p:sp>
    </p:spTree>
    <p:extLst>
      <p:ext uri="{BB962C8B-B14F-4D97-AF65-F5344CB8AC3E}">
        <p14:creationId xmlns:p14="http://schemas.microsoft.com/office/powerpoint/2010/main" val="4195414781"/>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E312F8B5-7267-1FCF-63AA-0F4DAE5B04E2}"/>
              </a:ext>
            </a:extLst>
          </p:cNvPr>
          <p:cNvSpPr>
            <a:spLocks noGrp="1"/>
          </p:cNvSpPr>
          <p:nvPr>
            <p:ph type="subTitle" idx="1"/>
          </p:nvPr>
        </p:nvSpPr>
        <p:spPr>
          <a:xfrm>
            <a:off x="323528" y="764704"/>
            <a:ext cx="8568952" cy="4874096"/>
          </a:xfrm>
        </p:spPr>
        <p:txBody>
          <a:bodyPr>
            <a:normAutofit fontScale="85000" lnSpcReduction="20000"/>
          </a:bodyPr>
          <a:lstStyle/>
          <a:p>
            <a:r>
              <a:rPr lang="id-ID" b="0" i="0" u="none" strike="noStrike" dirty="0">
                <a:solidFill>
                  <a:srgbClr val="000000"/>
                </a:solidFill>
                <a:effectLst/>
                <a:latin typeface="-webkit-standard"/>
              </a:rPr>
              <a:t>Proses Pengadilan Dalam Kepailitan Suatu Perusahaan :</a:t>
            </a:r>
          </a:p>
          <a:p>
            <a:pPr algn="just"/>
            <a:endParaRPr lang="id-ID" b="1" dirty="0">
              <a:solidFill>
                <a:schemeClr val="tx1"/>
              </a:solidFill>
              <a:latin typeface="-webkit-standard"/>
            </a:endParaRPr>
          </a:p>
          <a:p>
            <a:pPr algn="just"/>
            <a:r>
              <a:rPr lang="id-ID" b="1" dirty="0" err="1">
                <a:solidFill>
                  <a:schemeClr val="tx1"/>
                </a:solidFill>
                <a:latin typeface="-webkit-standard"/>
              </a:rPr>
              <a:t>A</a:t>
            </a:r>
            <a:r>
              <a:rPr lang="id-ID" b="1" dirty="0">
                <a:solidFill>
                  <a:schemeClr val="tx1"/>
                </a:solidFill>
                <a:latin typeface="-webkit-standard"/>
              </a:rPr>
              <a:t>. Pengajuan P</a:t>
            </a:r>
            <a:r>
              <a:rPr lang="id-ID" b="1" i="0" u="none" strike="noStrike" dirty="0">
                <a:solidFill>
                  <a:schemeClr val="tx1"/>
                </a:solidFill>
                <a:effectLst/>
                <a:latin typeface="-webkit-standard"/>
              </a:rPr>
              <a:t>ermohonan oleh </a:t>
            </a:r>
            <a:r>
              <a:rPr lang="id-ID" b="1" i="0" u="none" strike="noStrike" dirty="0" err="1">
                <a:solidFill>
                  <a:schemeClr val="tx1"/>
                </a:solidFill>
                <a:effectLst/>
                <a:latin typeface="-webkit-standard"/>
              </a:rPr>
              <a:t>Debitor</a:t>
            </a:r>
            <a:r>
              <a:rPr lang="id-ID" b="1" i="0" u="none" strike="noStrike" dirty="0">
                <a:solidFill>
                  <a:schemeClr val="tx1"/>
                </a:solidFill>
                <a:effectLst/>
                <a:latin typeface="-webkit-standard"/>
              </a:rPr>
              <a:t> atau Kreditor:</a:t>
            </a:r>
          </a:p>
          <a:p>
            <a:pPr marL="457200" indent="-457200" algn="just">
              <a:buFont typeface="Wingdings" pitchFamily="2" charset="2"/>
              <a:buChar char="Ø"/>
            </a:pPr>
            <a:r>
              <a:rPr lang="id-ID" b="1" dirty="0" err="1">
                <a:solidFill>
                  <a:schemeClr val="tx1"/>
                </a:solidFill>
              </a:rPr>
              <a:t>Debitor</a:t>
            </a:r>
            <a:r>
              <a:rPr lang="id-ID" dirty="0">
                <a:solidFill>
                  <a:schemeClr val="tx1"/>
                </a:solidFill>
              </a:rPr>
              <a:t> (perusahaan yang mengalami kesulitan keuangan) atau </a:t>
            </a:r>
            <a:r>
              <a:rPr lang="id-ID" b="1" dirty="0">
                <a:solidFill>
                  <a:schemeClr val="tx1"/>
                </a:solidFill>
              </a:rPr>
              <a:t>kreditor</a:t>
            </a:r>
            <a:r>
              <a:rPr lang="id-ID" dirty="0">
                <a:solidFill>
                  <a:schemeClr val="tx1"/>
                </a:solidFill>
              </a:rPr>
              <a:t> (pihak yang memiliki tagihan terhadap perusahaan) dapat mengajukan permohonan kepailitan ke </a:t>
            </a:r>
            <a:r>
              <a:rPr lang="id-ID" b="1" dirty="0">
                <a:solidFill>
                  <a:schemeClr val="tx1"/>
                </a:solidFill>
              </a:rPr>
              <a:t>Pengadilan Niaga</a:t>
            </a:r>
            <a:r>
              <a:rPr lang="id-ID" dirty="0">
                <a:solidFill>
                  <a:schemeClr val="tx1"/>
                </a:solidFill>
              </a:rPr>
              <a:t>.</a:t>
            </a:r>
          </a:p>
          <a:p>
            <a:pPr marL="457200" indent="-457200" algn="just">
              <a:buFont typeface="Wingdings" pitchFamily="2" charset="2"/>
              <a:buChar char="Ø"/>
            </a:pPr>
            <a:r>
              <a:rPr lang="id-ID" dirty="0">
                <a:solidFill>
                  <a:schemeClr val="tx1"/>
                </a:solidFill>
              </a:rPr>
              <a:t>Permohonan bisa diajukan jika perusahaan tidak dapat membayar utang-utangnya yang telah jatuh tempo minimal dalam jumlah tertentu (Rp 1 miliar untuk perusahaan di Indonesia).</a:t>
            </a:r>
          </a:p>
          <a:p>
            <a:pPr marL="457200" indent="-457200" algn="just">
              <a:buFont typeface="Wingdings" pitchFamily="2" charset="2"/>
              <a:buChar char="Ø"/>
            </a:pPr>
            <a:r>
              <a:rPr lang="id-ID" b="1" dirty="0">
                <a:solidFill>
                  <a:schemeClr val="tx1"/>
                </a:solidFill>
              </a:rPr>
              <a:t>Permohonan oleh kreditor</a:t>
            </a:r>
            <a:r>
              <a:rPr lang="id-ID" dirty="0">
                <a:solidFill>
                  <a:schemeClr val="tx1"/>
                </a:solidFill>
              </a:rPr>
              <a:t> hanya dapat diajukan jika utang yang dimiliki oleh kreditor sudah jatuh tempo dan tidak dibayar oleh </a:t>
            </a:r>
            <a:r>
              <a:rPr lang="id-ID" dirty="0" err="1">
                <a:solidFill>
                  <a:schemeClr val="tx1"/>
                </a:solidFill>
              </a:rPr>
              <a:t>debitor</a:t>
            </a:r>
            <a:r>
              <a:rPr lang="id-ID" dirty="0">
                <a:solidFill>
                  <a:schemeClr val="tx1"/>
                </a:solidFill>
              </a:rPr>
              <a:t>.</a:t>
            </a:r>
          </a:p>
        </p:txBody>
      </p:sp>
    </p:spTree>
    <p:extLst>
      <p:ext uri="{BB962C8B-B14F-4D97-AF65-F5344CB8AC3E}">
        <p14:creationId xmlns:p14="http://schemas.microsoft.com/office/powerpoint/2010/main" val="2181015836"/>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EE38060D-DA10-B598-24D1-557423B60418}"/>
              </a:ext>
            </a:extLst>
          </p:cNvPr>
          <p:cNvSpPr>
            <a:spLocks noGrp="1"/>
          </p:cNvSpPr>
          <p:nvPr>
            <p:ph type="subTitle" idx="1"/>
          </p:nvPr>
        </p:nvSpPr>
        <p:spPr>
          <a:xfrm>
            <a:off x="179512" y="764704"/>
            <a:ext cx="8424936" cy="4946104"/>
          </a:xfrm>
        </p:spPr>
        <p:txBody>
          <a:bodyPr/>
          <a:lstStyle/>
          <a:p>
            <a:r>
              <a:rPr lang="id-ID" dirty="0" err="1">
                <a:solidFill>
                  <a:schemeClr val="tx1"/>
                </a:solidFill>
              </a:rPr>
              <a:t>B</a:t>
            </a:r>
            <a:r>
              <a:rPr lang="id-ID" dirty="0">
                <a:solidFill>
                  <a:schemeClr val="tx1"/>
                </a:solidFill>
              </a:rPr>
              <a:t>. Prosedur Pengajuan Kepailitan dalam Pengadilan </a:t>
            </a:r>
          </a:p>
          <a:p>
            <a:pPr marL="457200" indent="-457200" algn="just">
              <a:buFont typeface="Wingdings" pitchFamily="2" charset="2"/>
              <a:buChar char="Ø"/>
            </a:pPr>
            <a:r>
              <a:rPr lang="id-ID" dirty="0">
                <a:solidFill>
                  <a:schemeClr val="tx1"/>
                </a:solidFill>
              </a:rPr>
              <a:t>Permohonan diajukan ke </a:t>
            </a:r>
            <a:r>
              <a:rPr lang="id-ID" b="1" dirty="0">
                <a:solidFill>
                  <a:schemeClr val="tx1"/>
                </a:solidFill>
              </a:rPr>
              <a:t>Pengadilan Niaga</a:t>
            </a:r>
            <a:r>
              <a:rPr lang="id-ID" dirty="0">
                <a:solidFill>
                  <a:schemeClr val="tx1"/>
                </a:solidFill>
              </a:rPr>
              <a:t> di wilayah hukum tempat kedudukan </a:t>
            </a:r>
            <a:r>
              <a:rPr lang="id-ID" dirty="0" err="1">
                <a:solidFill>
                  <a:schemeClr val="tx1"/>
                </a:solidFill>
              </a:rPr>
              <a:t>debitor</a:t>
            </a:r>
            <a:r>
              <a:rPr lang="id-ID" dirty="0">
                <a:solidFill>
                  <a:schemeClr val="tx1"/>
                </a:solidFill>
              </a:rPr>
              <a:t> (perusahaan).</a:t>
            </a:r>
          </a:p>
          <a:p>
            <a:pPr marL="457200" indent="-457200" algn="just">
              <a:buFont typeface="Wingdings" pitchFamily="2" charset="2"/>
              <a:buChar char="Ø"/>
            </a:pPr>
            <a:r>
              <a:rPr lang="id-ID" dirty="0">
                <a:solidFill>
                  <a:schemeClr val="tx1"/>
                </a:solidFill>
              </a:rPr>
              <a:t>Permohonan ini bisa diajukan secara tertulis oleh pihak </a:t>
            </a:r>
            <a:r>
              <a:rPr lang="id-ID" dirty="0" err="1">
                <a:solidFill>
                  <a:schemeClr val="tx1"/>
                </a:solidFill>
              </a:rPr>
              <a:t>debitor</a:t>
            </a:r>
            <a:r>
              <a:rPr lang="id-ID" dirty="0">
                <a:solidFill>
                  <a:schemeClr val="tx1"/>
                </a:solidFill>
              </a:rPr>
              <a:t> atau kreditor, dengan menyertakan bukti-bukti yang mendukung adanya kesulitan keuangan yang mengarah pada ketidakmampuan membayar utang.</a:t>
            </a:r>
          </a:p>
        </p:txBody>
      </p:sp>
    </p:spTree>
    <p:extLst>
      <p:ext uri="{BB962C8B-B14F-4D97-AF65-F5344CB8AC3E}">
        <p14:creationId xmlns:p14="http://schemas.microsoft.com/office/powerpoint/2010/main" val="3021191792"/>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2C328B1E-B383-E2F4-82D8-9982F6F06B6C}"/>
              </a:ext>
            </a:extLst>
          </p:cNvPr>
          <p:cNvSpPr>
            <a:spLocks noGrp="1"/>
          </p:cNvSpPr>
          <p:nvPr>
            <p:ph type="subTitle" idx="1"/>
          </p:nvPr>
        </p:nvSpPr>
        <p:spPr>
          <a:xfrm>
            <a:off x="251520" y="836712"/>
            <a:ext cx="8784976" cy="4802088"/>
          </a:xfrm>
        </p:spPr>
        <p:txBody>
          <a:bodyPr>
            <a:normAutofit/>
          </a:bodyPr>
          <a:lstStyle/>
          <a:p>
            <a:pPr algn="just"/>
            <a:r>
              <a:rPr lang="id-ID" b="1" dirty="0"/>
              <a:t>2</a:t>
            </a:r>
            <a:r>
              <a:rPr lang="id-ID" b="1" dirty="0">
                <a:solidFill>
                  <a:schemeClr val="tx1"/>
                </a:solidFill>
              </a:rPr>
              <a:t>. Pemeriksaan dan </a:t>
            </a:r>
            <a:r>
              <a:rPr lang="id-ID" b="1" dirty="0" err="1">
                <a:solidFill>
                  <a:schemeClr val="tx1"/>
                </a:solidFill>
              </a:rPr>
              <a:t>Petusan</a:t>
            </a:r>
            <a:r>
              <a:rPr lang="id-ID" b="1" dirty="0">
                <a:solidFill>
                  <a:schemeClr val="tx1"/>
                </a:solidFill>
              </a:rPr>
              <a:t> Pengadilan </a:t>
            </a:r>
          </a:p>
          <a:p>
            <a:pPr algn="l"/>
            <a:r>
              <a:rPr lang="id-ID" b="1" i="0" u="none" strike="noStrike" dirty="0" err="1">
                <a:solidFill>
                  <a:srgbClr val="000000"/>
                </a:solidFill>
                <a:effectLst/>
              </a:rPr>
              <a:t>A.Pemeriksaan</a:t>
            </a:r>
            <a:r>
              <a:rPr lang="id-ID" b="1" i="0" u="none" strike="noStrike" dirty="0">
                <a:solidFill>
                  <a:srgbClr val="000000"/>
                </a:solidFill>
                <a:effectLst/>
              </a:rPr>
              <a:t> Awal oleh Hakim</a:t>
            </a:r>
            <a:endParaRPr lang="id-ID" b="0" i="0" u="none" strike="noStrike" dirty="0">
              <a:solidFill>
                <a:srgbClr val="000000"/>
              </a:solidFill>
              <a:effectLst/>
            </a:endParaRPr>
          </a:p>
          <a:p>
            <a:pPr algn="l">
              <a:buFont typeface="Arial" panose="020B0604020202020204" pitchFamily="34" charset="0"/>
              <a:buChar char="•"/>
            </a:pPr>
            <a:r>
              <a:rPr lang="id-ID" b="0" i="0" u="none" strike="noStrike" dirty="0">
                <a:solidFill>
                  <a:srgbClr val="000000"/>
                </a:solidFill>
                <a:effectLst/>
              </a:rPr>
              <a:t>Pengadilan Niaga akan memeriksa permohonan kepailitan. Biasanya, dalam waktu 45 hari setelah permohonan diterima, hakim akan memutuskan apakah perusahaan benar-benar memenuhi syarat untuk dinyatakan pailit.</a:t>
            </a:r>
          </a:p>
          <a:p>
            <a:pPr algn="l">
              <a:buFont typeface="Arial" panose="020B0604020202020204" pitchFamily="34" charset="0"/>
              <a:buChar char="•"/>
            </a:pPr>
            <a:r>
              <a:rPr lang="id-ID" b="0" i="0" u="none" strike="noStrike" dirty="0">
                <a:solidFill>
                  <a:srgbClr val="000000"/>
                </a:solidFill>
                <a:effectLst/>
              </a:rPr>
              <a:t>Hakim dapat melakukan pemeriksaan apakah </a:t>
            </a:r>
            <a:r>
              <a:rPr lang="id-ID" b="0" i="0" u="none" strike="noStrike" dirty="0" err="1">
                <a:solidFill>
                  <a:srgbClr val="000000"/>
                </a:solidFill>
                <a:effectLst/>
              </a:rPr>
              <a:t>debitor</a:t>
            </a:r>
            <a:r>
              <a:rPr lang="id-ID" b="0" i="0" u="none" strike="noStrike" dirty="0">
                <a:solidFill>
                  <a:srgbClr val="000000"/>
                </a:solidFill>
                <a:effectLst/>
              </a:rPr>
              <a:t> telah memenuhi persyaratan </a:t>
            </a:r>
            <a:r>
              <a:rPr lang="id-ID" b="0" i="0" u="none" strike="noStrike" dirty="0" err="1">
                <a:solidFill>
                  <a:srgbClr val="000000"/>
                </a:solidFill>
                <a:effectLst/>
              </a:rPr>
              <a:t>formil</a:t>
            </a:r>
            <a:r>
              <a:rPr lang="id-ID" b="0" i="0" u="none" strike="noStrike" dirty="0">
                <a:solidFill>
                  <a:srgbClr val="000000"/>
                </a:solidFill>
                <a:effectLst/>
              </a:rPr>
              <a:t> dan substantif untuk dinyatakan pailit.</a:t>
            </a:r>
          </a:p>
          <a:p>
            <a:endParaRPr lang="id-ID" dirty="0"/>
          </a:p>
        </p:txBody>
      </p:sp>
    </p:spTree>
    <p:extLst>
      <p:ext uri="{BB962C8B-B14F-4D97-AF65-F5344CB8AC3E}">
        <p14:creationId xmlns:p14="http://schemas.microsoft.com/office/powerpoint/2010/main" val="2469309820"/>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F57FEEB3-478C-7164-2BDF-DB51237A19E5}"/>
              </a:ext>
            </a:extLst>
          </p:cNvPr>
          <p:cNvSpPr>
            <a:spLocks noGrp="1"/>
          </p:cNvSpPr>
          <p:nvPr>
            <p:ph type="subTitle" idx="1"/>
          </p:nvPr>
        </p:nvSpPr>
        <p:spPr>
          <a:xfrm>
            <a:off x="0" y="620688"/>
            <a:ext cx="9036496" cy="5688632"/>
          </a:xfrm>
        </p:spPr>
        <p:txBody>
          <a:bodyPr/>
          <a:lstStyle/>
          <a:p>
            <a:pPr algn="l"/>
            <a:r>
              <a:rPr lang="id-ID" b="1" i="0" u="none" strike="noStrike" dirty="0" err="1">
                <a:solidFill>
                  <a:srgbClr val="000000"/>
                </a:solidFill>
                <a:effectLst/>
              </a:rPr>
              <a:t>B</a:t>
            </a:r>
            <a:r>
              <a:rPr lang="id-ID" b="1" i="0" u="none" strike="noStrike" dirty="0">
                <a:solidFill>
                  <a:srgbClr val="000000"/>
                </a:solidFill>
                <a:effectLst/>
              </a:rPr>
              <a:t>. Keputusan Pengadilan</a:t>
            </a:r>
            <a:endParaRPr lang="id-ID" b="0" i="0" u="none" strike="noStrike" dirty="0">
              <a:solidFill>
                <a:srgbClr val="000000"/>
              </a:solidFill>
              <a:effectLst/>
            </a:endParaRPr>
          </a:p>
          <a:p>
            <a:pPr marL="457200" indent="-457200" algn="l">
              <a:buFont typeface="Wingdings" pitchFamily="2" charset="2"/>
              <a:buChar char="Ø"/>
            </a:pPr>
            <a:r>
              <a:rPr lang="id-ID" b="1" i="0" u="none" strike="noStrike" dirty="0">
                <a:solidFill>
                  <a:srgbClr val="000000"/>
                </a:solidFill>
                <a:effectLst/>
              </a:rPr>
              <a:t>Putusan Pailit</a:t>
            </a:r>
            <a:r>
              <a:rPr lang="id-ID" b="0" i="0" u="none" strike="noStrike" dirty="0">
                <a:solidFill>
                  <a:srgbClr val="000000"/>
                </a:solidFill>
                <a:effectLst/>
              </a:rPr>
              <a:t>: Jika pengadilan memutuskan untuk mengabulkan permohonan, maka perusahaan dinyatakan </a:t>
            </a:r>
            <a:r>
              <a:rPr lang="id-ID" b="1" i="0" u="none" strike="noStrike" dirty="0">
                <a:solidFill>
                  <a:srgbClr val="000000"/>
                </a:solidFill>
                <a:effectLst/>
              </a:rPr>
              <a:t>pailit</a:t>
            </a:r>
            <a:r>
              <a:rPr lang="id-ID" b="0" i="0" u="none" strike="noStrike" dirty="0">
                <a:solidFill>
                  <a:srgbClr val="000000"/>
                </a:solidFill>
                <a:effectLst/>
              </a:rPr>
              <a:t>.</a:t>
            </a:r>
          </a:p>
          <a:p>
            <a:pPr marL="457200" indent="-457200" algn="l">
              <a:buFont typeface="Wingdings" pitchFamily="2" charset="2"/>
              <a:buChar char="Ø"/>
            </a:pPr>
            <a:r>
              <a:rPr lang="id-ID" b="1" i="0" u="none" strike="noStrike" dirty="0">
                <a:solidFill>
                  <a:srgbClr val="000000"/>
                </a:solidFill>
                <a:effectLst/>
              </a:rPr>
              <a:t>Putusan Tidak Pailit</a:t>
            </a:r>
            <a:r>
              <a:rPr lang="id-ID" b="0" i="0" u="none" strike="noStrike" dirty="0">
                <a:solidFill>
                  <a:srgbClr val="000000"/>
                </a:solidFill>
                <a:effectLst/>
              </a:rPr>
              <a:t>: Jika pengadilan menilai permohonan tidak memenuhi syarat, maka permohonan kepailitan akan ditolak.</a:t>
            </a:r>
          </a:p>
          <a:p>
            <a:pPr marL="457200" indent="-457200" algn="l">
              <a:buFont typeface="Wingdings" pitchFamily="2" charset="2"/>
              <a:buChar char="Ø"/>
            </a:pPr>
            <a:r>
              <a:rPr lang="id-ID" b="0" i="0" u="none" strike="noStrike" dirty="0">
                <a:solidFill>
                  <a:srgbClr val="000000"/>
                </a:solidFill>
                <a:effectLst/>
              </a:rPr>
              <a:t>Jika perusahaan dinyatakan pailit, pengadilan akan mengangkat </a:t>
            </a:r>
            <a:r>
              <a:rPr lang="id-ID" b="1" i="0" u="none" strike="noStrike" dirty="0">
                <a:solidFill>
                  <a:srgbClr val="000000"/>
                </a:solidFill>
                <a:effectLst/>
              </a:rPr>
              <a:t>kurator</a:t>
            </a:r>
            <a:r>
              <a:rPr lang="id-ID" b="0" i="0" u="none" strike="noStrike" dirty="0">
                <a:solidFill>
                  <a:srgbClr val="000000"/>
                </a:solidFill>
                <a:effectLst/>
              </a:rPr>
              <a:t> yang bertugas mengelola dan menyita aset perusahaan.</a:t>
            </a:r>
          </a:p>
          <a:p>
            <a:endParaRPr lang="id-ID" dirty="0"/>
          </a:p>
        </p:txBody>
      </p:sp>
    </p:spTree>
    <p:extLst>
      <p:ext uri="{BB962C8B-B14F-4D97-AF65-F5344CB8AC3E}">
        <p14:creationId xmlns:p14="http://schemas.microsoft.com/office/powerpoint/2010/main" val="2203365730"/>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C9889669-F881-4B87-59CD-59E61DF56629}"/>
              </a:ext>
            </a:extLst>
          </p:cNvPr>
          <p:cNvSpPr>
            <a:spLocks noGrp="1"/>
          </p:cNvSpPr>
          <p:nvPr>
            <p:ph type="subTitle" idx="1"/>
          </p:nvPr>
        </p:nvSpPr>
        <p:spPr>
          <a:xfrm>
            <a:off x="0" y="692696"/>
            <a:ext cx="8964488" cy="5688632"/>
          </a:xfrm>
        </p:spPr>
        <p:txBody>
          <a:bodyPr/>
          <a:lstStyle/>
          <a:p>
            <a:endParaRPr lang="en-ID" dirty="0"/>
          </a:p>
        </p:txBody>
      </p:sp>
      <p:sp>
        <p:nvSpPr>
          <p:cNvPr id="3" name="Rectangle 2">
            <a:extLst>
              <a:ext uri="{FF2B5EF4-FFF2-40B4-BE49-F238E27FC236}">
                <a16:creationId xmlns:a16="http://schemas.microsoft.com/office/drawing/2014/main" id="{1572C37F-FF14-9006-09AE-D632CA805395}"/>
              </a:ext>
            </a:extLst>
          </p:cNvPr>
          <p:cNvSpPr/>
          <p:nvPr/>
        </p:nvSpPr>
        <p:spPr>
          <a:xfrm>
            <a:off x="1691934" y="692696"/>
            <a:ext cx="5580620" cy="86409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id-ID" b="0" i="0" u="none" strike="noStrike" dirty="0">
                <a:solidFill>
                  <a:srgbClr val="000000"/>
                </a:solidFill>
                <a:effectLst/>
                <a:latin typeface="-webkit-standard"/>
              </a:rPr>
              <a:t>Alternatif Penyelesaian Masalah Keuangan: Penundaan Kewajiban Pembayaran Utang (PKPU)</a:t>
            </a:r>
            <a:endParaRPr lang="en-ID" dirty="0"/>
          </a:p>
        </p:txBody>
      </p:sp>
      <p:sp>
        <p:nvSpPr>
          <p:cNvPr id="4" name="Arrow: Down 3">
            <a:extLst>
              <a:ext uri="{FF2B5EF4-FFF2-40B4-BE49-F238E27FC236}">
                <a16:creationId xmlns:a16="http://schemas.microsoft.com/office/drawing/2014/main" id="{7A5A58A1-E3A9-3F02-2682-0185EA25FDD3}"/>
              </a:ext>
            </a:extLst>
          </p:cNvPr>
          <p:cNvSpPr/>
          <p:nvPr/>
        </p:nvSpPr>
        <p:spPr>
          <a:xfrm>
            <a:off x="4572000" y="1916832"/>
            <a:ext cx="432048" cy="504056"/>
          </a:xfrm>
          <a:prstGeom prst="down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ID"/>
          </a:p>
        </p:txBody>
      </p:sp>
      <p:sp>
        <p:nvSpPr>
          <p:cNvPr id="5" name="Rectangle 4">
            <a:extLst>
              <a:ext uri="{FF2B5EF4-FFF2-40B4-BE49-F238E27FC236}">
                <a16:creationId xmlns:a16="http://schemas.microsoft.com/office/drawing/2014/main" id="{488802F8-EC86-EFC7-C7CB-A86E27CD8D81}"/>
              </a:ext>
            </a:extLst>
          </p:cNvPr>
          <p:cNvSpPr/>
          <p:nvPr/>
        </p:nvSpPr>
        <p:spPr>
          <a:xfrm>
            <a:off x="467544" y="2780928"/>
            <a:ext cx="8280920" cy="2304256"/>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id-ID" b="0" i="0" u="none" strike="noStrike" dirty="0">
                <a:solidFill>
                  <a:srgbClr val="000000"/>
                </a:solidFill>
                <a:effectLst/>
                <a:latin typeface="-webkit-standard"/>
              </a:rPr>
              <a:t>Penundaan Kewajiban Pembayaran Utang (PKPU) adalah salah satu alternatif penyelesaian masalah keuangan perusahaan yang terdesak dengan kewajiban utang tetapi masih memiliki potensi untuk memperbaiki kondisi keuangan dan berusaha menghindari kepailitan. PKPU diatur dalam </a:t>
            </a:r>
            <a:r>
              <a:rPr lang="id-ID" b="1" i="0" u="none" strike="noStrike" dirty="0" err="1">
                <a:solidFill>
                  <a:srgbClr val="000000"/>
                </a:solidFill>
                <a:effectLst/>
              </a:rPr>
              <a:t>Undang-Undang</a:t>
            </a:r>
            <a:r>
              <a:rPr lang="id-ID" b="1" i="0" u="none" strike="noStrike" dirty="0">
                <a:solidFill>
                  <a:srgbClr val="000000"/>
                </a:solidFill>
                <a:effectLst/>
              </a:rPr>
              <a:t> No. 37 Tahun 2004 tentang Kepailitan dan Penundaan Kewajiban Pembayaran Utang</a:t>
            </a:r>
            <a:r>
              <a:rPr lang="id-ID" b="0" i="0" u="none" strike="noStrike" dirty="0">
                <a:solidFill>
                  <a:srgbClr val="000000"/>
                </a:solidFill>
                <a:effectLst/>
                <a:latin typeface="-webkit-standard"/>
              </a:rPr>
              <a:t> (UU Kepailitan) dan menjadi salah satu instrumen penting dalam restrukturisasi utang perusahaan.</a:t>
            </a:r>
            <a:endParaRPr lang="en-ID" dirty="0"/>
          </a:p>
        </p:txBody>
      </p:sp>
    </p:spTree>
    <p:extLst>
      <p:ext uri="{BB962C8B-B14F-4D97-AF65-F5344CB8AC3E}">
        <p14:creationId xmlns:p14="http://schemas.microsoft.com/office/powerpoint/2010/main" val="3665118276"/>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4197</TotalTime>
  <Words>870</Words>
  <Application>Microsoft Macintosh PowerPoint</Application>
  <PresentationFormat>Tampilan Layar (4:3)</PresentationFormat>
  <Paragraphs>59</Paragraphs>
  <Slides>17</Slides>
  <Notes>1</Notes>
  <HiddenSlides>0</HiddenSlides>
  <MMClips>0</MMClips>
  <ScaleCrop>false</ScaleCrop>
  <HeadingPairs>
    <vt:vector size="6" baseType="variant">
      <vt:variant>
        <vt:lpstr>Font Dipakai</vt:lpstr>
      </vt:variant>
      <vt:variant>
        <vt:i4>8</vt:i4>
      </vt:variant>
      <vt:variant>
        <vt:lpstr>Tema</vt:lpstr>
      </vt:variant>
      <vt:variant>
        <vt:i4>1</vt:i4>
      </vt:variant>
      <vt:variant>
        <vt:lpstr>Judul Slide</vt:lpstr>
      </vt:variant>
      <vt:variant>
        <vt:i4>17</vt:i4>
      </vt:variant>
    </vt:vector>
  </HeadingPairs>
  <TitlesOfParts>
    <vt:vector size="26" baseType="lpstr">
      <vt:lpstr>-webkit-standard</vt:lpstr>
      <vt:lpstr>Arial</vt:lpstr>
      <vt:lpstr>Calibri</vt:lpstr>
      <vt:lpstr>Cambria</vt:lpstr>
      <vt:lpstr>Helvetica</vt:lpstr>
      <vt:lpstr>Poppins</vt:lpstr>
      <vt:lpstr>Times New Roman</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sondikaragani5</cp:lastModifiedBy>
  <cp:revision>521</cp:revision>
  <cp:lastPrinted>2017-08-29T02:54:51Z</cp:lastPrinted>
  <dcterms:created xsi:type="dcterms:W3CDTF">2010-04-18T12:06:30Z</dcterms:created>
  <dcterms:modified xsi:type="dcterms:W3CDTF">2024-12-22T08:53:19Z</dcterms:modified>
</cp:coreProperties>
</file>