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F942E5-D8B9-4592-9697-BD59498D753C}" type="datetimeFigureOut">
              <a:rPr lang="id-ID" smtClean="0"/>
              <a:t>15/04/2020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F43E4B-015D-411D-AB29-5BAC44E5DB1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5"/>
            <a:ext cx="8136904" cy="3168352"/>
          </a:xfrm>
        </p:spPr>
        <p:txBody>
          <a:bodyPr>
            <a:normAutofit/>
          </a:bodyPr>
          <a:lstStyle/>
          <a:p>
            <a:pPr algn="ctr"/>
            <a:r>
              <a:rPr lang="id-ID" dirty="0" smtClean="0"/>
              <a:t>  </a:t>
            </a:r>
            <a:r>
              <a:rPr lang="id-ID" sz="4400" dirty="0" smtClean="0">
                <a:solidFill>
                  <a:srgbClr val="002060"/>
                </a:solidFill>
              </a:rPr>
              <a:t>Pemangku Kepentingan</a:t>
            </a:r>
            <a:br>
              <a:rPr lang="id-ID" sz="4400" dirty="0" smtClean="0">
                <a:solidFill>
                  <a:srgbClr val="002060"/>
                </a:solidFill>
              </a:rPr>
            </a:br>
            <a:r>
              <a:rPr lang="id-ID" sz="4400" dirty="0" smtClean="0">
                <a:solidFill>
                  <a:srgbClr val="002060"/>
                </a:solidFill>
              </a:rPr>
              <a:t>      dan</a:t>
            </a:r>
            <a:r>
              <a:rPr lang="id-ID" sz="4400" dirty="0">
                <a:solidFill>
                  <a:srgbClr val="002060"/>
                </a:solidFill>
              </a:rPr>
              <a:t/>
            </a:r>
            <a:br>
              <a:rPr lang="id-ID" sz="4400" dirty="0">
                <a:solidFill>
                  <a:srgbClr val="002060"/>
                </a:solidFill>
              </a:rPr>
            </a:br>
            <a:r>
              <a:rPr lang="id-ID" sz="4400" dirty="0" smtClean="0">
                <a:solidFill>
                  <a:srgbClr val="002060"/>
                </a:solidFill>
              </a:rPr>
              <a:t>  Etika Bisnis</a:t>
            </a:r>
            <a:br>
              <a:rPr lang="id-ID" sz="4400" dirty="0" smtClean="0">
                <a:solidFill>
                  <a:srgbClr val="002060"/>
                </a:solidFill>
              </a:rPr>
            </a:br>
            <a:r>
              <a:rPr lang="id-ID" sz="4400" dirty="0" smtClean="0">
                <a:solidFill>
                  <a:srgbClr val="002060"/>
                </a:solidFill>
              </a:rPr>
              <a:t>             Pertemuan ke 4</a:t>
            </a:r>
            <a:endParaRPr lang="id-ID" sz="44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14833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id-ID" sz="2800" b="1" dirty="0" smtClean="0">
                <a:solidFill>
                  <a:srgbClr val="00B0F0"/>
                </a:solidFill>
              </a:rPr>
              <a:t>Pemangku Kepentingan (</a:t>
            </a:r>
            <a:r>
              <a:rPr lang="id-ID" sz="2800" b="1" i="1" dirty="0" smtClean="0">
                <a:solidFill>
                  <a:srgbClr val="00B0F0"/>
                </a:solidFill>
              </a:rPr>
              <a:t>stakeholders)</a:t>
            </a:r>
            <a:r>
              <a:rPr lang="id-ID" sz="2800" dirty="0" smtClean="0"/>
              <a:t>adalah kumpulan individu maupun lembaga yang mempunyai kepemilikan ,tuntutan , kepentingan terhadap organisasi dan dipengaruhi oleh keputusan dan  berbagai  tindakan yang dilakukan organisasi perusahaan.</a:t>
            </a:r>
          </a:p>
          <a:p>
            <a:r>
              <a:rPr lang="id-ID" sz="2800" dirty="0" smtClean="0"/>
              <a:t>Mereka mempunyai kepentingan terhadap </a:t>
            </a:r>
            <a:r>
              <a:rPr lang="id-ID" sz="2800" b="1" i="1" dirty="0" smtClean="0">
                <a:solidFill>
                  <a:srgbClr val="FF0000"/>
                </a:solidFill>
              </a:rPr>
              <a:t>apa yang dihasilkan oleh perusahaan</a:t>
            </a:r>
            <a:r>
              <a:rPr lang="id-ID" sz="2800" dirty="0" smtClean="0"/>
              <a:t> dan juga </a:t>
            </a:r>
            <a:r>
              <a:rPr lang="id-ID" sz="2800" b="1" i="1" dirty="0" smtClean="0">
                <a:solidFill>
                  <a:srgbClr val="0070C0"/>
                </a:solidFill>
              </a:rPr>
              <a:t>bagaimana perusahaan menjalankan usahanya</a:t>
            </a:r>
            <a:endParaRPr lang="id-ID" sz="2800" b="1" i="1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808081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497363"/>
          </a:xfrm>
        </p:spPr>
        <p:txBody>
          <a:bodyPr>
            <a:normAutofit/>
          </a:bodyPr>
          <a:lstStyle/>
          <a:p>
            <a:r>
              <a:rPr lang="id-ID" sz="2800" b="1" i="1" dirty="0" smtClean="0">
                <a:solidFill>
                  <a:srgbClr val="7030A0"/>
                </a:solidFill>
              </a:rPr>
              <a:t>Inside Stakeholders </a:t>
            </a:r>
            <a:r>
              <a:rPr lang="id-ID" sz="2800" dirty="0" smtClean="0"/>
              <a:t>terdiri atas : pemegang saham (</a:t>
            </a:r>
            <a:r>
              <a:rPr lang="id-ID" sz="2800" i="1" dirty="0" smtClean="0"/>
              <a:t>shareholders</a:t>
            </a:r>
            <a:r>
              <a:rPr lang="id-ID" sz="2800" dirty="0" smtClean="0"/>
              <a:t>), para manajer(</a:t>
            </a:r>
            <a:r>
              <a:rPr lang="id-ID" sz="2800" i="1" dirty="0" smtClean="0"/>
              <a:t>managers</a:t>
            </a:r>
            <a:r>
              <a:rPr lang="id-ID" sz="2800" dirty="0" smtClean="0"/>
              <a:t>),dan karyawan(</a:t>
            </a:r>
            <a:r>
              <a:rPr lang="id-ID" sz="2800" i="1" dirty="0" smtClean="0"/>
              <a:t>workforce</a:t>
            </a:r>
            <a:r>
              <a:rPr lang="id-ID" sz="2800" dirty="0" smtClean="0"/>
              <a:t>)</a:t>
            </a:r>
          </a:p>
          <a:p>
            <a:pPr marL="109728" indent="0">
              <a:buNone/>
            </a:pPr>
            <a:endParaRPr lang="id-ID" sz="2800" dirty="0" smtClean="0"/>
          </a:p>
          <a:p>
            <a:r>
              <a:rPr lang="id-ID" sz="2800" b="1" i="1" dirty="0" smtClean="0">
                <a:solidFill>
                  <a:srgbClr val="0070C0"/>
                </a:solidFill>
              </a:rPr>
              <a:t>Outside Stakeholders </a:t>
            </a:r>
            <a:r>
              <a:rPr lang="id-ID" sz="2800" dirty="0" smtClean="0"/>
              <a:t>terdiri atas : pelanggan(</a:t>
            </a:r>
            <a:r>
              <a:rPr lang="id-ID" sz="2800" i="1" dirty="0" smtClean="0"/>
              <a:t>customers</a:t>
            </a:r>
            <a:r>
              <a:rPr lang="id-ID" sz="2800" dirty="0" smtClean="0"/>
              <a:t>),pemasok(</a:t>
            </a:r>
            <a:r>
              <a:rPr lang="id-ID" sz="2800" i="1" dirty="0" smtClean="0"/>
              <a:t>suppliers</a:t>
            </a:r>
            <a:r>
              <a:rPr lang="id-ID" sz="2800" dirty="0" smtClean="0"/>
              <a:t>), pemerintah (</a:t>
            </a:r>
            <a:r>
              <a:rPr lang="id-ID" sz="2800" i="1" dirty="0" smtClean="0"/>
              <a:t>government)</a:t>
            </a:r>
            <a:r>
              <a:rPr lang="id-ID" sz="2800" dirty="0" smtClean="0"/>
              <a:t> , serikat pekerja (</a:t>
            </a:r>
            <a:r>
              <a:rPr lang="id-ID" sz="2800" i="1" dirty="0" smtClean="0"/>
              <a:t>unions</a:t>
            </a:r>
            <a:r>
              <a:rPr lang="id-ID" sz="2800" dirty="0" smtClean="0"/>
              <a:t>)komunitas loka(</a:t>
            </a:r>
            <a:r>
              <a:rPr lang="id-ID" sz="2800" i="1" dirty="0" smtClean="0"/>
              <a:t>local communities</a:t>
            </a:r>
            <a:r>
              <a:rPr lang="id-ID" sz="2800" dirty="0" smtClean="0"/>
              <a:t>)masyarakat umum(</a:t>
            </a:r>
            <a:r>
              <a:rPr lang="id-ID" sz="2800" i="1" dirty="0" smtClean="0"/>
              <a:t>general public</a:t>
            </a:r>
            <a:r>
              <a:rPr lang="id-ID" sz="2800" dirty="0" smtClean="0"/>
              <a:t>)</a:t>
            </a:r>
            <a:endParaRPr lang="id-ID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0" dirty="0" smtClean="0">
                <a:latin typeface="Calibri" panose="020F0502020204030204" pitchFamily="34" charset="0"/>
              </a:rPr>
              <a:t>Pemangku Kepentingan Berdasarkan Kedudukan</a:t>
            </a:r>
            <a:endParaRPr lang="id-ID" sz="32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6192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b="1" i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Primary Stakeholders </a:t>
            </a:r>
            <a:r>
              <a:rPr lang="id-ID" sz="2800" dirty="0" smtClean="0">
                <a:latin typeface="Calibri" panose="020F0502020204030204" pitchFamily="34" charset="0"/>
              </a:rPr>
              <a:t>terdiri atas: investor(</a:t>
            </a:r>
            <a:r>
              <a:rPr lang="id-ID" sz="2800" i="1" dirty="0" smtClean="0">
                <a:latin typeface="Calibri" panose="020F0502020204030204" pitchFamily="34" charset="0"/>
              </a:rPr>
              <a:t>stockholders</a:t>
            </a:r>
            <a:r>
              <a:rPr lang="id-ID" sz="2800" dirty="0" smtClean="0">
                <a:latin typeface="Calibri" panose="020F0502020204030204" pitchFamily="34" charset="0"/>
              </a:rPr>
              <a:t>),kreditor , karyawan(</a:t>
            </a:r>
            <a:r>
              <a:rPr lang="id-ID" sz="2800" i="1" dirty="0" smtClean="0">
                <a:latin typeface="Calibri" panose="020F0502020204030204" pitchFamily="34" charset="0"/>
              </a:rPr>
              <a:t>employees</a:t>
            </a:r>
            <a:r>
              <a:rPr lang="id-ID" sz="2800" dirty="0" smtClean="0">
                <a:latin typeface="Calibri" panose="020F0502020204030204" pitchFamily="34" charset="0"/>
              </a:rPr>
              <a:t>), pemasok (</a:t>
            </a:r>
            <a:r>
              <a:rPr lang="id-ID" sz="2800" i="1" dirty="0" smtClean="0">
                <a:latin typeface="Calibri" panose="020F0502020204030204" pitchFamily="34" charset="0"/>
              </a:rPr>
              <a:t>suppliers</a:t>
            </a:r>
            <a:r>
              <a:rPr lang="id-ID" sz="2800" dirty="0" smtClean="0">
                <a:latin typeface="Calibri" panose="020F0502020204030204" pitchFamily="34" charset="0"/>
              </a:rPr>
              <a:t>) dan saluran pemasaran</a:t>
            </a:r>
            <a:r>
              <a:rPr lang="id-ID" sz="2800" i="1" dirty="0" smtClean="0">
                <a:latin typeface="Calibri" panose="020F0502020204030204" pitchFamily="34" charset="0"/>
              </a:rPr>
              <a:t>(wholesalers and retailers</a:t>
            </a:r>
            <a:r>
              <a:rPr lang="id-ID" sz="2800" dirty="0" smtClean="0">
                <a:latin typeface="Calibri" panose="020F0502020204030204" pitchFamily="34" charset="0"/>
              </a:rPr>
              <a:t>)</a:t>
            </a:r>
            <a:endParaRPr lang="id-ID" sz="2800" dirty="0">
              <a:latin typeface="Calibri" panose="020F0502020204030204" pitchFamily="34" charset="0"/>
            </a:endParaRPr>
          </a:p>
          <a:p>
            <a:r>
              <a:rPr lang="id-ID" sz="2800" b="1" i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Secondary Stakeholders </a:t>
            </a:r>
            <a:r>
              <a:rPr lang="id-ID" sz="2800" dirty="0" smtClean="0">
                <a:latin typeface="Calibri" panose="020F0502020204030204" pitchFamily="34" charset="0"/>
              </a:rPr>
              <a:t>terdiri atas:masyarakat umum</a:t>
            </a:r>
            <a:r>
              <a:rPr lang="id-ID" sz="2800" i="1" dirty="0" smtClean="0">
                <a:latin typeface="Calibri" panose="020F0502020204030204" pitchFamily="34" charset="0"/>
              </a:rPr>
              <a:t>(general public</a:t>
            </a:r>
            <a:r>
              <a:rPr lang="id-ID" sz="2800" dirty="0" smtClean="0">
                <a:latin typeface="Calibri" panose="020F0502020204030204" pitchFamily="34" charset="0"/>
              </a:rPr>
              <a:t>),pemerintah (pusat dan daerah),kelompok aktivis sosial</a:t>
            </a:r>
            <a:r>
              <a:rPr lang="id-ID" sz="2800" i="1" dirty="0" smtClean="0">
                <a:latin typeface="Calibri" panose="020F0502020204030204" pitchFamily="34" charset="0"/>
              </a:rPr>
              <a:t>(social activist </a:t>
            </a:r>
            <a:r>
              <a:rPr lang="id-ID" sz="2800" dirty="0" smtClean="0">
                <a:latin typeface="Calibri" panose="020F0502020204030204" pitchFamily="34" charset="0"/>
              </a:rPr>
              <a:t>groups),media, masyarakat /komunitas lokal(local </a:t>
            </a:r>
            <a:r>
              <a:rPr lang="id-ID" sz="2800" i="1" dirty="0" smtClean="0">
                <a:latin typeface="Calibri" panose="020F0502020204030204" pitchFamily="34" charset="0"/>
              </a:rPr>
              <a:t>communities</a:t>
            </a:r>
            <a:r>
              <a:rPr lang="id-ID" sz="2800" dirty="0" smtClean="0">
                <a:latin typeface="Calibri" panose="020F0502020204030204" pitchFamily="34" charset="0"/>
              </a:rPr>
              <a:t>), investasi </a:t>
            </a:r>
            <a:r>
              <a:rPr lang="id-ID" sz="2800" i="1" dirty="0" smtClean="0">
                <a:latin typeface="Calibri" panose="020F0502020204030204" pitchFamily="34" charset="0"/>
              </a:rPr>
              <a:t>asing(foreign investment</a:t>
            </a:r>
            <a:r>
              <a:rPr lang="id-ID" sz="2800" dirty="0" smtClean="0">
                <a:latin typeface="Calibri" panose="020F0502020204030204" pitchFamily="34" charset="0"/>
              </a:rPr>
              <a:t>)</a:t>
            </a:r>
            <a:endParaRPr lang="id-ID" sz="28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0" dirty="0" smtClean="0">
                <a:effectLst/>
                <a:latin typeface="Calibri" panose="020F0502020204030204" pitchFamily="34" charset="0"/>
              </a:rPr>
              <a:t>Pemangku Kepentingan berdasarkan aktivitas perusahaan</a:t>
            </a:r>
            <a:endParaRPr lang="id-ID" sz="2800" b="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9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0" dirty="0" smtClean="0">
                <a:effectLst/>
                <a:latin typeface="Calibri" panose="020F0502020204030204" pitchFamily="34" charset="0"/>
              </a:rPr>
              <a:t>                                </a:t>
            </a:r>
            <a:r>
              <a:rPr lang="id-ID" sz="32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Etika  Bisnis</a:t>
            </a:r>
            <a:endParaRPr lang="id-ID" sz="32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26480"/>
            <a:ext cx="4040188" cy="45719"/>
          </a:xfrm>
        </p:spPr>
        <p:txBody>
          <a:bodyPr>
            <a:normAutofit fontScale="25000" lnSpcReduction="20000"/>
          </a:bodyPr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6093296"/>
            <a:ext cx="4041775" cy="72008"/>
          </a:xfrm>
        </p:spPr>
        <p:txBody>
          <a:bodyPr>
            <a:normAutofit fontScale="25000" lnSpcReduction="20000"/>
          </a:bodyPr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28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Etika</a:t>
            </a:r>
            <a:r>
              <a:rPr lang="id-ID" sz="2800" dirty="0" smtClean="0">
                <a:latin typeface="Calibri" panose="020F0502020204030204" pitchFamily="34" charset="0"/>
              </a:rPr>
              <a:t> adalah (</a:t>
            </a:r>
            <a:r>
              <a:rPr lang="id-ID" sz="2800" b="1" i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ethics</a:t>
            </a:r>
            <a:r>
              <a:rPr lang="id-ID" sz="2800" dirty="0" smtClean="0">
                <a:latin typeface="Calibri" panose="020F0502020204030204" pitchFamily="34" charset="0"/>
              </a:rPr>
              <a:t>)adalah keyakinan tentang tindakan yang benar dan salah , atau tindakan yang baik dan buruk.Nilai-nilai dan moral perorangan serta konteks sosial menentukan apakan suatu perilaku tertentu dianggap sebagai perilaku yang etis atau tidak</a:t>
            </a:r>
            <a:endParaRPr lang="id-ID" sz="2800" dirty="0">
              <a:latin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041775" cy="4608512"/>
          </a:xfrm>
        </p:spPr>
        <p:txBody>
          <a:bodyPr>
            <a:normAutofit fontScale="92500" lnSpcReduction="20000"/>
          </a:bodyPr>
          <a:lstStyle/>
          <a:p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Etika Bisnis </a:t>
            </a:r>
            <a:r>
              <a:rPr lang="id-ID" sz="28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id-ID" sz="2800" b="1" i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business ethics)</a:t>
            </a:r>
            <a:r>
              <a:rPr lang="id-ID" sz="28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d-ID" sz="2800" dirty="0" smtClean="0">
                <a:latin typeface="Calibri" panose="020F0502020204030204" pitchFamily="34" charset="0"/>
              </a:rPr>
              <a:t>adalah istilah yang biasanya berkaitan dengan </a:t>
            </a:r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perilaku etis atau tidak etis </a:t>
            </a:r>
            <a:r>
              <a:rPr lang="id-ID" sz="2800" dirty="0" smtClean="0">
                <a:latin typeface="Calibri" panose="020F0502020204030204" pitchFamily="34" charset="0"/>
              </a:rPr>
              <a:t>yang dilakukan oleh </a:t>
            </a:r>
            <a:r>
              <a:rPr lang="id-ID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karyawan</a:t>
            </a:r>
            <a:r>
              <a:rPr lang="id-ID" sz="2800" dirty="0" smtClean="0">
                <a:latin typeface="Calibri" panose="020F0502020204030204" pitchFamily="34" charset="0"/>
              </a:rPr>
              <a:t> atau </a:t>
            </a:r>
            <a:r>
              <a:rPr lang="id-ID" sz="2800" b="1" dirty="0" smtClean="0">
                <a:solidFill>
                  <a:schemeClr val="accent3"/>
                </a:solidFill>
                <a:latin typeface="Calibri" panose="020F0502020204030204" pitchFamily="34" charset="0"/>
              </a:rPr>
              <a:t>manajer</a:t>
            </a:r>
            <a:r>
              <a:rPr lang="id-ID" sz="2800" dirty="0" smtClean="0">
                <a:latin typeface="Calibri" panose="020F0502020204030204" pitchFamily="34" charset="0"/>
              </a:rPr>
              <a:t> dalam konteks pekerjaan mereka. </a:t>
            </a:r>
          </a:p>
          <a:p>
            <a:pPr marL="109728" indent="0">
              <a:buNone/>
            </a:pPr>
            <a:endParaRPr lang="id-ID" sz="2800" dirty="0" smtClean="0">
              <a:latin typeface="Calibri" panose="020F0502020204030204" pitchFamily="34" charset="0"/>
            </a:endParaRPr>
          </a:p>
          <a:p>
            <a:r>
              <a:rPr lang="id-ID" sz="2800" dirty="0" smtClean="0">
                <a:latin typeface="Calibri" panose="020F0502020204030204" pitchFamily="34" charset="0"/>
              </a:rPr>
              <a:t>Jadi,perilaku etis dan tidak etis sebagian ditentukan oleh individu sendiri dan sebagian oleh budaya.</a:t>
            </a:r>
            <a:endParaRPr lang="id-ID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87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/>
          <a:lstStyle/>
          <a:p>
            <a:r>
              <a:rPr lang="id-ID" dirty="0" smtClean="0">
                <a:latin typeface="Calibri" panose="020F0502020204030204" pitchFamily="34" charset="0"/>
              </a:rPr>
              <a:t>Meningkatkan harapan Publik</a:t>
            </a:r>
          </a:p>
          <a:p>
            <a:r>
              <a:rPr lang="id-ID" dirty="0" smtClean="0">
                <a:latin typeface="Calibri" panose="020F0502020204030204" pitchFamily="34" charset="0"/>
              </a:rPr>
              <a:t>Tidak melakukan tindakan yang membahayakan Pemangku Kepentingan lainnya.</a:t>
            </a:r>
          </a:p>
          <a:p>
            <a:r>
              <a:rPr lang="id-ID" dirty="0" smtClean="0">
                <a:latin typeface="Calibri" panose="020F0502020204030204" pitchFamily="34" charset="0"/>
              </a:rPr>
              <a:t>Meningkatkan kinerja perusahaan</a:t>
            </a:r>
          </a:p>
          <a:p>
            <a:r>
              <a:rPr lang="id-ID" dirty="0" smtClean="0">
                <a:latin typeface="Calibri" panose="020F0502020204030204" pitchFamily="34" charset="0"/>
              </a:rPr>
              <a:t>Meningkatkan kualitas hubungan bisnia</a:t>
            </a:r>
          </a:p>
          <a:p>
            <a:r>
              <a:rPr lang="id-ID" dirty="0" smtClean="0">
                <a:latin typeface="Calibri" panose="020F0502020204030204" pitchFamily="34" charset="0"/>
              </a:rPr>
              <a:t>Terhindar dari penyalahgunaan yang dilakukan karyawan maupun pesaing</a:t>
            </a:r>
          </a:p>
          <a:p>
            <a:r>
              <a:rPr lang="id-ID" dirty="0" smtClean="0">
                <a:latin typeface="Calibri" panose="020F0502020204030204" pitchFamily="34" charset="0"/>
              </a:rPr>
              <a:t>Menghindarkan terjadinya pelanggaran hak-hak pekerja oleh pemberi kerja</a:t>
            </a:r>
          </a:p>
          <a:p>
            <a:r>
              <a:rPr lang="id-ID" dirty="0" smtClean="0">
                <a:latin typeface="Calibri" panose="020F0502020204030204" pitchFamily="34" charset="0"/>
              </a:rPr>
              <a:t>Mencegah perusahaan mendapat sanksi</a:t>
            </a:r>
          </a:p>
          <a:p>
            <a:endParaRPr lang="id-ID" dirty="0" smtClean="0">
              <a:latin typeface="Calibri" panose="020F0502020204030204" pitchFamily="34" charset="0"/>
            </a:endParaRPr>
          </a:p>
          <a:p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0" dirty="0" smtClean="0">
                <a:effectLst/>
                <a:latin typeface="Calibri" panose="020F0502020204030204" pitchFamily="34" charset="0"/>
              </a:rPr>
              <a:t>              </a:t>
            </a:r>
            <a:r>
              <a:rPr lang="id-ID" sz="28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Mengapa Bisnis harus Etis </a:t>
            </a:r>
            <a:r>
              <a:rPr lang="id-ID" sz="2800" b="0" dirty="0" smtClean="0">
                <a:effectLst/>
                <a:latin typeface="Calibri" panose="020F0502020204030204" pitchFamily="34" charset="0"/>
              </a:rPr>
              <a:t>?</a:t>
            </a:r>
            <a:endParaRPr lang="id-ID" sz="2800" b="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4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>
                <a:latin typeface="Calibri" panose="020F0502020204030204" pitchFamily="34" charset="0"/>
              </a:rPr>
              <a:t>Etika bidang Akuntansi </a:t>
            </a:r>
          </a:p>
          <a:p>
            <a:pPr marL="109728" indent="0">
              <a:buNone/>
            </a:pPr>
            <a:endParaRPr lang="id-ID" sz="2400" dirty="0" smtClean="0">
              <a:latin typeface="Calibri" panose="020F0502020204030204" pitchFamily="34" charset="0"/>
            </a:endParaRPr>
          </a:p>
          <a:p>
            <a:r>
              <a:rPr lang="id-ID" sz="2400" dirty="0" smtClean="0">
                <a:latin typeface="Calibri" panose="020F0502020204030204" pitchFamily="34" charset="0"/>
              </a:rPr>
              <a:t>Etika bidang Keuangan</a:t>
            </a:r>
          </a:p>
          <a:p>
            <a:pPr marL="109728" indent="0">
              <a:buNone/>
            </a:pPr>
            <a:endParaRPr lang="id-ID" sz="2400" dirty="0" smtClean="0">
              <a:latin typeface="Calibri" panose="020F0502020204030204" pitchFamily="34" charset="0"/>
            </a:endParaRPr>
          </a:p>
          <a:p>
            <a:r>
              <a:rPr lang="id-ID" sz="2400" dirty="0" smtClean="0">
                <a:latin typeface="Calibri" panose="020F0502020204030204" pitchFamily="34" charset="0"/>
              </a:rPr>
              <a:t>Etika bidang Produksi dan pemasaran</a:t>
            </a:r>
          </a:p>
          <a:p>
            <a:pPr marL="109728" indent="0">
              <a:buNone/>
            </a:pPr>
            <a:endParaRPr lang="id-ID" sz="2400" dirty="0" smtClean="0">
              <a:latin typeface="Calibri" panose="020F0502020204030204" pitchFamily="34" charset="0"/>
            </a:endParaRPr>
          </a:p>
          <a:p>
            <a:r>
              <a:rPr lang="id-ID" sz="2400" dirty="0" smtClean="0">
                <a:latin typeface="Calibri" panose="020F0502020204030204" pitchFamily="34" charset="0"/>
              </a:rPr>
              <a:t>Etika bidang Teknologi informasi</a:t>
            </a:r>
          </a:p>
          <a:p>
            <a:endParaRPr lang="id-ID" sz="24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Etika Bisnis pada Berbagai Fungsi perusahaan</a:t>
            </a:r>
            <a:endParaRPr lang="id-ID" sz="2800" dirty="0">
              <a:solidFill>
                <a:srgbClr val="00206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3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91264" cy="45259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Mengejar keuntungan dan kepentingan pribadi</a:t>
            </a:r>
          </a:p>
          <a:p>
            <a:pPr marL="109728" indent="0">
              <a:buNone/>
            </a:pPr>
            <a:endParaRPr lang="id-ID" sz="2800" dirty="0" smtClean="0">
              <a:latin typeface="Calibri" panose="020F0502020204030204" pitchFamily="34" charset="0"/>
            </a:endParaRPr>
          </a:p>
          <a:p>
            <a:r>
              <a:rPr lang="id-ID" sz="2800" dirty="0" smtClean="0">
                <a:latin typeface="Calibri" panose="020F0502020204030204" pitchFamily="34" charset="0"/>
              </a:rPr>
              <a:t>Tekanan Persaingan terhadap laba perusahaan </a:t>
            </a:r>
          </a:p>
          <a:p>
            <a:pPr marL="109728" indent="0">
              <a:buNone/>
            </a:pPr>
            <a:endParaRPr lang="id-ID" sz="2800" dirty="0" smtClean="0">
              <a:latin typeface="Calibri" panose="020F0502020204030204" pitchFamily="34" charset="0"/>
            </a:endParaRPr>
          </a:p>
          <a:p>
            <a:r>
              <a:rPr lang="id-ID" sz="2800" dirty="0" smtClean="0">
                <a:latin typeface="Calibri" panose="020F0502020204030204" pitchFamily="34" charset="0"/>
              </a:rPr>
              <a:t>Pertentangan antara tujuan perusahaan dan Nilai-nilai perorangan </a:t>
            </a:r>
          </a:p>
          <a:p>
            <a:pPr marL="109728" indent="0">
              <a:buNone/>
            </a:pPr>
            <a:endParaRPr lang="id-ID" sz="2800" dirty="0" smtClean="0">
              <a:latin typeface="Calibri" panose="020F0502020204030204" pitchFamily="34" charset="0"/>
            </a:endParaRPr>
          </a:p>
          <a:p>
            <a:r>
              <a:rPr lang="id-ID" sz="2800" dirty="0" smtClean="0">
                <a:latin typeface="Calibri" panose="020F0502020204030204" pitchFamily="34" charset="0"/>
              </a:rPr>
              <a:t>Pertentangan Etika Lintas budaya(Cross –Cultural Contadiction </a:t>
            </a:r>
          </a:p>
          <a:p>
            <a:endParaRPr lang="id-ID" sz="28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Timbulnya Masalah Etika Bisnis</a:t>
            </a:r>
            <a:endParaRPr lang="id-ID" sz="2800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500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6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Terimakasih.......</a:t>
            </a:r>
            <a:endParaRPr lang="id-ID" sz="36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76394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330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  Pemangku Kepentingan       dan   Etika Bisnis              Pertemuan ke 4</vt:lpstr>
      <vt:lpstr>.</vt:lpstr>
      <vt:lpstr>Pemangku Kepentingan Berdasarkan Kedudukan</vt:lpstr>
      <vt:lpstr>Pemangku Kepentingan berdasarkan aktivitas perusahaan</vt:lpstr>
      <vt:lpstr>                                Etika  Bisnis</vt:lpstr>
      <vt:lpstr>              Mengapa Bisnis harus Etis ?</vt:lpstr>
      <vt:lpstr>Etika Bisnis pada Berbagai Fungsi perusahaan</vt:lpstr>
      <vt:lpstr>Timbulnya Masalah Etika Bisnis</vt:lpstr>
      <vt:lpstr>Terimakasih.......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Pemangku Kepentingan Pertemuan ke 4</dc:title>
  <dc:creator>Bunda Mieke</dc:creator>
  <cp:lastModifiedBy>Bunda Mieke</cp:lastModifiedBy>
  <cp:revision>15</cp:revision>
  <dcterms:created xsi:type="dcterms:W3CDTF">2020-04-08T09:02:41Z</dcterms:created>
  <dcterms:modified xsi:type="dcterms:W3CDTF">2020-04-15T08:03:14Z</dcterms:modified>
</cp:coreProperties>
</file>