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66"/>
  </p:notesMasterIdLst>
  <p:sldIdLst>
    <p:sldId id="263" r:id="rId2"/>
    <p:sldId id="264" r:id="rId3"/>
    <p:sldId id="265" r:id="rId4"/>
    <p:sldId id="266" r:id="rId5"/>
    <p:sldId id="268" r:id="rId6"/>
    <p:sldId id="270" r:id="rId7"/>
    <p:sldId id="271" r:id="rId8"/>
    <p:sldId id="272" r:id="rId9"/>
    <p:sldId id="274" r:id="rId10"/>
    <p:sldId id="275" r:id="rId11"/>
    <p:sldId id="276" r:id="rId12"/>
    <p:sldId id="277" r:id="rId13"/>
    <p:sldId id="278" r:id="rId14"/>
    <p:sldId id="279" r:id="rId15"/>
    <p:sldId id="280" r:id="rId16"/>
    <p:sldId id="282" r:id="rId17"/>
    <p:sldId id="283" r:id="rId18"/>
    <p:sldId id="284" r:id="rId19"/>
    <p:sldId id="285" r:id="rId20"/>
    <p:sldId id="286" r:id="rId21"/>
    <p:sldId id="287" r:id="rId22"/>
    <p:sldId id="288" r:id="rId23"/>
    <p:sldId id="290" r:id="rId24"/>
    <p:sldId id="291" r:id="rId25"/>
    <p:sldId id="292" r:id="rId26"/>
    <p:sldId id="293" r:id="rId27"/>
    <p:sldId id="295" r:id="rId28"/>
    <p:sldId id="296" r:id="rId29"/>
    <p:sldId id="297" r:id="rId30"/>
    <p:sldId id="299" r:id="rId31"/>
    <p:sldId id="301" r:id="rId32"/>
    <p:sldId id="302" r:id="rId33"/>
    <p:sldId id="303" r:id="rId34"/>
    <p:sldId id="304" r:id="rId35"/>
    <p:sldId id="305" r:id="rId36"/>
    <p:sldId id="306" r:id="rId37"/>
    <p:sldId id="307" r:id="rId38"/>
    <p:sldId id="309" r:id="rId39"/>
    <p:sldId id="310" r:id="rId40"/>
    <p:sldId id="311" r:id="rId41"/>
    <p:sldId id="312" r:id="rId42"/>
    <p:sldId id="313" r:id="rId43"/>
    <p:sldId id="314" r:id="rId44"/>
    <p:sldId id="316" r:id="rId45"/>
    <p:sldId id="318" r:id="rId46"/>
    <p:sldId id="319" r:id="rId47"/>
    <p:sldId id="321" r:id="rId48"/>
    <p:sldId id="323" r:id="rId49"/>
    <p:sldId id="324" r:id="rId50"/>
    <p:sldId id="326" r:id="rId51"/>
    <p:sldId id="327" r:id="rId52"/>
    <p:sldId id="328" r:id="rId53"/>
    <p:sldId id="329" r:id="rId54"/>
    <p:sldId id="330" r:id="rId55"/>
    <p:sldId id="331" r:id="rId56"/>
    <p:sldId id="332" r:id="rId57"/>
    <p:sldId id="333" r:id="rId58"/>
    <p:sldId id="334" r:id="rId59"/>
    <p:sldId id="336" r:id="rId60"/>
    <p:sldId id="337" r:id="rId61"/>
    <p:sldId id="339" r:id="rId62"/>
    <p:sldId id="341" r:id="rId63"/>
    <p:sldId id="342" r:id="rId64"/>
    <p:sldId id="343" r:id="rId65"/>
  </p:sldIdLst>
  <p:sldSz cx="9144000" cy="6858000" type="screen4x3"/>
  <p:notesSz cx="6858000" cy="9144000"/>
  <p:custDataLst>
    <p:tags r:id="rId6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59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8" autoAdjust="0"/>
  </p:normalViewPr>
  <p:slideViewPr>
    <p:cSldViewPr>
      <p:cViewPr varScale="1">
        <p:scale>
          <a:sx n="66" d="100"/>
          <a:sy n="66" d="100"/>
        </p:scale>
        <p:origin x="-1410"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22C16C-0260-4B39-96A8-73E8B504E071}" type="datetimeFigureOut">
              <a:rPr lang="en-US" smtClean="0"/>
              <a:pPr/>
              <a:t>8/20/2015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004E23-57C8-46BF-A38E-3B9709954C77}" type="slidenum">
              <a:rPr lang="en-US" smtClean="0"/>
              <a:pPr/>
              <a:t>‹#›</a:t>
            </a:fld>
            <a:endParaRPr lang="en-US"/>
          </a:p>
        </p:txBody>
      </p:sp>
    </p:spTree>
    <p:extLst>
      <p:ext uri="{BB962C8B-B14F-4D97-AF65-F5344CB8AC3E}">
        <p14:creationId xmlns:p14="http://schemas.microsoft.com/office/powerpoint/2010/main" val="3490503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a:p>
        </p:txBody>
      </p:sp>
    </p:spTree>
    <p:extLst>
      <p:ext uri="{BB962C8B-B14F-4D97-AF65-F5344CB8AC3E}">
        <p14:creationId xmlns:p14="http://schemas.microsoft.com/office/powerpoint/2010/main" val="1313004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dirty="0" smtClean="0"/>
              <a:t>It is useful to look at the Fed’s balance sheet (available on its excellent Web site). It shows very quickly that loans to banks usually are a trivial portion of the Fed’s assets. Of the Fed’s theoretical three tools, only open market operations really matter and there is no harm in being blunt about this. Students can easily see why required reserve ratio changes would work, but also can see quickly how discontinuous and disruptive they would be. Tell students that (a) many industrialized countries no longer bother with required reserve ratios at all, and (b) changes in required reserve ratios are normally only used as monetary policy tools in developing countries without capital markets in which open market operations would be possible. The discount rate looks like it ought to matter more, and certainly changes in it are announced, but explain that it is in practice a signal: banks only borrow from the Fed as a last resort. Why? Because banks believe that if they borrow from the Fed, that will be interpreted as meaning that they cannot borrow from any other source, so they are in very bad trouble. So what actually matters is the Federal Funds Rate, which the Fed can influence very strongly by changing the supply of reserves by Open Market Operations. The distinction between the deposit multiplier and the money multiplier is somewhat subtle; the key issue is not only that there may be a currency drain, but that banks do sometimes hold excess reserves, or move excess reserves into alternate income-generating assets rather than loans.</a:t>
            </a:r>
          </a:p>
        </p:txBody>
      </p:sp>
      <p:sp>
        <p:nvSpPr>
          <p:cNvPr id="4" name="Slide Number Placeholder 3"/>
          <p:cNvSpPr>
            <a:spLocks noGrp="1"/>
          </p:cNvSpPr>
          <p:nvPr>
            <p:ph type="sldNum" sz="quarter" idx="10"/>
          </p:nvPr>
        </p:nvSpPr>
        <p:spPr/>
        <p:txBody>
          <a:bodyPr/>
          <a:lstStyle/>
          <a:p>
            <a:fld id="{60004E23-57C8-46BF-A38E-3B9709954C77}" type="slidenum">
              <a:rPr lang="en-US" smtClean="0"/>
              <a:pPr/>
              <a:t>25</a:t>
            </a:fld>
            <a:endParaRPr lang="en-US"/>
          </a:p>
        </p:txBody>
      </p:sp>
    </p:spTree>
    <p:extLst>
      <p:ext uri="{BB962C8B-B14F-4D97-AF65-F5344CB8AC3E}">
        <p14:creationId xmlns:p14="http://schemas.microsoft.com/office/powerpoint/2010/main" val="2231382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CA" altLang="en-US" b="1" dirty="0" smtClean="0">
                <a:solidFill>
                  <a:srgbClr val="FF0000"/>
                </a:solidFill>
              </a:rPr>
              <a:t>Classroom activity</a:t>
            </a:r>
          </a:p>
          <a:p>
            <a:pPr eaLnBrk="1" hangingPunct="1"/>
            <a:r>
              <a:rPr lang="en-CA" altLang="en-US" dirty="0" smtClean="0"/>
              <a:t>Check out </a:t>
            </a:r>
            <a:r>
              <a:rPr lang="en-CA" altLang="en-US" i="1" dirty="0" smtClean="0"/>
              <a:t>Economics in Action</a:t>
            </a:r>
            <a:r>
              <a:rPr lang="en-CA" altLang="en-US" dirty="0" smtClean="0"/>
              <a:t>: The </a:t>
            </a:r>
            <a:r>
              <a:rPr lang="en-US" altLang="en-US" dirty="0" smtClean="0"/>
              <a:t>Fed’s Balance Sheet Explodes</a:t>
            </a:r>
          </a:p>
          <a:p>
            <a:pPr eaLnBrk="1" hangingPunct="1"/>
            <a:r>
              <a:rPr lang="en-CA" altLang="en-US" dirty="0" smtClean="0"/>
              <a:t>Check out </a:t>
            </a:r>
            <a:r>
              <a:rPr lang="en-CA" altLang="en-US" i="1" dirty="0" smtClean="0"/>
              <a:t>Economics in the News</a:t>
            </a:r>
            <a:r>
              <a:rPr lang="en-CA" altLang="en-US" dirty="0" smtClean="0"/>
              <a:t>: </a:t>
            </a:r>
            <a:r>
              <a:rPr lang="en-US" altLang="en-US" dirty="0" smtClean="0"/>
              <a:t>A Massive Open Market Operation</a:t>
            </a:r>
          </a:p>
        </p:txBody>
      </p:sp>
      <p:sp>
        <p:nvSpPr>
          <p:cNvPr id="4" name="Slide Number Placeholder 3"/>
          <p:cNvSpPr>
            <a:spLocks noGrp="1"/>
          </p:cNvSpPr>
          <p:nvPr>
            <p:ph type="sldNum" sz="quarter" idx="10"/>
          </p:nvPr>
        </p:nvSpPr>
        <p:spPr/>
        <p:txBody>
          <a:bodyPr/>
          <a:lstStyle/>
          <a:p>
            <a:fld id="{60004E23-57C8-46BF-A38E-3B9709954C77}" type="slidenum">
              <a:rPr lang="en-US" smtClean="0"/>
              <a:pPr/>
              <a:t>29</a:t>
            </a:fld>
            <a:endParaRPr lang="en-US"/>
          </a:p>
        </p:txBody>
      </p:sp>
    </p:spTree>
    <p:extLst>
      <p:ext uri="{BB962C8B-B14F-4D97-AF65-F5344CB8AC3E}">
        <p14:creationId xmlns:p14="http://schemas.microsoft.com/office/powerpoint/2010/main" val="491597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CA" altLang="en-US" b="1" dirty="0" smtClean="0">
                <a:solidFill>
                  <a:srgbClr val="FF0000"/>
                </a:solidFill>
              </a:rPr>
              <a:t>Classroom activity</a:t>
            </a:r>
          </a:p>
          <a:p>
            <a:pPr eaLnBrk="1" hangingPunct="1"/>
            <a:r>
              <a:rPr lang="en-CA" altLang="en-US" dirty="0" smtClean="0"/>
              <a:t>Check out </a:t>
            </a:r>
            <a:r>
              <a:rPr lang="en-CA" altLang="en-US" i="1" dirty="0" smtClean="0"/>
              <a:t>Economics in Action</a:t>
            </a:r>
            <a:r>
              <a:rPr lang="en-CA" altLang="en-US" dirty="0" smtClean="0"/>
              <a:t>: The Variable Money Multipliers</a:t>
            </a:r>
          </a:p>
        </p:txBody>
      </p:sp>
      <p:sp>
        <p:nvSpPr>
          <p:cNvPr id="4" name="Slide Number Placeholder 3"/>
          <p:cNvSpPr>
            <a:spLocks noGrp="1"/>
          </p:cNvSpPr>
          <p:nvPr>
            <p:ph type="sldNum" sz="quarter" idx="10"/>
          </p:nvPr>
        </p:nvSpPr>
        <p:spPr/>
        <p:txBody>
          <a:bodyPr/>
          <a:lstStyle/>
          <a:p>
            <a:fld id="{60004E23-57C8-46BF-A38E-3B9709954C77}" type="slidenum">
              <a:rPr lang="en-US" smtClean="0"/>
              <a:pPr/>
              <a:t>38</a:t>
            </a:fld>
            <a:endParaRPr lang="en-US"/>
          </a:p>
        </p:txBody>
      </p:sp>
    </p:spTree>
    <p:extLst>
      <p:ext uri="{BB962C8B-B14F-4D97-AF65-F5344CB8AC3E}">
        <p14:creationId xmlns:p14="http://schemas.microsoft.com/office/powerpoint/2010/main" val="2273354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sz="1200" dirty="0" smtClean="0"/>
              <a:t>It is worth reminding students that “money” has a jargon sense in economics; students are often confused by the phrase “demand for money” and it is worth tackling it head-on by emphasizing this does not equate to “wanting to be rich,” but refers to how much of total wealth (assets) the public want to hold in the particular form “money.” Students often try to understand ideas in terms of their own lives; few will make a clear connection between interest rates and demand for money from their own introspection. There are two ways to overcome this: one is to ask them to think in terms of extreme situations (get what short-term interest rates are in a high-inflation country); the other is to get them to imagine themselves in the job of treasurer of a corporation with large liquid resources, and to think how their behavior with respect to those funds might differ according to the short-term interest rates available.</a:t>
            </a:r>
          </a:p>
        </p:txBody>
      </p:sp>
      <p:sp>
        <p:nvSpPr>
          <p:cNvPr id="4" name="Slide Number Placeholder 3"/>
          <p:cNvSpPr>
            <a:spLocks noGrp="1"/>
          </p:cNvSpPr>
          <p:nvPr>
            <p:ph type="sldNum" sz="quarter" idx="10"/>
          </p:nvPr>
        </p:nvSpPr>
        <p:spPr/>
        <p:txBody>
          <a:bodyPr/>
          <a:lstStyle/>
          <a:p>
            <a:fld id="{60004E23-57C8-46BF-A38E-3B9709954C77}" type="slidenum">
              <a:rPr lang="en-US" smtClean="0"/>
              <a:pPr/>
              <a:t>39</a:t>
            </a:fld>
            <a:endParaRPr lang="en-US"/>
          </a:p>
        </p:txBody>
      </p:sp>
    </p:spTree>
    <p:extLst>
      <p:ext uri="{BB962C8B-B14F-4D97-AF65-F5344CB8AC3E}">
        <p14:creationId xmlns:p14="http://schemas.microsoft.com/office/powerpoint/2010/main" val="4182856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CA" altLang="en-US" b="1" dirty="0" smtClean="0">
                <a:solidFill>
                  <a:srgbClr val="FF0000"/>
                </a:solidFill>
              </a:rPr>
              <a:t>Classroom activity</a:t>
            </a:r>
          </a:p>
          <a:p>
            <a:pPr eaLnBrk="1" hangingPunct="1"/>
            <a:r>
              <a:rPr lang="en-CA" altLang="en-US" dirty="0" smtClean="0"/>
              <a:t>Check out </a:t>
            </a:r>
            <a:r>
              <a:rPr lang="en-CA" altLang="en-US" i="1" dirty="0" smtClean="0"/>
              <a:t>Economics in the News</a:t>
            </a:r>
            <a:r>
              <a:rPr lang="en-CA" altLang="en-US" dirty="0" smtClean="0"/>
              <a:t>: Money and the Interest Rate</a:t>
            </a:r>
          </a:p>
        </p:txBody>
      </p:sp>
      <p:sp>
        <p:nvSpPr>
          <p:cNvPr id="4" name="Slide Number Placeholder 3"/>
          <p:cNvSpPr>
            <a:spLocks noGrp="1"/>
          </p:cNvSpPr>
          <p:nvPr>
            <p:ph type="sldNum" sz="quarter" idx="10"/>
          </p:nvPr>
        </p:nvSpPr>
        <p:spPr/>
        <p:txBody>
          <a:bodyPr/>
          <a:lstStyle/>
          <a:p>
            <a:fld id="{60004E23-57C8-46BF-A38E-3B9709954C77}" type="slidenum">
              <a:rPr lang="en-US" smtClean="0"/>
              <a:pPr/>
              <a:t>43</a:t>
            </a:fld>
            <a:endParaRPr lang="en-US"/>
          </a:p>
        </p:txBody>
      </p:sp>
    </p:spTree>
    <p:extLst>
      <p:ext uri="{BB962C8B-B14F-4D97-AF65-F5344CB8AC3E}">
        <p14:creationId xmlns:p14="http://schemas.microsoft.com/office/powerpoint/2010/main" val="39660081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sz="1200" b="1" i="1" dirty="0" smtClean="0"/>
              <a:t>Velocity of circulation.</a:t>
            </a:r>
            <a:r>
              <a:rPr lang="en-US" altLang="en-US" sz="1200" dirty="0" smtClean="0"/>
              <a:t> Emphasize that velocity is defined by the equation </a:t>
            </a:r>
            <a:r>
              <a:rPr lang="en-US" altLang="en-US" sz="1200" i="1" dirty="0" smtClean="0"/>
              <a:t>V</a:t>
            </a:r>
            <a:r>
              <a:rPr lang="en-US" altLang="en-US" sz="1200" dirty="0" smtClean="0"/>
              <a:t> = </a:t>
            </a:r>
            <a:r>
              <a:rPr lang="en-US" altLang="en-US" sz="1200" i="1" dirty="0" smtClean="0"/>
              <a:t>PY</a:t>
            </a:r>
            <a:r>
              <a:rPr lang="en-US" altLang="en-US" sz="1200" dirty="0" smtClean="0"/>
              <a:t>/</a:t>
            </a:r>
            <a:r>
              <a:rPr lang="en-US" altLang="en-US" sz="1200" i="1" dirty="0" smtClean="0"/>
              <a:t>M</a:t>
            </a:r>
            <a:r>
              <a:rPr lang="en-US" altLang="en-US" sz="1200" dirty="0" smtClean="0"/>
              <a:t>, and is not the average number of times a given piece of paper changes hands in a year. Nor is </a:t>
            </a:r>
            <a:r>
              <a:rPr lang="en-US" altLang="en-US" sz="1200" i="1" dirty="0" smtClean="0"/>
              <a:t>V</a:t>
            </a:r>
            <a:r>
              <a:rPr lang="en-US" altLang="en-US" sz="1200" dirty="0" smtClean="0"/>
              <a:t> the transactions velocity because most transactions are not payments for goods and services. (Transactions are twice </a:t>
            </a:r>
            <a:r>
              <a:rPr lang="en-US" altLang="en-US" sz="1200" i="1" dirty="0" smtClean="0"/>
              <a:t>PY</a:t>
            </a:r>
            <a:r>
              <a:rPr lang="en-US" altLang="en-US" sz="1200" dirty="0" smtClean="0"/>
              <a:t> because they also include payments for the services of factors of production, which equals </a:t>
            </a:r>
            <a:r>
              <a:rPr lang="en-US" altLang="en-US" sz="1200" i="1" dirty="0" smtClean="0"/>
              <a:t>PY</a:t>
            </a:r>
            <a:r>
              <a:rPr lang="en-US" altLang="en-US" sz="1200" dirty="0" smtClean="0"/>
              <a:t>, plus all the purely financial transactions such as buying and selling stocks, bonds, foreign currency, and real estate.)</a:t>
            </a:r>
          </a:p>
          <a:p>
            <a:pPr eaLnBrk="1" hangingPunct="1"/>
            <a:r>
              <a:rPr lang="en-US" altLang="en-US" sz="1200" b="1" i="1" dirty="0" smtClean="0"/>
              <a:t>The quantity theory of money.</a:t>
            </a:r>
            <a:r>
              <a:rPr lang="en-US" altLang="en-US" sz="1200" dirty="0" smtClean="0"/>
              <a:t> Given that </a:t>
            </a:r>
            <a:r>
              <a:rPr lang="en-US" altLang="en-US" sz="1200" i="1" dirty="0" smtClean="0"/>
              <a:t>V</a:t>
            </a:r>
            <a:r>
              <a:rPr lang="en-US" altLang="en-US" sz="1200" dirty="0" smtClean="0"/>
              <a:t> is defined as </a:t>
            </a:r>
            <a:r>
              <a:rPr lang="en-US" altLang="en-US" sz="1200" i="1" dirty="0" smtClean="0"/>
              <a:t>PY</a:t>
            </a:r>
            <a:r>
              <a:rPr lang="en-US" altLang="en-US" sz="1200" dirty="0" smtClean="0"/>
              <a:t>/</a:t>
            </a:r>
            <a:r>
              <a:rPr lang="en-US" altLang="en-US" sz="1200" i="1" dirty="0" smtClean="0"/>
              <a:t>M</a:t>
            </a:r>
            <a:r>
              <a:rPr lang="en-US" altLang="en-US" sz="1200" dirty="0" smtClean="0"/>
              <a:t>, the equation of exchange, </a:t>
            </a:r>
            <a:r>
              <a:rPr lang="en-US" altLang="en-US" sz="1200" i="1" dirty="0" smtClean="0"/>
              <a:t>MV</a:t>
            </a:r>
            <a:r>
              <a:rPr lang="en-US" altLang="en-US" sz="1200" dirty="0" smtClean="0"/>
              <a:t> = </a:t>
            </a:r>
            <a:r>
              <a:rPr lang="en-US" altLang="en-US" sz="1200" i="1" dirty="0" smtClean="0"/>
              <a:t>PY</a:t>
            </a:r>
            <a:r>
              <a:rPr lang="en-US" altLang="en-US" sz="1200" dirty="0" smtClean="0"/>
              <a:t> is an identity. The quantity theory is not the equation of exchange but the propositions that (1) </a:t>
            </a:r>
            <a:r>
              <a:rPr lang="en-US" altLang="en-US" sz="1200" i="1" dirty="0" smtClean="0"/>
              <a:t>V</a:t>
            </a:r>
            <a:r>
              <a:rPr lang="en-US" altLang="en-US" sz="1200" dirty="0" smtClean="0"/>
              <a:t> is independent of </a:t>
            </a:r>
            <a:r>
              <a:rPr lang="en-US" altLang="en-US" sz="1200" i="1" dirty="0" smtClean="0"/>
              <a:t>M</a:t>
            </a:r>
            <a:r>
              <a:rPr lang="en-US" altLang="en-US" sz="1200" dirty="0" smtClean="0"/>
              <a:t> and (2) </a:t>
            </a:r>
            <a:r>
              <a:rPr lang="en-US" altLang="en-US" sz="1200" i="1" dirty="0" smtClean="0"/>
              <a:t>Y</a:t>
            </a:r>
            <a:r>
              <a:rPr lang="en-US" altLang="en-US" sz="1200" dirty="0" smtClean="0"/>
              <a:t> equals potential GDP, which is independent of </a:t>
            </a:r>
            <a:r>
              <a:rPr lang="en-US" altLang="en-US" sz="1200" i="1" dirty="0" smtClean="0"/>
              <a:t>M</a:t>
            </a:r>
            <a:r>
              <a:rPr lang="en-US" altLang="en-US" sz="1200" dirty="0" smtClean="0"/>
              <a:t>. Given these assumptions, the inflation rate equals the growth rate of the quantity of money.</a:t>
            </a:r>
          </a:p>
          <a:p>
            <a:pPr eaLnBrk="1" hangingPunct="1"/>
            <a:r>
              <a:rPr lang="en-US" altLang="en-US" sz="1200" b="1" i="1" dirty="0" smtClean="0"/>
              <a:t>The quantity theory of hyperinflation.</a:t>
            </a:r>
            <a:r>
              <a:rPr lang="en-US" altLang="en-US" sz="1200" dirty="0" smtClean="0"/>
              <a:t> A possible exercise is to ask students whether we would expect the correlation between money growth and inflation to remain strong in a hyperinflation. Most will see that in a hyperinflation, velocity will increase. Emphasize that the level of velocity is greater in hyperinflation but if the inflation rate remains constant (and high) velocity also is constant (and high), so the quantity theory still holds. It does not hold in the move from low inflation to high inflation. The inflation rate overshoots the growth rate of the quantity of money.</a:t>
            </a:r>
          </a:p>
        </p:txBody>
      </p:sp>
      <p:sp>
        <p:nvSpPr>
          <p:cNvPr id="4" name="Slide Number Placeholder 3"/>
          <p:cNvSpPr>
            <a:spLocks noGrp="1"/>
          </p:cNvSpPr>
          <p:nvPr>
            <p:ph type="sldNum" sz="quarter" idx="10"/>
          </p:nvPr>
        </p:nvSpPr>
        <p:spPr/>
        <p:txBody>
          <a:bodyPr/>
          <a:lstStyle/>
          <a:p>
            <a:fld id="{60004E23-57C8-46BF-A38E-3B9709954C77}" type="slidenum">
              <a:rPr lang="en-US" smtClean="0"/>
              <a:pPr/>
              <a:t>56</a:t>
            </a:fld>
            <a:endParaRPr lang="en-US"/>
          </a:p>
        </p:txBody>
      </p:sp>
    </p:spTree>
    <p:extLst>
      <p:ext uri="{BB962C8B-B14F-4D97-AF65-F5344CB8AC3E}">
        <p14:creationId xmlns:p14="http://schemas.microsoft.com/office/powerpoint/2010/main" val="4039720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CA" altLang="en-US" b="1" dirty="0" smtClean="0">
                <a:solidFill>
                  <a:srgbClr val="FF0000"/>
                </a:solidFill>
              </a:rPr>
              <a:t>Classroom activity</a:t>
            </a:r>
          </a:p>
          <a:p>
            <a:pPr eaLnBrk="1" hangingPunct="1"/>
            <a:r>
              <a:rPr lang="en-CA" altLang="en-US" dirty="0" smtClean="0"/>
              <a:t>Check out </a:t>
            </a:r>
            <a:r>
              <a:rPr lang="en-CA" altLang="en-US" i="1" dirty="0" smtClean="0"/>
              <a:t>Economics in Action</a:t>
            </a:r>
            <a:r>
              <a:rPr lang="en-CA" altLang="en-US" dirty="0" smtClean="0"/>
              <a:t>: </a:t>
            </a:r>
            <a:r>
              <a:rPr lang="en-US" altLang="en-US" dirty="0" smtClean="0"/>
              <a:t>Does the Quantity Theory Work?</a:t>
            </a:r>
          </a:p>
        </p:txBody>
      </p:sp>
      <p:sp>
        <p:nvSpPr>
          <p:cNvPr id="4" name="Slide Number Placeholder 3"/>
          <p:cNvSpPr>
            <a:spLocks noGrp="1"/>
          </p:cNvSpPr>
          <p:nvPr>
            <p:ph type="sldNum" sz="quarter" idx="10"/>
          </p:nvPr>
        </p:nvSpPr>
        <p:spPr/>
        <p:txBody>
          <a:bodyPr/>
          <a:lstStyle/>
          <a:p>
            <a:fld id="{60004E23-57C8-46BF-A38E-3B9709954C77}" type="slidenum">
              <a:rPr lang="en-US" smtClean="0"/>
              <a:pPr/>
              <a:t>58</a:t>
            </a:fld>
            <a:endParaRPr lang="en-US"/>
          </a:p>
        </p:txBody>
      </p:sp>
    </p:spTree>
    <p:extLst>
      <p:ext uri="{BB962C8B-B14F-4D97-AF65-F5344CB8AC3E}">
        <p14:creationId xmlns:p14="http://schemas.microsoft.com/office/powerpoint/2010/main" val="2275962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eaLnBrk="1" hangingPunct="1">
              <a:lnSpc>
                <a:spcPct val="80000"/>
              </a:lnSpc>
            </a:pPr>
            <a:r>
              <a:rPr lang="en-US" altLang="en-US" sz="1200" b="1" i="1" dirty="0" smtClean="0"/>
              <a:t>A money creation experiment.</a:t>
            </a:r>
            <a:r>
              <a:rPr lang="en-US" altLang="en-US" sz="1200" dirty="0" smtClean="0"/>
              <a:t> The process through which banks “create money” can be a dark and mysterious secret to the students. Indeed, even though the text contains a superb description of the process, students still manage to end up confused. The first prerequisite to students understanding the process is that they be comfortable with balance sheets shown in the form of T-accounts, and it is well worth spending time on them to make sure students understand what they are and what they show. This will be the first time some students have ever had to interpret a balance sheet, and it is key that they understand that assets are what are owned, liabilities are what are owed, by the institution for which the balance sheet is constructed; and that the two sides must balance. </a:t>
            </a:r>
          </a:p>
          <a:p>
            <a:pPr eaLnBrk="1" hangingPunct="1">
              <a:lnSpc>
                <a:spcPct val="80000"/>
              </a:lnSpc>
            </a:pPr>
            <a:r>
              <a:rPr lang="en-US" altLang="en-US" sz="1200" dirty="0" smtClean="0"/>
              <a:t>Mark Rush (our U.S supplements czar) tackles the problem of getting students to understand bank money creation head-on by (again) involving the class in a demonstration. Prepare by decorating a piece of green paper with currency-like symbols. (For instance, Mark draws a seal and around it writes “In Rush We Trust.” You may write the same slogan, but substituting your name for his probably will be more effective; an alternative is to use “play money”). Label this piece of paper a “$100 bill.” In class use one of the students by handing him the bill. Tell him that he has decided to deposit it in his bank and ask him his bank’s name. On the chalkboard draw a balance sheet for the bank with deposits of $100, reserves of $10, and loans of $90. Tell the students that the required reserve ratio is 10 percent, so this bank currently has no excess reserves. Now, instruct the student to deposit the money in his bank, which coincidentally happens to be run by the student next to him. Show the class what happens to the balance sheet and how the bank now has excess reserves of $90. Clearly the “banker” will loan these reserves to the next student in the class, who wants a $90 dollar loan so she can take a bus ride to some nearby dismal location. (Being located in Gainesville, Florida, Mark picks on the city of Stark, home to Florida’s electric chair and a town with an apt name.) When the loan takes place, rip the $100 bill so that only about nine tenths of it is given as the loan. This student pays the money to Greyhound—coincidentally the next student. Ask the name of Greyhound’s bank and draw an initial balance sheet for this bank identical to the initial balance sheet of the first bank. Greyhound deposits the money in the bank—the next student in the row. Work with the balance sheets to show what happens to the first bank and what happens to the second bank. Clearly the first one no longer has excess reserves but the second bank now has $81 of excess reserves ($90 of additional deposits minus $9 of required reserves). The second bank will make a loan, which you can act out with more students in the class, again ripping off nine tenths of the remaining bill. Work through the point where the second loan winds up deposited in a third bank and then stop to take stock. At this point the quantity of money has increased by $90 in the second bank and $81 in the third, for a total increase—so far—of $171. The students will clearly see that this loaning and </a:t>
            </a:r>
            <a:r>
              <a:rPr lang="en-US" altLang="en-US" sz="1200" dirty="0" err="1" smtClean="0"/>
              <a:t>reloaning</a:t>
            </a:r>
            <a:r>
              <a:rPr lang="en-US" altLang="en-US" sz="1200" dirty="0" smtClean="0"/>
              <a:t> process is not yet over and that the quantity of money will increase by still more. Moreover (and more important) the students will grasp how banks “create money.”</a:t>
            </a:r>
          </a:p>
        </p:txBody>
      </p:sp>
      <p:sp>
        <p:nvSpPr>
          <p:cNvPr id="4" name="Slide Number Placeholder 3"/>
          <p:cNvSpPr>
            <a:spLocks noGrp="1"/>
          </p:cNvSpPr>
          <p:nvPr>
            <p:ph type="sldNum" sz="quarter" idx="10"/>
          </p:nvPr>
        </p:nvSpPr>
        <p:spPr/>
        <p:txBody>
          <a:bodyPr/>
          <a:lstStyle/>
          <a:p>
            <a:fld id="{60004E23-57C8-46BF-A38E-3B9709954C77}" type="slidenum">
              <a:rPr lang="en-US" smtClean="0"/>
              <a:pPr/>
              <a:t>59</a:t>
            </a:fld>
            <a:endParaRPr lang="en-US"/>
          </a:p>
        </p:txBody>
      </p:sp>
    </p:spTree>
    <p:extLst>
      <p:ext uri="{BB962C8B-B14F-4D97-AF65-F5344CB8AC3E}">
        <p14:creationId xmlns:p14="http://schemas.microsoft.com/office/powerpoint/2010/main" val="2170087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00"/>
              </a:spcBef>
            </a:pPr>
            <a:r>
              <a:rPr lang="en-CA" altLang="en-US" dirty="0" smtClean="0"/>
              <a:t>Notes and teaching tips: 3, 6, 7, 11, 13, 15, 20, 25, 29, 38, 39, 43, 56, and 59. </a:t>
            </a:r>
          </a:p>
          <a:p>
            <a:pPr eaLnBrk="1" hangingPunct="1">
              <a:spcBef>
                <a:spcPts val="100"/>
              </a:spcBef>
            </a:pPr>
            <a:r>
              <a:rPr lang="en-CA" altLang="en-US" smtClean="0"/>
              <a:t>To </a:t>
            </a:r>
            <a:r>
              <a:rPr lang="en-CA" altLang="en-US" dirty="0" smtClean="0"/>
              <a:t>advance to the next slide, click anywhere on the full screen figure.</a:t>
            </a:r>
          </a:p>
          <a:p>
            <a:r>
              <a:rPr lang="en-AU" altLang="en-US" dirty="0" smtClean="0"/>
              <a:t>Applying the principles of economics to interpret and understand the news is a major goal of the principles course. You can encourage your students in this activity by using the two features: </a:t>
            </a:r>
            <a:r>
              <a:rPr lang="en-AU" altLang="en-US" i="1" dirty="0" smtClean="0"/>
              <a:t>Economics in the News </a:t>
            </a:r>
            <a:r>
              <a:rPr lang="en-AU" altLang="en-US" dirty="0" smtClean="0"/>
              <a:t>and </a:t>
            </a:r>
            <a:r>
              <a:rPr lang="en-AU" altLang="en-US" i="1" dirty="0" smtClean="0"/>
              <a:t>Economics in Action</a:t>
            </a:r>
            <a:r>
              <a:rPr lang="en-AU" altLang="en-US" dirty="0" smtClean="0"/>
              <a:t>.</a:t>
            </a:r>
            <a:endParaRPr lang="en-US" altLang="en-US" dirty="0" smtClean="0"/>
          </a:p>
          <a:p>
            <a:r>
              <a:rPr lang="en-AU" altLang="en-US" dirty="0" smtClean="0"/>
              <a:t>(1) </a:t>
            </a:r>
            <a:r>
              <a:rPr lang="en-AU" altLang="en-US" i="1" dirty="0" smtClean="0"/>
              <a:t>Before each class</a:t>
            </a:r>
            <a:r>
              <a:rPr lang="en-AU" altLang="en-US" dirty="0" smtClean="0"/>
              <a:t>, scan the news and select two or three headlines that are relevant to your session today. There is always something that works. Read the headline and ask for comments, interpretation, discussion. Pose questions arising from it that motivate today’s class. At the end of the class, return to the questions and answer them with the tools you’ve been explaining.</a:t>
            </a:r>
            <a:endParaRPr lang="en-US" altLang="en-US" dirty="0" smtClean="0"/>
          </a:p>
          <a:p>
            <a:r>
              <a:rPr lang="en-AU" altLang="en-US" dirty="0" smtClean="0"/>
              <a:t>(2) </a:t>
            </a:r>
            <a:r>
              <a:rPr lang="en-AU" altLang="en-US" i="1" dirty="0" smtClean="0"/>
              <a:t>Once or twice a semester</a:t>
            </a:r>
            <a:r>
              <a:rPr lang="en-AU" altLang="en-US" dirty="0" smtClean="0"/>
              <a:t>, set an assignment, for credit, with the following instructions:</a:t>
            </a:r>
            <a:endParaRPr lang="en-US" altLang="en-US" dirty="0" smtClean="0"/>
          </a:p>
          <a:p>
            <a:pPr>
              <a:spcBef>
                <a:spcPts val="100"/>
              </a:spcBef>
            </a:pPr>
            <a:r>
              <a:rPr lang="en-AU" altLang="en-US" dirty="0" smtClean="0"/>
              <a:t>(a) Find a news article about an economic topic that you find interesting.</a:t>
            </a:r>
            <a:endParaRPr lang="en-US" altLang="en-US" dirty="0" smtClean="0"/>
          </a:p>
          <a:p>
            <a:pPr>
              <a:spcBef>
                <a:spcPts val="100"/>
              </a:spcBef>
            </a:pPr>
            <a:r>
              <a:rPr lang="en-AU" altLang="en-US" dirty="0" smtClean="0"/>
              <a:t>(b) Make a short bullet-list summary of the article.</a:t>
            </a:r>
            <a:endParaRPr lang="en-US" altLang="en-US" dirty="0" smtClean="0"/>
          </a:p>
          <a:p>
            <a:pPr>
              <a:spcBef>
                <a:spcPts val="100"/>
              </a:spcBef>
            </a:pPr>
            <a:r>
              <a:rPr lang="en-AU" altLang="en-US" dirty="0" smtClean="0"/>
              <a:t>(c) Write and illustrate with appropriate graphs an economic analysis of the key points in the article.</a:t>
            </a:r>
            <a:endParaRPr lang="en-US" altLang="en-US" dirty="0" smtClean="0"/>
          </a:p>
          <a:p>
            <a:r>
              <a:rPr lang="en-AU" altLang="en-US" dirty="0" smtClean="0"/>
              <a:t>Use the </a:t>
            </a:r>
            <a:r>
              <a:rPr lang="en-AU" altLang="en-US" i="1" dirty="0" smtClean="0"/>
              <a:t>Economics in the News</a:t>
            </a:r>
            <a:r>
              <a:rPr lang="en-AU" altLang="en-US" dirty="0" smtClean="0"/>
              <a:t> features in your textbook as models.</a:t>
            </a:r>
            <a:endParaRPr lang="en-US" altLang="en-US" dirty="0" smtClean="0"/>
          </a:p>
        </p:txBody>
      </p:sp>
      <p:sp>
        <p:nvSpPr>
          <p:cNvPr id="4" name="Slide Number Placeholder 3"/>
          <p:cNvSpPr>
            <a:spLocks noGrp="1"/>
          </p:cNvSpPr>
          <p:nvPr>
            <p:ph type="sldNum" sz="quarter" idx="10"/>
          </p:nvPr>
        </p:nvSpPr>
        <p:spPr/>
        <p:txBody>
          <a:bodyPr/>
          <a:lstStyle/>
          <a:p>
            <a:fld id="{60004E23-57C8-46BF-A38E-3B9709954C77}" type="slidenum">
              <a:rPr lang="en-US" smtClean="0"/>
              <a:pPr/>
              <a:t>2</a:t>
            </a:fld>
            <a:endParaRPr lang="en-US"/>
          </a:p>
        </p:txBody>
      </p:sp>
    </p:spTree>
    <p:extLst>
      <p:ext uri="{BB962C8B-B14F-4D97-AF65-F5344CB8AC3E}">
        <p14:creationId xmlns:p14="http://schemas.microsoft.com/office/powerpoint/2010/main" val="864867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sz="1200" b="1" i="1" dirty="0" smtClean="0"/>
              <a:t>The defining characteristic of money</a:t>
            </a:r>
            <a:r>
              <a:rPr lang="en-US" altLang="en-US" sz="1200" dirty="0" smtClean="0"/>
              <a:t> Adam Smith wrote, “Money is a commodity or token that everyone will accept in exchange for the things they have to sell.” Most people have interpreted this statement as defining money as the medium of exchange. That interpretation is wrong. Smith is defining money as the means of payment. Money is a commodity or token that everyone will accept as payment for the things they have to sell.</a:t>
            </a:r>
          </a:p>
          <a:p>
            <a:pPr eaLnBrk="1" hangingPunct="1"/>
            <a:r>
              <a:rPr lang="en-US" altLang="en-US" sz="1200" dirty="0" smtClean="0"/>
              <a:t>When Michael was at the start of his career, he had the enormous good fortune to meet Anna Schwartz, Milton Friedman, and a group of other leading monetary economists. It was during the late 1960s when the monetarist debate was alive and well and people were still arguing about whether the demand for money was interest inelastic (as the monetarists claimed) or almost perfectly elastic (as the Keynesians claimed). Anna made a remark that for him was one of those defining moments. She said money is the means of payment. Nothing else performs this function. It is unique to money. </a:t>
            </a:r>
            <a:r>
              <a:rPr lang="en-US" altLang="en-US" sz="1200" smtClean="0"/>
              <a:t>Many things serve as a medium of exchange, unit of account, or store of value, but money alone serves as the means of payment—the means of settling a debt so that there is no remaining obligation between the parties to a transaction.</a:t>
            </a:r>
            <a:endParaRPr lang="en-US" altLang="en-US" sz="1200" dirty="0" smtClean="0"/>
          </a:p>
        </p:txBody>
      </p:sp>
      <p:sp>
        <p:nvSpPr>
          <p:cNvPr id="4" name="Slide Number Placeholder 3"/>
          <p:cNvSpPr>
            <a:spLocks noGrp="1"/>
          </p:cNvSpPr>
          <p:nvPr>
            <p:ph type="sldNum" sz="quarter" idx="10"/>
          </p:nvPr>
        </p:nvSpPr>
        <p:spPr/>
        <p:txBody>
          <a:bodyPr/>
          <a:lstStyle/>
          <a:p>
            <a:fld id="{60004E23-57C8-46BF-A38E-3B9709954C77}" type="slidenum">
              <a:rPr lang="en-US" smtClean="0"/>
              <a:pPr/>
              <a:t>3</a:t>
            </a:fld>
            <a:endParaRPr lang="en-US"/>
          </a:p>
        </p:txBody>
      </p:sp>
    </p:spTree>
    <p:extLst>
      <p:ext uri="{BB962C8B-B14F-4D97-AF65-F5344CB8AC3E}">
        <p14:creationId xmlns:p14="http://schemas.microsoft.com/office/powerpoint/2010/main" val="4026635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sz="1200" b="1" i="1" dirty="0" smtClean="0"/>
              <a:t>Fiat money.</a:t>
            </a:r>
            <a:r>
              <a:rPr lang="en-US" altLang="en-US" sz="1200" dirty="0" smtClean="0"/>
              <a:t> To get across the idea of money, take a colored piece of paper and cut it to the same size as a $20 bill. Then take the paper into class along with a $20 bill. Ask the students why one piece of paper has value and the other does not. Is there anything intrinsically more valuable about the $20 bill? If not, why won’t someone in class exchange his or her old wrinkled piece of Federal Reserve paper with writing on it for the nice new piece you offer?</a:t>
            </a:r>
          </a:p>
          <a:p>
            <a:pPr eaLnBrk="1" hangingPunct="1"/>
            <a:r>
              <a:rPr lang="en-US" altLang="en-US" sz="1200" b="1" i="1" dirty="0" smtClean="0"/>
              <a:t>The contrast between money in economics and money in everyday language.</a:t>
            </a:r>
            <a:r>
              <a:rPr lang="en-US" altLang="en-US" sz="1200" dirty="0" smtClean="0"/>
              <a:t> It can be helpful to emphasize that “money” is a technical term in economics that has a precise meaning and that differs from its looser usages in every day language. For example, an economist would not say “Bill Gates makes a lot of money.” Rather, the economist would say “Bill Gates earns a large income.” An interesting exercise is to have students think of statements containing the word “money” that make complete sense in normal language but that misuse the word in its precise economic sense, and to get them to explain why.</a:t>
            </a:r>
          </a:p>
          <a:p>
            <a:pPr eaLnBrk="1" hangingPunct="1"/>
            <a:r>
              <a:rPr lang="en-US" altLang="en-US" sz="1200" b="1" i="1" dirty="0" smtClean="0"/>
              <a:t>A picky point.</a:t>
            </a:r>
            <a:r>
              <a:rPr lang="en-US" altLang="en-US" sz="1200" dirty="0" smtClean="0"/>
              <a:t> The textbook is careful in its use of the terms “quantity of money” and “money supply”. The money supply is the relationship between the quantity of money supplied and the interest rate, other things remaining the same. It parallels the demand for money. Although this point might seem picky, you can help your students by using this same language convention. Everyday usage over uses the term “money supply.”</a:t>
            </a:r>
          </a:p>
        </p:txBody>
      </p:sp>
      <p:sp>
        <p:nvSpPr>
          <p:cNvPr id="4" name="Slide Number Placeholder 3"/>
          <p:cNvSpPr>
            <a:spLocks noGrp="1"/>
          </p:cNvSpPr>
          <p:nvPr>
            <p:ph type="sldNum" sz="quarter" idx="10"/>
          </p:nvPr>
        </p:nvSpPr>
        <p:spPr/>
        <p:txBody>
          <a:bodyPr/>
          <a:lstStyle/>
          <a:p>
            <a:fld id="{60004E23-57C8-46BF-A38E-3B9709954C77}" type="slidenum">
              <a:rPr lang="en-US" smtClean="0"/>
              <a:pPr/>
              <a:t>6</a:t>
            </a:fld>
            <a:endParaRPr lang="en-US"/>
          </a:p>
        </p:txBody>
      </p:sp>
    </p:spTree>
    <p:extLst>
      <p:ext uri="{BB962C8B-B14F-4D97-AF65-F5344CB8AC3E}">
        <p14:creationId xmlns:p14="http://schemas.microsoft.com/office/powerpoint/2010/main" val="3038296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sz="1200" b="1" i="1" dirty="0" smtClean="0"/>
              <a:t>Get the class involved in figuring out what money is.</a:t>
            </a:r>
            <a:r>
              <a:rPr lang="en-US" altLang="en-US" sz="1200" dirty="0" smtClean="0"/>
              <a:t> To involve the students in the process of determining what money is, after noting its definition and three functions, ask them what they think should be counted as money. List the suggestions on the board before commenting on them. Coins and currency will certainly be mentioned. Usually each class has a few members who have read the text and will suggest checkable deposits. Almost always you will obtain some not-so-excellent answers, ranging from gold to shares of stock to credit cards. The point of this exercise is to obtain these incorrect answers because they give you a chance to discuss why these items are not money. Without ridiculing the wrong answers, you can poke fun at some of the suggestions. (Point out that students rarely pay for books by giving the bookstore shares of Bombardier stock and asking for change in BCE stock.) By being involved and having to think, the students emerge with a stronger grasp of why money is measured as it is.</a:t>
            </a:r>
          </a:p>
        </p:txBody>
      </p:sp>
      <p:sp>
        <p:nvSpPr>
          <p:cNvPr id="4" name="Slide Number Placeholder 3"/>
          <p:cNvSpPr>
            <a:spLocks noGrp="1"/>
          </p:cNvSpPr>
          <p:nvPr>
            <p:ph type="sldNum" sz="quarter" idx="10"/>
          </p:nvPr>
        </p:nvSpPr>
        <p:spPr/>
        <p:txBody>
          <a:bodyPr/>
          <a:lstStyle/>
          <a:p>
            <a:fld id="{60004E23-57C8-46BF-A38E-3B9709954C77}" type="slidenum">
              <a:rPr lang="en-US" smtClean="0"/>
              <a:pPr/>
              <a:t>7</a:t>
            </a:fld>
            <a:endParaRPr lang="en-US"/>
          </a:p>
        </p:txBody>
      </p:sp>
    </p:spTree>
    <p:extLst>
      <p:ext uri="{BB962C8B-B14F-4D97-AF65-F5344CB8AC3E}">
        <p14:creationId xmlns:p14="http://schemas.microsoft.com/office/powerpoint/2010/main" val="2562626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sz="1200" dirty="0" smtClean="0"/>
              <a:t>Students usually have bank accounts, but often they have never fully thought through what banks do, how they do it, or what the differences are between banks and other deposit-taking institutions, so what tends to strike instructors as rather dry descriptive material can be interesting to students. It is worth being explicit about the fact, which students tend to be very aware of, that in practice chartered banks earn income not only by the spread between their deposit and lending rates, but also by charging fees for their services. The text focuses on the role of depository institutions as a source of credit creation; for most students, like most customers, their most important function is actually facilitating the payment process, and a little discussion on that (and how relatively cheap it is) can also engage students.</a:t>
            </a:r>
          </a:p>
        </p:txBody>
      </p:sp>
      <p:sp>
        <p:nvSpPr>
          <p:cNvPr id="4" name="Slide Number Placeholder 3"/>
          <p:cNvSpPr>
            <a:spLocks noGrp="1"/>
          </p:cNvSpPr>
          <p:nvPr>
            <p:ph type="sldNum" sz="quarter" idx="10"/>
          </p:nvPr>
        </p:nvSpPr>
        <p:spPr/>
        <p:txBody>
          <a:bodyPr/>
          <a:lstStyle/>
          <a:p>
            <a:fld id="{60004E23-57C8-46BF-A38E-3B9709954C77}" type="slidenum">
              <a:rPr lang="en-US" smtClean="0"/>
              <a:pPr/>
              <a:t>11</a:t>
            </a:fld>
            <a:endParaRPr lang="en-US"/>
          </a:p>
        </p:txBody>
      </p:sp>
    </p:spTree>
    <p:extLst>
      <p:ext uri="{BB962C8B-B14F-4D97-AF65-F5344CB8AC3E}">
        <p14:creationId xmlns:p14="http://schemas.microsoft.com/office/powerpoint/2010/main" val="2256667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CA" altLang="en-US" b="1" dirty="0" smtClean="0">
                <a:solidFill>
                  <a:srgbClr val="FF0000"/>
                </a:solidFill>
              </a:rPr>
              <a:t>Classroom activity</a:t>
            </a:r>
          </a:p>
          <a:p>
            <a:pPr eaLnBrk="1" hangingPunct="1"/>
            <a:r>
              <a:rPr lang="en-CA" altLang="en-US" dirty="0" smtClean="0"/>
              <a:t>Check out </a:t>
            </a:r>
            <a:r>
              <a:rPr lang="en-CA" altLang="en-US" i="1" dirty="0" smtClean="0"/>
              <a:t>At Issue</a:t>
            </a:r>
            <a:r>
              <a:rPr lang="en-CA" altLang="en-US" dirty="0" smtClean="0"/>
              <a:t>: Fractional-Reserve Banking versus 100 Percent Reserve Banking</a:t>
            </a:r>
            <a:endParaRPr lang="en-US" altLang="en-US" dirty="0" smtClean="0"/>
          </a:p>
        </p:txBody>
      </p:sp>
      <p:sp>
        <p:nvSpPr>
          <p:cNvPr id="4" name="Slide Number Placeholder 3"/>
          <p:cNvSpPr>
            <a:spLocks noGrp="1"/>
          </p:cNvSpPr>
          <p:nvPr>
            <p:ph type="sldNum" sz="quarter" idx="10"/>
          </p:nvPr>
        </p:nvSpPr>
        <p:spPr/>
        <p:txBody>
          <a:bodyPr/>
          <a:lstStyle/>
          <a:p>
            <a:fld id="{60004E23-57C8-46BF-A38E-3B9709954C77}" type="slidenum">
              <a:rPr lang="en-US" smtClean="0"/>
              <a:pPr/>
              <a:t>13</a:t>
            </a:fld>
            <a:endParaRPr lang="en-US"/>
          </a:p>
        </p:txBody>
      </p:sp>
    </p:spTree>
    <p:extLst>
      <p:ext uri="{BB962C8B-B14F-4D97-AF65-F5344CB8AC3E}">
        <p14:creationId xmlns:p14="http://schemas.microsoft.com/office/powerpoint/2010/main" val="569599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CA" altLang="en-US" b="1" dirty="0" smtClean="0">
                <a:solidFill>
                  <a:srgbClr val="FF0000"/>
                </a:solidFill>
              </a:rPr>
              <a:t>Classroom activity</a:t>
            </a:r>
          </a:p>
          <a:p>
            <a:pPr eaLnBrk="1" hangingPunct="1"/>
            <a:r>
              <a:rPr lang="en-CA" altLang="en-US" dirty="0" smtClean="0"/>
              <a:t>Check out </a:t>
            </a:r>
            <a:r>
              <a:rPr lang="en-CA" altLang="en-US" i="1" dirty="0" smtClean="0"/>
              <a:t>Economics in Action</a:t>
            </a:r>
            <a:r>
              <a:rPr lang="en-CA" altLang="en-US" dirty="0" smtClean="0"/>
              <a:t>: </a:t>
            </a:r>
            <a:r>
              <a:rPr lang="en-US" altLang="en-US" dirty="0" smtClean="0"/>
              <a:t>Commercial Banks Flush with Reserves</a:t>
            </a:r>
          </a:p>
        </p:txBody>
      </p:sp>
      <p:sp>
        <p:nvSpPr>
          <p:cNvPr id="4" name="Slide Number Placeholder 3"/>
          <p:cNvSpPr>
            <a:spLocks noGrp="1"/>
          </p:cNvSpPr>
          <p:nvPr>
            <p:ph type="sldNum" sz="quarter" idx="10"/>
          </p:nvPr>
        </p:nvSpPr>
        <p:spPr/>
        <p:txBody>
          <a:bodyPr/>
          <a:lstStyle/>
          <a:p>
            <a:fld id="{60004E23-57C8-46BF-A38E-3B9709954C77}" type="slidenum">
              <a:rPr lang="en-US" smtClean="0"/>
              <a:pPr/>
              <a:t>15</a:t>
            </a:fld>
            <a:endParaRPr lang="en-US"/>
          </a:p>
        </p:txBody>
      </p:sp>
    </p:spTree>
    <p:extLst>
      <p:ext uri="{BB962C8B-B14F-4D97-AF65-F5344CB8AC3E}">
        <p14:creationId xmlns:p14="http://schemas.microsoft.com/office/powerpoint/2010/main" val="1434041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eaLnBrk="1" hangingPunct="1"/>
            <a:r>
              <a:rPr lang="en-US" altLang="en-US" sz="1200" b="1" i="1" dirty="0" smtClean="0"/>
              <a:t>Conspiracy theory of the Fed.</a:t>
            </a:r>
            <a:r>
              <a:rPr lang="en-US" altLang="en-US" sz="1200" dirty="0" smtClean="0"/>
              <a:t> Some students will have heard about a “conspiracy theory of the Fed.” This theory, advanced by the ignorant, the misinformed, or the deceitful, is that the commercial banks own the Fed, which is run solely to benefit the banks to ensure that they earn large profits. Point out that commercial banks do indeed own the Fed—they own all the stock issued by the Fed. But Fed stock is not like shares in General Electric or Microsoft. The dividend on the Fed’s stock is fixed at 6 percent of the purchase price, and the stock cannot be sold in a marketplace. So this stock is a lousy investment</a:t>
            </a:r>
          </a:p>
          <a:p>
            <a:pPr eaLnBrk="1" hangingPunct="1"/>
            <a:r>
              <a:rPr lang="en-US" altLang="en-US" sz="1200" b="1" i="1" dirty="0" smtClean="0"/>
              <a:t>What privileges come with the stock?</a:t>
            </a:r>
            <a:r>
              <a:rPr lang="en-US" altLang="en-US" sz="1200" dirty="0" smtClean="0"/>
              <a:t> Commercial banks elect six of the nine directors of their Federal Reserve Regional bank; each commercial bank’s votes are proportional to the stock it owns. But the directors of the regional banks are hardly key players in the Federal Reserve System. Essentially, the most important task they perform is nominating a president for the regional bank. The regional banks’ presidents </a:t>
            </a:r>
            <a:r>
              <a:rPr lang="en-US" altLang="en-US" sz="1200" i="1" dirty="0" smtClean="0"/>
              <a:t>are</a:t>
            </a:r>
            <a:r>
              <a:rPr lang="en-US" altLang="en-US" sz="1200" dirty="0" smtClean="0"/>
              <a:t> important. The directors, however, do not get much freedom in this choice because their nominee must be approved by the Board of Governors, which does not hesitate to veto anyone considered unacceptable. Moreover, the regional bank presidents gain their power from sitting on the FOMC. But there they are a minority because the voting members of the FOMC consist of five regional bank presidents and seven members of the Board of Governors. Because the board members are appointed by the president and approved by the Senate, the government thus wields the ultimate power in the Federal Reserve. The regional bank presidents must be approved by the publicly appointed board members and the board members constitute a majority on the FOMC.</a:t>
            </a:r>
          </a:p>
        </p:txBody>
      </p:sp>
      <p:sp>
        <p:nvSpPr>
          <p:cNvPr id="4" name="Slide Number Placeholder 3"/>
          <p:cNvSpPr>
            <a:spLocks noGrp="1"/>
          </p:cNvSpPr>
          <p:nvPr>
            <p:ph type="sldNum" sz="quarter" idx="10"/>
          </p:nvPr>
        </p:nvSpPr>
        <p:spPr/>
        <p:txBody>
          <a:bodyPr/>
          <a:lstStyle/>
          <a:p>
            <a:fld id="{60004E23-57C8-46BF-A38E-3B9709954C77}" type="slidenum">
              <a:rPr lang="en-US" smtClean="0"/>
              <a:pPr/>
              <a:t>20</a:t>
            </a:fld>
            <a:endParaRPr lang="en-US"/>
          </a:p>
        </p:txBody>
      </p:sp>
    </p:spTree>
    <p:extLst>
      <p:ext uri="{BB962C8B-B14F-4D97-AF65-F5344CB8AC3E}">
        <p14:creationId xmlns:p14="http://schemas.microsoft.com/office/powerpoint/2010/main" val="26681752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A85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762000"/>
            <a:ext cx="7772400" cy="2838451"/>
          </a:xfrm>
        </p:spPr>
        <p:txBody>
          <a:bodyPr anchor="b">
            <a:noAutofit/>
          </a:bodyPr>
          <a:lstStyle>
            <a:lvl1pPr algn="l">
              <a:defRPr sz="44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A9DF6EFB-3F44-496C-A842-1E0B3D3B975A}" type="datetimeFigureOut">
              <a:rPr lang="en-US" smtClean="0"/>
              <a:t>8/20/2015</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a:p>
        </p:txBody>
      </p:sp>
      <p:sp>
        <p:nvSpPr>
          <p:cNvPr id="8" name="Rectangle 7"/>
          <p:cNvSpPr/>
          <p:nvPr/>
        </p:nvSpPr>
        <p:spPr bwMode="white">
          <a:xfrm>
            <a:off x="-14975" y="6449878"/>
            <a:ext cx="9161464" cy="430213"/>
          </a:xfrm>
          <a:prstGeom prst="rect">
            <a:avLst/>
          </a:prstGeom>
          <a:solidFill>
            <a:srgbClr val="A85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userDrawn="1"/>
        </p:nvGrpSpPr>
        <p:grpSpPr>
          <a:xfrm>
            <a:off x="-16647" y="6478588"/>
            <a:ext cx="9081248" cy="379413"/>
            <a:chOff x="-16647" y="6437563"/>
            <a:chExt cx="9081248" cy="379413"/>
          </a:xfrm>
          <a:noFill/>
        </p:grpSpPr>
        <p:pic>
          <p:nvPicPr>
            <p:cNvPr id="7" name="Always Learning Logo" descr="Pearson_Strap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16647" y="6437563"/>
              <a:ext cx="1464447" cy="3794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Copyright"/>
            <p:cNvSpPr txBox="1">
              <a:spLocks noChangeArrowheads="1"/>
            </p:cNvSpPr>
            <p:nvPr/>
          </p:nvSpPr>
          <p:spPr bwMode="auto">
            <a:xfrm>
              <a:off x="1693862" y="6442074"/>
              <a:ext cx="6036469" cy="374901"/>
            </a:xfrm>
            <a:prstGeom prst="rect">
              <a:avLst/>
            </a:prstGeom>
            <a:grp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2015, 2012, 2009</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Ltd.</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pic>
          <p:nvPicPr>
            <p:cNvPr id="11" name="Pearson Logo" descr="Pearson_Bound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848600" y="6442076"/>
              <a:ext cx="1216001" cy="374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67798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8/20/2015</a:t>
            </a:fld>
            <a:endParaRPr lang="en-US"/>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a:p>
        </p:txBody>
      </p:sp>
      <p:grpSp>
        <p:nvGrpSpPr>
          <p:cNvPr id="9" name="Group 8"/>
          <p:cNvGrpSpPr/>
          <p:nvPr userDrawn="1"/>
        </p:nvGrpSpPr>
        <p:grpSpPr>
          <a:xfrm>
            <a:off x="-7938" y="6435725"/>
            <a:ext cx="9197976" cy="436563"/>
            <a:chOff x="-7938" y="6435725"/>
            <a:chExt cx="9197976" cy="436563"/>
          </a:xfrm>
        </p:grpSpPr>
        <p:sp>
          <p:nvSpPr>
            <p:cNvPr id="10" name="Rectangle 9"/>
            <p:cNvSpPr/>
            <p:nvPr/>
          </p:nvSpPr>
          <p:spPr bwMode="white">
            <a:xfrm>
              <a:off x="-7938" y="6435725"/>
              <a:ext cx="9161464" cy="430213"/>
            </a:xfrm>
            <a:prstGeom prst="rect">
              <a:avLst/>
            </a:prstGeom>
            <a:solidFill>
              <a:srgbClr val="A85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75000"/>
                  </a:schemeClr>
                </a:solidFill>
              </a:endParaRPr>
            </a:p>
          </p:txBody>
        </p:sp>
        <p:sp>
          <p:nvSpPr>
            <p:cNvPr id="11" name="Copyright" descr="Pearson: Copyright 2015, 2012, 2009"/>
            <p:cNvSpPr txBox="1">
              <a:spLocks noChangeArrowheads="1"/>
            </p:cNvSpPr>
            <p:nvPr userDrawn="1"/>
          </p:nvSpPr>
          <p:spPr bwMode="auto">
            <a:xfrm>
              <a:off x="93969" y="6442074"/>
              <a:ext cx="6316663" cy="423863"/>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2016</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Ltd.</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Reserved.</a:t>
              </a:r>
              <a:endPar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2" name="Pearson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p:spPr>
        </p:pic>
      </p:grpSp>
    </p:spTree>
    <p:extLst>
      <p:ext uri="{BB962C8B-B14F-4D97-AF65-F5344CB8AC3E}">
        <p14:creationId xmlns:p14="http://schemas.microsoft.com/office/powerpoint/2010/main" val="2109622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A85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8/20/2015</a:t>
            </a:fld>
            <a:endParaRPr lang="en-US"/>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a:p>
        </p:txBody>
      </p:sp>
      <p:grpSp>
        <p:nvGrpSpPr>
          <p:cNvPr id="17" name="Group 16"/>
          <p:cNvGrpSpPr/>
          <p:nvPr userDrawn="1"/>
        </p:nvGrpSpPr>
        <p:grpSpPr>
          <a:xfrm>
            <a:off x="-7938" y="6435725"/>
            <a:ext cx="9197976" cy="436563"/>
            <a:chOff x="-7938" y="6435725"/>
            <a:chExt cx="9197976" cy="436563"/>
          </a:xfrm>
        </p:grpSpPr>
        <p:sp>
          <p:nvSpPr>
            <p:cNvPr id="18" name="Rectangle 17"/>
            <p:cNvSpPr/>
            <p:nvPr/>
          </p:nvSpPr>
          <p:spPr bwMode="white">
            <a:xfrm>
              <a:off x="-7938" y="6435725"/>
              <a:ext cx="9161464" cy="430213"/>
            </a:xfrm>
            <a:prstGeom prst="rect">
              <a:avLst/>
            </a:prstGeom>
            <a:solidFill>
              <a:srgbClr val="A85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75000"/>
                  </a:schemeClr>
                </a:solidFill>
              </a:endParaRPr>
            </a:p>
          </p:txBody>
        </p:sp>
        <p:sp>
          <p:nvSpPr>
            <p:cNvPr id="19" name="Copyright" descr="Pearson: Copyright 2015, 2012, 2009"/>
            <p:cNvSpPr txBox="1">
              <a:spLocks noChangeArrowheads="1"/>
            </p:cNvSpPr>
            <p:nvPr userDrawn="1"/>
          </p:nvSpPr>
          <p:spPr bwMode="auto">
            <a:xfrm>
              <a:off x="93969" y="6442074"/>
              <a:ext cx="6316663" cy="423863"/>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2016</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Ltd.</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Reserved.</a:t>
              </a:r>
              <a:endPar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20" name="Pearson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p:spPr>
        </p:pic>
      </p:grpSp>
    </p:spTree>
    <p:extLst>
      <p:ext uri="{BB962C8B-B14F-4D97-AF65-F5344CB8AC3E}">
        <p14:creationId xmlns:p14="http://schemas.microsoft.com/office/powerpoint/2010/main" val="1697478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86000"/>
          </a:xfrm>
          <a:prstGeom prst="rect">
            <a:avLst/>
          </a:prstGeom>
          <a:solidFill>
            <a:srgbClr val="A85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8/20/2015</a:t>
            </a:fld>
            <a:endParaRPr lang="en-US"/>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a:p>
        </p:txBody>
      </p:sp>
      <p:sp>
        <p:nvSpPr>
          <p:cNvPr id="12" name="Rectangle 11"/>
          <p:cNvSpPr/>
          <p:nvPr/>
        </p:nvSpPr>
        <p:spPr bwMode="white">
          <a:xfrm>
            <a:off x="-7938" y="6435725"/>
            <a:ext cx="9161464" cy="430213"/>
          </a:xfrm>
          <a:prstGeom prst="rect">
            <a:avLst/>
          </a:prstGeom>
          <a:solidFill>
            <a:srgbClr val="A85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userDrawn="1"/>
        </p:nvGrpSpPr>
        <p:grpSpPr>
          <a:xfrm>
            <a:off x="33338" y="6442075"/>
            <a:ext cx="9110662" cy="431800"/>
            <a:chOff x="33338" y="6442075"/>
            <a:chExt cx="9110662" cy="431800"/>
          </a:xfrm>
          <a:noFill/>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02550" y="6442075"/>
              <a:ext cx="1441450" cy="430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693862" y="6442075"/>
              <a:ext cx="6036469" cy="423862"/>
            </a:xfrm>
            <a:prstGeom prst="rect">
              <a:avLst/>
            </a:prstGeom>
            <a:grp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2016</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Ltd.</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Reserved.</a:t>
              </a:r>
              <a:endPar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pic>
        <p:nvPicPr>
          <p:cNvPr id="17" name="Picture 2" descr="C:\Users\sameerjena\Pictures\Parkin.jpg"/>
          <p:cNvPicPr>
            <a:picLocks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99" y="1385247"/>
            <a:ext cx="3963600" cy="506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434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8/20/2015</a:t>
            </a:fld>
            <a:endParaRPr lang="en-US"/>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a:p>
        </p:txBody>
      </p:sp>
    </p:spTree>
    <p:extLst>
      <p:ext uri="{BB962C8B-B14F-4D97-AF65-F5344CB8AC3E}">
        <p14:creationId xmlns:p14="http://schemas.microsoft.com/office/powerpoint/2010/main" val="2082738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8/20/2015</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a:p>
        </p:txBody>
      </p:sp>
    </p:spTree>
    <p:extLst>
      <p:ext uri="{BB962C8B-B14F-4D97-AF65-F5344CB8AC3E}">
        <p14:creationId xmlns:p14="http://schemas.microsoft.com/office/powerpoint/2010/main" val="3081382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8/20/2015</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a:p>
        </p:txBody>
      </p:sp>
    </p:spTree>
    <p:extLst>
      <p:ext uri="{BB962C8B-B14F-4D97-AF65-F5344CB8AC3E}">
        <p14:creationId xmlns:p14="http://schemas.microsoft.com/office/powerpoint/2010/main" val="2893401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8/20/2015</a:t>
            </a:fld>
            <a:endParaRPr lang="en-US"/>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a:p>
        </p:txBody>
      </p:sp>
      <p:grpSp>
        <p:nvGrpSpPr>
          <p:cNvPr id="11" name="Group 10"/>
          <p:cNvGrpSpPr/>
          <p:nvPr userDrawn="1"/>
        </p:nvGrpSpPr>
        <p:grpSpPr>
          <a:xfrm>
            <a:off x="-7938" y="6435725"/>
            <a:ext cx="9197976" cy="436563"/>
            <a:chOff x="-7938" y="6435725"/>
            <a:chExt cx="9197976" cy="436563"/>
          </a:xfrm>
        </p:grpSpPr>
        <p:sp>
          <p:nvSpPr>
            <p:cNvPr id="12" name="Rectangle 11"/>
            <p:cNvSpPr/>
            <p:nvPr/>
          </p:nvSpPr>
          <p:spPr bwMode="white">
            <a:xfrm>
              <a:off x="-7938" y="6435725"/>
              <a:ext cx="9161464" cy="430213"/>
            </a:xfrm>
            <a:prstGeom prst="rect">
              <a:avLst/>
            </a:prstGeom>
            <a:solidFill>
              <a:srgbClr val="A85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75000"/>
                  </a:schemeClr>
                </a:solidFill>
              </a:endParaRPr>
            </a:p>
          </p:txBody>
        </p:sp>
        <p:sp>
          <p:nvSpPr>
            <p:cNvPr id="13" name="Copyright" descr="Pearson: Copyright 2015, 2012, 2009"/>
            <p:cNvSpPr txBox="1">
              <a:spLocks noChangeArrowheads="1"/>
            </p:cNvSpPr>
            <p:nvPr userDrawn="1"/>
          </p:nvSpPr>
          <p:spPr bwMode="auto">
            <a:xfrm>
              <a:off x="93969" y="6442074"/>
              <a:ext cx="6316663" cy="423863"/>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2016</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Ltd.</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Reserved.</a:t>
              </a:r>
              <a:endPar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4" name="Pearson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p:spPr>
        </p:pic>
      </p:grpSp>
    </p:spTree>
    <p:extLst>
      <p:ext uri="{BB962C8B-B14F-4D97-AF65-F5344CB8AC3E}">
        <p14:creationId xmlns:p14="http://schemas.microsoft.com/office/powerpoint/2010/main" val="4158892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8/20/2015</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a:p>
        </p:txBody>
      </p:sp>
    </p:spTree>
    <p:extLst>
      <p:ext uri="{BB962C8B-B14F-4D97-AF65-F5344CB8AC3E}">
        <p14:creationId xmlns:p14="http://schemas.microsoft.com/office/powerpoint/2010/main" val="1763508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0" cap="none" baseline="0">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8/20/2015</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a:p>
        </p:txBody>
      </p:sp>
    </p:spTree>
    <p:extLst>
      <p:ext uri="{BB962C8B-B14F-4D97-AF65-F5344CB8AC3E}">
        <p14:creationId xmlns:p14="http://schemas.microsoft.com/office/powerpoint/2010/main" val="2338555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p>
        </p:txBody>
      </p:sp>
      <p:sp>
        <p:nvSpPr>
          <p:cNvPr id="3" name="Date Placeholder 2"/>
          <p:cNvSpPr>
            <a:spLocks noGrp="1"/>
          </p:cNvSpPr>
          <p:nvPr>
            <p:ph type="dt" sz="half" idx="10"/>
          </p:nvPr>
        </p:nvSpPr>
        <p:spPr/>
        <p:txBody>
          <a:bodyPr/>
          <a:lstStyle/>
          <a:p>
            <a:fld id="{A9DF6EFB-3F44-496C-A842-1E0B3D3B975A}" type="datetimeFigureOut">
              <a:rPr lang="en-US" smtClean="0"/>
              <a:t>8/20/2015</a:t>
            </a:fld>
            <a:endParaRPr lang="en-US"/>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a:p>
        </p:txBody>
      </p:sp>
    </p:spTree>
    <p:extLst>
      <p:ext uri="{BB962C8B-B14F-4D97-AF65-F5344CB8AC3E}">
        <p14:creationId xmlns:p14="http://schemas.microsoft.com/office/powerpoint/2010/main" val="1033261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A85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8/20/2015</a:t>
            </a:fld>
            <a:endParaRPr lang="en-US"/>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a:p>
        </p:txBody>
      </p:sp>
      <p:grpSp>
        <p:nvGrpSpPr>
          <p:cNvPr id="10" name="Group 9"/>
          <p:cNvGrpSpPr/>
          <p:nvPr userDrawn="1"/>
        </p:nvGrpSpPr>
        <p:grpSpPr>
          <a:xfrm>
            <a:off x="-7938" y="6435725"/>
            <a:ext cx="9197976" cy="436563"/>
            <a:chOff x="-7938" y="6435725"/>
            <a:chExt cx="9197976" cy="436563"/>
          </a:xfrm>
        </p:grpSpPr>
        <p:sp>
          <p:nvSpPr>
            <p:cNvPr id="9" name="Rectangle 8"/>
            <p:cNvSpPr/>
            <p:nvPr/>
          </p:nvSpPr>
          <p:spPr bwMode="white">
            <a:xfrm>
              <a:off x="-7938" y="6435725"/>
              <a:ext cx="9161464" cy="430213"/>
            </a:xfrm>
            <a:prstGeom prst="rect">
              <a:avLst/>
            </a:prstGeom>
            <a:solidFill>
              <a:srgbClr val="A85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75000"/>
                  </a:schemeClr>
                </a:solidFill>
              </a:endParaRPr>
            </a:p>
          </p:txBody>
        </p:sp>
        <p:sp>
          <p:nvSpPr>
            <p:cNvPr id="13" name="Copyright" descr="Pearson: Copyright 2015, 2012, 2009"/>
            <p:cNvSpPr txBox="1">
              <a:spLocks noChangeArrowheads="1"/>
            </p:cNvSpPr>
            <p:nvPr userDrawn="1"/>
          </p:nvSpPr>
          <p:spPr bwMode="auto">
            <a:xfrm>
              <a:off x="93969" y="6442074"/>
              <a:ext cx="6316663" cy="423863"/>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2016</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Ltd.</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Reserved.</a:t>
              </a:r>
              <a:endPar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p:spPr>
        </p:pic>
      </p:grpSp>
    </p:spTree>
    <p:extLst>
      <p:ext uri="{BB962C8B-B14F-4D97-AF65-F5344CB8AC3E}">
        <p14:creationId xmlns:p14="http://schemas.microsoft.com/office/powerpoint/2010/main" val="54828347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600" kern="1200">
          <a:solidFill>
            <a:schemeClr val="bg1"/>
          </a:solidFill>
          <a:latin typeface="+mj-lt"/>
          <a:ea typeface="+mj-ea"/>
          <a:cs typeface="+mj-cs"/>
        </a:defRPr>
      </a:lvl1pPr>
    </p:titleStyle>
    <p:bodyStyle>
      <a:lvl1pPr marL="256032" indent="-256032" algn="l" defTabSz="914400" rtl="0" eaLnBrk="1" latinLnBrk="0" hangingPunct="1">
        <a:spcBef>
          <a:spcPts val="1500"/>
        </a:spcBef>
        <a:buClr>
          <a:srgbClr val="A85944"/>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rgbClr val="A8594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A8594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A8594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rgbClr val="A8594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A85944"/>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rgbClr val="A85944"/>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rgbClr val="A85944"/>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rgbClr val="A85944"/>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ECONOMICS</a:t>
            </a:r>
            <a:endParaRPr lang="en-US" dirty="0"/>
          </a:p>
        </p:txBody>
      </p:sp>
      <p:sp>
        <p:nvSpPr>
          <p:cNvPr id="3" name="Text Placeholder 2"/>
          <p:cNvSpPr>
            <a:spLocks noGrp="1"/>
          </p:cNvSpPr>
          <p:nvPr>
            <p:ph type="body" sz="quarter" idx="13"/>
          </p:nvPr>
        </p:nvSpPr>
        <p:spPr/>
        <p:txBody>
          <a:bodyPr/>
          <a:lstStyle/>
          <a:p>
            <a:r>
              <a:rPr lang="en-US" dirty="0" smtClean="0"/>
              <a:t>Twelfth </a:t>
            </a:r>
            <a:r>
              <a:rPr lang="en-US" dirty="0" smtClean="0"/>
              <a:t>Edition, Global Edition</a:t>
            </a:r>
            <a:endParaRPr lang="en-US" dirty="0"/>
          </a:p>
        </p:txBody>
      </p:sp>
      <p:sp>
        <p:nvSpPr>
          <p:cNvPr id="4" name="Text Placeholder 3"/>
          <p:cNvSpPr>
            <a:spLocks noGrp="1"/>
          </p:cNvSpPr>
          <p:nvPr>
            <p:ph type="body" sz="quarter" idx="14"/>
          </p:nvPr>
        </p:nvSpPr>
        <p:spPr/>
        <p:txBody>
          <a:bodyPr/>
          <a:lstStyle/>
          <a:p>
            <a:pPr algn="ctr"/>
            <a:r>
              <a:rPr lang="en-US" b="1" dirty="0" smtClean="0"/>
              <a:t>Chapter 25</a:t>
            </a:r>
          </a:p>
        </p:txBody>
      </p:sp>
      <p:sp>
        <p:nvSpPr>
          <p:cNvPr id="5" name="Text Placeholder 4"/>
          <p:cNvSpPr>
            <a:spLocks noGrp="1"/>
          </p:cNvSpPr>
          <p:nvPr>
            <p:ph type="body" sz="quarter" idx="15"/>
          </p:nvPr>
        </p:nvSpPr>
        <p:spPr/>
        <p:txBody>
          <a:bodyPr/>
          <a:lstStyle/>
          <a:p>
            <a:pPr algn="ctr">
              <a:spcBef>
                <a:spcPct val="20000"/>
              </a:spcBef>
            </a:pPr>
            <a:endParaRPr lang="en-CA" altLang="en-US" b="1" dirty="0" smtClean="0"/>
          </a:p>
          <a:p>
            <a:pPr algn="ctr">
              <a:spcBef>
                <a:spcPct val="20000"/>
              </a:spcBef>
            </a:pPr>
            <a:r>
              <a:rPr lang="en-CA" altLang="en-US" b="1" dirty="0" smtClean="0"/>
              <a:t>Money, The Price Level, and Inflation</a:t>
            </a:r>
            <a:endParaRPr lang="en-CA" altLang="en-US" b="1" dirty="0"/>
          </a:p>
        </p:txBody>
      </p:sp>
    </p:spTree>
    <p:extLst>
      <p:ext uri="{BB962C8B-B14F-4D97-AF65-F5344CB8AC3E}">
        <p14:creationId xmlns:p14="http://schemas.microsoft.com/office/powerpoint/2010/main" val="824850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What is Money? </a:t>
            </a:r>
            <a:r>
              <a:rPr lang="en-CA" altLang="en-US" sz="2000" dirty="0" smtClean="0"/>
              <a:t>(8 </a:t>
            </a:r>
            <a:r>
              <a:rPr lang="en-CA" altLang="en-US" sz="2000" dirty="0"/>
              <a:t>of 8)</a:t>
            </a:r>
            <a:endParaRPr lang="en-IN" dirty="0"/>
          </a:p>
        </p:txBody>
      </p:sp>
      <p:sp>
        <p:nvSpPr>
          <p:cNvPr id="4" name="Content Placeholder 3"/>
          <p:cNvSpPr>
            <a:spLocks noGrp="1"/>
          </p:cNvSpPr>
          <p:nvPr>
            <p:ph sz="quarter" idx="14"/>
          </p:nvPr>
        </p:nvSpPr>
        <p:spPr/>
        <p:txBody>
          <a:bodyPr/>
          <a:lstStyle/>
          <a:p>
            <a:pPr marL="255600" lvl="1" indent="-255600">
              <a:spcBef>
                <a:spcPts val="1200"/>
              </a:spcBef>
              <a:buFont typeface="Arial" panose="020B0604020202020204" pitchFamily="34" charset="0"/>
              <a:buChar char="•"/>
            </a:pPr>
            <a:r>
              <a:rPr lang="en-IN" b="1" dirty="0"/>
              <a:t>Deposits are Money but Checks Are Not</a:t>
            </a:r>
          </a:p>
          <a:p>
            <a:pPr marL="742950" lvl="2" indent="-259200">
              <a:spcBef>
                <a:spcPts val="1200"/>
              </a:spcBef>
              <a:buFont typeface="Arial" panose="020B0604020202020204" pitchFamily="34" charset="0"/>
              <a:buChar char="‒"/>
            </a:pPr>
            <a:r>
              <a:rPr lang="en-IN" dirty="0"/>
              <a:t>In defining money, we include, along with currency, deposits at banks and other depository institutions. </a:t>
            </a:r>
          </a:p>
          <a:p>
            <a:pPr marL="742950" lvl="2" indent="-259200">
              <a:spcBef>
                <a:spcPts val="1200"/>
              </a:spcBef>
              <a:buFont typeface="Arial" panose="020B0604020202020204" pitchFamily="34" charset="0"/>
              <a:buChar char="‒"/>
            </a:pPr>
            <a:r>
              <a:rPr lang="en-IN" dirty="0"/>
              <a:t>A check is an instruction to a bank to transfer money.</a:t>
            </a:r>
          </a:p>
          <a:p>
            <a:pPr marL="742950" lvl="2" indent="-259200">
              <a:spcBef>
                <a:spcPts val="1200"/>
              </a:spcBef>
              <a:buFont typeface="Arial" panose="020B0604020202020204" pitchFamily="34" charset="0"/>
              <a:buChar char="‒"/>
            </a:pPr>
            <a:r>
              <a:rPr lang="en-IN" dirty="0"/>
              <a:t>A check is not money, but the deposit on which it is written is money.</a:t>
            </a:r>
          </a:p>
          <a:p>
            <a:pPr marL="255600" lvl="1" indent="-255600">
              <a:spcBef>
                <a:spcPts val="1200"/>
              </a:spcBef>
              <a:buFont typeface="Arial" panose="020B0604020202020204" pitchFamily="34" charset="0"/>
              <a:buChar char="•"/>
            </a:pPr>
            <a:r>
              <a:rPr lang="en-IN" b="1" dirty="0"/>
              <a:t>Credit Cards Are Not Money?</a:t>
            </a:r>
            <a:endParaRPr lang="en-IN" dirty="0"/>
          </a:p>
          <a:p>
            <a:pPr marL="742950" lvl="2" indent="-259200">
              <a:spcBef>
                <a:spcPts val="1200"/>
              </a:spcBef>
              <a:buFont typeface="Arial" panose="020B0604020202020204" pitchFamily="34" charset="0"/>
              <a:buChar char="‒"/>
            </a:pPr>
            <a:r>
              <a:rPr lang="en-IN" dirty="0"/>
              <a:t>A credit card enables the holder to obtain a loan, but it must be repaid with money. Credit cards are not money</a:t>
            </a:r>
            <a:r>
              <a:rPr lang="en-IN" dirty="0" smtClean="0"/>
              <a:t>.</a:t>
            </a:r>
            <a:endParaRPr lang="en-IN" dirty="0"/>
          </a:p>
        </p:txBody>
      </p:sp>
    </p:spTree>
    <p:extLst>
      <p:ext uri="{BB962C8B-B14F-4D97-AF65-F5344CB8AC3E}">
        <p14:creationId xmlns:p14="http://schemas.microsoft.com/office/powerpoint/2010/main" val="3742924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Depository </a:t>
            </a:r>
            <a:r>
              <a:rPr lang="en-CA" altLang="en-US" dirty="0" smtClean="0"/>
              <a:t>Institutions </a:t>
            </a:r>
            <a:r>
              <a:rPr lang="en-CA" altLang="en-US" sz="2000" dirty="0" smtClean="0"/>
              <a:t>(1 of 8)</a:t>
            </a:r>
            <a:endParaRPr lang="en-IN" dirty="0"/>
          </a:p>
        </p:txBody>
      </p:sp>
      <p:sp>
        <p:nvSpPr>
          <p:cNvPr id="4" name="Content Placeholder 3"/>
          <p:cNvSpPr>
            <a:spLocks noGrp="1"/>
          </p:cNvSpPr>
          <p:nvPr>
            <p:ph sz="quarter" idx="14"/>
          </p:nvPr>
        </p:nvSpPr>
        <p:spPr/>
        <p:txBody>
          <a:bodyPr/>
          <a:lstStyle/>
          <a:p>
            <a:pPr marL="255600" lvl="1" indent="-255600">
              <a:spcBef>
                <a:spcPts val="1200"/>
              </a:spcBef>
              <a:buFont typeface="Arial" panose="020B0604020202020204" pitchFamily="34" charset="0"/>
              <a:buChar char="•"/>
            </a:pPr>
            <a:r>
              <a:rPr lang="en-CA" dirty="0"/>
              <a:t>A </a:t>
            </a:r>
            <a:r>
              <a:rPr lang="en-CA" b="1" dirty="0"/>
              <a:t>depository institution </a:t>
            </a:r>
            <a:r>
              <a:rPr lang="en-CA" dirty="0"/>
              <a:t>is a firm that takes deposits from households and firms and makes loans to other households and firms.</a:t>
            </a:r>
          </a:p>
          <a:p>
            <a:pPr marL="255600" lvl="1" indent="-255600">
              <a:spcBef>
                <a:spcPts val="1200"/>
              </a:spcBef>
              <a:buFont typeface="Arial" panose="020B0604020202020204" pitchFamily="34" charset="0"/>
              <a:buChar char="•"/>
            </a:pPr>
            <a:r>
              <a:rPr lang="en-CA" b="1" dirty="0"/>
              <a:t>Types of Depository Institutions</a:t>
            </a:r>
          </a:p>
          <a:p>
            <a:pPr marL="742950" lvl="2" indent="-259200">
              <a:spcBef>
                <a:spcPts val="1200"/>
              </a:spcBef>
              <a:buFont typeface="Arial" panose="020B0604020202020204" pitchFamily="34" charset="0"/>
              <a:buChar char="‒"/>
            </a:pPr>
            <a:r>
              <a:rPr lang="en-CA" dirty="0"/>
              <a:t>Deposits at three institutions make up the nation’s money. They are</a:t>
            </a:r>
          </a:p>
          <a:p>
            <a:pPr marL="1143000" lvl="3" indent="-285750">
              <a:spcBef>
                <a:spcPts val="1200"/>
              </a:spcBef>
              <a:buSzPct val="100000"/>
              <a:buFont typeface="Wingdings" panose="05000000000000000000" pitchFamily="2" charset="2"/>
              <a:buChar char="§"/>
            </a:pPr>
            <a:r>
              <a:rPr lang="en-CA" dirty="0"/>
              <a:t>Commercial banks</a:t>
            </a:r>
          </a:p>
          <a:p>
            <a:pPr marL="1143000" lvl="3" indent="-285750">
              <a:spcBef>
                <a:spcPts val="1200"/>
              </a:spcBef>
              <a:buSzPct val="100000"/>
              <a:buFont typeface="Wingdings" panose="05000000000000000000" pitchFamily="2" charset="2"/>
              <a:buChar char="§"/>
            </a:pPr>
            <a:r>
              <a:rPr lang="en-CA" dirty="0" smtClean="0"/>
              <a:t>Thrift </a:t>
            </a:r>
            <a:r>
              <a:rPr lang="en-CA" dirty="0"/>
              <a:t>institutions</a:t>
            </a:r>
          </a:p>
          <a:p>
            <a:pPr marL="1143000" lvl="3" indent="-285750">
              <a:spcBef>
                <a:spcPts val="1200"/>
              </a:spcBef>
              <a:buSzPct val="100000"/>
              <a:buFont typeface="Wingdings" panose="05000000000000000000" pitchFamily="2" charset="2"/>
              <a:buChar char="§"/>
            </a:pPr>
            <a:r>
              <a:rPr lang="en-CA" dirty="0" smtClean="0"/>
              <a:t>Money </a:t>
            </a:r>
            <a:r>
              <a:rPr lang="en-CA" dirty="0"/>
              <a:t>market mutual </a:t>
            </a:r>
            <a:r>
              <a:rPr lang="en-CA" dirty="0" smtClean="0"/>
              <a:t>funds </a:t>
            </a:r>
            <a:endParaRPr lang="en-CA" dirty="0"/>
          </a:p>
        </p:txBody>
      </p:sp>
    </p:spTree>
    <p:extLst>
      <p:ext uri="{BB962C8B-B14F-4D97-AF65-F5344CB8AC3E}">
        <p14:creationId xmlns:p14="http://schemas.microsoft.com/office/powerpoint/2010/main" val="1697993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Depository Institutions </a:t>
            </a:r>
            <a:r>
              <a:rPr lang="en-CA" altLang="en-US" sz="2000" dirty="0" smtClean="0"/>
              <a:t>(2 </a:t>
            </a:r>
            <a:r>
              <a:rPr lang="en-CA" altLang="en-US" sz="2000" dirty="0"/>
              <a:t>of 8)</a:t>
            </a:r>
            <a:endParaRPr lang="en-IN" dirty="0"/>
          </a:p>
        </p:txBody>
      </p:sp>
      <p:sp>
        <p:nvSpPr>
          <p:cNvPr id="4" name="Content Placeholder 3"/>
          <p:cNvSpPr>
            <a:spLocks noGrp="1"/>
          </p:cNvSpPr>
          <p:nvPr>
            <p:ph sz="quarter" idx="14"/>
          </p:nvPr>
        </p:nvSpPr>
        <p:spPr/>
        <p:txBody>
          <a:bodyPr/>
          <a:lstStyle/>
          <a:p>
            <a:pPr marL="255600" indent="-255600">
              <a:spcBef>
                <a:spcPts val="1200"/>
              </a:spcBef>
            </a:pPr>
            <a:r>
              <a:rPr lang="en-CA" altLang="en-US" sz="2400" b="1" dirty="0"/>
              <a:t>Commercial Banks</a:t>
            </a:r>
          </a:p>
          <a:p>
            <a:pPr marL="742950" lvl="2" indent="-259200">
              <a:spcBef>
                <a:spcPts val="1200"/>
              </a:spcBef>
              <a:buFont typeface="Arial" panose="020B0604020202020204" pitchFamily="34" charset="0"/>
              <a:buChar char="‒"/>
            </a:pPr>
            <a:r>
              <a:rPr lang="en-CA" dirty="0"/>
              <a:t>A </a:t>
            </a:r>
            <a:r>
              <a:rPr lang="en-CA" i="1" dirty="0"/>
              <a:t>commercial bank</a:t>
            </a:r>
            <a:r>
              <a:rPr lang="en-CA" dirty="0"/>
              <a:t> is a private firm that is licensed by the Comptroller of the Currency or by a state agency to receive deposits and make loans.</a:t>
            </a:r>
          </a:p>
          <a:p>
            <a:pPr marL="255600" indent="-255600">
              <a:spcBef>
                <a:spcPts val="1200"/>
              </a:spcBef>
            </a:pPr>
            <a:r>
              <a:rPr lang="en-CA" altLang="en-US" sz="2400" b="1" dirty="0"/>
              <a:t>Thrift Institutions</a:t>
            </a:r>
          </a:p>
          <a:p>
            <a:pPr marL="829818" lvl="1" indent="-259200">
              <a:spcBef>
                <a:spcPts val="1200"/>
              </a:spcBef>
              <a:buFont typeface="Arial" panose="020B0604020202020204" pitchFamily="34" charset="0"/>
              <a:buChar char="‒"/>
            </a:pPr>
            <a:r>
              <a:rPr lang="en-CA" altLang="en-US" sz="2000" dirty="0"/>
              <a:t>Savings and loan associations, savings banks, and credit unions are called </a:t>
            </a:r>
            <a:r>
              <a:rPr lang="en-CA" altLang="en-US" sz="2000" i="1" dirty="0"/>
              <a:t>thrift institutions.</a:t>
            </a:r>
          </a:p>
          <a:p>
            <a:pPr marL="255600" indent="-255600">
              <a:spcBef>
                <a:spcPts val="1200"/>
              </a:spcBef>
            </a:pPr>
            <a:r>
              <a:rPr lang="en-CA" altLang="en-US" sz="2400" b="1" dirty="0"/>
              <a:t>Money Market Mutual Funds</a:t>
            </a:r>
          </a:p>
          <a:p>
            <a:pPr marL="829818" lvl="1" indent="-259200">
              <a:spcBef>
                <a:spcPts val="1200"/>
              </a:spcBef>
              <a:buFont typeface="Arial" panose="020B0604020202020204" pitchFamily="34" charset="0"/>
              <a:buChar char="‒"/>
            </a:pPr>
            <a:r>
              <a:rPr lang="en-CA" altLang="en-US" sz="2000" dirty="0"/>
              <a:t>A money market mutual fund is a fund operated by a financial institution that sells shares in the fund and holds assets such as U.S. Treasury bills</a:t>
            </a:r>
            <a:r>
              <a:rPr lang="en-CA" altLang="en-US" sz="2000" dirty="0" smtClean="0"/>
              <a:t>.</a:t>
            </a:r>
            <a:endParaRPr lang="en-CA" altLang="en-US" sz="2000" i="1" dirty="0"/>
          </a:p>
        </p:txBody>
      </p:sp>
    </p:spTree>
    <p:extLst>
      <p:ext uri="{BB962C8B-B14F-4D97-AF65-F5344CB8AC3E}">
        <p14:creationId xmlns:p14="http://schemas.microsoft.com/office/powerpoint/2010/main" val="1209120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Depository Institutions </a:t>
            </a:r>
            <a:r>
              <a:rPr lang="en-CA" altLang="en-US" sz="2000" dirty="0" smtClean="0"/>
              <a:t>(3 </a:t>
            </a:r>
            <a:r>
              <a:rPr lang="en-CA" altLang="en-US" sz="2000" dirty="0"/>
              <a:t>of 8)</a:t>
            </a:r>
            <a:endParaRPr lang="en-IN" dirty="0"/>
          </a:p>
        </p:txBody>
      </p:sp>
      <p:sp>
        <p:nvSpPr>
          <p:cNvPr id="4" name="Content Placeholder 3"/>
          <p:cNvSpPr>
            <a:spLocks noGrp="1"/>
          </p:cNvSpPr>
          <p:nvPr>
            <p:ph sz="quarter" idx="14"/>
          </p:nvPr>
        </p:nvSpPr>
        <p:spPr/>
        <p:txBody>
          <a:bodyPr/>
          <a:lstStyle/>
          <a:p>
            <a:pPr marL="255600" indent="-255600">
              <a:spcBef>
                <a:spcPts val="1200"/>
              </a:spcBef>
              <a:tabLst>
                <a:tab pos="461963" algn="l"/>
              </a:tabLst>
              <a:defRPr/>
            </a:pPr>
            <a:r>
              <a:rPr lang="en-CA" altLang="en-US" sz="2400" b="1" dirty="0"/>
              <a:t>What Depository Institutions Do</a:t>
            </a:r>
          </a:p>
          <a:p>
            <a:pPr marL="742950" lvl="2" indent="-259200">
              <a:spcBef>
                <a:spcPts val="1200"/>
              </a:spcBef>
              <a:buFont typeface="Arial" panose="020B0604020202020204" pitchFamily="34" charset="0"/>
              <a:buChar char="‒"/>
              <a:tabLst>
                <a:tab pos="461963" algn="l"/>
              </a:tabLst>
              <a:defRPr/>
            </a:pPr>
            <a:r>
              <a:rPr lang="en-CA" dirty="0"/>
              <a:t>The goal of any bank is to maximize the wealth of its owners. </a:t>
            </a:r>
          </a:p>
          <a:p>
            <a:pPr marL="742950" lvl="2" indent="-259200">
              <a:spcBef>
                <a:spcPts val="1200"/>
              </a:spcBef>
              <a:buFont typeface="Arial" panose="020B0604020202020204" pitchFamily="34" charset="0"/>
              <a:buChar char="‒"/>
              <a:tabLst>
                <a:tab pos="461963" algn="l"/>
              </a:tabLst>
              <a:defRPr/>
            </a:pPr>
            <a:r>
              <a:rPr lang="en-CA" dirty="0"/>
              <a:t>To achieve this objective, the interest rate at which it lends exceeds the interest rate it pays on deposits.</a:t>
            </a:r>
          </a:p>
          <a:p>
            <a:pPr marL="742950" lvl="2" indent="-259200">
              <a:spcBef>
                <a:spcPts val="1200"/>
              </a:spcBef>
              <a:buFont typeface="Arial" panose="020B0604020202020204" pitchFamily="34" charset="0"/>
              <a:buChar char="‒"/>
              <a:tabLst>
                <a:tab pos="461963" algn="l"/>
              </a:tabLst>
              <a:defRPr/>
            </a:pPr>
            <a:r>
              <a:rPr lang="en-CA" dirty="0"/>
              <a:t>But the banks must balance profit and prudence: </a:t>
            </a:r>
          </a:p>
          <a:p>
            <a:pPr marL="1143000" lvl="3" indent="-285750">
              <a:spcBef>
                <a:spcPts val="1200"/>
              </a:spcBef>
              <a:buSzPct val="100000"/>
              <a:buFont typeface="Wingdings" panose="05000000000000000000" pitchFamily="2" charset="2"/>
              <a:buChar char="§"/>
              <a:tabLst>
                <a:tab pos="461963" algn="l"/>
              </a:tabLst>
              <a:defRPr/>
            </a:pPr>
            <a:r>
              <a:rPr lang="en-CA" dirty="0"/>
              <a:t>Loans generate profit.</a:t>
            </a:r>
          </a:p>
          <a:p>
            <a:pPr marL="1143000" lvl="3" indent="-285750">
              <a:spcBef>
                <a:spcPts val="1200"/>
              </a:spcBef>
              <a:buSzPct val="100000"/>
              <a:buFont typeface="Wingdings" panose="05000000000000000000" pitchFamily="2" charset="2"/>
              <a:buChar char="§"/>
              <a:tabLst>
                <a:tab pos="461963" algn="l"/>
              </a:tabLst>
              <a:defRPr/>
            </a:pPr>
            <a:r>
              <a:rPr lang="en-CA" dirty="0"/>
              <a:t>Depositors must be able to obtain their funds when they want them</a:t>
            </a:r>
            <a:r>
              <a:rPr lang="en-CA" dirty="0" smtClean="0"/>
              <a:t>.</a:t>
            </a:r>
            <a:endParaRPr lang="en-CA" dirty="0"/>
          </a:p>
        </p:txBody>
      </p:sp>
    </p:spTree>
    <p:extLst>
      <p:ext uri="{BB962C8B-B14F-4D97-AF65-F5344CB8AC3E}">
        <p14:creationId xmlns:p14="http://schemas.microsoft.com/office/powerpoint/2010/main" val="1894136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Depository Institutions </a:t>
            </a:r>
            <a:r>
              <a:rPr lang="en-CA" altLang="en-US" sz="2000" dirty="0" smtClean="0"/>
              <a:t>(4 </a:t>
            </a:r>
            <a:r>
              <a:rPr lang="en-CA" altLang="en-US" sz="2000" dirty="0"/>
              <a:t>of 8)</a:t>
            </a:r>
            <a:endParaRPr lang="en-IN" dirty="0"/>
          </a:p>
        </p:txBody>
      </p:sp>
      <p:sp>
        <p:nvSpPr>
          <p:cNvPr id="4" name="Content Placeholder 3"/>
          <p:cNvSpPr>
            <a:spLocks noGrp="1"/>
          </p:cNvSpPr>
          <p:nvPr>
            <p:ph sz="quarter" idx="14"/>
          </p:nvPr>
        </p:nvSpPr>
        <p:spPr/>
        <p:txBody>
          <a:bodyPr/>
          <a:lstStyle/>
          <a:p>
            <a:pPr marL="255600" lvl="1" indent="-255600" defTabSz="461963">
              <a:spcBef>
                <a:spcPts val="1200"/>
              </a:spcBef>
              <a:buFont typeface="Arial" panose="020B0604020202020204" pitchFamily="34" charset="0"/>
              <a:buChar char="•"/>
              <a:defRPr/>
            </a:pPr>
            <a:r>
              <a:rPr lang="en-CA" dirty="0"/>
              <a:t>A commercial bank puts the depositors’ funds into three types of assets:</a:t>
            </a:r>
          </a:p>
          <a:p>
            <a:pPr marL="742950" lvl="2" indent="-259200" defTabSz="461963">
              <a:spcBef>
                <a:spcPts val="1200"/>
              </a:spcBef>
              <a:buSzPct val="100000"/>
              <a:buFont typeface="Arial" panose="020B0604020202020204" pitchFamily="34" charset="0"/>
              <a:buChar char="‒"/>
              <a:defRPr/>
            </a:pPr>
            <a:r>
              <a:rPr lang="en-CA" dirty="0"/>
              <a:t>Cash assets—notes and coins in its vault or its deposit at the Federal Reserve</a:t>
            </a:r>
          </a:p>
          <a:p>
            <a:pPr marL="742950" lvl="2" indent="-259200" defTabSz="461963">
              <a:spcBef>
                <a:spcPts val="1200"/>
              </a:spcBef>
              <a:buSzPct val="100000"/>
              <a:buFont typeface="Arial" panose="020B0604020202020204" pitchFamily="34" charset="0"/>
              <a:buChar char="‒"/>
              <a:defRPr/>
            </a:pPr>
            <a:r>
              <a:rPr lang="en-CA" dirty="0"/>
              <a:t>Securities—U.S. government Treasury bills and commercial bills and longer-term U.S. government bonds and other bonds such as mortgage-backed securities</a:t>
            </a:r>
          </a:p>
          <a:p>
            <a:pPr marL="742950" lvl="2" indent="-259200" defTabSz="461963">
              <a:spcBef>
                <a:spcPts val="1200"/>
              </a:spcBef>
              <a:buSzPct val="100000"/>
              <a:buFont typeface="Arial" panose="020B0604020202020204" pitchFamily="34" charset="0"/>
              <a:buChar char="‒"/>
              <a:defRPr/>
            </a:pPr>
            <a:r>
              <a:rPr lang="en-CA" dirty="0"/>
              <a:t>Loans—commitments of fixed amounts of money for agreed-upon periods of </a:t>
            </a:r>
            <a:r>
              <a:rPr lang="en-CA" dirty="0" smtClean="0"/>
              <a:t>time</a:t>
            </a:r>
            <a:endParaRPr lang="en-CA" dirty="0"/>
          </a:p>
        </p:txBody>
      </p:sp>
    </p:spTree>
    <p:extLst>
      <p:ext uri="{BB962C8B-B14F-4D97-AF65-F5344CB8AC3E}">
        <p14:creationId xmlns:p14="http://schemas.microsoft.com/office/powerpoint/2010/main" val="1616908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Depository Institutions </a:t>
            </a:r>
            <a:r>
              <a:rPr lang="en-CA" altLang="en-US" sz="2000" dirty="0" smtClean="0"/>
              <a:t>(5 </a:t>
            </a:r>
            <a:r>
              <a:rPr lang="en-CA" altLang="en-US" sz="2000" dirty="0"/>
              <a:t>of 8)</a:t>
            </a:r>
            <a:endParaRPr lang="en-IN" dirty="0"/>
          </a:p>
        </p:txBody>
      </p:sp>
      <p:sp>
        <p:nvSpPr>
          <p:cNvPr id="4" name="Content Placeholder 3"/>
          <p:cNvSpPr>
            <a:spLocks noGrp="1"/>
          </p:cNvSpPr>
          <p:nvPr>
            <p:ph sz="quarter" idx="14"/>
          </p:nvPr>
        </p:nvSpPr>
        <p:spPr>
          <a:xfrm>
            <a:off x="457200" y="1600201"/>
            <a:ext cx="8229600" cy="685792"/>
          </a:xfrm>
        </p:spPr>
        <p:txBody>
          <a:bodyPr/>
          <a:lstStyle/>
          <a:p>
            <a:r>
              <a:rPr lang="en-US" altLang="en-US" sz="2400" dirty="0"/>
              <a:t>Table 25.2 shows the sources and uses of funds in all U.S. commercial banks in June 2014</a:t>
            </a:r>
            <a:r>
              <a:rPr lang="en-US" altLang="en-US" sz="2400" dirty="0" smtClean="0"/>
              <a:t>.</a:t>
            </a:r>
            <a:endParaRPr lang="en-US" altLang="en-US" sz="2400" dirty="0"/>
          </a:p>
        </p:txBody>
      </p:sp>
      <p:graphicFrame>
        <p:nvGraphicFramePr>
          <p:cNvPr id="3" name="Table 2" descr="For sources and uses, the table shows funds in billions of dollars and percentage of deposits. Total funs = 14,662 = 144.3%. Sources: deposits, 10,161, 100.0; borrowing, 1698, 16.7; own capital and other sources (net), 2803, 27.6. uses: cash assets, 2850, 28.0; securities, 2809, 27.6; loans, 7666, 75.4; other assets, 1337, 13.2."/>
          <p:cNvGraphicFramePr>
            <a:graphicFrameLocks noGrp="1"/>
          </p:cNvGraphicFramePr>
          <p:nvPr>
            <p:extLst>
              <p:ext uri="{D42A27DB-BD31-4B8C-83A1-F6EECF244321}">
                <p14:modId xmlns:p14="http://schemas.microsoft.com/office/powerpoint/2010/main" val="1458922381"/>
              </p:ext>
            </p:extLst>
          </p:nvPr>
        </p:nvGraphicFramePr>
        <p:xfrm>
          <a:off x="1524000" y="2496656"/>
          <a:ext cx="5307712" cy="3596640"/>
        </p:xfrm>
        <a:graphic>
          <a:graphicData uri="http://schemas.openxmlformats.org/drawingml/2006/table">
            <a:tbl>
              <a:tblPr firstRow="1" bandRow="1">
                <a:tableStyleId>{2D5ABB26-0587-4C30-8999-92F81FD0307C}</a:tableStyleId>
              </a:tblPr>
              <a:tblGrid>
                <a:gridCol w="1300544"/>
                <a:gridCol w="1333436"/>
                <a:gridCol w="1594167"/>
                <a:gridCol w="1079565"/>
              </a:tblGrid>
              <a:tr h="198016">
                <a:tc>
                  <a:txBody>
                    <a:bodyPr/>
                    <a:lstStyle/>
                    <a:p>
                      <a:r>
                        <a:rPr lang="en-IN" sz="1400" b="1" u="none" strike="noStrike" kern="1200" baseline="0" dirty="0" smtClean="0"/>
                        <a:t>TABLE 25.2</a:t>
                      </a:r>
                      <a:endParaRPr lang="en-IN" sz="1400" b="1" dirty="0"/>
                    </a:p>
                  </a:txBody>
                  <a:tcPr>
                    <a:lnT w="12700" cap="flat" cmpd="sng" algn="ctr">
                      <a:solidFill>
                        <a:srgbClr val="002060"/>
                      </a:solidFill>
                      <a:prstDash val="solid"/>
                      <a:round/>
                      <a:headEnd type="none" w="med" len="med"/>
                      <a:tailEnd type="none" w="med" len="med"/>
                    </a:lnT>
                  </a:tcPr>
                </a:tc>
                <a:tc gridSpan="3">
                  <a:txBody>
                    <a:bodyPr/>
                    <a:lstStyle/>
                    <a:p>
                      <a:r>
                        <a:rPr lang="en-IN" sz="1400" u="none" strike="noStrike" kern="1200" baseline="0" dirty="0" smtClean="0"/>
                        <a:t>Commercial Banks: Sources and Uses of Funds</a:t>
                      </a:r>
                      <a:endParaRPr lang="en-IN" sz="1400" dirty="0"/>
                    </a:p>
                  </a:txBody>
                  <a:tcPr>
                    <a:lnT w="12700" cap="flat" cmpd="sng" algn="ctr">
                      <a:solidFill>
                        <a:srgbClr val="002060"/>
                      </a:solidFill>
                      <a:prstDash val="solid"/>
                      <a:round/>
                      <a:headEnd type="none" w="med" len="med"/>
                      <a:tailEnd type="none" w="med" len="med"/>
                    </a:lnT>
                  </a:tcPr>
                </a:tc>
                <a:tc hMerge="1">
                  <a:txBody>
                    <a:bodyPr/>
                    <a:lstStyle/>
                    <a:p>
                      <a:endParaRPr lang="en-IN" dirty="0"/>
                    </a:p>
                  </a:txBody>
                  <a:tcPr/>
                </a:tc>
                <a:tc hMerge="1">
                  <a:txBody>
                    <a:bodyPr/>
                    <a:lstStyle/>
                    <a:p>
                      <a:endParaRPr lang="en-IN" dirty="0"/>
                    </a:p>
                  </a:txBody>
                  <a:tcPr/>
                </a:tc>
              </a:tr>
              <a:tr h="370840">
                <a:tc gridSpan="2">
                  <a:txBody>
                    <a:bodyPr/>
                    <a:lstStyle/>
                    <a:p>
                      <a:pPr algn="ctr"/>
                      <a:endParaRPr lang="en-IN" sz="1200" b="1" dirty="0"/>
                    </a:p>
                  </a:txBody>
                  <a:tcPr>
                    <a:lnB w="12700" cap="flat" cmpd="sng" algn="ctr">
                      <a:solidFill>
                        <a:schemeClr val="tx1"/>
                      </a:solidFill>
                      <a:prstDash val="solid"/>
                      <a:round/>
                      <a:headEnd type="none" w="med" len="med"/>
                      <a:tailEnd type="none" w="med" len="med"/>
                    </a:lnB>
                  </a:tcPr>
                </a:tc>
                <a:tc hMerge="1">
                  <a:txBody>
                    <a:bodyPr/>
                    <a:lstStyle/>
                    <a:p>
                      <a:endParaRPr lang="en-IN"/>
                    </a:p>
                  </a:txBody>
                  <a:tcPr/>
                </a:tc>
                <a:tc>
                  <a:txBody>
                    <a:bodyPr/>
                    <a:lstStyle/>
                    <a:p>
                      <a:pPr algn="ctr"/>
                      <a:r>
                        <a:rPr lang="en-IN" sz="1200" b="1" u="none" strike="noStrike" kern="1200" baseline="0" dirty="0" smtClean="0"/>
                        <a:t>Funds</a:t>
                      </a:r>
                      <a:br>
                        <a:rPr lang="en-IN" sz="1200" b="1" u="none" strike="noStrike" kern="1200" baseline="0" dirty="0" smtClean="0"/>
                      </a:br>
                      <a:r>
                        <a:rPr lang="en-IN" sz="1200" b="1" u="none" strike="noStrike" kern="1200" baseline="0" dirty="0" smtClean="0"/>
                        <a:t>(billions of dollars)</a:t>
                      </a:r>
                      <a:endParaRPr lang="en-IN" sz="1200" b="1" dirty="0"/>
                    </a:p>
                  </a:txBody>
                  <a:tcPr>
                    <a:lnB w="12700" cap="flat" cmpd="sng" algn="ctr">
                      <a:solidFill>
                        <a:schemeClr val="tx1"/>
                      </a:solidFill>
                      <a:prstDash val="solid"/>
                      <a:round/>
                      <a:headEnd type="none" w="med" len="med"/>
                      <a:tailEnd type="none" w="med" len="med"/>
                    </a:lnB>
                  </a:tcPr>
                </a:tc>
                <a:tc>
                  <a:txBody>
                    <a:bodyPr/>
                    <a:lstStyle/>
                    <a:p>
                      <a:pPr algn="ctr"/>
                      <a:r>
                        <a:rPr lang="en-IN" sz="1200" b="1" u="none" strike="noStrike" kern="1200" baseline="0" dirty="0" smtClean="0"/>
                        <a:t>Percentage</a:t>
                      </a:r>
                      <a:br>
                        <a:rPr lang="en-IN" sz="1200" b="1" u="none" strike="noStrike" kern="1200" baseline="0" dirty="0" smtClean="0"/>
                      </a:br>
                      <a:r>
                        <a:rPr lang="en-IN" sz="1200" b="1" u="none" strike="noStrike" kern="1200" baseline="0" dirty="0" smtClean="0"/>
                        <a:t>of deposits</a:t>
                      </a:r>
                      <a:endParaRPr lang="en-IN" sz="1200" b="1" dirty="0"/>
                    </a:p>
                  </a:txBody>
                  <a:tcPr>
                    <a:lnB w="12700" cap="flat" cmpd="sng" algn="ctr">
                      <a:solidFill>
                        <a:schemeClr val="tx1"/>
                      </a:solidFill>
                      <a:prstDash val="solid"/>
                      <a:round/>
                      <a:headEnd type="none" w="med" len="med"/>
                      <a:tailEnd type="none" w="med" len="med"/>
                    </a:lnB>
                  </a:tcPr>
                </a:tc>
              </a:tr>
              <a:tr h="0">
                <a:tc gridSpan="2">
                  <a:txBody>
                    <a:bodyPr/>
                    <a:lstStyle/>
                    <a:p>
                      <a:r>
                        <a:rPr lang="en-IN" sz="1200" b="1" u="none" strike="noStrike" kern="1200" baseline="0" dirty="0" smtClean="0"/>
                        <a:t>Total funds</a:t>
                      </a:r>
                      <a:endParaRPr lang="en-IN" sz="1200" b="1" dirty="0"/>
                    </a:p>
                  </a:txBody>
                  <a:tcPr>
                    <a:lnT w="12700" cap="flat" cmpd="sng" algn="ctr">
                      <a:solidFill>
                        <a:schemeClr val="tx1"/>
                      </a:solidFill>
                      <a:prstDash val="solid"/>
                      <a:round/>
                      <a:headEnd type="none" w="med" len="med"/>
                      <a:tailEnd type="none" w="med" len="med"/>
                    </a:lnT>
                  </a:tcPr>
                </a:tc>
                <a:tc hMerge="1">
                  <a:txBody>
                    <a:bodyPr/>
                    <a:lstStyle/>
                    <a:p>
                      <a:endParaRPr lang="en-IN"/>
                    </a:p>
                  </a:txBody>
                  <a:tcPr/>
                </a:tc>
                <a:tc>
                  <a:txBody>
                    <a:bodyPr/>
                    <a:lstStyle/>
                    <a:p>
                      <a:pPr algn="r"/>
                      <a:r>
                        <a:rPr lang="en-IN" sz="1200" u="none" strike="noStrike" kern="1200" baseline="0" dirty="0" smtClean="0"/>
                        <a:t>14,662</a:t>
                      </a:r>
                      <a:endParaRPr lang="en-IN" sz="1200" dirty="0"/>
                    </a:p>
                  </a:txBody>
                  <a:tcPr marR="612000">
                    <a:lnT w="12700" cap="flat" cmpd="sng" algn="ctr">
                      <a:solidFill>
                        <a:schemeClr val="tx1"/>
                      </a:solidFill>
                      <a:prstDash val="solid"/>
                      <a:round/>
                      <a:headEnd type="none" w="med" len="med"/>
                      <a:tailEnd type="none" w="med" len="med"/>
                    </a:lnT>
                  </a:tcPr>
                </a:tc>
                <a:tc>
                  <a:txBody>
                    <a:bodyPr/>
                    <a:lstStyle/>
                    <a:p>
                      <a:pPr algn="r"/>
                      <a:r>
                        <a:rPr lang="en-IN" sz="1200" u="none" strike="noStrike" kern="1200" baseline="0" dirty="0" smtClean="0"/>
                        <a:t>144.3</a:t>
                      </a:r>
                      <a:endParaRPr lang="en-IN" sz="1200" dirty="0"/>
                    </a:p>
                  </a:txBody>
                  <a:tcPr marR="360000">
                    <a:lnT w="12700" cap="flat" cmpd="sng" algn="ctr">
                      <a:solidFill>
                        <a:schemeClr val="tx1"/>
                      </a:solidFill>
                      <a:prstDash val="solid"/>
                      <a:round/>
                      <a:headEnd type="none" w="med" len="med"/>
                      <a:tailEnd type="none" w="med" len="med"/>
                    </a:lnT>
                  </a:tcPr>
                </a:tc>
              </a:tr>
              <a:tr h="0">
                <a:tc gridSpan="2">
                  <a:txBody>
                    <a:bodyPr/>
                    <a:lstStyle/>
                    <a:p>
                      <a:r>
                        <a:rPr lang="en-IN" sz="1200" b="1" u="none" strike="noStrike" kern="1200" baseline="0" dirty="0" smtClean="0"/>
                        <a:t>Sources</a:t>
                      </a:r>
                      <a:endParaRPr lang="en-IN" sz="1200" b="1" dirty="0"/>
                    </a:p>
                  </a:txBody>
                  <a:tcPr/>
                </a:tc>
                <a:tc hMerge="1">
                  <a:txBody>
                    <a:bodyPr/>
                    <a:lstStyle/>
                    <a:p>
                      <a:endParaRPr lang="en-IN"/>
                    </a:p>
                  </a:txBody>
                  <a:tcPr/>
                </a:tc>
                <a:tc>
                  <a:txBody>
                    <a:bodyPr/>
                    <a:lstStyle/>
                    <a:p>
                      <a:pPr algn="r"/>
                      <a:endParaRPr lang="en-IN" dirty="0"/>
                    </a:p>
                  </a:txBody>
                  <a:tcPr marR="612000"/>
                </a:tc>
                <a:tc>
                  <a:txBody>
                    <a:bodyPr/>
                    <a:lstStyle/>
                    <a:p>
                      <a:pPr algn="r"/>
                      <a:endParaRPr lang="en-IN" dirty="0"/>
                    </a:p>
                  </a:txBody>
                  <a:tcPr marR="360000"/>
                </a:tc>
              </a:tr>
              <a:tr h="0">
                <a:tc gridSpan="2">
                  <a:txBody>
                    <a:bodyPr/>
                    <a:lstStyle/>
                    <a:p>
                      <a:r>
                        <a:rPr lang="en-IN" sz="1200" u="none" strike="noStrike" kern="1200" baseline="0" dirty="0" smtClean="0"/>
                        <a:t>Deposits</a:t>
                      </a:r>
                      <a:endParaRPr lang="en-IN" sz="1200" dirty="0"/>
                    </a:p>
                  </a:txBody>
                  <a:tcPr/>
                </a:tc>
                <a:tc hMerge="1">
                  <a:txBody>
                    <a:bodyPr/>
                    <a:lstStyle/>
                    <a:p>
                      <a:endParaRPr lang="en-IN"/>
                    </a:p>
                  </a:txBody>
                  <a:tcPr/>
                </a:tc>
                <a:tc>
                  <a:txBody>
                    <a:bodyPr/>
                    <a:lstStyle/>
                    <a:p>
                      <a:pPr algn="r"/>
                      <a:r>
                        <a:rPr lang="en-IN" sz="1200" u="none" strike="noStrike" kern="1200" baseline="0" dirty="0" smtClean="0"/>
                        <a:t>10,161</a:t>
                      </a:r>
                      <a:endParaRPr lang="en-IN" sz="1200" dirty="0"/>
                    </a:p>
                  </a:txBody>
                  <a:tcPr marR="612000"/>
                </a:tc>
                <a:tc>
                  <a:txBody>
                    <a:bodyPr/>
                    <a:lstStyle/>
                    <a:p>
                      <a:pPr algn="r"/>
                      <a:r>
                        <a:rPr lang="en-IN" sz="1200" u="none" strike="noStrike" kern="1200" baseline="0" dirty="0" smtClean="0"/>
                        <a:t>100.0</a:t>
                      </a:r>
                      <a:endParaRPr lang="en-IN" sz="1200" dirty="0"/>
                    </a:p>
                  </a:txBody>
                  <a:tcPr marR="360000"/>
                </a:tc>
              </a:tr>
              <a:tr h="249808">
                <a:tc gridSpan="2">
                  <a:txBody>
                    <a:bodyPr/>
                    <a:lstStyle/>
                    <a:p>
                      <a:r>
                        <a:rPr lang="en-IN" sz="1200" u="none" strike="noStrike" kern="1200" baseline="0" dirty="0" smtClean="0"/>
                        <a:t>Borrowing</a:t>
                      </a:r>
                      <a:endParaRPr lang="en-IN" sz="1200" dirty="0"/>
                    </a:p>
                  </a:txBody>
                  <a:tcPr/>
                </a:tc>
                <a:tc hMerge="1">
                  <a:txBody>
                    <a:bodyPr/>
                    <a:lstStyle/>
                    <a:p>
                      <a:endParaRPr lang="en-IN"/>
                    </a:p>
                  </a:txBody>
                  <a:tcPr/>
                </a:tc>
                <a:tc>
                  <a:txBody>
                    <a:bodyPr/>
                    <a:lstStyle/>
                    <a:p>
                      <a:pPr algn="r"/>
                      <a:r>
                        <a:rPr lang="en-IN" sz="1200" u="none" strike="noStrike" kern="1200" baseline="0" dirty="0" smtClean="0"/>
                        <a:t>1,698</a:t>
                      </a:r>
                      <a:endParaRPr lang="en-IN" sz="1200" dirty="0"/>
                    </a:p>
                  </a:txBody>
                  <a:tcPr marR="612000"/>
                </a:tc>
                <a:tc>
                  <a:txBody>
                    <a:bodyPr/>
                    <a:lstStyle/>
                    <a:p>
                      <a:pPr algn="r"/>
                      <a:r>
                        <a:rPr lang="en-IN" sz="1200" u="none" strike="noStrike" kern="1200" baseline="0" dirty="0" smtClean="0"/>
                        <a:t>16.7</a:t>
                      </a:r>
                      <a:endParaRPr lang="en-IN" sz="1200" dirty="0"/>
                    </a:p>
                  </a:txBody>
                  <a:tcPr marR="360000"/>
                </a:tc>
              </a:tr>
              <a:tr h="119504">
                <a:tc gridSpan="2">
                  <a:txBody>
                    <a:bodyPr/>
                    <a:lstStyle/>
                    <a:p>
                      <a:r>
                        <a:rPr lang="en-IN" sz="1200" u="none" strike="noStrike" kern="1200" baseline="0" dirty="0" smtClean="0"/>
                        <a:t>Own capital and other sources (net)</a:t>
                      </a:r>
                      <a:endParaRPr lang="en-IN" sz="1200" dirty="0"/>
                    </a:p>
                  </a:txBody>
                  <a:tcPr/>
                </a:tc>
                <a:tc hMerge="1">
                  <a:txBody>
                    <a:bodyPr/>
                    <a:lstStyle/>
                    <a:p>
                      <a:endParaRPr lang="en-IN"/>
                    </a:p>
                  </a:txBody>
                  <a:tcPr/>
                </a:tc>
                <a:tc>
                  <a:txBody>
                    <a:bodyPr/>
                    <a:lstStyle/>
                    <a:p>
                      <a:pPr algn="r"/>
                      <a:r>
                        <a:rPr lang="en-IN" sz="1200" u="none" strike="noStrike" kern="1200" baseline="0" dirty="0" smtClean="0"/>
                        <a:t>2,803</a:t>
                      </a:r>
                      <a:endParaRPr lang="en-IN" sz="1200" dirty="0"/>
                    </a:p>
                  </a:txBody>
                  <a:tcPr marR="612000"/>
                </a:tc>
                <a:tc>
                  <a:txBody>
                    <a:bodyPr/>
                    <a:lstStyle/>
                    <a:p>
                      <a:pPr algn="r"/>
                      <a:r>
                        <a:rPr lang="en-IN" sz="1200" u="none" strike="noStrike" kern="1200" baseline="0" dirty="0" smtClean="0"/>
                        <a:t>27.6</a:t>
                      </a:r>
                      <a:endParaRPr lang="en-IN" sz="1200" dirty="0"/>
                    </a:p>
                  </a:txBody>
                  <a:tcPr marR="360000"/>
                </a:tc>
              </a:tr>
              <a:tr h="133216">
                <a:tc gridSpan="2">
                  <a:txBody>
                    <a:bodyPr/>
                    <a:lstStyle/>
                    <a:p>
                      <a:r>
                        <a:rPr lang="en-IN" sz="1200" b="1" u="none" strike="noStrike" kern="1200" baseline="0" dirty="0" smtClean="0"/>
                        <a:t>Uses</a:t>
                      </a:r>
                      <a:endParaRPr lang="en-IN" sz="1200" b="1" dirty="0"/>
                    </a:p>
                  </a:txBody>
                  <a:tcPr/>
                </a:tc>
                <a:tc hMerge="1">
                  <a:txBody>
                    <a:bodyPr/>
                    <a:lstStyle/>
                    <a:p>
                      <a:endParaRPr lang="en-IN"/>
                    </a:p>
                  </a:txBody>
                  <a:tcPr/>
                </a:tc>
                <a:tc>
                  <a:txBody>
                    <a:bodyPr/>
                    <a:lstStyle/>
                    <a:p>
                      <a:pPr algn="r"/>
                      <a:endParaRPr lang="en-IN" sz="1200" dirty="0"/>
                    </a:p>
                  </a:txBody>
                  <a:tcPr marR="612000"/>
                </a:tc>
                <a:tc>
                  <a:txBody>
                    <a:bodyPr/>
                    <a:lstStyle/>
                    <a:p>
                      <a:pPr algn="r"/>
                      <a:endParaRPr lang="en-IN" sz="1200" dirty="0"/>
                    </a:p>
                  </a:txBody>
                  <a:tcPr marR="360000"/>
                </a:tc>
              </a:tr>
              <a:tr h="146928">
                <a:tc gridSpan="2">
                  <a:txBody>
                    <a:bodyPr/>
                    <a:lstStyle/>
                    <a:p>
                      <a:r>
                        <a:rPr lang="en-IN" sz="1200" u="none" strike="noStrike" kern="1200" baseline="0" dirty="0" smtClean="0"/>
                        <a:t>Cash Assets</a:t>
                      </a:r>
                      <a:endParaRPr lang="en-IN" sz="1200" dirty="0"/>
                    </a:p>
                  </a:txBody>
                  <a:tcPr/>
                </a:tc>
                <a:tc hMerge="1">
                  <a:txBody>
                    <a:bodyPr/>
                    <a:lstStyle/>
                    <a:p>
                      <a:endParaRPr lang="en-IN"/>
                    </a:p>
                  </a:txBody>
                  <a:tcPr/>
                </a:tc>
                <a:tc>
                  <a:txBody>
                    <a:bodyPr/>
                    <a:lstStyle/>
                    <a:p>
                      <a:pPr algn="r"/>
                      <a:r>
                        <a:rPr lang="en-IN" sz="1200" u="none" strike="noStrike" kern="1200" baseline="0" dirty="0" smtClean="0"/>
                        <a:t>2,850</a:t>
                      </a:r>
                      <a:endParaRPr lang="en-IN" sz="1200" dirty="0"/>
                    </a:p>
                  </a:txBody>
                  <a:tcPr marR="612000"/>
                </a:tc>
                <a:tc>
                  <a:txBody>
                    <a:bodyPr/>
                    <a:lstStyle/>
                    <a:p>
                      <a:pPr algn="r"/>
                      <a:r>
                        <a:rPr lang="en-IN" sz="1200" u="none" strike="noStrike" kern="1200" baseline="0" dirty="0" smtClean="0"/>
                        <a:t>28.0</a:t>
                      </a:r>
                      <a:endParaRPr lang="en-IN" sz="1200" dirty="0"/>
                    </a:p>
                  </a:txBody>
                  <a:tcPr marR="360000"/>
                </a:tc>
              </a:tr>
              <a:tr h="0">
                <a:tc gridSpan="2">
                  <a:txBody>
                    <a:bodyPr/>
                    <a:lstStyle/>
                    <a:p>
                      <a:r>
                        <a:rPr lang="en-IN" sz="1200" u="none" strike="noStrike" kern="1200" baseline="0" dirty="0" smtClean="0"/>
                        <a:t>Securities</a:t>
                      </a:r>
                      <a:endParaRPr lang="en-IN" sz="1200" dirty="0"/>
                    </a:p>
                  </a:txBody>
                  <a:tcPr/>
                </a:tc>
                <a:tc hMerge="1">
                  <a:txBody>
                    <a:bodyPr/>
                    <a:lstStyle/>
                    <a:p>
                      <a:endParaRPr lang="en-IN"/>
                    </a:p>
                  </a:txBody>
                  <a:tcPr/>
                </a:tc>
                <a:tc>
                  <a:txBody>
                    <a:bodyPr/>
                    <a:lstStyle/>
                    <a:p>
                      <a:pPr algn="r"/>
                      <a:r>
                        <a:rPr lang="en-IN" sz="1200" u="none" strike="noStrike" kern="1200" baseline="0" dirty="0" smtClean="0"/>
                        <a:t>2,809</a:t>
                      </a:r>
                      <a:endParaRPr lang="en-IN" sz="1200" dirty="0"/>
                    </a:p>
                  </a:txBody>
                  <a:tcPr marR="612000"/>
                </a:tc>
                <a:tc>
                  <a:txBody>
                    <a:bodyPr/>
                    <a:lstStyle/>
                    <a:p>
                      <a:pPr algn="r"/>
                      <a:r>
                        <a:rPr lang="en-IN" sz="1200" u="none" strike="noStrike" kern="1200" baseline="0" dirty="0" smtClean="0"/>
                        <a:t>27.6</a:t>
                      </a:r>
                      <a:endParaRPr lang="en-IN" sz="1200" dirty="0"/>
                    </a:p>
                  </a:txBody>
                  <a:tcPr marR="360000"/>
                </a:tc>
              </a:tr>
              <a:tr h="0">
                <a:tc gridSpan="2">
                  <a:txBody>
                    <a:bodyPr/>
                    <a:lstStyle/>
                    <a:p>
                      <a:r>
                        <a:rPr lang="en-IN" sz="1200" u="none" strike="noStrike" kern="1200" baseline="0" dirty="0" smtClean="0"/>
                        <a:t>Loans</a:t>
                      </a:r>
                      <a:endParaRPr lang="en-IN" sz="1200" dirty="0"/>
                    </a:p>
                  </a:txBody>
                  <a:tcPr/>
                </a:tc>
                <a:tc hMerge="1">
                  <a:txBody>
                    <a:bodyPr/>
                    <a:lstStyle/>
                    <a:p>
                      <a:endParaRPr lang="en-IN"/>
                    </a:p>
                  </a:txBody>
                  <a:tcPr/>
                </a:tc>
                <a:tc>
                  <a:txBody>
                    <a:bodyPr/>
                    <a:lstStyle/>
                    <a:p>
                      <a:pPr algn="r"/>
                      <a:r>
                        <a:rPr lang="en-IN" sz="1200" u="none" strike="noStrike" kern="1200" baseline="0" dirty="0" smtClean="0"/>
                        <a:t>7,666</a:t>
                      </a:r>
                      <a:endParaRPr lang="en-IN" sz="1200" dirty="0"/>
                    </a:p>
                  </a:txBody>
                  <a:tcPr marR="612000"/>
                </a:tc>
                <a:tc>
                  <a:txBody>
                    <a:bodyPr/>
                    <a:lstStyle/>
                    <a:p>
                      <a:pPr algn="r"/>
                      <a:r>
                        <a:rPr lang="en-IN" sz="1200" u="none" strike="noStrike" kern="1200" baseline="0" dirty="0" smtClean="0"/>
                        <a:t>75.4</a:t>
                      </a:r>
                      <a:endParaRPr lang="en-IN" sz="1200" dirty="0"/>
                    </a:p>
                  </a:txBody>
                  <a:tcPr marR="360000"/>
                </a:tc>
              </a:tr>
              <a:tr h="260072">
                <a:tc gridSpan="2">
                  <a:txBody>
                    <a:bodyPr/>
                    <a:lstStyle/>
                    <a:p>
                      <a:r>
                        <a:rPr lang="en-IN" sz="1200" u="none" strike="noStrike" kern="1200" baseline="0" dirty="0" smtClean="0"/>
                        <a:t>Other assets</a:t>
                      </a:r>
                      <a:endParaRPr lang="en-IN" sz="1200" dirty="0"/>
                    </a:p>
                  </a:txBody>
                  <a:tcPr>
                    <a:lnB w="12700" cap="flat" cmpd="sng" algn="ctr">
                      <a:solidFill>
                        <a:srgbClr val="002060"/>
                      </a:solidFill>
                      <a:prstDash val="solid"/>
                      <a:round/>
                      <a:headEnd type="none" w="med" len="med"/>
                      <a:tailEnd type="none" w="med" len="med"/>
                    </a:lnB>
                  </a:tcPr>
                </a:tc>
                <a:tc hMerge="1">
                  <a:txBody>
                    <a:bodyPr/>
                    <a:lstStyle/>
                    <a:p>
                      <a:endParaRPr lang="en-IN"/>
                    </a:p>
                  </a:txBody>
                  <a:tcPr/>
                </a:tc>
                <a:tc>
                  <a:txBody>
                    <a:bodyPr/>
                    <a:lstStyle/>
                    <a:p>
                      <a:pPr algn="r"/>
                      <a:r>
                        <a:rPr lang="en-IN" sz="1200" u="none" strike="noStrike" kern="1200" baseline="0" dirty="0" smtClean="0"/>
                        <a:t>1,337</a:t>
                      </a:r>
                      <a:endParaRPr lang="en-IN" sz="1200" dirty="0"/>
                    </a:p>
                  </a:txBody>
                  <a:tcPr marR="612000">
                    <a:lnB w="12700" cap="flat" cmpd="sng" algn="ctr">
                      <a:solidFill>
                        <a:srgbClr val="002060"/>
                      </a:solidFill>
                      <a:prstDash val="solid"/>
                      <a:round/>
                      <a:headEnd type="none" w="med" len="med"/>
                      <a:tailEnd type="none" w="med" len="med"/>
                    </a:lnB>
                  </a:tcPr>
                </a:tc>
                <a:tc>
                  <a:txBody>
                    <a:bodyPr/>
                    <a:lstStyle/>
                    <a:p>
                      <a:pPr algn="r"/>
                      <a:r>
                        <a:rPr lang="en-IN" sz="1200" u="none" strike="noStrike" kern="1200" baseline="0" dirty="0" smtClean="0"/>
                        <a:t>13.2</a:t>
                      </a:r>
                      <a:endParaRPr lang="en-IN" sz="1200" dirty="0"/>
                    </a:p>
                  </a:txBody>
                  <a:tcPr marR="360000">
                    <a:lnB w="12700" cap="flat" cmpd="sng" algn="ctr">
                      <a:solidFill>
                        <a:srgbClr val="00206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32678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Depository Institutions </a:t>
            </a:r>
            <a:r>
              <a:rPr lang="en-CA" altLang="en-US" sz="2000" dirty="0" smtClean="0"/>
              <a:t>(6 </a:t>
            </a:r>
            <a:r>
              <a:rPr lang="en-CA" altLang="en-US" sz="2000" dirty="0"/>
              <a:t>of 8)</a:t>
            </a:r>
            <a:endParaRPr lang="en-IN" dirty="0"/>
          </a:p>
        </p:txBody>
      </p:sp>
      <p:sp>
        <p:nvSpPr>
          <p:cNvPr id="4" name="Content Placeholder 3"/>
          <p:cNvSpPr>
            <a:spLocks noGrp="1"/>
          </p:cNvSpPr>
          <p:nvPr>
            <p:ph sz="quarter" idx="14"/>
          </p:nvPr>
        </p:nvSpPr>
        <p:spPr/>
        <p:txBody>
          <a:bodyPr/>
          <a:lstStyle/>
          <a:p>
            <a:pPr marL="255600" indent="-255600">
              <a:spcBef>
                <a:spcPts val="1200"/>
              </a:spcBef>
            </a:pPr>
            <a:r>
              <a:rPr lang="en-CA" altLang="en-US" sz="2400" b="1" dirty="0"/>
              <a:t>Economic Benefits Provided by Depository Institutions</a:t>
            </a:r>
          </a:p>
          <a:p>
            <a:pPr marL="742950" lvl="2" indent="-259200">
              <a:spcBef>
                <a:spcPts val="1200"/>
              </a:spcBef>
              <a:buFont typeface="Arial" panose="020B0604020202020204" pitchFamily="34" charset="0"/>
              <a:buChar char="‒"/>
            </a:pPr>
            <a:r>
              <a:rPr lang="en-CA" dirty="0"/>
              <a:t>Depository institutions make a profit from the spread between the interest rate they pay on their deposits and the interest rate they charge on their loans. </a:t>
            </a:r>
          </a:p>
          <a:p>
            <a:pPr marL="742950" lvl="2" indent="-259200">
              <a:spcBef>
                <a:spcPts val="1200"/>
              </a:spcBef>
              <a:buFont typeface="Arial" panose="020B0604020202020204" pitchFamily="34" charset="0"/>
              <a:buChar char="‒"/>
            </a:pPr>
            <a:r>
              <a:rPr lang="en-CA" dirty="0"/>
              <a:t>Depository institutions provide four benefits:</a:t>
            </a:r>
          </a:p>
          <a:p>
            <a:pPr marL="1143000" lvl="3" indent="-285750">
              <a:spcBef>
                <a:spcPts val="1200"/>
              </a:spcBef>
              <a:buSzPct val="100000"/>
              <a:buFont typeface="Wingdings" panose="05000000000000000000" pitchFamily="2" charset="2"/>
              <a:buChar char="§"/>
            </a:pPr>
            <a:r>
              <a:rPr lang="en-CA" dirty="0" smtClean="0"/>
              <a:t>Create </a:t>
            </a:r>
            <a:r>
              <a:rPr lang="en-CA" dirty="0"/>
              <a:t>liquidity</a:t>
            </a:r>
          </a:p>
          <a:p>
            <a:pPr marL="1143000" lvl="3" indent="-285750">
              <a:spcBef>
                <a:spcPts val="1200"/>
              </a:spcBef>
              <a:buSzPct val="100000"/>
              <a:buFont typeface="Wingdings" panose="05000000000000000000" pitchFamily="2" charset="2"/>
              <a:buChar char="§"/>
            </a:pPr>
            <a:r>
              <a:rPr lang="en-CA" dirty="0" smtClean="0"/>
              <a:t>Pool </a:t>
            </a:r>
            <a:r>
              <a:rPr lang="en-CA" dirty="0"/>
              <a:t>risk </a:t>
            </a:r>
          </a:p>
          <a:p>
            <a:pPr marL="1143000" lvl="3" indent="-285750">
              <a:spcBef>
                <a:spcPts val="1200"/>
              </a:spcBef>
              <a:buSzPct val="100000"/>
              <a:buFont typeface="Wingdings" panose="05000000000000000000" pitchFamily="2" charset="2"/>
              <a:buChar char="§"/>
            </a:pPr>
            <a:r>
              <a:rPr lang="en-CA" dirty="0" smtClean="0"/>
              <a:t>Lower </a:t>
            </a:r>
            <a:r>
              <a:rPr lang="en-CA" dirty="0"/>
              <a:t>the cost of borrowing</a:t>
            </a:r>
          </a:p>
          <a:p>
            <a:pPr marL="1143000" lvl="3" indent="-285750">
              <a:spcBef>
                <a:spcPts val="1200"/>
              </a:spcBef>
              <a:buSzPct val="100000"/>
              <a:buFont typeface="Wingdings" panose="05000000000000000000" pitchFamily="2" charset="2"/>
              <a:buChar char="§"/>
            </a:pPr>
            <a:r>
              <a:rPr lang="en-CA" dirty="0" smtClean="0"/>
              <a:t>Lower </a:t>
            </a:r>
            <a:r>
              <a:rPr lang="en-CA" dirty="0"/>
              <a:t>the cost of monitoring </a:t>
            </a:r>
            <a:r>
              <a:rPr lang="en-CA" dirty="0" smtClean="0"/>
              <a:t>borrowers</a:t>
            </a:r>
            <a:endParaRPr lang="en-CA" dirty="0"/>
          </a:p>
        </p:txBody>
      </p:sp>
    </p:spTree>
    <p:extLst>
      <p:ext uri="{BB962C8B-B14F-4D97-AF65-F5344CB8AC3E}">
        <p14:creationId xmlns:p14="http://schemas.microsoft.com/office/powerpoint/2010/main" val="515764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Depository Institutions </a:t>
            </a:r>
            <a:r>
              <a:rPr lang="en-CA" altLang="en-US" sz="2000" dirty="0" smtClean="0"/>
              <a:t>(7 </a:t>
            </a:r>
            <a:r>
              <a:rPr lang="en-CA" altLang="en-US" sz="2000" dirty="0"/>
              <a:t>of 8)</a:t>
            </a:r>
            <a:endParaRPr lang="en-IN" dirty="0"/>
          </a:p>
        </p:txBody>
      </p:sp>
      <p:sp>
        <p:nvSpPr>
          <p:cNvPr id="4" name="Content Placeholder 3"/>
          <p:cNvSpPr>
            <a:spLocks noGrp="1"/>
          </p:cNvSpPr>
          <p:nvPr>
            <p:ph sz="quarter" idx="14"/>
          </p:nvPr>
        </p:nvSpPr>
        <p:spPr/>
        <p:txBody>
          <a:bodyPr/>
          <a:lstStyle/>
          <a:p>
            <a:pPr marL="255600" indent="-255600">
              <a:spcBef>
                <a:spcPts val="1200"/>
              </a:spcBef>
              <a:defRPr/>
            </a:pPr>
            <a:r>
              <a:rPr lang="en-IN" altLang="en-US" sz="2400" b="1" dirty="0"/>
              <a:t>How Depository Institutions Are Regulated</a:t>
            </a:r>
          </a:p>
          <a:p>
            <a:pPr marL="742950" lvl="2" indent="-259200">
              <a:spcBef>
                <a:spcPts val="1200"/>
              </a:spcBef>
              <a:buFont typeface="Arial" panose="020B0604020202020204" pitchFamily="34" charset="0"/>
              <a:buChar char="‒"/>
              <a:defRPr/>
            </a:pPr>
            <a:r>
              <a:rPr lang="en-IN" dirty="0"/>
              <a:t>Depository institutions engage in risky business.</a:t>
            </a:r>
          </a:p>
          <a:p>
            <a:pPr marL="742950" lvl="2" indent="-259200">
              <a:spcBef>
                <a:spcPts val="1200"/>
              </a:spcBef>
              <a:buFont typeface="Arial" panose="020B0604020202020204" pitchFamily="34" charset="0"/>
              <a:buChar char="‒"/>
              <a:defRPr/>
            </a:pPr>
            <a:r>
              <a:rPr lang="en-IN" dirty="0"/>
              <a:t>To make the risk of failure small, depository institutions are required to hold levels of reserves and owners’ capital equal to or that surpass the ratios laid down by regulation.</a:t>
            </a:r>
          </a:p>
          <a:p>
            <a:pPr marL="742950" lvl="2" indent="-259200">
              <a:spcBef>
                <a:spcPts val="1200"/>
              </a:spcBef>
              <a:buFont typeface="Arial" panose="020B0604020202020204" pitchFamily="34" charset="0"/>
              <a:buChar char="‒"/>
              <a:defRPr/>
            </a:pPr>
            <a:r>
              <a:rPr lang="en-IN" dirty="0"/>
              <a:t>If a depository institution fails, deposits are guaranteed up to $250,000 per depositor per bank by the FDIC—Federal Deposit Insurance Corporation</a:t>
            </a:r>
            <a:r>
              <a:rPr lang="en-IN" dirty="0" smtClean="0"/>
              <a:t>.</a:t>
            </a:r>
            <a:endParaRPr lang="en-IN" dirty="0"/>
          </a:p>
        </p:txBody>
      </p:sp>
    </p:spTree>
    <p:extLst>
      <p:ext uri="{BB962C8B-B14F-4D97-AF65-F5344CB8AC3E}">
        <p14:creationId xmlns:p14="http://schemas.microsoft.com/office/powerpoint/2010/main" val="3101319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Depository Institutions </a:t>
            </a:r>
            <a:r>
              <a:rPr lang="en-CA" altLang="en-US" sz="2000" dirty="0" smtClean="0"/>
              <a:t>(8 </a:t>
            </a:r>
            <a:r>
              <a:rPr lang="en-CA" altLang="en-US" sz="2000" dirty="0"/>
              <a:t>of 8)</a:t>
            </a:r>
            <a:endParaRPr lang="en-IN" dirty="0"/>
          </a:p>
        </p:txBody>
      </p:sp>
      <p:sp>
        <p:nvSpPr>
          <p:cNvPr id="4" name="Content Placeholder 3"/>
          <p:cNvSpPr>
            <a:spLocks noGrp="1"/>
          </p:cNvSpPr>
          <p:nvPr>
            <p:ph sz="quarter" idx="14"/>
          </p:nvPr>
        </p:nvSpPr>
        <p:spPr/>
        <p:txBody>
          <a:bodyPr/>
          <a:lstStyle/>
          <a:p>
            <a:pPr marL="255600" indent="-255600">
              <a:spcBef>
                <a:spcPts val="1200"/>
              </a:spcBef>
              <a:defRPr/>
            </a:pPr>
            <a:r>
              <a:rPr lang="en-IN" sz="2400" b="1" dirty="0"/>
              <a:t>Financial Innovation</a:t>
            </a:r>
          </a:p>
          <a:p>
            <a:pPr marL="742950" lvl="2" indent="-259200">
              <a:spcBef>
                <a:spcPts val="1200"/>
              </a:spcBef>
              <a:buFont typeface="Arial" panose="020B0604020202020204" pitchFamily="34" charset="0"/>
              <a:buChar char="‒"/>
              <a:defRPr/>
            </a:pPr>
            <a:r>
              <a:rPr lang="en-IN" dirty="0"/>
              <a:t>The aim of </a:t>
            </a:r>
            <a:r>
              <a:rPr lang="en-IN" i="1" dirty="0"/>
              <a:t>financial innovation</a:t>
            </a:r>
            <a:r>
              <a:rPr lang="en-IN" dirty="0"/>
              <a:t>—the development of new financial products—is to lower the cost of deposits or to increase the return from lending. </a:t>
            </a:r>
          </a:p>
          <a:p>
            <a:pPr marL="742950" lvl="2" indent="-259200">
              <a:spcBef>
                <a:spcPts val="1200"/>
              </a:spcBef>
              <a:buFont typeface="Arial" panose="020B0604020202020204" pitchFamily="34" charset="0"/>
              <a:buChar char="‒"/>
              <a:defRPr/>
            </a:pPr>
            <a:r>
              <a:rPr lang="en-IN" dirty="0"/>
              <a:t>Two influences on financial innovation are</a:t>
            </a:r>
          </a:p>
          <a:p>
            <a:pPr marL="1143000" lvl="3" indent="-285750">
              <a:spcBef>
                <a:spcPts val="1200"/>
              </a:spcBef>
              <a:buSzPct val="100000"/>
              <a:buFont typeface="Wingdings" panose="05000000000000000000" pitchFamily="2" charset="2"/>
              <a:buChar char="§"/>
              <a:defRPr/>
            </a:pPr>
            <a:r>
              <a:rPr lang="en-IN" dirty="0" smtClean="0"/>
              <a:t>Economic </a:t>
            </a:r>
            <a:r>
              <a:rPr lang="en-IN" dirty="0"/>
              <a:t>environment</a:t>
            </a:r>
          </a:p>
          <a:p>
            <a:pPr marL="1143000" lvl="3" indent="-285750">
              <a:spcBef>
                <a:spcPts val="1200"/>
              </a:spcBef>
              <a:buSzPct val="100000"/>
              <a:buFont typeface="Wingdings" panose="05000000000000000000" pitchFamily="2" charset="2"/>
              <a:buChar char="§"/>
              <a:defRPr/>
            </a:pPr>
            <a:r>
              <a:rPr lang="en-IN" dirty="0" smtClean="0"/>
              <a:t>Technology</a:t>
            </a:r>
            <a:endParaRPr lang="en-IN" dirty="0"/>
          </a:p>
        </p:txBody>
      </p:sp>
    </p:spTree>
    <p:extLst>
      <p:ext uri="{BB962C8B-B14F-4D97-AF65-F5344CB8AC3E}">
        <p14:creationId xmlns:p14="http://schemas.microsoft.com/office/powerpoint/2010/main" val="3031053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The Federal Reserve </a:t>
            </a:r>
            <a:r>
              <a:rPr lang="en-CA" altLang="en-US" dirty="0" smtClean="0"/>
              <a:t>System </a:t>
            </a:r>
            <a:r>
              <a:rPr lang="en-CA" altLang="en-US" sz="2000" dirty="0" smtClean="0"/>
              <a:t>(1 of 10)</a:t>
            </a:r>
            <a:endParaRPr lang="en-IN" dirty="0"/>
          </a:p>
        </p:txBody>
      </p:sp>
      <p:sp>
        <p:nvSpPr>
          <p:cNvPr id="4" name="Content Placeholder 3"/>
          <p:cNvSpPr>
            <a:spLocks noGrp="1"/>
          </p:cNvSpPr>
          <p:nvPr>
            <p:ph sz="quarter" idx="14"/>
          </p:nvPr>
        </p:nvSpPr>
        <p:spPr/>
        <p:txBody>
          <a:bodyPr/>
          <a:lstStyle/>
          <a:p>
            <a:pPr marL="255600" lvl="1" indent="-255600">
              <a:spcBef>
                <a:spcPts val="1200"/>
              </a:spcBef>
              <a:buFont typeface="Arial" panose="020B0604020202020204" pitchFamily="34" charset="0"/>
              <a:buChar char="•"/>
            </a:pPr>
            <a:r>
              <a:rPr lang="en-CA" dirty="0"/>
              <a:t>The </a:t>
            </a:r>
            <a:r>
              <a:rPr lang="en-CA" b="1" dirty="0"/>
              <a:t>Federal Reserve System</a:t>
            </a:r>
            <a:r>
              <a:rPr lang="en-CA" dirty="0"/>
              <a:t> (the Fed) is the central bank of the United States.</a:t>
            </a:r>
          </a:p>
          <a:p>
            <a:pPr marL="255600" lvl="1" indent="-255600">
              <a:spcBef>
                <a:spcPts val="1200"/>
              </a:spcBef>
              <a:buFont typeface="Arial" panose="020B0604020202020204" pitchFamily="34" charset="0"/>
              <a:buChar char="•"/>
            </a:pPr>
            <a:r>
              <a:rPr lang="en-CA" dirty="0"/>
              <a:t>A </a:t>
            </a:r>
            <a:r>
              <a:rPr lang="en-CA" b="1" dirty="0"/>
              <a:t>central bank</a:t>
            </a:r>
            <a:r>
              <a:rPr lang="en-CA" dirty="0"/>
              <a:t> is the public authority that regulates a nation’s depository institutions and controls the quantity of money.</a:t>
            </a:r>
          </a:p>
          <a:p>
            <a:pPr marL="255600" lvl="1" indent="-255600">
              <a:spcBef>
                <a:spcPts val="1200"/>
              </a:spcBef>
              <a:buFont typeface="Arial" panose="020B0604020202020204" pitchFamily="34" charset="0"/>
              <a:buChar char="•"/>
            </a:pPr>
            <a:r>
              <a:rPr lang="en-CA" dirty="0"/>
              <a:t>The Fed’s goals are to keep inflation in check, maintain full employment, moderate the business cycle, and contribute toward achieving long-term growth.</a:t>
            </a:r>
          </a:p>
          <a:p>
            <a:pPr marL="255600" lvl="1" indent="-255600">
              <a:spcBef>
                <a:spcPts val="1200"/>
              </a:spcBef>
              <a:buClr>
                <a:srgbClr val="3399FF"/>
              </a:buClr>
              <a:buFont typeface="Arial" panose="020B0604020202020204" pitchFamily="34" charset="0"/>
              <a:buChar char="•"/>
            </a:pPr>
            <a:r>
              <a:rPr lang="en-CA" dirty="0"/>
              <a:t>In pursuit of its goals, the Fed pays close attention to the </a:t>
            </a:r>
            <a:r>
              <a:rPr lang="en-CA" b="1" dirty="0"/>
              <a:t>federal funds rate</a:t>
            </a:r>
            <a:r>
              <a:rPr lang="en-CA" dirty="0"/>
              <a:t>—the interest rate that banks charge each other on overnight loans of reserves</a:t>
            </a:r>
            <a:r>
              <a:rPr lang="en-CA" dirty="0" smtClean="0"/>
              <a:t>.</a:t>
            </a:r>
            <a:endParaRPr lang="en-CA" dirty="0"/>
          </a:p>
        </p:txBody>
      </p:sp>
    </p:spTree>
    <p:extLst>
      <p:ext uri="{BB962C8B-B14F-4D97-AF65-F5344CB8AC3E}">
        <p14:creationId xmlns:p14="http://schemas.microsoft.com/office/powerpoint/2010/main" val="3570056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7772"/>
            <a:ext cx="8229600" cy="622828"/>
          </a:xfrm>
        </p:spPr>
        <p:txBody>
          <a:bodyPr/>
          <a:lstStyle/>
          <a:p>
            <a:r>
              <a:rPr lang="en-US" sz="3550" dirty="0"/>
              <a:t>Chapter Outline and </a:t>
            </a:r>
            <a:r>
              <a:rPr lang="en-US" sz="3550" dirty="0" smtClean="0"/>
              <a:t>Learning Objectives</a:t>
            </a:r>
            <a:endParaRPr lang="en-US" sz="3550" dirty="0"/>
          </a:p>
        </p:txBody>
      </p:sp>
      <p:sp>
        <p:nvSpPr>
          <p:cNvPr id="3" name="Content Placeholder 2"/>
          <p:cNvSpPr>
            <a:spLocks noGrp="1"/>
          </p:cNvSpPr>
          <p:nvPr>
            <p:ph sz="quarter" idx="14"/>
          </p:nvPr>
        </p:nvSpPr>
        <p:spPr>
          <a:xfrm>
            <a:off x="457200" y="1600200"/>
            <a:ext cx="4114800" cy="4724400"/>
          </a:xfrm>
        </p:spPr>
        <p:txBody>
          <a:bodyPr/>
          <a:lstStyle/>
          <a:p>
            <a:pPr marL="0" indent="0">
              <a:spcBef>
                <a:spcPts val="600"/>
              </a:spcBef>
              <a:buNone/>
            </a:pPr>
            <a:r>
              <a:rPr lang="en-US" sz="1800" b="1" dirty="0" smtClean="0">
                <a:solidFill>
                  <a:srgbClr val="A85944"/>
                </a:solidFill>
              </a:rPr>
              <a:t>25.1</a:t>
            </a:r>
            <a:r>
              <a:rPr lang="en-US" sz="1800" dirty="0" smtClean="0"/>
              <a:t> </a:t>
            </a:r>
            <a:r>
              <a:rPr lang="en-CA" altLang="en-US" sz="1800" dirty="0">
                <a:cs typeface="Arial" panose="020B0604020202020204" pitchFamily="34" charset="0"/>
              </a:rPr>
              <a:t>Define money and describe its functions</a:t>
            </a:r>
            <a:endParaRPr lang="en-US" sz="1800" dirty="0"/>
          </a:p>
          <a:p>
            <a:pPr marL="0" indent="0">
              <a:spcBef>
                <a:spcPts val="600"/>
              </a:spcBef>
              <a:buNone/>
            </a:pPr>
            <a:r>
              <a:rPr lang="en-US" sz="1800" b="1" dirty="0" smtClean="0">
                <a:solidFill>
                  <a:srgbClr val="A85944"/>
                </a:solidFill>
              </a:rPr>
              <a:t>25.2</a:t>
            </a:r>
            <a:r>
              <a:rPr lang="en-US" sz="1800" dirty="0" smtClean="0"/>
              <a:t> </a:t>
            </a:r>
            <a:r>
              <a:rPr lang="en-CA" altLang="en-US" sz="1800" dirty="0">
                <a:cs typeface="Arial" panose="020B0604020202020204" pitchFamily="34" charset="0"/>
              </a:rPr>
              <a:t>Explain the economic functions of banks</a:t>
            </a:r>
            <a:endParaRPr lang="en-US" sz="1800" dirty="0"/>
          </a:p>
          <a:p>
            <a:pPr marL="0" indent="0">
              <a:spcBef>
                <a:spcPts val="600"/>
              </a:spcBef>
              <a:buNone/>
            </a:pPr>
            <a:r>
              <a:rPr lang="en-US" sz="1800" b="1" dirty="0" smtClean="0">
                <a:solidFill>
                  <a:srgbClr val="A85944"/>
                </a:solidFill>
              </a:rPr>
              <a:t>25.3</a:t>
            </a:r>
            <a:r>
              <a:rPr lang="en-US" sz="1800" dirty="0" smtClean="0"/>
              <a:t> </a:t>
            </a:r>
            <a:r>
              <a:rPr lang="en-CA" altLang="en-US" sz="1800" dirty="0">
                <a:cs typeface="Arial" panose="020B0604020202020204" pitchFamily="34" charset="0"/>
              </a:rPr>
              <a:t>Describe the structure and functions of the Federal Reserve System (the Fed)</a:t>
            </a:r>
            <a:endParaRPr lang="en-CA" altLang="en-US" sz="1800" dirty="0" smtClean="0">
              <a:cs typeface="Arial" panose="020B0604020202020204" pitchFamily="34" charset="0"/>
            </a:endParaRPr>
          </a:p>
          <a:p>
            <a:pPr marL="0" indent="0">
              <a:spcBef>
                <a:spcPts val="600"/>
              </a:spcBef>
              <a:buNone/>
            </a:pPr>
            <a:r>
              <a:rPr lang="en-US" sz="1800" b="1" dirty="0" smtClean="0">
                <a:solidFill>
                  <a:srgbClr val="A85944"/>
                </a:solidFill>
              </a:rPr>
              <a:t>25.4</a:t>
            </a:r>
            <a:r>
              <a:rPr lang="en-US" sz="1800" b="1" dirty="0" smtClean="0">
                <a:solidFill>
                  <a:srgbClr val="0070C0"/>
                </a:solidFill>
              </a:rPr>
              <a:t> </a:t>
            </a:r>
            <a:r>
              <a:rPr lang="en-CA" altLang="en-US" sz="1800" dirty="0">
                <a:cs typeface="Arial" panose="020B0604020202020204" pitchFamily="34" charset="0"/>
              </a:rPr>
              <a:t>Explain how the banking system creates </a:t>
            </a:r>
            <a:r>
              <a:rPr lang="en-CA" altLang="en-US" sz="1800" dirty="0" smtClean="0">
                <a:cs typeface="Arial" panose="020B0604020202020204" pitchFamily="34" charset="0"/>
              </a:rPr>
              <a:t>money</a:t>
            </a:r>
          </a:p>
          <a:p>
            <a:pPr marL="0" indent="0">
              <a:spcBef>
                <a:spcPts val="600"/>
              </a:spcBef>
              <a:buNone/>
            </a:pPr>
            <a:r>
              <a:rPr lang="en-US" sz="1800" b="1" dirty="0" smtClean="0">
                <a:solidFill>
                  <a:srgbClr val="A85944"/>
                </a:solidFill>
              </a:rPr>
              <a:t>25.5</a:t>
            </a:r>
            <a:r>
              <a:rPr lang="en-US" sz="1800" b="1" dirty="0" smtClean="0">
                <a:solidFill>
                  <a:srgbClr val="0070C0"/>
                </a:solidFill>
              </a:rPr>
              <a:t> </a:t>
            </a:r>
            <a:r>
              <a:rPr lang="en-CA" altLang="en-US" sz="1800" dirty="0">
                <a:cs typeface="Arial" panose="020B0604020202020204" pitchFamily="34" charset="0"/>
              </a:rPr>
              <a:t>Explain what determines the quantity of money and the nominal interest </a:t>
            </a:r>
            <a:r>
              <a:rPr lang="en-CA" altLang="en-US" sz="1800" dirty="0" smtClean="0">
                <a:cs typeface="Arial" panose="020B0604020202020204" pitchFamily="34" charset="0"/>
              </a:rPr>
              <a:t>rate</a:t>
            </a:r>
          </a:p>
          <a:p>
            <a:pPr marL="0" indent="0">
              <a:spcBef>
                <a:spcPts val="600"/>
              </a:spcBef>
              <a:buNone/>
            </a:pPr>
            <a:r>
              <a:rPr lang="en-US" sz="1800" b="1" dirty="0" smtClean="0">
                <a:solidFill>
                  <a:srgbClr val="A85944"/>
                </a:solidFill>
              </a:rPr>
              <a:t>25.6</a:t>
            </a:r>
            <a:r>
              <a:rPr lang="en-US" sz="1800" b="1" dirty="0" smtClean="0">
                <a:solidFill>
                  <a:srgbClr val="0070C0"/>
                </a:solidFill>
              </a:rPr>
              <a:t> </a:t>
            </a:r>
            <a:r>
              <a:rPr lang="en-CA" altLang="en-US" sz="1800" dirty="0">
                <a:cs typeface="Arial" panose="020B0604020202020204" pitchFamily="34" charset="0"/>
              </a:rPr>
              <a:t>Explain how the quantity of money influences the price level and the inflation rate</a:t>
            </a:r>
            <a:endParaRPr lang="en-CA" altLang="en-US" sz="1800" dirty="0" smtClean="0">
              <a:cs typeface="Arial" panose="020B0604020202020204" pitchFamily="34" charset="0"/>
            </a:endParaRPr>
          </a:p>
        </p:txBody>
      </p:sp>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18884" y="2133599"/>
            <a:ext cx="4270638" cy="281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8111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The Federal Reserve System </a:t>
            </a:r>
            <a:r>
              <a:rPr lang="en-CA" altLang="en-US" sz="2000" dirty="0" smtClean="0"/>
              <a:t>(2 </a:t>
            </a:r>
            <a:r>
              <a:rPr lang="en-CA" altLang="en-US" sz="2000" dirty="0"/>
              <a:t>of </a:t>
            </a:r>
            <a:r>
              <a:rPr lang="en-CA" altLang="en-US" sz="2000" dirty="0" smtClean="0"/>
              <a:t>10)</a:t>
            </a:r>
            <a:endParaRPr lang="en-IN" dirty="0"/>
          </a:p>
        </p:txBody>
      </p:sp>
      <p:sp>
        <p:nvSpPr>
          <p:cNvPr id="4" name="Content Placeholder 3"/>
          <p:cNvSpPr>
            <a:spLocks noGrp="1"/>
          </p:cNvSpPr>
          <p:nvPr>
            <p:ph sz="quarter" idx="14"/>
          </p:nvPr>
        </p:nvSpPr>
        <p:spPr/>
        <p:txBody>
          <a:bodyPr/>
          <a:lstStyle/>
          <a:p>
            <a:pPr marL="255600" indent="-255600">
              <a:spcBef>
                <a:spcPts val="1200"/>
              </a:spcBef>
            </a:pPr>
            <a:r>
              <a:rPr lang="en-IN" altLang="en-US" sz="2400" b="1" dirty="0"/>
              <a:t>The Structure of the Fed</a:t>
            </a:r>
          </a:p>
          <a:p>
            <a:pPr marL="742950" lvl="2" indent="-259200">
              <a:spcBef>
                <a:spcPts val="1200"/>
              </a:spcBef>
              <a:buFont typeface="Arial" panose="020B0604020202020204" pitchFamily="34" charset="0"/>
              <a:buChar char="‒"/>
            </a:pPr>
            <a:r>
              <a:rPr lang="en-IN" dirty="0"/>
              <a:t>The key elements in the structure of the Fed are</a:t>
            </a:r>
          </a:p>
          <a:p>
            <a:pPr marL="1143000" lvl="3" indent="-285750">
              <a:spcBef>
                <a:spcPts val="1200"/>
              </a:spcBef>
              <a:buSzPct val="100000"/>
              <a:buFont typeface="Wingdings" panose="05000000000000000000" pitchFamily="2" charset="2"/>
              <a:buChar char="§"/>
            </a:pPr>
            <a:r>
              <a:rPr lang="en-IN" dirty="0" smtClean="0"/>
              <a:t>The </a:t>
            </a:r>
            <a:r>
              <a:rPr lang="en-IN" dirty="0"/>
              <a:t>Board of Governors</a:t>
            </a:r>
          </a:p>
          <a:p>
            <a:pPr marL="1143000" lvl="3" indent="-285750">
              <a:spcBef>
                <a:spcPts val="1200"/>
              </a:spcBef>
              <a:buSzPct val="100000"/>
              <a:buFont typeface="Wingdings" panose="05000000000000000000" pitchFamily="2" charset="2"/>
              <a:buChar char="§"/>
            </a:pPr>
            <a:r>
              <a:rPr lang="en-IN" dirty="0" smtClean="0"/>
              <a:t>The </a:t>
            </a:r>
            <a:r>
              <a:rPr lang="en-IN" dirty="0"/>
              <a:t>regional Federal Reserve </a:t>
            </a:r>
            <a:r>
              <a:rPr lang="en-IN" dirty="0" smtClean="0"/>
              <a:t>banks</a:t>
            </a:r>
          </a:p>
          <a:p>
            <a:pPr marL="1143000" lvl="3" indent="-285750">
              <a:spcBef>
                <a:spcPts val="1200"/>
              </a:spcBef>
              <a:buSzPct val="100000"/>
              <a:buFont typeface="Wingdings" panose="05000000000000000000" pitchFamily="2" charset="2"/>
              <a:buChar char="§"/>
            </a:pPr>
            <a:r>
              <a:rPr lang="en-IN" dirty="0" smtClean="0"/>
              <a:t>The Federal Open Market Committee</a:t>
            </a:r>
            <a:endParaRPr lang="en-IN" dirty="0"/>
          </a:p>
        </p:txBody>
      </p:sp>
    </p:spTree>
    <p:extLst>
      <p:ext uri="{BB962C8B-B14F-4D97-AF65-F5344CB8AC3E}">
        <p14:creationId xmlns:p14="http://schemas.microsoft.com/office/powerpoint/2010/main" val="938532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The Federal Reserve System </a:t>
            </a:r>
            <a:r>
              <a:rPr lang="en-CA" altLang="en-US" sz="2000" dirty="0" smtClean="0"/>
              <a:t>(3 </a:t>
            </a:r>
            <a:r>
              <a:rPr lang="en-CA" altLang="en-US" sz="2000" dirty="0"/>
              <a:t>of </a:t>
            </a:r>
            <a:r>
              <a:rPr lang="en-CA" altLang="en-US" sz="2000" dirty="0" smtClean="0"/>
              <a:t>10)</a:t>
            </a:r>
            <a:endParaRPr lang="en-IN" dirty="0"/>
          </a:p>
        </p:txBody>
      </p:sp>
      <p:sp>
        <p:nvSpPr>
          <p:cNvPr id="4" name="Content Placeholder 3"/>
          <p:cNvSpPr>
            <a:spLocks noGrp="1"/>
          </p:cNvSpPr>
          <p:nvPr>
            <p:ph sz="quarter" idx="14"/>
          </p:nvPr>
        </p:nvSpPr>
        <p:spPr/>
        <p:txBody>
          <a:bodyPr/>
          <a:lstStyle/>
          <a:p>
            <a:pPr marL="255600" lvl="1" indent="-255600">
              <a:spcBef>
                <a:spcPts val="1200"/>
              </a:spcBef>
              <a:buFont typeface="Arial" panose="020B0604020202020204" pitchFamily="34" charset="0"/>
              <a:buChar char="•"/>
            </a:pPr>
            <a:r>
              <a:rPr lang="en-IN" b="1" dirty="0"/>
              <a:t>The Board of Governors</a:t>
            </a:r>
          </a:p>
          <a:p>
            <a:pPr marL="742950" lvl="2" indent="-259200">
              <a:spcBef>
                <a:spcPts val="1200"/>
              </a:spcBef>
              <a:buFont typeface="Arial" panose="020B0604020202020204" pitchFamily="34" charset="0"/>
              <a:buChar char="‒"/>
            </a:pPr>
            <a:r>
              <a:rPr lang="en-IN" dirty="0"/>
              <a:t>Has seven members appointed by the president of the United States and confirmed by the Senate.</a:t>
            </a:r>
          </a:p>
          <a:p>
            <a:pPr marL="742950" lvl="2" indent="-259200">
              <a:spcBef>
                <a:spcPts val="1200"/>
              </a:spcBef>
              <a:buFont typeface="Arial" panose="020B0604020202020204" pitchFamily="34" charset="0"/>
              <a:buChar char="‒"/>
            </a:pPr>
            <a:r>
              <a:rPr lang="en-IN" dirty="0"/>
              <a:t>Board terms are for 14 years and terms are staggered so that one position becomes vacant every 2 years.</a:t>
            </a:r>
          </a:p>
          <a:p>
            <a:pPr marL="742950" lvl="2" indent="-259200">
              <a:spcBef>
                <a:spcPts val="1200"/>
              </a:spcBef>
              <a:buFont typeface="Arial" panose="020B0604020202020204" pitchFamily="34" charset="0"/>
              <a:buChar char="‒"/>
            </a:pPr>
            <a:r>
              <a:rPr lang="en-IN" dirty="0"/>
              <a:t>The president appoints one member to a (renewable) four-year term as chairman.</a:t>
            </a:r>
          </a:p>
          <a:p>
            <a:pPr marL="742950" lvl="2" indent="-259200">
              <a:spcBef>
                <a:spcPts val="1200"/>
              </a:spcBef>
              <a:buFont typeface="Arial" panose="020B0604020202020204" pitchFamily="34" charset="0"/>
              <a:buChar char="‒"/>
            </a:pPr>
            <a:r>
              <a:rPr lang="en-IN" dirty="0"/>
              <a:t>Each of the 12 Federal Reserve Regional Banks has a nine-person board of directors and a president</a:t>
            </a:r>
            <a:r>
              <a:rPr lang="en-IN" dirty="0" smtClean="0"/>
              <a:t>.</a:t>
            </a:r>
            <a:endParaRPr lang="en-IN" dirty="0"/>
          </a:p>
        </p:txBody>
      </p:sp>
    </p:spTree>
    <p:extLst>
      <p:ext uri="{BB962C8B-B14F-4D97-AF65-F5344CB8AC3E}">
        <p14:creationId xmlns:p14="http://schemas.microsoft.com/office/powerpoint/2010/main" val="3066439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The Federal Reserve System </a:t>
            </a:r>
            <a:r>
              <a:rPr lang="en-CA" altLang="en-US" sz="2000" dirty="0" smtClean="0"/>
              <a:t>(4 </a:t>
            </a:r>
            <a:r>
              <a:rPr lang="en-CA" altLang="en-US" sz="2000" dirty="0"/>
              <a:t>of </a:t>
            </a:r>
            <a:r>
              <a:rPr lang="en-CA" altLang="en-US" sz="2000" dirty="0" smtClean="0"/>
              <a:t>10)</a:t>
            </a:r>
            <a:endParaRPr lang="en-IN" dirty="0"/>
          </a:p>
        </p:txBody>
      </p:sp>
      <p:sp>
        <p:nvSpPr>
          <p:cNvPr id="4" name="Content Placeholder 3"/>
          <p:cNvSpPr>
            <a:spLocks noGrp="1"/>
          </p:cNvSpPr>
          <p:nvPr>
            <p:ph sz="quarter" idx="14"/>
          </p:nvPr>
        </p:nvSpPr>
        <p:spPr>
          <a:xfrm>
            <a:off x="457200" y="1600201"/>
            <a:ext cx="8229600" cy="971544"/>
          </a:xfrm>
        </p:spPr>
        <p:txBody>
          <a:bodyPr/>
          <a:lstStyle/>
          <a:p>
            <a:pPr marL="255600" lvl="1" indent="-255600">
              <a:spcBef>
                <a:spcPts val="1200"/>
              </a:spcBef>
              <a:buFont typeface="Arial" panose="020B0604020202020204" pitchFamily="34" charset="0"/>
              <a:buChar char="•"/>
            </a:pPr>
            <a:r>
              <a:rPr lang="en-IN" b="1" dirty="0"/>
              <a:t>The Federal Reserve Banks</a:t>
            </a:r>
          </a:p>
          <a:p>
            <a:pPr marL="255600" lvl="1" indent="-255600">
              <a:spcBef>
                <a:spcPts val="1200"/>
              </a:spcBef>
              <a:buFont typeface="Arial" panose="020B0604020202020204" pitchFamily="34" charset="0"/>
              <a:buChar char="•"/>
            </a:pPr>
            <a:r>
              <a:rPr lang="en-IN" dirty="0"/>
              <a:t>Figure 25.1 shows the 12 regions</a:t>
            </a:r>
            <a:r>
              <a:rPr lang="en-IN" dirty="0" smtClean="0"/>
              <a:t>.</a:t>
            </a:r>
            <a:endParaRPr lang="en-IN" dirty="0"/>
          </a:p>
        </p:txBody>
      </p:sp>
      <p:pic>
        <p:nvPicPr>
          <p:cNvPr id="5" name="Picture 4" descr="Each district has a federal reserve bank. The districts along the eastern seaboard are the smallest, and they grow in size east to west. Districts 1 to 6 are long the east coast from north to south. District 4 encompasses Ohio and Kentucky. Districts 7 and 8 cover the northern and central Mississippi River states. Districts 9 to 11 cover the states between the Rockies and the Mississippi, and District 12 covers all states west of the Rockies, as well as Hawaii and Alaska."/>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0166" y="2667000"/>
            <a:ext cx="6019800" cy="3664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4739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The Federal Reserve System </a:t>
            </a:r>
            <a:r>
              <a:rPr lang="en-CA" altLang="en-US" sz="2000" dirty="0" smtClean="0"/>
              <a:t>(5 </a:t>
            </a:r>
            <a:r>
              <a:rPr lang="en-CA" altLang="en-US" sz="2000" dirty="0"/>
              <a:t>of </a:t>
            </a:r>
            <a:r>
              <a:rPr lang="en-CA" altLang="en-US" sz="2000" dirty="0" smtClean="0"/>
              <a:t>10)</a:t>
            </a:r>
            <a:endParaRPr lang="en-IN" dirty="0"/>
          </a:p>
        </p:txBody>
      </p:sp>
      <p:sp>
        <p:nvSpPr>
          <p:cNvPr id="4" name="Content Placeholder 3"/>
          <p:cNvSpPr>
            <a:spLocks noGrp="1"/>
          </p:cNvSpPr>
          <p:nvPr>
            <p:ph sz="quarter" idx="14"/>
          </p:nvPr>
        </p:nvSpPr>
        <p:spPr/>
        <p:txBody>
          <a:bodyPr/>
          <a:lstStyle/>
          <a:p>
            <a:pPr marL="255600" lvl="1" indent="-255600">
              <a:spcBef>
                <a:spcPts val="1200"/>
              </a:spcBef>
              <a:buFont typeface="Arial" panose="020B0604020202020204" pitchFamily="34" charset="0"/>
              <a:buChar char="•"/>
            </a:pPr>
            <a:r>
              <a:rPr lang="en-IN" b="1" dirty="0"/>
              <a:t>The Federal Open Market Committee</a:t>
            </a:r>
          </a:p>
          <a:p>
            <a:pPr marL="742950" lvl="2" indent="-259200">
              <a:spcBef>
                <a:spcPts val="1200"/>
              </a:spcBef>
              <a:buFont typeface="Arial" panose="020B0604020202020204" pitchFamily="34" charset="0"/>
              <a:buChar char="‒"/>
            </a:pPr>
            <a:r>
              <a:rPr lang="en-IN" dirty="0"/>
              <a:t>The </a:t>
            </a:r>
            <a:r>
              <a:rPr lang="en-IN" b="1" dirty="0"/>
              <a:t>Federal Open Market Committee</a:t>
            </a:r>
            <a:r>
              <a:rPr lang="en-IN" dirty="0"/>
              <a:t> (FOMC) is the main policy-making group in the Federal Reserve System.</a:t>
            </a:r>
          </a:p>
          <a:p>
            <a:pPr marL="742950" lvl="2" indent="-259200">
              <a:spcBef>
                <a:spcPts val="1200"/>
              </a:spcBef>
              <a:buFont typeface="Arial" panose="020B0604020202020204" pitchFamily="34" charset="0"/>
              <a:buChar char="‒"/>
            </a:pPr>
            <a:r>
              <a:rPr lang="en-IN" dirty="0"/>
              <a:t>It consists of the members of the Board of Governors, the president of the Federal Reserve Bank of New York, and the 11 presidents of other regional Federal Reserve banks of whom, on a rotating basis, 4 are voting members.</a:t>
            </a:r>
          </a:p>
          <a:p>
            <a:pPr marL="742950" lvl="2" indent="-259200">
              <a:spcBef>
                <a:spcPts val="1200"/>
              </a:spcBef>
              <a:buFont typeface="Arial" panose="020B0604020202020204" pitchFamily="34" charset="0"/>
              <a:buChar char="‒"/>
            </a:pPr>
            <a:r>
              <a:rPr lang="en-IN" dirty="0"/>
              <a:t>The FOMC meets every six weeks to formulate monetary policy</a:t>
            </a:r>
            <a:r>
              <a:rPr lang="en-IN" dirty="0" smtClean="0"/>
              <a:t>.</a:t>
            </a:r>
            <a:endParaRPr lang="en-IN" dirty="0"/>
          </a:p>
        </p:txBody>
      </p:sp>
    </p:spTree>
    <p:extLst>
      <p:ext uri="{BB962C8B-B14F-4D97-AF65-F5344CB8AC3E}">
        <p14:creationId xmlns:p14="http://schemas.microsoft.com/office/powerpoint/2010/main" val="4052427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The Federal Reserve System </a:t>
            </a:r>
            <a:r>
              <a:rPr lang="en-CA" altLang="en-US" sz="2000" dirty="0" smtClean="0"/>
              <a:t>(6 </a:t>
            </a:r>
            <a:r>
              <a:rPr lang="en-CA" altLang="en-US" sz="2000" dirty="0"/>
              <a:t>of </a:t>
            </a:r>
            <a:r>
              <a:rPr lang="en-CA" altLang="en-US" sz="2000" dirty="0" smtClean="0"/>
              <a:t>10)</a:t>
            </a:r>
            <a:endParaRPr lang="en-IN" dirty="0"/>
          </a:p>
        </p:txBody>
      </p:sp>
      <p:sp>
        <p:nvSpPr>
          <p:cNvPr id="4" name="Content Placeholder 3"/>
          <p:cNvSpPr>
            <a:spLocks noGrp="1"/>
          </p:cNvSpPr>
          <p:nvPr>
            <p:ph sz="quarter" idx="14"/>
          </p:nvPr>
        </p:nvSpPr>
        <p:spPr/>
        <p:txBody>
          <a:bodyPr/>
          <a:lstStyle/>
          <a:p>
            <a:pPr marL="255600" lvl="1" indent="-255600">
              <a:spcBef>
                <a:spcPts val="1200"/>
              </a:spcBef>
              <a:buFont typeface="Arial" panose="020B0604020202020204" pitchFamily="34" charset="0"/>
              <a:buChar char="•"/>
            </a:pPr>
            <a:r>
              <a:rPr lang="en-IN" dirty="0"/>
              <a:t>In practice, the chair of the Board of Governors (Janet Yellen) has the largest influence on the Fed’s policy. </a:t>
            </a:r>
          </a:p>
          <a:p>
            <a:pPr marL="255600" lvl="1" indent="-255600">
              <a:spcBef>
                <a:spcPts val="1200"/>
              </a:spcBef>
              <a:buFont typeface="Arial" panose="020B0604020202020204" pitchFamily="34" charset="0"/>
              <a:buChar char="•"/>
            </a:pPr>
            <a:r>
              <a:rPr lang="en-IN" dirty="0"/>
              <a:t>She controls the agenda of the Board, has better contact with the Fed’s staff, and is the Fed’s spokesperson and point of contact with the federal government and with foreign central banks and governments</a:t>
            </a:r>
            <a:r>
              <a:rPr lang="en-IN" dirty="0" smtClean="0"/>
              <a:t>.</a:t>
            </a:r>
            <a:endParaRPr lang="en-IN" dirty="0"/>
          </a:p>
        </p:txBody>
      </p:sp>
    </p:spTree>
    <p:extLst>
      <p:ext uri="{BB962C8B-B14F-4D97-AF65-F5344CB8AC3E}">
        <p14:creationId xmlns:p14="http://schemas.microsoft.com/office/powerpoint/2010/main" val="670510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The Federal Reserve System </a:t>
            </a:r>
            <a:r>
              <a:rPr lang="en-CA" altLang="en-US" sz="2000" dirty="0" smtClean="0"/>
              <a:t>(7 </a:t>
            </a:r>
            <a:r>
              <a:rPr lang="en-CA" altLang="en-US" sz="2000" dirty="0"/>
              <a:t>of </a:t>
            </a:r>
            <a:r>
              <a:rPr lang="en-CA" altLang="en-US" sz="2000" dirty="0" smtClean="0"/>
              <a:t>10)</a:t>
            </a:r>
            <a:endParaRPr lang="en-IN" dirty="0"/>
          </a:p>
        </p:txBody>
      </p:sp>
      <p:sp>
        <p:nvSpPr>
          <p:cNvPr id="4" name="Content Placeholder 3"/>
          <p:cNvSpPr>
            <a:spLocks noGrp="1"/>
          </p:cNvSpPr>
          <p:nvPr>
            <p:ph sz="quarter" idx="14"/>
          </p:nvPr>
        </p:nvSpPr>
        <p:spPr/>
        <p:txBody>
          <a:bodyPr/>
          <a:lstStyle/>
          <a:p>
            <a:pPr marL="255600" indent="-255600">
              <a:spcBef>
                <a:spcPts val="600"/>
              </a:spcBef>
            </a:pPr>
            <a:r>
              <a:rPr lang="en-IN" altLang="en-US" sz="2400" b="1" dirty="0"/>
              <a:t>The Fed’s Balance Sheet</a:t>
            </a:r>
          </a:p>
          <a:p>
            <a:pPr marL="742950" lvl="2" indent="-259200">
              <a:buFont typeface="Arial" panose="020B0604020202020204" pitchFamily="34" charset="0"/>
              <a:buChar char="‒"/>
            </a:pPr>
            <a:r>
              <a:rPr lang="en-IN" dirty="0"/>
              <a:t>On the Fed’s balance sheet, the largest and most important asset is U.S. government securities. In recent year, mortgage-backed securities have also been held.</a:t>
            </a:r>
          </a:p>
          <a:p>
            <a:pPr marL="742950" lvl="2" indent="-259200">
              <a:buFont typeface="Arial" panose="020B0604020202020204" pitchFamily="34" charset="0"/>
              <a:buChar char="‒"/>
            </a:pPr>
            <a:r>
              <a:rPr lang="en-IN" dirty="0"/>
              <a:t>The most important liabilities are Federal Reserve notes in circulation and banks’ reserve deposits at the Fed.</a:t>
            </a:r>
          </a:p>
          <a:p>
            <a:pPr marL="742950" lvl="2" indent="-259200">
              <a:buFont typeface="Arial" panose="020B0604020202020204" pitchFamily="34" charset="0"/>
              <a:buChar char="‒"/>
            </a:pPr>
            <a:r>
              <a:rPr lang="en-IN" dirty="0"/>
              <a:t>The sum of Federal Reserve notes, coins, and depository institutions’ deposits at the Fed is the </a:t>
            </a:r>
            <a:r>
              <a:rPr lang="en-IN" b="1" dirty="0"/>
              <a:t>monetary base</a:t>
            </a:r>
            <a:r>
              <a:rPr lang="en-IN" dirty="0" smtClean="0"/>
              <a:t>.</a:t>
            </a:r>
            <a:endParaRPr lang="en-IN" dirty="0"/>
          </a:p>
        </p:txBody>
      </p:sp>
    </p:spTree>
    <p:extLst>
      <p:ext uri="{BB962C8B-B14F-4D97-AF65-F5344CB8AC3E}">
        <p14:creationId xmlns:p14="http://schemas.microsoft.com/office/powerpoint/2010/main" val="2764084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The Federal Reserve System </a:t>
            </a:r>
            <a:r>
              <a:rPr lang="en-CA" altLang="en-US" sz="2000" dirty="0" smtClean="0"/>
              <a:t>(8 </a:t>
            </a:r>
            <a:r>
              <a:rPr lang="en-CA" altLang="en-US" sz="2000" dirty="0"/>
              <a:t>of </a:t>
            </a:r>
            <a:r>
              <a:rPr lang="en-CA" altLang="en-US" sz="2000" dirty="0" smtClean="0"/>
              <a:t>10)</a:t>
            </a:r>
            <a:endParaRPr lang="en-IN" dirty="0"/>
          </a:p>
        </p:txBody>
      </p:sp>
      <p:sp>
        <p:nvSpPr>
          <p:cNvPr id="4" name="Content Placeholder 3"/>
          <p:cNvSpPr>
            <a:spLocks noGrp="1"/>
          </p:cNvSpPr>
          <p:nvPr>
            <p:ph sz="quarter" idx="14"/>
          </p:nvPr>
        </p:nvSpPr>
        <p:spPr>
          <a:xfrm>
            <a:off x="457200" y="1600200"/>
            <a:ext cx="3394720" cy="4525963"/>
          </a:xfrm>
        </p:spPr>
        <p:txBody>
          <a:bodyPr/>
          <a:lstStyle/>
          <a:p>
            <a:pPr marL="255600" lvl="1" indent="-255600">
              <a:spcBef>
                <a:spcPts val="1200"/>
              </a:spcBef>
              <a:buFont typeface="Arial" panose="020B0604020202020204" pitchFamily="34" charset="0"/>
              <a:buChar char="•"/>
            </a:pPr>
            <a:r>
              <a:rPr lang="en-US" altLang="en-US" sz="2300" dirty="0"/>
              <a:t>Table 25.3 shows the sources and uses of the monetary base in June 2014.</a:t>
            </a:r>
          </a:p>
          <a:p>
            <a:pPr marL="255600" lvl="1" indent="-255600">
              <a:spcBef>
                <a:spcPts val="1200"/>
              </a:spcBef>
              <a:buFont typeface="Arial" panose="020B0604020202020204" pitchFamily="34" charset="0"/>
              <a:buChar char="•"/>
            </a:pPr>
            <a:r>
              <a:rPr lang="en-AU" altLang="en-US" sz="2300" dirty="0"/>
              <a:t>The Fed’s assets are the sources of monetary base.</a:t>
            </a:r>
          </a:p>
          <a:p>
            <a:pPr marL="255600" lvl="1" indent="-255600">
              <a:spcBef>
                <a:spcPts val="1200"/>
              </a:spcBef>
              <a:buFont typeface="Arial" panose="020B0604020202020204" pitchFamily="34" charset="0"/>
              <a:buChar char="•"/>
            </a:pPr>
            <a:r>
              <a:rPr lang="en-AU" altLang="en-US" sz="2300" dirty="0"/>
              <a:t>The Fed’s liabilities are its uses of monetary base</a:t>
            </a:r>
            <a:r>
              <a:rPr lang="en-AU" altLang="en-US" sz="2300" dirty="0" smtClean="0"/>
              <a:t>.</a:t>
            </a:r>
            <a:endParaRPr lang="en-US" altLang="en-US" sz="2300" dirty="0"/>
          </a:p>
        </p:txBody>
      </p:sp>
      <p:graphicFrame>
        <p:nvGraphicFramePr>
          <p:cNvPr id="3" name="Table 2" descr="Sources, in billions of dollars: U.S. government securities, 2330; mortgage-backed securities, 1618. Monetary base for sources = 3948. Uses, in billions of dollars: currency, 1280; reserves of depository institutions, 2668. Monetary base for uses = 3948."/>
          <p:cNvGraphicFramePr>
            <a:graphicFrameLocks noGrp="1"/>
          </p:cNvGraphicFramePr>
          <p:nvPr>
            <p:extLst>
              <p:ext uri="{D42A27DB-BD31-4B8C-83A1-F6EECF244321}">
                <p14:modId xmlns:p14="http://schemas.microsoft.com/office/powerpoint/2010/main" val="1240104996"/>
              </p:ext>
            </p:extLst>
          </p:nvPr>
        </p:nvGraphicFramePr>
        <p:xfrm>
          <a:off x="3995989" y="1980168"/>
          <a:ext cx="4973766" cy="2600960"/>
        </p:xfrm>
        <a:graphic>
          <a:graphicData uri="http://schemas.openxmlformats.org/drawingml/2006/table">
            <a:tbl>
              <a:tblPr firstRow="1" bandRow="1">
                <a:tableStyleId>{2D5ABB26-0587-4C30-8999-92F81FD0307C}</a:tableStyleId>
              </a:tblPr>
              <a:tblGrid>
                <a:gridCol w="1204722"/>
                <a:gridCol w="279395"/>
                <a:gridCol w="605155"/>
                <a:gridCol w="1230630"/>
                <a:gridCol w="826932"/>
                <a:gridCol w="826932"/>
              </a:tblGrid>
              <a:tr h="187216">
                <a:tc>
                  <a:txBody>
                    <a:bodyPr/>
                    <a:lstStyle/>
                    <a:p>
                      <a:r>
                        <a:rPr lang="en-IN" sz="1400" b="1" u="none" strike="noStrike" kern="1200" baseline="0" dirty="0" smtClean="0"/>
                        <a:t>TABLE 25.3</a:t>
                      </a:r>
                      <a:endParaRPr lang="en-IN" sz="1400" b="1" dirty="0"/>
                    </a:p>
                  </a:txBody>
                  <a:tcPr>
                    <a:lnT w="12700" cap="flat" cmpd="sng" algn="ctr">
                      <a:solidFill>
                        <a:srgbClr val="002060"/>
                      </a:solidFill>
                      <a:prstDash val="solid"/>
                      <a:round/>
                      <a:headEnd type="none" w="med" len="med"/>
                      <a:tailEnd type="none" w="med" len="med"/>
                    </a:lnT>
                  </a:tcPr>
                </a:tc>
                <a:tc gridSpan="5">
                  <a:txBody>
                    <a:bodyPr/>
                    <a:lstStyle/>
                    <a:p>
                      <a:r>
                        <a:rPr lang="en-IN" sz="1400" u="none" strike="noStrike" kern="1200" baseline="0" dirty="0" smtClean="0"/>
                        <a:t>The Sources and Uses of the Monetary Base</a:t>
                      </a:r>
                      <a:endParaRPr lang="en-IN" sz="1400" dirty="0"/>
                    </a:p>
                  </a:txBody>
                  <a:tcPr>
                    <a:lnT w="12700" cap="flat" cmpd="sng" algn="ctr">
                      <a:solidFill>
                        <a:srgbClr val="002060"/>
                      </a:solidFill>
                      <a:prstDash val="solid"/>
                      <a:round/>
                      <a:headEnd type="none" w="med" len="med"/>
                      <a:tailEnd type="none" w="med" len="med"/>
                    </a:lnT>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a:p>
                  </a:txBody>
                  <a:tcPr/>
                </a:tc>
              </a:tr>
              <a:tr h="370840">
                <a:tc gridSpan="3">
                  <a:txBody>
                    <a:bodyPr/>
                    <a:lstStyle/>
                    <a:p>
                      <a:pPr algn="ctr"/>
                      <a:r>
                        <a:rPr lang="en-IN" sz="1200" b="1" u="none" strike="noStrike" kern="1200" baseline="0" dirty="0" smtClean="0"/>
                        <a:t>Sources</a:t>
                      </a:r>
                      <a:br>
                        <a:rPr lang="en-IN" sz="1200" b="1" u="none" strike="noStrike" kern="1200" baseline="0" dirty="0" smtClean="0"/>
                      </a:br>
                      <a:r>
                        <a:rPr lang="en-IN" sz="1200" b="1" u="none" strike="noStrike" kern="1200" baseline="0" dirty="0" smtClean="0"/>
                        <a:t>(billions of dollars)</a:t>
                      </a:r>
                      <a:endParaRPr lang="en-IN" sz="1200" b="1" dirty="0"/>
                    </a:p>
                  </a:txBody>
                  <a:tcPr>
                    <a:lnB w="12700" cap="flat" cmpd="sng" algn="ctr">
                      <a:solidFill>
                        <a:schemeClr val="tx1"/>
                      </a:solidFill>
                      <a:prstDash val="solid"/>
                      <a:round/>
                      <a:headEnd type="none" w="med" len="med"/>
                      <a:tailEnd type="none" w="med" len="med"/>
                    </a:lnB>
                  </a:tcPr>
                </a:tc>
                <a:tc hMerge="1">
                  <a:txBody>
                    <a:bodyPr/>
                    <a:lstStyle/>
                    <a:p>
                      <a:endParaRPr lang="en-IN"/>
                    </a:p>
                  </a:txBody>
                  <a:tcPr/>
                </a:tc>
                <a:tc hMerge="1">
                  <a:txBody>
                    <a:bodyPr/>
                    <a:lstStyle/>
                    <a:p>
                      <a:endParaRPr lang="en-IN" dirty="0"/>
                    </a:p>
                  </a:txBody>
                  <a:tcPr/>
                </a:tc>
                <a:tc gridSpan="3">
                  <a:txBody>
                    <a:bodyPr/>
                    <a:lstStyle/>
                    <a:p>
                      <a:pPr algn="ctr"/>
                      <a:r>
                        <a:rPr lang="en-IN" sz="1200" b="1" u="none" strike="noStrike" kern="1200" baseline="0" dirty="0" smtClean="0"/>
                        <a:t>Uses</a:t>
                      </a:r>
                      <a:br>
                        <a:rPr lang="en-IN" sz="1200" b="1" u="none" strike="noStrike" kern="1200" baseline="0" dirty="0" smtClean="0"/>
                      </a:br>
                      <a:r>
                        <a:rPr lang="en-IN" sz="1200" b="1" u="none" strike="noStrike" kern="1200" baseline="0" dirty="0" smtClean="0"/>
                        <a:t>(billions of dollars)</a:t>
                      </a:r>
                      <a:endParaRPr lang="en-IN" sz="1200" b="1" dirty="0"/>
                    </a:p>
                  </a:txBody>
                  <a:tcPr>
                    <a:lnB w="12700" cap="flat" cmpd="sng" algn="ctr">
                      <a:solidFill>
                        <a:schemeClr val="tx1"/>
                      </a:solidFill>
                      <a:prstDash val="solid"/>
                      <a:round/>
                      <a:headEnd type="none" w="med" len="med"/>
                      <a:tailEnd type="none" w="med" len="med"/>
                    </a:lnB>
                  </a:tcPr>
                </a:tc>
                <a:tc hMerge="1">
                  <a:txBody>
                    <a:bodyPr/>
                    <a:lstStyle/>
                    <a:p>
                      <a:endParaRPr lang="en-IN" dirty="0"/>
                    </a:p>
                  </a:txBody>
                  <a:tcPr/>
                </a:tc>
                <a:tc hMerge="1">
                  <a:txBody>
                    <a:bodyPr/>
                    <a:lstStyle/>
                    <a:p>
                      <a:endParaRPr lang="en-IN"/>
                    </a:p>
                  </a:txBody>
                  <a:tcPr/>
                </a:tc>
              </a:tr>
              <a:tr h="370840">
                <a:tc gridSpan="2">
                  <a:txBody>
                    <a:bodyPr/>
                    <a:lstStyle/>
                    <a:p>
                      <a:r>
                        <a:rPr lang="en-IN" sz="1200" u="none" strike="noStrike" kern="1200" baseline="0" dirty="0" smtClean="0"/>
                        <a:t>U.S. government</a:t>
                      </a:r>
                    </a:p>
                    <a:p>
                      <a:r>
                        <a:rPr lang="en-IN" sz="1200" u="none" strike="noStrike" kern="1200" baseline="0" dirty="0" smtClean="0"/>
                        <a:t>securities</a:t>
                      </a:r>
                      <a:endParaRPr lang="en-IN" sz="1200" dirty="0"/>
                    </a:p>
                  </a:txBody>
                  <a:tcPr>
                    <a:lnT w="12700" cap="flat" cmpd="sng" algn="ctr">
                      <a:solidFill>
                        <a:schemeClr val="tx1"/>
                      </a:solidFill>
                      <a:prstDash val="solid"/>
                      <a:round/>
                      <a:headEnd type="none" w="med" len="med"/>
                      <a:tailEnd type="none" w="med" len="med"/>
                    </a:lnT>
                  </a:tcPr>
                </a:tc>
                <a:tc hMerge="1">
                  <a:txBody>
                    <a:bodyPr/>
                    <a:lstStyle/>
                    <a:p>
                      <a:endParaRPr lang="en-IN"/>
                    </a:p>
                  </a:txBody>
                  <a:tcPr/>
                </a:tc>
                <a:tc>
                  <a:txBody>
                    <a:bodyPr/>
                    <a:lstStyle/>
                    <a:p>
                      <a:pPr algn="ctr"/>
                      <a:r>
                        <a:rPr lang="en-IN" sz="1200" u="none" strike="noStrike" kern="1200" baseline="0" dirty="0" smtClean="0"/>
                        <a:t>2,330</a:t>
                      </a:r>
                      <a:endParaRPr lang="en-IN" sz="1200" dirty="0"/>
                    </a:p>
                  </a:txBody>
                  <a:tcPr>
                    <a:lnT w="12700" cap="flat" cmpd="sng" algn="ctr">
                      <a:solidFill>
                        <a:schemeClr val="tx1"/>
                      </a:solidFill>
                      <a:prstDash val="solid"/>
                      <a:round/>
                      <a:headEnd type="none" w="med" len="med"/>
                      <a:tailEnd type="none" w="med" len="med"/>
                    </a:lnT>
                  </a:tcPr>
                </a:tc>
                <a:tc>
                  <a:txBody>
                    <a:bodyPr/>
                    <a:lstStyle/>
                    <a:p>
                      <a:r>
                        <a:rPr lang="en-IN" sz="1200" u="none" strike="noStrike" kern="1200" baseline="0" dirty="0" smtClean="0"/>
                        <a:t>Currency</a:t>
                      </a:r>
                      <a:endParaRPr lang="en-IN" sz="1200" dirty="0"/>
                    </a:p>
                  </a:txBody>
                  <a:tcPr>
                    <a:lnT w="12700" cap="flat" cmpd="sng" algn="ctr">
                      <a:solidFill>
                        <a:schemeClr val="tx1"/>
                      </a:solidFill>
                      <a:prstDash val="solid"/>
                      <a:round/>
                      <a:headEnd type="none" w="med" len="med"/>
                      <a:tailEnd type="none" w="med" len="med"/>
                    </a:lnT>
                  </a:tcPr>
                </a:tc>
                <a:tc>
                  <a:txBody>
                    <a:bodyPr/>
                    <a:lstStyle/>
                    <a:p>
                      <a:endParaRPr lang="en-IN"/>
                    </a:p>
                  </a:txBody>
                  <a:tcPr>
                    <a:lnT w="12700" cap="flat" cmpd="sng" algn="ctr">
                      <a:solidFill>
                        <a:schemeClr val="tx1"/>
                      </a:solidFill>
                      <a:prstDash val="solid"/>
                      <a:round/>
                      <a:headEnd type="none" w="med" len="med"/>
                      <a:tailEnd type="none" w="med" len="med"/>
                    </a:lnT>
                  </a:tcPr>
                </a:tc>
                <a:tc>
                  <a:txBody>
                    <a:bodyPr/>
                    <a:lstStyle/>
                    <a:p>
                      <a:pPr algn="ctr"/>
                      <a:r>
                        <a:rPr lang="en-IN" sz="1200" u="none" strike="noStrike" kern="1200" baseline="0" dirty="0" smtClean="0"/>
                        <a:t>1,280</a:t>
                      </a:r>
                      <a:endParaRPr lang="en-IN" sz="1200" dirty="0"/>
                    </a:p>
                  </a:txBody>
                  <a:tcPr>
                    <a:lnT w="12700" cap="flat" cmpd="sng" algn="ctr">
                      <a:solidFill>
                        <a:schemeClr val="tx1"/>
                      </a:solidFill>
                      <a:prstDash val="solid"/>
                      <a:round/>
                      <a:headEnd type="none" w="med" len="med"/>
                      <a:tailEnd type="none" w="med" len="med"/>
                    </a:lnT>
                  </a:tcPr>
                </a:tc>
              </a:tr>
              <a:tr h="370840">
                <a:tc gridSpan="2">
                  <a:txBody>
                    <a:bodyPr/>
                    <a:lstStyle/>
                    <a:p>
                      <a:r>
                        <a:rPr lang="en-IN" sz="1200" u="none" strike="noStrike" kern="1200" baseline="0" dirty="0" smtClean="0"/>
                        <a:t>Mortgage-backed</a:t>
                      </a:r>
                    </a:p>
                    <a:p>
                      <a:r>
                        <a:rPr lang="en-IN" sz="1200" u="none" strike="noStrike" kern="1200" baseline="0" dirty="0" smtClean="0"/>
                        <a:t>securities</a:t>
                      </a:r>
                      <a:endParaRPr lang="en-IN" sz="1200" dirty="0"/>
                    </a:p>
                  </a:txBody>
                  <a:tcPr/>
                </a:tc>
                <a:tc hMerge="1">
                  <a:txBody>
                    <a:bodyPr/>
                    <a:lstStyle/>
                    <a:p>
                      <a:endParaRPr lang="en-IN"/>
                    </a:p>
                  </a:txBody>
                  <a:tcPr/>
                </a:tc>
                <a:tc>
                  <a:txBody>
                    <a:bodyPr/>
                    <a:lstStyle/>
                    <a:p>
                      <a:pPr algn="ctr"/>
                      <a:r>
                        <a:rPr lang="en-IN" sz="1200" u="none" strike="noStrike" kern="1200" baseline="0" dirty="0" smtClean="0"/>
                        <a:t>1,618</a:t>
                      </a:r>
                      <a:endParaRPr lang="en-IN" sz="1200" dirty="0"/>
                    </a:p>
                  </a:txBody>
                  <a:tcPr>
                    <a:lnB w="12700" cap="flat" cmpd="sng" algn="ctr">
                      <a:solidFill>
                        <a:schemeClr val="tx1"/>
                      </a:solidFill>
                      <a:prstDash val="solid"/>
                      <a:round/>
                      <a:headEnd type="none" w="med" len="med"/>
                      <a:tailEnd type="none" w="med" len="med"/>
                    </a:lnB>
                  </a:tcPr>
                </a:tc>
                <a:tc>
                  <a:txBody>
                    <a:bodyPr/>
                    <a:lstStyle/>
                    <a:p>
                      <a:r>
                        <a:rPr lang="en-IN" sz="1200" u="none" strike="noStrike" kern="1200" baseline="0" dirty="0" smtClean="0"/>
                        <a:t>Reserves of</a:t>
                      </a:r>
                    </a:p>
                    <a:p>
                      <a:r>
                        <a:rPr lang="en-IN" sz="1200" u="none" strike="noStrike" kern="1200" baseline="0" dirty="0" smtClean="0"/>
                        <a:t>depository</a:t>
                      </a:r>
                    </a:p>
                    <a:p>
                      <a:r>
                        <a:rPr lang="en-IN" sz="1200" u="none" strike="noStrike" kern="1200" baseline="0" dirty="0" smtClean="0"/>
                        <a:t>institutions</a:t>
                      </a:r>
                      <a:endParaRPr lang="en-IN" sz="1200" dirty="0"/>
                    </a:p>
                  </a:txBody>
                  <a:tcPr/>
                </a:tc>
                <a:tc>
                  <a:txBody>
                    <a:bodyPr/>
                    <a:lstStyle/>
                    <a:p>
                      <a:endParaRPr lang="en-IN" dirty="0"/>
                    </a:p>
                  </a:txBody>
                  <a:tcPr>
                    <a:lnB w="12700" cap="flat" cmpd="sng" algn="ctr">
                      <a:noFill/>
                      <a:prstDash val="solid"/>
                      <a:round/>
                      <a:headEnd type="none" w="med" len="med"/>
                      <a:tailEnd type="none" w="med" len="med"/>
                    </a:lnB>
                  </a:tcPr>
                </a:tc>
                <a:tc>
                  <a:txBody>
                    <a:bodyPr/>
                    <a:lstStyle/>
                    <a:p>
                      <a:pPr algn="ctr"/>
                      <a:r>
                        <a:rPr lang="en-IN" sz="1200" u="none" strike="noStrike" kern="1200" baseline="0" dirty="0" smtClean="0"/>
                        <a:t>2,668</a:t>
                      </a:r>
                      <a:endParaRPr lang="en-IN" sz="1200" dirty="0"/>
                    </a:p>
                  </a:txBody>
                  <a:tcPr>
                    <a:lnB w="12700" cap="flat" cmpd="sng" algn="ctr">
                      <a:solidFill>
                        <a:schemeClr val="tx1"/>
                      </a:solidFill>
                      <a:prstDash val="solid"/>
                      <a:round/>
                      <a:headEnd type="none" w="med" len="med"/>
                      <a:tailEnd type="none" w="med" len="med"/>
                    </a:lnB>
                  </a:tcPr>
                </a:tc>
              </a:tr>
              <a:tr h="370840">
                <a:tc gridSpan="2">
                  <a:txBody>
                    <a:bodyPr/>
                    <a:lstStyle/>
                    <a:p>
                      <a:r>
                        <a:rPr lang="en-IN" sz="1200" u="none" strike="noStrike" kern="1200" baseline="0" dirty="0" smtClean="0"/>
                        <a:t>Monetary base</a:t>
                      </a:r>
                      <a:endParaRPr lang="en-IN" sz="1200" dirty="0"/>
                    </a:p>
                  </a:txBody>
                  <a:tcPr/>
                </a:tc>
                <a:tc hMerge="1">
                  <a:txBody>
                    <a:bodyPr/>
                    <a:lstStyle/>
                    <a:p>
                      <a:endParaRPr lang="en-IN"/>
                    </a:p>
                  </a:txBody>
                  <a:tcPr/>
                </a:tc>
                <a:tc>
                  <a:txBody>
                    <a:bodyPr/>
                    <a:lstStyle/>
                    <a:p>
                      <a:pPr algn="ctr"/>
                      <a:r>
                        <a:rPr lang="en-IN" sz="1200" u="none" strike="noStrike" kern="1200" baseline="0" dirty="0" smtClean="0"/>
                        <a:t>3,948</a:t>
                      </a:r>
                      <a:endParaRPr lang="en-IN" sz="12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200" u="none" strike="noStrike" kern="1200" baseline="0" dirty="0" smtClean="0"/>
                        <a:t>Monetary base</a:t>
                      </a:r>
                      <a:endParaRPr lang="en-IN" sz="1200" dirty="0"/>
                    </a:p>
                  </a:txBody>
                  <a:tcPr/>
                </a:tc>
                <a:tc>
                  <a:txBody>
                    <a:bodyPr/>
                    <a:lstStyle/>
                    <a:p>
                      <a:pPr algn="r"/>
                      <a:endParaRPr lang="en-IN"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200" u="none" strike="noStrike" kern="1200" baseline="0" dirty="0" smtClean="0"/>
                        <a:t>3,948</a:t>
                      </a:r>
                      <a:endParaRPr lang="en-IN" sz="1200" dirty="0" smtClean="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gridSpan="6">
                  <a:txBody>
                    <a:bodyPr/>
                    <a:lstStyle/>
                    <a:p>
                      <a:r>
                        <a:rPr lang="en-IN" sz="1100" u="none" strike="noStrike" kern="1200" baseline="0" dirty="0" smtClean="0"/>
                        <a:t>Source of data: The Federal Reserve Board. The data are for June 2014.</a:t>
                      </a:r>
                      <a:endParaRPr lang="en-IN" sz="1100" dirty="0"/>
                    </a:p>
                  </a:txBody>
                  <a:tcPr>
                    <a:lnB w="12700" cap="flat" cmpd="sng" algn="ctr">
                      <a:solidFill>
                        <a:srgbClr val="002060"/>
                      </a:solidFill>
                      <a:prstDash val="solid"/>
                      <a:round/>
                      <a:headEnd type="none" w="med" len="med"/>
                      <a:tailEnd type="none" w="med" len="med"/>
                    </a:lnB>
                  </a:tcPr>
                </a:tc>
                <a:tc hMerge="1">
                  <a:txBody>
                    <a:bodyPr/>
                    <a:lstStyle/>
                    <a:p>
                      <a:endParaRPr lang="en-IN"/>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a:p>
                  </a:txBody>
                  <a:tcPr/>
                </a:tc>
              </a:tr>
            </a:tbl>
          </a:graphicData>
        </a:graphic>
      </p:graphicFrame>
    </p:spTree>
    <p:extLst>
      <p:ext uri="{BB962C8B-B14F-4D97-AF65-F5344CB8AC3E}">
        <p14:creationId xmlns:p14="http://schemas.microsoft.com/office/powerpoint/2010/main" val="301377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The Federal Reserve System </a:t>
            </a:r>
            <a:r>
              <a:rPr lang="en-CA" altLang="en-US" sz="2000" dirty="0" smtClean="0"/>
              <a:t>(9 </a:t>
            </a:r>
            <a:r>
              <a:rPr lang="en-CA" altLang="en-US" sz="2000" dirty="0"/>
              <a:t>of </a:t>
            </a:r>
            <a:r>
              <a:rPr lang="en-CA" altLang="en-US" sz="2000" dirty="0" smtClean="0"/>
              <a:t>10)</a:t>
            </a:r>
            <a:endParaRPr lang="en-IN" dirty="0"/>
          </a:p>
        </p:txBody>
      </p:sp>
      <p:sp>
        <p:nvSpPr>
          <p:cNvPr id="4" name="Content Placeholder 3"/>
          <p:cNvSpPr>
            <a:spLocks noGrp="1"/>
          </p:cNvSpPr>
          <p:nvPr>
            <p:ph sz="quarter" idx="14"/>
          </p:nvPr>
        </p:nvSpPr>
        <p:spPr/>
        <p:txBody>
          <a:bodyPr/>
          <a:lstStyle/>
          <a:p>
            <a:pPr marL="255600" lvl="1" indent="-255600">
              <a:spcBef>
                <a:spcPts val="1200"/>
              </a:spcBef>
              <a:buFont typeface="Arial" panose="020B0604020202020204" pitchFamily="34" charset="0"/>
              <a:buChar char="•"/>
            </a:pPr>
            <a:r>
              <a:rPr lang="en-IN" b="1" dirty="0"/>
              <a:t>The Fed’s Policy Tools</a:t>
            </a:r>
          </a:p>
          <a:p>
            <a:pPr marL="742950" lvl="2" indent="-259200">
              <a:spcBef>
                <a:spcPts val="1200"/>
              </a:spcBef>
              <a:buFont typeface="Arial" panose="020B0604020202020204" pitchFamily="34" charset="0"/>
              <a:buChar char="‒"/>
            </a:pPr>
            <a:r>
              <a:rPr lang="en-IN" dirty="0"/>
              <a:t>To achieve its objectives, the Fed uses three main policy tools:</a:t>
            </a:r>
          </a:p>
          <a:p>
            <a:pPr marL="1143000" lvl="3" indent="-285750">
              <a:spcBef>
                <a:spcPts val="1200"/>
              </a:spcBef>
              <a:buSzPct val="100000"/>
              <a:buFont typeface="Wingdings" panose="05000000000000000000" pitchFamily="2" charset="2"/>
              <a:buChar char="§"/>
            </a:pPr>
            <a:r>
              <a:rPr lang="en-IN" dirty="0" smtClean="0"/>
              <a:t>Open </a:t>
            </a:r>
            <a:r>
              <a:rPr lang="en-IN" dirty="0"/>
              <a:t>market operations</a:t>
            </a:r>
          </a:p>
          <a:p>
            <a:pPr marL="1143000" lvl="3" indent="-285750">
              <a:spcBef>
                <a:spcPts val="1200"/>
              </a:spcBef>
              <a:buSzPct val="100000"/>
              <a:buFont typeface="Wingdings" panose="05000000000000000000" pitchFamily="2" charset="2"/>
              <a:buChar char="§"/>
            </a:pPr>
            <a:r>
              <a:rPr lang="en-IN" dirty="0" smtClean="0"/>
              <a:t>Last </a:t>
            </a:r>
            <a:r>
              <a:rPr lang="en-IN" dirty="0"/>
              <a:t>resort </a:t>
            </a:r>
            <a:r>
              <a:rPr lang="en-IN" dirty="0" smtClean="0"/>
              <a:t>loans</a:t>
            </a:r>
          </a:p>
          <a:p>
            <a:pPr marL="1143000" lvl="3" indent="-285750">
              <a:spcBef>
                <a:spcPts val="1200"/>
              </a:spcBef>
              <a:buSzPct val="100000"/>
              <a:buFont typeface="Wingdings" panose="05000000000000000000" pitchFamily="2" charset="2"/>
              <a:buChar char="§"/>
            </a:pPr>
            <a:r>
              <a:rPr lang="en-IN" dirty="0" smtClean="0"/>
              <a:t>Required reserve ratios</a:t>
            </a:r>
            <a:endParaRPr lang="en-IN" dirty="0"/>
          </a:p>
        </p:txBody>
      </p:sp>
    </p:spTree>
    <p:extLst>
      <p:ext uri="{BB962C8B-B14F-4D97-AF65-F5344CB8AC3E}">
        <p14:creationId xmlns:p14="http://schemas.microsoft.com/office/powerpoint/2010/main" val="2186386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ltLang="en-US" dirty="0"/>
              <a:t>The Conduct of Monetary </a:t>
            </a:r>
            <a:r>
              <a:rPr lang="en-AU" altLang="en-US" dirty="0" smtClean="0"/>
              <a:t>Policy </a:t>
            </a:r>
            <a:r>
              <a:rPr lang="en-AU" altLang="en-US" sz="2000" dirty="0" smtClean="0"/>
              <a:t>(1 of 3)</a:t>
            </a:r>
            <a:endParaRPr lang="en-IN" dirty="0"/>
          </a:p>
        </p:txBody>
      </p:sp>
      <p:sp>
        <p:nvSpPr>
          <p:cNvPr id="4" name="Content Placeholder 3"/>
          <p:cNvSpPr>
            <a:spLocks noGrp="1"/>
          </p:cNvSpPr>
          <p:nvPr>
            <p:ph sz="quarter" idx="14"/>
          </p:nvPr>
        </p:nvSpPr>
        <p:spPr/>
        <p:txBody>
          <a:bodyPr/>
          <a:lstStyle/>
          <a:p>
            <a:pPr marL="255600" indent="-255600">
              <a:spcBef>
                <a:spcPts val="1200"/>
              </a:spcBef>
            </a:pPr>
            <a:r>
              <a:rPr lang="en-AU" altLang="en-US" sz="2400" b="1" dirty="0"/>
              <a:t>Open Market Operations</a:t>
            </a:r>
          </a:p>
          <a:p>
            <a:pPr marL="742950" lvl="2" indent="-259200">
              <a:spcBef>
                <a:spcPts val="1200"/>
              </a:spcBef>
              <a:buFont typeface="Arial" panose="020B0604020202020204" pitchFamily="34" charset="0"/>
              <a:buChar char="‒"/>
            </a:pPr>
            <a:r>
              <a:rPr lang="en-AU" dirty="0"/>
              <a:t>An </a:t>
            </a:r>
            <a:r>
              <a:rPr lang="en-AU" b="1" dirty="0"/>
              <a:t>open market operation</a:t>
            </a:r>
            <a:r>
              <a:rPr lang="en-AU" dirty="0"/>
              <a:t> is the purchase or sale of government securities by the Fed from or to a commercial bank or the public.</a:t>
            </a:r>
          </a:p>
          <a:p>
            <a:pPr marL="742950" lvl="2" indent="-259200">
              <a:spcBef>
                <a:spcPts val="1200"/>
              </a:spcBef>
              <a:buFont typeface="Arial" panose="020B0604020202020204" pitchFamily="34" charset="0"/>
              <a:buChar char="‒"/>
            </a:pPr>
            <a:r>
              <a:rPr lang="en-AU" dirty="0"/>
              <a:t>When the Fed </a:t>
            </a:r>
            <a:r>
              <a:rPr lang="en-AU" i="1" dirty="0"/>
              <a:t>buys</a:t>
            </a:r>
            <a:r>
              <a:rPr lang="en-AU" dirty="0"/>
              <a:t> securities, it pays for them with newly created reserves held by the banks.</a:t>
            </a:r>
          </a:p>
          <a:p>
            <a:pPr marL="742950" lvl="2" indent="-259200">
              <a:spcBef>
                <a:spcPts val="1200"/>
              </a:spcBef>
              <a:buFont typeface="Arial" panose="020B0604020202020204" pitchFamily="34" charset="0"/>
              <a:buChar char="‒"/>
            </a:pPr>
            <a:r>
              <a:rPr lang="en-AU" dirty="0"/>
              <a:t>When the Fed </a:t>
            </a:r>
            <a:r>
              <a:rPr lang="en-AU" i="1" dirty="0"/>
              <a:t>sells</a:t>
            </a:r>
            <a:r>
              <a:rPr lang="en-AU" dirty="0"/>
              <a:t> securities, they are paid for with reserves held by banks.</a:t>
            </a:r>
          </a:p>
          <a:p>
            <a:pPr marL="742950" lvl="2" indent="-259200">
              <a:spcBef>
                <a:spcPts val="1200"/>
              </a:spcBef>
              <a:buFont typeface="Arial" panose="020B0604020202020204" pitchFamily="34" charset="0"/>
              <a:buChar char="‒"/>
            </a:pPr>
            <a:r>
              <a:rPr lang="en-AU" dirty="0"/>
              <a:t>So open market operations influence banks’ reserves</a:t>
            </a:r>
            <a:r>
              <a:rPr lang="en-AU" dirty="0" smtClean="0"/>
              <a:t>.</a:t>
            </a:r>
            <a:endParaRPr lang="en-AU" dirty="0"/>
          </a:p>
        </p:txBody>
      </p:sp>
    </p:spTree>
    <p:extLst>
      <p:ext uri="{BB962C8B-B14F-4D97-AF65-F5344CB8AC3E}">
        <p14:creationId xmlns:p14="http://schemas.microsoft.com/office/powerpoint/2010/main" val="2290533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ltLang="en-US" dirty="0"/>
              <a:t>The Conduct of Monetary Policy </a:t>
            </a:r>
            <a:r>
              <a:rPr lang="en-AU" altLang="en-US" sz="2000" dirty="0" smtClean="0"/>
              <a:t>(2 </a:t>
            </a:r>
            <a:r>
              <a:rPr lang="en-AU" altLang="en-US" sz="2000" dirty="0"/>
              <a:t>of 3)</a:t>
            </a:r>
            <a:endParaRPr lang="en-IN" dirty="0"/>
          </a:p>
        </p:txBody>
      </p:sp>
      <p:sp>
        <p:nvSpPr>
          <p:cNvPr id="4" name="Content Placeholder 3"/>
          <p:cNvSpPr>
            <a:spLocks noGrp="1"/>
          </p:cNvSpPr>
          <p:nvPr>
            <p:ph sz="quarter" idx="14"/>
          </p:nvPr>
        </p:nvSpPr>
        <p:spPr>
          <a:xfrm>
            <a:off x="457200" y="1600200"/>
            <a:ext cx="3829048" cy="4525963"/>
          </a:xfrm>
        </p:spPr>
        <p:txBody>
          <a:bodyPr/>
          <a:lstStyle/>
          <a:p>
            <a:pPr marL="255600" lvl="1" indent="-255600">
              <a:spcBef>
                <a:spcPts val="1200"/>
              </a:spcBef>
              <a:buFont typeface="Arial" panose="020B0604020202020204" pitchFamily="34" charset="0"/>
              <a:buChar char="•"/>
            </a:pPr>
            <a:r>
              <a:rPr lang="en-AU" altLang="en-US" b="1" dirty="0"/>
              <a:t>An Open Market Purchase</a:t>
            </a:r>
          </a:p>
          <a:p>
            <a:pPr marL="255600" lvl="1" indent="-255600">
              <a:spcBef>
                <a:spcPts val="1200"/>
              </a:spcBef>
              <a:buFont typeface="Arial" panose="020B0604020202020204" pitchFamily="34" charset="0"/>
              <a:buChar char="•"/>
            </a:pPr>
            <a:r>
              <a:rPr lang="en-AU" altLang="en-US" sz="2000" dirty="0"/>
              <a:t>Figure 25.2 shows the effects of an open market </a:t>
            </a:r>
            <a:r>
              <a:rPr lang="en-AU" altLang="en-US" sz="2000" i="1" dirty="0"/>
              <a:t>purchase</a:t>
            </a:r>
            <a:r>
              <a:rPr lang="en-AU" altLang="en-US" sz="2000" dirty="0"/>
              <a:t> on the balance sheets of the Fed and the Bank of America.</a:t>
            </a:r>
          </a:p>
          <a:p>
            <a:pPr marL="255600" lvl="1" indent="-255600">
              <a:spcBef>
                <a:spcPts val="1200"/>
              </a:spcBef>
              <a:buFont typeface="Arial" panose="020B0604020202020204" pitchFamily="34" charset="0"/>
              <a:buChar char="•"/>
            </a:pPr>
            <a:r>
              <a:rPr lang="en-AU" altLang="en-US" sz="2000" dirty="0"/>
              <a:t>The open market purchase </a:t>
            </a:r>
            <a:r>
              <a:rPr lang="en-AU" altLang="en-US" sz="2000" i="1" dirty="0"/>
              <a:t>increases</a:t>
            </a:r>
            <a:r>
              <a:rPr lang="en-AU" altLang="en-US" sz="2000" dirty="0"/>
              <a:t> bank reserves</a:t>
            </a:r>
            <a:r>
              <a:rPr lang="en-AU" altLang="en-US" sz="2000" dirty="0" smtClean="0"/>
              <a:t>.</a:t>
            </a:r>
            <a:endParaRPr lang="en-AU" altLang="en-US" sz="2000" dirty="0"/>
          </a:p>
        </p:txBody>
      </p:sp>
      <p:pic>
        <p:nvPicPr>
          <p:cNvPr id="5" name="Picture 9" descr="The Federal Reserve bank of New York buys securities from a bank. Fed assets increase by $1 in securities, and Bank of America assets decrease by $1 in securities. The Fed pays for the securities by increasing the reserves of the bank. Fed liabilities increase by $1 for the reserves of the Bank of America, and the Bank of America assets increase by $1 of reserv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1857364"/>
            <a:ext cx="4198937" cy="312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6562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What is Money</a:t>
            </a:r>
            <a:r>
              <a:rPr lang="en-CA" altLang="en-US" dirty="0" smtClean="0"/>
              <a:t>? </a:t>
            </a:r>
            <a:r>
              <a:rPr lang="en-CA" altLang="en-US" sz="2000" dirty="0" smtClean="0"/>
              <a:t>(1 of 8)</a:t>
            </a:r>
            <a:endParaRPr lang="en-IN" dirty="0"/>
          </a:p>
        </p:txBody>
      </p:sp>
      <p:sp>
        <p:nvSpPr>
          <p:cNvPr id="4" name="Content Placeholder 3"/>
          <p:cNvSpPr>
            <a:spLocks noGrp="1"/>
          </p:cNvSpPr>
          <p:nvPr>
            <p:ph sz="quarter" idx="14"/>
          </p:nvPr>
        </p:nvSpPr>
        <p:spPr/>
        <p:txBody>
          <a:bodyPr/>
          <a:lstStyle/>
          <a:p>
            <a:pPr marL="255600" lvl="1" indent="-255600">
              <a:spcBef>
                <a:spcPts val="1200"/>
              </a:spcBef>
              <a:buFont typeface="Arial" panose="020B0604020202020204" pitchFamily="34" charset="0"/>
              <a:buChar char="•"/>
            </a:pPr>
            <a:r>
              <a:rPr lang="en-CA" b="1" dirty="0"/>
              <a:t>Money</a:t>
            </a:r>
            <a:r>
              <a:rPr lang="en-CA" dirty="0"/>
              <a:t> is any commodity or token that is generally acceptable as a means of payment. </a:t>
            </a:r>
          </a:p>
          <a:p>
            <a:pPr marL="255600" lvl="1" indent="-255600">
              <a:spcBef>
                <a:spcPts val="1200"/>
              </a:spcBef>
              <a:buFont typeface="Arial" panose="020B0604020202020204" pitchFamily="34" charset="0"/>
              <a:buChar char="•"/>
            </a:pPr>
            <a:r>
              <a:rPr lang="en-CA" dirty="0"/>
              <a:t>A </a:t>
            </a:r>
            <a:r>
              <a:rPr lang="en-CA" b="1" dirty="0"/>
              <a:t>means of payment</a:t>
            </a:r>
            <a:r>
              <a:rPr lang="en-CA" dirty="0"/>
              <a:t> is a method of settling a debt.</a:t>
            </a:r>
          </a:p>
          <a:p>
            <a:pPr marL="255600" lvl="1" indent="-255600">
              <a:spcBef>
                <a:spcPts val="1200"/>
              </a:spcBef>
              <a:buFont typeface="Arial" panose="020B0604020202020204" pitchFamily="34" charset="0"/>
              <a:buChar char="•"/>
            </a:pPr>
            <a:r>
              <a:rPr lang="en-CA" dirty="0"/>
              <a:t>Money has three other functions:</a:t>
            </a:r>
          </a:p>
          <a:p>
            <a:pPr marL="742950" lvl="2" indent="-259200">
              <a:spcBef>
                <a:spcPts val="1200"/>
              </a:spcBef>
              <a:buSzPct val="100000"/>
              <a:buFont typeface="Arial" panose="020B0604020202020204" pitchFamily="34" charset="0"/>
              <a:buChar char="‒"/>
            </a:pPr>
            <a:r>
              <a:rPr lang="en-CA" dirty="0" smtClean="0"/>
              <a:t>Medium </a:t>
            </a:r>
            <a:r>
              <a:rPr lang="en-CA" dirty="0"/>
              <a:t>of exchange</a:t>
            </a:r>
          </a:p>
          <a:p>
            <a:pPr marL="742950" lvl="2" indent="-259200">
              <a:spcBef>
                <a:spcPts val="1200"/>
              </a:spcBef>
              <a:buSzPct val="100000"/>
              <a:buFont typeface="Arial" panose="020B0604020202020204" pitchFamily="34" charset="0"/>
              <a:buChar char="‒"/>
            </a:pPr>
            <a:r>
              <a:rPr lang="en-CA" dirty="0" smtClean="0"/>
              <a:t>Unit </a:t>
            </a:r>
            <a:r>
              <a:rPr lang="en-CA" dirty="0"/>
              <a:t>of account</a:t>
            </a:r>
          </a:p>
          <a:p>
            <a:pPr marL="742950" lvl="2" indent="-259200">
              <a:spcBef>
                <a:spcPts val="1200"/>
              </a:spcBef>
              <a:buSzPct val="100000"/>
              <a:buFont typeface="Arial" panose="020B0604020202020204" pitchFamily="34" charset="0"/>
              <a:buChar char="‒"/>
            </a:pPr>
            <a:r>
              <a:rPr lang="en-CA" dirty="0" smtClean="0"/>
              <a:t>Store of value</a:t>
            </a:r>
            <a:endParaRPr lang="en-CA" dirty="0"/>
          </a:p>
        </p:txBody>
      </p:sp>
    </p:spTree>
    <p:extLst>
      <p:ext uri="{BB962C8B-B14F-4D97-AF65-F5344CB8AC3E}">
        <p14:creationId xmlns:p14="http://schemas.microsoft.com/office/powerpoint/2010/main" val="1555422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ltLang="en-US" dirty="0"/>
              <a:t>The Conduct of Monetary Policy </a:t>
            </a:r>
            <a:r>
              <a:rPr lang="en-AU" altLang="en-US" sz="2000" dirty="0" smtClean="0"/>
              <a:t>(3 </a:t>
            </a:r>
            <a:r>
              <a:rPr lang="en-AU" altLang="en-US" sz="2000" dirty="0"/>
              <a:t>of 3)</a:t>
            </a:r>
            <a:endParaRPr lang="en-IN" dirty="0"/>
          </a:p>
        </p:txBody>
      </p:sp>
      <p:sp>
        <p:nvSpPr>
          <p:cNvPr id="4" name="Content Placeholder 3"/>
          <p:cNvSpPr>
            <a:spLocks noGrp="1"/>
          </p:cNvSpPr>
          <p:nvPr>
            <p:ph sz="quarter" idx="14"/>
          </p:nvPr>
        </p:nvSpPr>
        <p:spPr>
          <a:xfrm>
            <a:off x="457200" y="1600200"/>
            <a:ext cx="3900486" cy="4525963"/>
          </a:xfrm>
        </p:spPr>
        <p:txBody>
          <a:bodyPr/>
          <a:lstStyle/>
          <a:p>
            <a:pPr marL="255600" lvl="1" indent="-255600">
              <a:spcBef>
                <a:spcPts val="1200"/>
              </a:spcBef>
              <a:buFont typeface="Arial" panose="020B0604020202020204" pitchFamily="34" charset="0"/>
              <a:buChar char="•"/>
            </a:pPr>
            <a:r>
              <a:rPr lang="en-AU" altLang="en-US" b="1" dirty="0"/>
              <a:t>An Open Market Sale</a:t>
            </a:r>
          </a:p>
          <a:p>
            <a:pPr marL="255600" lvl="1" indent="-255600">
              <a:spcBef>
                <a:spcPts val="1200"/>
              </a:spcBef>
              <a:buFont typeface="Arial" panose="020B0604020202020204" pitchFamily="34" charset="0"/>
              <a:buChar char="•"/>
            </a:pPr>
            <a:r>
              <a:rPr lang="en-AU" altLang="en-US" sz="2000" dirty="0"/>
              <a:t>This figure shows the effects of an open market </a:t>
            </a:r>
            <a:r>
              <a:rPr lang="en-AU" altLang="en-US" sz="2000" i="1" dirty="0"/>
              <a:t>sale</a:t>
            </a:r>
            <a:r>
              <a:rPr lang="en-AU" altLang="en-US" sz="2000" dirty="0"/>
              <a:t> on the balance sheets of the Fed and Bank of America.</a:t>
            </a:r>
          </a:p>
          <a:p>
            <a:pPr marL="255600" lvl="1" indent="-255600">
              <a:spcBef>
                <a:spcPts val="1200"/>
              </a:spcBef>
              <a:buFont typeface="Arial" panose="020B0604020202020204" pitchFamily="34" charset="0"/>
              <a:buChar char="•"/>
            </a:pPr>
            <a:r>
              <a:rPr lang="en-AU" altLang="en-US" sz="2000" dirty="0"/>
              <a:t>The open market sale </a:t>
            </a:r>
            <a:r>
              <a:rPr lang="en-AU" altLang="en-US" sz="2000" i="1" dirty="0"/>
              <a:t>decreases</a:t>
            </a:r>
            <a:r>
              <a:rPr lang="en-AU" altLang="en-US" sz="2000" dirty="0"/>
              <a:t> bank reserves</a:t>
            </a:r>
            <a:r>
              <a:rPr lang="en-AU" altLang="en-US" sz="2000" dirty="0" smtClean="0"/>
              <a:t>.</a:t>
            </a:r>
            <a:endParaRPr lang="en-AU" altLang="en-US" sz="2000" dirty="0"/>
          </a:p>
        </p:txBody>
      </p:sp>
      <p:pic>
        <p:nvPicPr>
          <p:cNvPr id="5" name="Picture 9" descr="The Federal Reserve bank of New York sells securities to a bank. Fed assets decrease by $1 in securities, and Bank of America assets increase by $1 in securities. The bank uses its reserves to pay for the securities. Fed liabilities decrease by $1 for the reserves of the Bank of America, and the Bank of America assets decrease by $1 of reserv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1853480"/>
            <a:ext cx="4202112" cy="308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3925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The Federal Reserve System </a:t>
            </a:r>
            <a:r>
              <a:rPr lang="en-CA" altLang="en-US" sz="2000" dirty="0" smtClean="0"/>
              <a:t>(10 </a:t>
            </a:r>
            <a:r>
              <a:rPr lang="en-CA" altLang="en-US" sz="2000" dirty="0"/>
              <a:t>of 10)</a:t>
            </a:r>
            <a:endParaRPr lang="en-IN" dirty="0"/>
          </a:p>
        </p:txBody>
      </p:sp>
      <p:sp>
        <p:nvSpPr>
          <p:cNvPr id="4" name="Content Placeholder 3"/>
          <p:cNvSpPr>
            <a:spLocks noGrp="1"/>
          </p:cNvSpPr>
          <p:nvPr>
            <p:ph sz="quarter" idx="14"/>
          </p:nvPr>
        </p:nvSpPr>
        <p:spPr/>
        <p:txBody>
          <a:bodyPr/>
          <a:lstStyle/>
          <a:p>
            <a:pPr marL="255600" lvl="1" indent="-255600">
              <a:spcBef>
                <a:spcPts val="1200"/>
              </a:spcBef>
              <a:buFont typeface="Arial" panose="020B0604020202020204" pitchFamily="34" charset="0"/>
              <a:buChar char="•"/>
            </a:pPr>
            <a:r>
              <a:rPr lang="en-IN" b="1" dirty="0"/>
              <a:t>Last Resort Loans</a:t>
            </a:r>
          </a:p>
          <a:p>
            <a:pPr marL="742950" lvl="2" indent="-259200">
              <a:spcBef>
                <a:spcPts val="1200"/>
              </a:spcBef>
              <a:buFont typeface="Arial" panose="020B0604020202020204" pitchFamily="34" charset="0"/>
              <a:buChar char="‒"/>
            </a:pPr>
            <a:r>
              <a:rPr lang="en-IN" dirty="0"/>
              <a:t>The Fed is the </a:t>
            </a:r>
            <a:r>
              <a:rPr lang="en-IN" b="1" dirty="0"/>
              <a:t>lender of last resort</a:t>
            </a:r>
            <a:r>
              <a:rPr lang="en-IN" dirty="0"/>
              <a:t>, which means the Fed stands ready to lend reserves to depository institutions that are short of reserves.</a:t>
            </a:r>
          </a:p>
          <a:p>
            <a:pPr marL="255600" lvl="1" indent="-255600">
              <a:spcBef>
                <a:spcPts val="1200"/>
              </a:spcBef>
              <a:buFont typeface="Arial" panose="020B0604020202020204" pitchFamily="34" charset="0"/>
              <a:buChar char="•"/>
            </a:pPr>
            <a:r>
              <a:rPr lang="en-IN" b="1" dirty="0"/>
              <a:t>Required Reserve Ratio</a:t>
            </a:r>
            <a:endParaRPr lang="en-IN" dirty="0"/>
          </a:p>
          <a:p>
            <a:pPr marL="742950" lvl="2" indent="-259200">
              <a:spcBef>
                <a:spcPts val="1200"/>
              </a:spcBef>
              <a:buFont typeface="Arial" panose="020B0604020202020204" pitchFamily="34" charset="0"/>
              <a:buChar char="‒"/>
            </a:pPr>
            <a:r>
              <a:rPr lang="en-IN" dirty="0"/>
              <a:t>The Fed sets the </a:t>
            </a:r>
            <a:r>
              <a:rPr lang="en-IN" b="1" dirty="0"/>
              <a:t>required reserve ratio</a:t>
            </a:r>
            <a:r>
              <a:rPr lang="en-IN" dirty="0"/>
              <a:t>, which is the minimum percentage of deposits that a depository institution must hold as reserves.</a:t>
            </a:r>
          </a:p>
          <a:p>
            <a:pPr marL="742950" lvl="2" indent="-259200">
              <a:spcBef>
                <a:spcPts val="1200"/>
              </a:spcBef>
              <a:buFont typeface="Arial" panose="020B0604020202020204" pitchFamily="34" charset="0"/>
              <a:buChar char="‒"/>
            </a:pPr>
            <a:r>
              <a:rPr lang="en-IN" dirty="0"/>
              <a:t>The Fed rarely changes the required reserve ratio</a:t>
            </a:r>
            <a:r>
              <a:rPr lang="en-IN" dirty="0" smtClean="0"/>
              <a:t>.</a:t>
            </a:r>
            <a:endParaRPr lang="en-IN" dirty="0"/>
          </a:p>
        </p:txBody>
      </p:sp>
    </p:spTree>
    <p:extLst>
      <p:ext uri="{BB962C8B-B14F-4D97-AF65-F5344CB8AC3E}">
        <p14:creationId xmlns:p14="http://schemas.microsoft.com/office/powerpoint/2010/main" val="1154718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How Banks Create </a:t>
            </a:r>
            <a:r>
              <a:rPr lang="en-CA" altLang="en-US" dirty="0" smtClean="0"/>
              <a:t>Money </a:t>
            </a:r>
            <a:r>
              <a:rPr lang="en-CA" altLang="en-US" sz="2000" dirty="0" smtClean="0"/>
              <a:t>(1 of 7)</a:t>
            </a:r>
            <a:endParaRPr lang="en-IN" dirty="0"/>
          </a:p>
        </p:txBody>
      </p:sp>
      <p:sp>
        <p:nvSpPr>
          <p:cNvPr id="4" name="Content Placeholder 3"/>
          <p:cNvSpPr>
            <a:spLocks noGrp="1"/>
          </p:cNvSpPr>
          <p:nvPr>
            <p:ph sz="quarter" idx="14"/>
          </p:nvPr>
        </p:nvSpPr>
        <p:spPr/>
        <p:txBody>
          <a:bodyPr/>
          <a:lstStyle/>
          <a:p>
            <a:pPr marL="255600" indent="-255600">
              <a:spcBef>
                <a:spcPts val="1200"/>
              </a:spcBef>
            </a:pPr>
            <a:r>
              <a:rPr lang="en-CA" altLang="en-US" sz="2400" b="1" dirty="0"/>
              <a:t>Creating Deposits by Making Loans </a:t>
            </a:r>
          </a:p>
          <a:p>
            <a:pPr marL="742950" lvl="2" indent="-259200">
              <a:spcBef>
                <a:spcPts val="1200"/>
              </a:spcBef>
              <a:buFont typeface="Arial" panose="020B0604020202020204" pitchFamily="34" charset="0"/>
              <a:buChar char="‒"/>
            </a:pPr>
            <a:r>
              <a:rPr lang="en-CA" dirty="0"/>
              <a:t>Banks create deposits when they make loans and the new deposits created are new money.</a:t>
            </a:r>
          </a:p>
          <a:p>
            <a:pPr marL="742950" lvl="2" indent="-259200">
              <a:spcBef>
                <a:spcPts val="1200"/>
              </a:spcBef>
              <a:buFont typeface="Arial" panose="020B0604020202020204" pitchFamily="34" charset="0"/>
              <a:buChar char="‒"/>
            </a:pPr>
            <a:r>
              <a:rPr lang="en-CA" dirty="0"/>
              <a:t>The quantity of deposits that banks can create is limited by three factors:</a:t>
            </a:r>
          </a:p>
          <a:p>
            <a:pPr marL="1143000" lvl="3" indent="-285750">
              <a:spcBef>
                <a:spcPts val="1200"/>
              </a:spcBef>
              <a:buSzPct val="100000"/>
              <a:buFont typeface="Wingdings" panose="05000000000000000000" pitchFamily="2" charset="2"/>
              <a:buChar char="§"/>
            </a:pPr>
            <a:r>
              <a:rPr lang="en-CA" dirty="0" smtClean="0"/>
              <a:t>The </a:t>
            </a:r>
            <a:r>
              <a:rPr lang="en-CA" dirty="0"/>
              <a:t>monetary base</a:t>
            </a:r>
          </a:p>
          <a:p>
            <a:pPr marL="1143000" lvl="3" indent="-285750">
              <a:spcBef>
                <a:spcPts val="1200"/>
              </a:spcBef>
              <a:buSzPct val="100000"/>
              <a:buFont typeface="Wingdings" panose="05000000000000000000" pitchFamily="2" charset="2"/>
              <a:buChar char="§"/>
            </a:pPr>
            <a:r>
              <a:rPr lang="en-CA" dirty="0" smtClean="0"/>
              <a:t>Desired </a:t>
            </a:r>
            <a:r>
              <a:rPr lang="en-CA" dirty="0"/>
              <a:t>reserves</a:t>
            </a:r>
          </a:p>
          <a:p>
            <a:pPr marL="1143000" lvl="3" indent="-285750">
              <a:spcBef>
                <a:spcPts val="1200"/>
              </a:spcBef>
              <a:buSzPct val="100000"/>
              <a:buFont typeface="Wingdings" panose="05000000000000000000" pitchFamily="2" charset="2"/>
              <a:buChar char="§"/>
            </a:pPr>
            <a:r>
              <a:rPr lang="en-CA" dirty="0" smtClean="0"/>
              <a:t>Desired </a:t>
            </a:r>
            <a:r>
              <a:rPr lang="en-CA" dirty="0"/>
              <a:t>currency </a:t>
            </a:r>
            <a:r>
              <a:rPr lang="en-CA" dirty="0" smtClean="0"/>
              <a:t>holding</a:t>
            </a:r>
            <a:endParaRPr lang="en-CA" dirty="0"/>
          </a:p>
        </p:txBody>
      </p:sp>
    </p:spTree>
    <p:extLst>
      <p:ext uri="{BB962C8B-B14F-4D97-AF65-F5344CB8AC3E}">
        <p14:creationId xmlns:p14="http://schemas.microsoft.com/office/powerpoint/2010/main" val="1808957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How Banks Create Money </a:t>
            </a:r>
            <a:r>
              <a:rPr lang="en-CA" altLang="en-US" sz="2000" dirty="0" smtClean="0"/>
              <a:t>(2 </a:t>
            </a:r>
            <a:r>
              <a:rPr lang="en-CA" altLang="en-US" sz="2000" dirty="0"/>
              <a:t>of 7)</a:t>
            </a:r>
            <a:endParaRPr lang="en-IN" dirty="0"/>
          </a:p>
        </p:txBody>
      </p:sp>
      <p:sp>
        <p:nvSpPr>
          <p:cNvPr id="4" name="Content Placeholder 3"/>
          <p:cNvSpPr>
            <a:spLocks noGrp="1"/>
          </p:cNvSpPr>
          <p:nvPr>
            <p:ph sz="quarter" idx="14"/>
          </p:nvPr>
        </p:nvSpPr>
        <p:spPr/>
        <p:txBody>
          <a:bodyPr/>
          <a:lstStyle/>
          <a:p>
            <a:pPr marL="255600" indent="-255600">
              <a:spcBef>
                <a:spcPts val="1200"/>
              </a:spcBef>
            </a:pPr>
            <a:r>
              <a:rPr lang="en-CA" altLang="en-US" sz="2400" b="1" dirty="0"/>
              <a:t>The Monetary Base</a:t>
            </a:r>
          </a:p>
          <a:p>
            <a:pPr marL="742950" lvl="2" indent="-259200">
              <a:spcBef>
                <a:spcPts val="1200"/>
              </a:spcBef>
              <a:buFont typeface="Arial" panose="020B0604020202020204" pitchFamily="34" charset="0"/>
              <a:buChar char="‒"/>
            </a:pPr>
            <a:r>
              <a:rPr lang="en-CA" dirty="0"/>
              <a:t>The </a:t>
            </a:r>
            <a:r>
              <a:rPr lang="en-CA" i="1" dirty="0"/>
              <a:t>monetary base</a:t>
            </a:r>
            <a:r>
              <a:rPr lang="en-CA" dirty="0"/>
              <a:t> is the sum of Federal Reserve notes, coins, and banks’ deposits at the Fed.</a:t>
            </a:r>
          </a:p>
          <a:p>
            <a:pPr marL="742950" lvl="2" indent="-259200">
              <a:spcBef>
                <a:spcPts val="1200"/>
              </a:spcBef>
              <a:buFont typeface="Arial" panose="020B0604020202020204" pitchFamily="34" charset="0"/>
              <a:buChar char="‒"/>
            </a:pPr>
            <a:r>
              <a:rPr lang="en-CA" dirty="0"/>
              <a:t>The size of the monetary base limits the total quantity of money that the banking system can create because</a:t>
            </a:r>
          </a:p>
          <a:p>
            <a:pPr marL="1143000" lvl="3" indent="-285750">
              <a:spcBef>
                <a:spcPts val="1200"/>
              </a:spcBef>
              <a:buFont typeface="Wingdings" panose="05000000000000000000" pitchFamily="2" charset="2"/>
              <a:buChar char="§"/>
            </a:pPr>
            <a:r>
              <a:rPr lang="en-CA" dirty="0" smtClean="0"/>
              <a:t>Banks </a:t>
            </a:r>
            <a:r>
              <a:rPr lang="en-CA" dirty="0"/>
              <a:t>have desired reserves.</a:t>
            </a:r>
          </a:p>
          <a:p>
            <a:pPr marL="1143000" lvl="3" indent="-285750">
              <a:spcBef>
                <a:spcPts val="1200"/>
              </a:spcBef>
              <a:buFont typeface="Wingdings" panose="05000000000000000000" pitchFamily="2" charset="2"/>
              <a:buChar char="§"/>
            </a:pPr>
            <a:r>
              <a:rPr lang="en-CA" dirty="0" smtClean="0"/>
              <a:t>Households </a:t>
            </a:r>
            <a:r>
              <a:rPr lang="en-CA" dirty="0"/>
              <a:t>and firms have desired currency holdings.</a:t>
            </a:r>
          </a:p>
          <a:p>
            <a:pPr marL="742950" lvl="2" indent="-259200">
              <a:spcBef>
                <a:spcPts val="1200"/>
              </a:spcBef>
              <a:buFont typeface="Arial" panose="020B0604020202020204" pitchFamily="34" charset="0"/>
              <a:buChar char="‒"/>
            </a:pPr>
            <a:r>
              <a:rPr lang="en-CA" dirty="0"/>
              <a:t>And both these desired holdings of monetary base depend on the quantity of money</a:t>
            </a:r>
            <a:r>
              <a:rPr lang="en-CA" dirty="0" smtClean="0"/>
              <a:t>.</a:t>
            </a:r>
            <a:endParaRPr lang="en-CA" dirty="0"/>
          </a:p>
        </p:txBody>
      </p:sp>
    </p:spTree>
    <p:extLst>
      <p:ext uri="{BB962C8B-B14F-4D97-AF65-F5344CB8AC3E}">
        <p14:creationId xmlns:p14="http://schemas.microsoft.com/office/powerpoint/2010/main" val="2411106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How Banks Create Money </a:t>
            </a:r>
            <a:r>
              <a:rPr lang="en-CA" altLang="en-US" sz="2000" dirty="0" smtClean="0"/>
              <a:t>(3 </a:t>
            </a:r>
            <a:r>
              <a:rPr lang="en-CA" altLang="en-US" sz="2000" dirty="0"/>
              <a:t>of 7)</a:t>
            </a:r>
            <a:endParaRPr lang="en-IN" dirty="0"/>
          </a:p>
        </p:txBody>
      </p:sp>
      <p:sp>
        <p:nvSpPr>
          <p:cNvPr id="4" name="Content Placeholder 3"/>
          <p:cNvSpPr>
            <a:spLocks noGrp="1"/>
          </p:cNvSpPr>
          <p:nvPr>
            <p:ph sz="quarter" idx="14"/>
          </p:nvPr>
        </p:nvSpPr>
        <p:spPr/>
        <p:txBody>
          <a:bodyPr/>
          <a:lstStyle/>
          <a:p>
            <a:pPr marL="255600" indent="-255600">
              <a:spcBef>
                <a:spcPts val="1200"/>
              </a:spcBef>
            </a:pPr>
            <a:r>
              <a:rPr lang="en-CA" altLang="en-US" sz="2400" b="1" dirty="0"/>
              <a:t>Desired Reserves</a:t>
            </a:r>
          </a:p>
          <a:p>
            <a:pPr marL="742950" lvl="2" indent="-259200">
              <a:spcBef>
                <a:spcPts val="1200"/>
              </a:spcBef>
              <a:buFont typeface="Arial" panose="020B0604020202020204" pitchFamily="34" charset="0"/>
              <a:buChar char="‒"/>
            </a:pPr>
            <a:r>
              <a:rPr lang="en-CA" dirty="0"/>
              <a:t>A bank’s </a:t>
            </a:r>
            <a:r>
              <a:rPr lang="en-CA" i="1" dirty="0"/>
              <a:t>actual reserves</a:t>
            </a:r>
            <a:r>
              <a:rPr lang="en-CA" dirty="0"/>
              <a:t> consists of notes and coins in its vault and its deposit at the Fed.</a:t>
            </a:r>
          </a:p>
          <a:p>
            <a:pPr marL="742950" lvl="2" indent="-259200">
              <a:spcBef>
                <a:spcPts val="1200"/>
              </a:spcBef>
              <a:buFont typeface="Arial" panose="020B0604020202020204" pitchFamily="34" charset="0"/>
              <a:buChar char="‒"/>
            </a:pPr>
            <a:r>
              <a:rPr lang="en-CA" dirty="0"/>
              <a:t>The </a:t>
            </a:r>
            <a:r>
              <a:rPr lang="en-CA" b="1" dirty="0"/>
              <a:t>desired reserve ratio</a:t>
            </a:r>
            <a:r>
              <a:rPr lang="en-CA" dirty="0"/>
              <a:t> is the ratio of the bank’s reserves to total deposits that a bank </a:t>
            </a:r>
            <a:r>
              <a:rPr lang="en-CA" i="1" dirty="0"/>
              <a:t>plans</a:t>
            </a:r>
            <a:r>
              <a:rPr lang="en-CA" dirty="0"/>
              <a:t> to hold. </a:t>
            </a:r>
          </a:p>
          <a:p>
            <a:pPr marL="742950" lvl="2" indent="-259200">
              <a:spcBef>
                <a:spcPts val="1200"/>
              </a:spcBef>
              <a:buFont typeface="Arial" panose="020B0604020202020204" pitchFamily="34" charset="0"/>
              <a:buChar char="‒"/>
            </a:pPr>
            <a:r>
              <a:rPr lang="en-CA" dirty="0"/>
              <a:t>The desired reserve ratio exceeds the required reserve ratio by the amount that the bank determines to be prudent for its daily business</a:t>
            </a:r>
            <a:r>
              <a:rPr lang="en-CA" dirty="0" smtClean="0"/>
              <a:t>.</a:t>
            </a:r>
            <a:endParaRPr lang="en-CA" dirty="0"/>
          </a:p>
        </p:txBody>
      </p:sp>
    </p:spTree>
    <p:extLst>
      <p:ext uri="{BB962C8B-B14F-4D97-AF65-F5344CB8AC3E}">
        <p14:creationId xmlns:p14="http://schemas.microsoft.com/office/powerpoint/2010/main" val="2091505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How Banks Create Money </a:t>
            </a:r>
            <a:r>
              <a:rPr lang="en-CA" altLang="en-US" sz="2000" dirty="0" smtClean="0"/>
              <a:t>(4 </a:t>
            </a:r>
            <a:r>
              <a:rPr lang="en-CA" altLang="en-US" sz="2000" dirty="0"/>
              <a:t>of 7)</a:t>
            </a:r>
            <a:endParaRPr lang="en-IN" dirty="0"/>
          </a:p>
        </p:txBody>
      </p:sp>
      <p:sp>
        <p:nvSpPr>
          <p:cNvPr id="4" name="Content Placeholder 3"/>
          <p:cNvSpPr>
            <a:spLocks noGrp="1"/>
          </p:cNvSpPr>
          <p:nvPr>
            <p:ph sz="quarter" idx="14"/>
          </p:nvPr>
        </p:nvSpPr>
        <p:spPr/>
        <p:txBody>
          <a:bodyPr/>
          <a:lstStyle/>
          <a:p>
            <a:pPr marL="255600" indent="-255600">
              <a:spcBef>
                <a:spcPts val="1200"/>
              </a:spcBef>
            </a:pPr>
            <a:r>
              <a:rPr lang="en-CA" altLang="en-US" sz="2400" b="1" dirty="0"/>
              <a:t>Desired Currency Holding</a:t>
            </a:r>
          </a:p>
          <a:p>
            <a:pPr marL="742950" lvl="2" indent="-259200">
              <a:spcBef>
                <a:spcPts val="1200"/>
              </a:spcBef>
              <a:buFont typeface="Arial" panose="020B0604020202020204" pitchFamily="34" charset="0"/>
              <a:buChar char="‒"/>
            </a:pPr>
            <a:r>
              <a:rPr lang="en-CA" dirty="0"/>
              <a:t>People hold some fraction of their money as currency.</a:t>
            </a:r>
          </a:p>
          <a:p>
            <a:pPr marL="742950" lvl="2" indent="-259200">
              <a:spcBef>
                <a:spcPts val="1200"/>
              </a:spcBef>
              <a:buFont typeface="Arial" panose="020B0604020202020204" pitchFamily="34" charset="0"/>
              <a:buChar char="‒"/>
            </a:pPr>
            <a:r>
              <a:rPr lang="en-CA" dirty="0"/>
              <a:t>So when the total quantity of money increases, so does the quantity of currency that people plan to hold.</a:t>
            </a:r>
          </a:p>
          <a:p>
            <a:pPr marL="742950" lvl="2" indent="-259200">
              <a:spcBef>
                <a:spcPts val="1200"/>
              </a:spcBef>
              <a:buFont typeface="Arial" panose="020B0604020202020204" pitchFamily="34" charset="0"/>
              <a:buChar char="‒"/>
            </a:pPr>
            <a:r>
              <a:rPr lang="en-CA" dirty="0"/>
              <a:t>Because desired currency holding increases when deposits increase, currency leaves the banks when they make loans and increase deposits. </a:t>
            </a:r>
          </a:p>
          <a:p>
            <a:pPr marL="742950" lvl="2" indent="-259200">
              <a:spcBef>
                <a:spcPts val="1200"/>
              </a:spcBef>
              <a:buFont typeface="Arial" panose="020B0604020202020204" pitchFamily="34" charset="0"/>
              <a:buChar char="‒"/>
            </a:pPr>
            <a:r>
              <a:rPr lang="en-CA" dirty="0"/>
              <a:t>This leakage of reserves into currency is called the </a:t>
            </a:r>
            <a:r>
              <a:rPr lang="en-CA" i="1" dirty="0"/>
              <a:t>currency drain</a:t>
            </a:r>
            <a:r>
              <a:rPr lang="en-CA" dirty="0"/>
              <a:t>.</a:t>
            </a:r>
          </a:p>
          <a:p>
            <a:pPr marL="742950" lvl="2" indent="-259200">
              <a:spcBef>
                <a:spcPts val="1200"/>
              </a:spcBef>
              <a:buFont typeface="Arial" panose="020B0604020202020204" pitchFamily="34" charset="0"/>
              <a:buChar char="‒"/>
            </a:pPr>
            <a:r>
              <a:rPr lang="en-CA" dirty="0"/>
              <a:t>The ratio of currency to deposits is the </a:t>
            </a:r>
            <a:r>
              <a:rPr lang="en-CA" b="1" dirty="0"/>
              <a:t>currency drain ratio</a:t>
            </a:r>
            <a:r>
              <a:rPr lang="en-CA" dirty="0" smtClean="0"/>
              <a:t>.</a:t>
            </a:r>
            <a:endParaRPr lang="en-CA" dirty="0"/>
          </a:p>
        </p:txBody>
      </p:sp>
    </p:spTree>
    <p:extLst>
      <p:ext uri="{BB962C8B-B14F-4D97-AF65-F5344CB8AC3E}">
        <p14:creationId xmlns:p14="http://schemas.microsoft.com/office/powerpoint/2010/main" val="3563485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How Banks Create Money </a:t>
            </a:r>
            <a:r>
              <a:rPr lang="en-CA" altLang="en-US" sz="2000" dirty="0" smtClean="0"/>
              <a:t>(5 </a:t>
            </a:r>
            <a:r>
              <a:rPr lang="en-CA" altLang="en-US" sz="2000" dirty="0"/>
              <a:t>of 7)</a:t>
            </a:r>
            <a:endParaRPr lang="en-IN" dirty="0"/>
          </a:p>
        </p:txBody>
      </p:sp>
      <p:sp>
        <p:nvSpPr>
          <p:cNvPr id="4" name="Content Placeholder 3"/>
          <p:cNvSpPr>
            <a:spLocks noGrp="1"/>
          </p:cNvSpPr>
          <p:nvPr>
            <p:ph sz="quarter" idx="14"/>
          </p:nvPr>
        </p:nvSpPr>
        <p:spPr/>
        <p:txBody>
          <a:bodyPr/>
          <a:lstStyle/>
          <a:p>
            <a:pPr marL="255600" indent="-255600">
              <a:spcBef>
                <a:spcPts val="1200"/>
              </a:spcBef>
            </a:pPr>
            <a:r>
              <a:rPr lang="en-CA" altLang="en-US" sz="2400" b="1" dirty="0"/>
              <a:t>The Money Creation Process</a:t>
            </a:r>
          </a:p>
          <a:p>
            <a:pPr marL="742950" lvl="2" indent="-259200">
              <a:spcBef>
                <a:spcPts val="1200"/>
              </a:spcBef>
              <a:buFont typeface="Arial" panose="020B0604020202020204" pitchFamily="34" charset="0"/>
              <a:buChar char="‒"/>
            </a:pPr>
            <a:r>
              <a:rPr lang="en-CA" dirty="0"/>
              <a:t>The money creation process begins with an increase in the monetary base.</a:t>
            </a:r>
          </a:p>
          <a:p>
            <a:pPr marL="742950" lvl="2" indent="-259200">
              <a:spcBef>
                <a:spcPts val="1200"/>
              </a:spcBef>
              <a:buFont typeface="Arial" panose="020B0604020202020204" pitchFamily="34" charset="0"/>
              <a:buChar char="‒"/>
            </a:pPr>
            <a:r>
              <a:rPr lang="en-CA" dirty="0"/>
              <a:t>The Fed conducts an open market operation in which it buys securities from banks.</a:t>
            </a:r>
          </a:p>
          <a:p>
            <a:pPr marL="742950" lvl="2" indent="-259200">
              <a:spcBef>
                <a:spcPts val="1200"/>
              </a:spcBef>
              <a:buFont typeface="Arial" panose="020B0604020202020204" pitchFamily="34" charset="0"/>
              <a:buChar char="‒"/>
            </a:pPr>
            <a:r>
              <a:rPr lang="en-CA" dirty="0"/>
              <a:t>The Fed pays for the securities with newly created bank reserves.</a:t>
            </a:r>
          </a:p>
          <a:p>
            <a:pPr marL="742950" lvl="2" indent="-259200">
              <a:spcBef>
                <a:spcPts val="1200"/>
              </a:spcBef>
              <a:buFont typeface="Arial" panose="020B0604020202020204" pitchFamily="34" charset="0"/>
              <a:buChar char="‒"/>
            </a:pPr>
            <a:r>
              <a:rPr lang="en-CA" dirty="0"/>
              <a:t>Banks now have more reserves but the same amount of deposits, so they have excess reserves.</a:t>
            </a:r>
          </a:p>
          <a:p>
            <a:pPr marL="742950" lvl="2" indent="-259200">
              <a:spcBef>
                <a:spcPts val="1200"/>
              </a:spcBef>
              <a:buFont typeface="Arial" panose="020B0604020202020204" pitchFamily="34" charset="0"/>
              <a:buChar char="‒"/>
            </a:pPr>
            <a:r>
              <a:rPr lang="en-CA" b="1" dirty="0"/>
              <a:t>Excess reserves </a:t>
            </a:r>
            <a:r>
              <a:rPr lang="en-CA" dirty="0"/>
              <a:t>= Actual reserves – desired reserves</a:t>
            </a:r>
            <a:r>
              <a:rPr lang="en-CA" dirty="0" smtClean="0"/>
              <a:t>.</a:t>
            </a:r>
            <a:endParaRPr lang="en-CA" dirty="0"/>
          </a:p>
        </p:txBody>
      </p:sp>
    </p:spTree>
    <p:extLst>
      <p:ext uri="{BB962C8B-B14F-4D97-AF65-F5344CB8AC3E}">
        <p14:creationId xmlns:p14="http://schemas.microsoft.com/office/powerpoint/2010/main" val="4198716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How Banks Create Money </a:t>
            </a:r>
            <a:r>
              <a:rPr lang="en-CA" altLang="en-US" sz="2000" dirty="0" smtClean="0"/>
              <a:t>(6 </a:t>
            </a:r>
            <a:r>
              <a:rPr lang="en-CA" altLang="en-US" sz="2000" dirty="0"/>
              <a:t>of 7)</a:t>
            </a:r>
            <a:endParaRPr lang="en-IN" dirty="0"/>
          </a:p>
        </p:txBody>
      </p:sp>
      <p:sp>
        <p:nvSpPr>
          <p:cNvPr id="4" name="Content Placeholder 3"/>
          <p:cNvSpPr>
            <a:spLocks noGrp="1"/>
          </p:cNvSpPr>
          <p:nvPr>
            <p:ph sz="quarter" idx="14"/>
          </p:nvPr>
        </p:nvSpPr>
        <p:spPr>
          <a:xfrm>
            <a:off x="457200" y="1600201"/>
            <a:ext cx="8229600" cy="757230"/>
          </a:xfrm>
        </p:spPr>
        <p:txBody>
          <a:bodyPr/>
          <a:lstStyle/>
          <a:p>
            <a:pPr marL="256032" lvl="1" indent="-256032">
              <a:spcBef>
                <a:spcPts val="1500"/>
              </a:spcBef>
              <a:buFont typeface="Arial" panose="020B0604020202020204" pitchFamily="34" charset="0"/>
              <a:buChar char="•"/>
            </a:pPr>
            <a:r>
              <a:rPr lang="en-CA" dirty="0"/>
              <a:t>Figure 25.3 illustrates one round in how the banking system creates money by making loans</a:t>
            </a:r>
            <a:r>
              <a:rPr lang="en-CA" dirty="0" smtClean="0"/>
              <a:t>.</a:t>
            </a:r>
            <a:endParaRPr lang="en-CA" dirty="0"/>
          </a:p>
        </p:txBody>
      </p:sp>
      <p:pic>
        <p:nvPicPr>
          <p:cNvPr id="5" name="Picture 20" descr="An increase in the monetary base leads to excess reserves. Banks lend the excess reserves, and the quantity of money increases. New deposits are used to make payments. Money remains on deposit, causing a currency drain. This leads to excess reserves. Desired reserves increase, leading to an increase in the monetary ba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10" y="2643182"/>
            <a:ext cx="7620024" cy="34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3320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How Banks Create Money </a:t>
            </a:r>
            <a:r>
              <a:rPr lang="en-CA" altLang="en-US" sz="2000" dirty="0" smtClean="0"/>
              <a:t>(7 </a:t>
            </a:r>
            <a:r>
              <a:rPr lang="en-CA" altLang="en-US" sz="2000" dirty="0"/>
              <a:t>of 7)</a:t>
            </a:r>
            <a:endParaRPr lang="en-IN" dirty="0"/>
          </a:p>
        </p:txBody>
      </p:sp>
      <p:sp>
        <p:nvSpPr>
          <p:cNvPr id="4" name="Content Placeholder 3"/>
          <p:cNvSpPr>
            <a:spLocks noGrp="1"/>
          </p:cNvSpPr>
          <p:nvPr>
            <p:ph sz="quarter" idx="14"/>
          </p:nvPr>
        </p:nvSpPr>
        <p:spPr/>
        <p:txBody>
          <a:bodyPr/>
          <a:lstStyle/>
          <a:p>
            <a:pPr marL="255600" indent="-255600">
              <a:spcBef>
                <a:spcPts val="1200"/>
              </a:spcBef>
            </a:pPr>
            <a:r>
              <a:rPr lang="en-CA" altLang="en-US" sz="2400" b="1" dirty="0"/>
              <a:t>The Money Multiplier</a:t>
            </a:r>
          </a:p>
          <a:p>
            <a:pPr marL="742950" lvl="2" indent="-259200">
              <a:spcBef>
                <a:spcPts val="1200"/>
              </a:spcBef>
              <a:buFont typeface="Arial" panose="020B0604020202020204" pitchFamily="34" charset="0"/>
              <a:buChar char="‒"/>
            </a:pPr>
            <a:r>
              <a:rPr lang="en-CA" dirty="0"/>
              <a:t>The </a:t>
            </a:r>
            <a:r>
              <a:rPr lang="en-CA" b="1" dirty="0"/>
              <a:t>money multiplier</a:t>
            </a:r>
            <a:r>
              <a:rPr lang="en-CA" dirty="0"/>
              <a:t> is the ratio of the change in the quantity of money to the change in the monetary base.</a:t>
            </a:r>
          </a:p>
          <a:p>
            <a:pPr marL="742950" lvl="2" indent="-259200">
              <a:spcBef>
                <a:spcPts val="1200"/>
              </a:spcBef>
              <a:buFont typeface="Arial" panose="020B0604020202020204" pitchFamily="34" charset="0"/>
              <a:buChar char="‒"/>
            </a:pPr>
            <a:r>
              <a:rPr lang="en-CA" dirty="0"/>
              <a:t>For example, if the Fed increases the monetary base by $100,000 and the quantity of money increases by $250,000, the money multiplier is 2.5.</a:t>
            </a:r>
          </a:p>
          <a:p>
            <a:pPr marL="742950" lvl="2" indent="-259200">
              <a:spcBef>
                <a:spcPts val="1200"/>
              </a:spcBef>
              <a:buFont typeface="Arial" panose="020B0604020202020204" pitchFamily="34" charset="0"/>
              <a:buChar char="‒"/>
            </a:pPr>
            <a:r>
              <a:rPr lang="en-CA" dirty="0"/>
              <a:t>The quantity of money created depends on the desired reserve ratio and the currency drain ratio.</a:t>
            </a:r>
          </a:p>
          <a:p>
            <a:pPr marL="742950" lvl="2" indent="-259200">
              <a:spcBef>
                <a:spcPts val="1200"/>
              </a:spcBef>
              <a:buFont typeface="Arial" panose="020B0604020202020204" pitchFamily="34" charset="0"/>
              <a:buChar char="‒"/>
            </a:pPr>
            <a:r>
              <a:rPr lang="en-CA" dirty="0"/>
              <a:t>The smaller these ratios, the larger is the money multiplier</a:t>
            </a:r>
            <a:r>
              <a:rPr lang="en-CA" dirty="0" smtClean="0"/>
              <a:t>.</a:t>
            </a:r>
            <a:endParaRPr lang="en-CA" dirty="0"/>
          </a:p>
        </p:txBody>
      </p:sp>
    </p:spTree>
    <p:extLst>
      <p:ext uri="{BB962C8B-B14F-4D97-AF65-F5344CB8AC3E}">
        <p14:creationId xmlns:p14="http://schemas.microsoft.com/office/powerpoint/2010/main" val="3378142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The Money </a:t>
            </a:r>
            <a:r>
              <a:rPr lang="en-CA" altLang="en-US" dirty="0" smtClean="0"/>
              <a:t>Market </a:t>
            </a:r>
            <a:r>
              <a:rPr lang="en-CA" altLang="en-US" sz="2000" dirty="0" smtClean="0"/>
              <a:t>(1 of 17)</a:t>
            </a:r>
            <a:endParaRPr lang="en-IN" dirty="0"/>
          </a:p>
        </p:txBody>
      </p:sp>
      <p:sp>
        <p:nvSpPr>
          <p:cNvPr id="4" name="Content Placeholder 3"/>
          <p:cNvSpPr>
            <a:spLocks noGrp="1"/>
          </p:cNvSpPr>
          <p:nvPr>
            <p:ph sz="quarter" idx="14"/>
          </p:nvPr>
        </p:nvSpPr>
        <p:spPr/>
        <p:txBody>
          <a:bodyPr/>
          <a:lstStyle/>
          <a:p>
            <a:pPr marL="255600" indent="-255600">
              <a:spcBef>
                <a:spcPts val="1200"/>
              </a:spcBef>
            </a:pPr>
            <a:r>
              <a:rPr lang="en-CA" altLang="en-US" sz="2400" dirty="0"/>
              <a:t>How much money do people want to hold?</a:t>
            </a:r>
          </a:p>
          <a:p>
            <a:pPr marL="255600" indent="-255600">
              <a:spcBef>
                <a:spcPts val="1200"/>
              </a:spcBef>
            </a:pPr>
            <a:r>
              <a:rPr lang="en-CA" altLang="en-US" sz="2400" b="1" dirty="0"/>
              <a:t>The Influences on Money Holding</a:t>
            </a:r>
          </a:p>
          <a:p>
            <a:pPr marL="742950" lvl="2" indent="-259200">
              <a:spcBef>
                <a:spcPts val="1200"/>
              </a:spcBef>
              <a:buFont typeface="Arial" panose="020B0604020202020204" pitchFamily="34" charset="0"/>
              <a:buChar char="‒"/>
            </a:pPr>
            <a:r>
              <a:rPr lang="en-CA" dirty="0"/>
              <a:t>The quantity of money that people plan to hold depends on four main factors:</a:t>
            </a:r>
          </a:p>
          <a:p>
            <a:pPr marL="1143000" lvl="3" indent="-285750">
              <a:spcBef>
                <a:spcPts val="1200"/>
              </a:spcBef>
              <a:buSzPct val="100000"/>
              <a:buFont typeface="Wingdings" panose="05000000000000000000" pitchFamily="2" charset="2"/>
              <a:buChar char="§"/>
            </a:pPr>
            <a:r>
              <a:rPr lang="en-CA" dirty="0" smtClean="0"/>
              <a:t>The </a:t>
            </a:r>
            <a:r>
              <a:rPr lang="en-CA" dirty="0"/>
              <a:t>price level</a:t>
            </a:r>
          </a:p>
          <a:p>
            <a:pPr marL="1143000" lvl="3" indent="-285750">
              <a:spcBef>
                <a:spcPts val="1200"/>
              </a:spcBef>
              <a:buSzPct val="100000"/>
              <a:buFont typeface="Wingdings" panose="05000000000000000000" pitchFamily="2" charset="2"/>
              <a:buChar char="§"/>
            </a:pPr>
            <a:r>
              <a:rPr lang="en-CA" dirty="0" smtClean="0"/>
              <a:t>The </a:t>
            </a:r>
            <a:r>
              <a:rPr lang="en-CA" i="1" dirty="0"/>
              <a:t>nominal</a:t>
            </a:r>
            <a:r>
              <a:rPr lang="en-CA" dirty="0"/>
              <a:t> interest rate</a:t>
            </a:r>
          </a:p>
          <a:p>
            <a:pPr marL="1143000" lvl="3" indent="-285750">
              <a:spcBef>
                <a:spcPts val="1200"/>
              </a:spcBef>
              <a:buSzPct val="100000"/>
              <a:buFont typeface="Wingdings" panose="05000000000000000000" pitchFamily="2" charset="2"/>
              <a:buChar char="§"/>
            </a:pPr>
            <a:r>
              <a:rPr lang="en-CA" dirty="0" smtClean="0"/>
              <a:t>Real </a:t>
            </a:r>
            <a:r>
              <a:rPr lang="en-CA" dirty="0"/>
              <a:t>GDP</a:t>
            </a:r>
          </a:p>
          <a:p>
            <a:pPr marL="1143000" lvl="3" indent="-285750">
              <a:spcBef>
                <a:spcPts val="1200"/>
              </a:spcBef>
              <a:buSzPct val="100000"/>
              <a:buFont typeface="Wingdings" panose="05000000000000000000" pitchFamily="2" charset="2"/>
              <a:buChar char="§"/>
            </a:pPr>
            <a:r>
              <a:rPr lang="en-CA" dirty="0" smtClean="0"/>
              <a:t>Financial innovation</a:t>
            </a:r>
            <a:endParaRPr lang="en-CA" dirty="0"/>
          </a:p>
        </p:txBody>
      </p:sp>
    </p:spTree>
    <p:extLst>
      <p:ext uri="{BB962C8B-B14F-4D97-AF65-F5344CB8AC3E}">
        <p14:creationId xmlns:p14="http://schemas.microsoft.com/office/powerpoint/2010/main" val="2122052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What is Money? </a:t>
            </a:r>
            <a:r>
              <a:rPr lang="en-CA" altLang="en-US" sz="2000" dirty="0" smtClean="0"/>
              <a:t>(2 </a:t>
            </a:r>
            <a:r>
              <a:rPr lang="en-CA" altLang="en-US" sz="2000" dirty="0"/>
              <a:t>of 8)</a:t>
            </a:r>
            <a:endParaRPr lang="en-IN" dirty="0"/>
          </a:p>
        </p:txBody>
      </p:sp>
      <p:sp>
        <p:nvSpPr>
          <p:cNvPr id="4" name="Content Placeholder 3"/>
          <p:cNvSpPr>
            <a:spLocks noGrp="1"/>
          </p:cNvSpPr>
          <p:nvPr>
            <p:ph sz="quarter" idx="14"/>
          </p:nvPr>
        </p:nvSpPr>
        <p:spPr/>
        <p:txBody>
          <a:bodyPr/>
          <a:lstStyle/>
          <a:p>
            <a:pPr marL="255600" indent="-255600">
              <a:spcBef>
                <a:spcPts val="1200"/>
              </a:spcBef>
            </a:pPr>
            <a:r>
              <a:rPr lang="en-CA" altLang="en-US" sz="2400" b="1" dirty="0"/>
              <a:t>Medium of Exchange</a:t>
            </a:r>
          </a:p>
          <a:p>
            <a:pPr marL="742950" lvl="2" indent="-259200">
              <a:spcBef>
                <a:spcPts val="1200"/>
              </a:spcBef>
              <a:buFont typeface="Arial" panose="020B0604020202020204" pitchFamily="34" charset="0"/>
              <a:buChar char="‒"/>
            </a:pPr>
            <a:r>
              <a:rPr lang="en-CA" dirty="0"/>
              <a:t>A </a:t>
            </a:r>
            <a:r>
              <a:rPr lang="en-CA" i="1" dirty="0"/>
              <a:t>medium of exchange</a:t>
            </a:r>
            <a:r>
              <a:rPr lang="en-CA" dirty="0"/>
              <a:t> is an object that is generally accepted in exchange for goods and services.</a:t>
            </a:r>
          </a:p>
          <a:p>
            <a:pPr marL="742950" lvl="2" indent="-259200">
              <a:spcBef>
                <a:spcPts val="1200"/>
              </a:spcBef>
              <a:buFont typeface="Arial" panose="020B0604020202020204" pitchFamily="34" charset="0"/>
              <a:buChar char="‒"/>
            </a:pPr>
            <a:r>
              <a:rPr lang="en-CA" dirty="0"/>
              <a:t>In the absence of money, people would need to exchange goods and services directly, which is called </a:t>
            </a:r>
            <a:r>
              <a:rPr lang="en-CA" b="1" dirty="0"/>
              <a:t>barter</a:t>
            </a:r>
            <a:r>
              <a:rPr lang="en-CA" dirty="0"/>
              <a:t>.</a:t>
            </a:r>
          </a:p>
          <a:p>
            <a:pPr marL="742950" lvl="2" indent="-259200">
              <a:spcBef>
                <a:spcPts val="1200"/>
              </a:spcBef>
              <a:buFont typeface="Arial" panose="020B0604020202020204" pitchFamily="34" charset="0"/>
              <a:buChar char="‒"/>
            </a:pPr>
            <a:r>
              <a:rPr lang="en-CA" dirty="0"/>
              <a:t>Barter requires a double coincidence of wants, which is rare, so barter is costly</a:t>
            </a:r>
            <a:r>
              <a:rPr lang="en-CA" dirty="0" smtClean="0"/>
              <a:t>.</a:t>
            </a:r>
            <a:endParaRPr lang="en-CA" dirty="0"/>
          </a:p>
        </p:txBody>
      </p:sp>
    </p:spTree>
    <p:extLst>
      <p:ext uri="{BB962C8B-B14F-4D97-AF65-F5344CB8AC3E}">
        <p14:creationId xmlns:p14="http://schemas.microsoft.com/office/powerpoint/2010/main" val="2077503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The Money Market </a:t>
            </a:r>
            <a:r>
              <a:rPr lang="en-CA" altLang="en-US" sz="2000" dirty="0" smtClean="0"/>
              <a:t>(2 </a:t>
            </a:r>
            <a:r>
              <a:rPr lang="en-CA" altLang="en-US" sz="2000" dirty="0"/>
              <a:t>of 17)</a:t>
            </a:r>
            <a:endParaRPr lang="en-IN" dirty="0"/>
          </a:p>
        </p:txBody>
      </p:sp>
      <p:sp>
        <p:nvSpPr>
          <p:cNvPr id="4" name="Content Placeholder 3"/>
          <p:cNvSpPr>
            <a:spLocks noGrp="1"/>
          </p:cNvSpPr>
          <p:nvPr>
            <p:ph sz="quarter" idx="14"/>
          </p:nvPr>
        </p:nvSpPr>
        <p:spPr/>
        <p:txBody>
          <a:bodyPr/>
          <a:lstStyle/>
          <a:p>
            <a:pPr marL="255600" lvl="1" indent="-255600">
              <a:spcBef>
                <a:spcPts val="1200"/>
              </a:spcBef>
              <a:buFont typeface="Arial" panose="020B0604020202020204" pitchFamily="34" charset="0"/>
              <a:buChar char="•"/>
            </a:pPr>
            <a:r>
              <a:rPr lang="en-IN" b="1" dirty="0"/>
              <a:t>The Price Level</a:t>
            </a:r>
          </a:p>
          <a:p>
            <a:pPr marL="742950" lvl="2" indent="-259200">
              <a:spcBef>
                <a:spcPts val="1200"/>
              </a:spcBef>
              <a:buFont typeface="Arial" panose="020B0604020202020204" pitchFamily="34" charset="0"/>
              <a:buChar char="‒"/>
            </a:pPr>
            <a:r>
              <a:rPr lang="en-IN" dirty="0"/>
              <a:t>A rise in the price level increases the quantity of </a:t>
            </a:r>
            <a:r>
              <a:rPr lang="en-IN" i="1" dirty="0"/>
              <a:t>nominal</a:t>
            </a:r>
            <a:r>
              <a:rPr lang="en-IN" dirty="0"/>
              <a:t> money but doesn’t change the quantity of </a:t>
            </a:r>
            <a:r>
              <a:rPr lang="en-IN" i="1" dirty="0"/>
              <a:t>real</a:t>
            </a:r>
            <a:r>
              <a:rPr lang="en-IN" dirty="0"/>
              <a:t> money that people plan to hold.</a:t>
            </a:r>
          </a:p>
          <a:p>
            <a:pPr marL="742950" lvl="2" indent="-259200">
              <a:spcBef>
                <a:spcPts val="1200"/>
              </a:spcBef>
              <a:buFont typeface="Arial" panose="020B0604020202020204" pitchFamily="34" charset="0"/>
              <a:buChar char="‒"/>
            </a:pPr>
            <a:r>
              <a:rPr lang="en-IN" i="1" dirty="0"/>
              <a:t>Nominal money</a:t>
            </a:r>
            <a:r>
              <a:rPr lang="en-IN" dirty="0"/>
              <a:t> is the amount of money measured in dollars. </a:t>
            </a:r>
          </a:p>
          <a:p>
            <a:pPr marL="742950" lvl="2" indent="-259200">
              <a:spcBef>
                <a:spcPts val="1200"/>
              </a:spcBef>
              <a:buFont typeface="Arial" panose="020B0604020202020204" pitchFamily="34" charset="0"/>
              <a:buChar char="‒"/>
            </a:pPr>
            <a:r>
              <a:rPr lang="en-IN" i="1" dirty="0"/>
              <a:t>Real</a:t>
            </a:r>
            <a:r>
              <a:rPr lang="en-IN" dirty="0"/>
              <a:t> money equals nominal money </a:t>
            </a:r>
            <a:r>
              <a:rPr lang="en-IN" dirty="0">
                <a:cs typeface="Arial" panose="020B0604020202020204" pitchFamily="34" charset="0"/>
              </a:rPr>
              <a:t>÷ price level.</a:t>
            </a:r>
          </a:p>
          <a:p>
            <a:pPr marL="742950" lvl="2" indent="-259200">
              <a:spcBef>
                <a:spcPts val="1200"/>
              </a:spcBef>
              <a:buFont typeface="Arial" panose="020B0604020202020204" pitchFamily="34" charset="0"/>
              <a:buChar char="‒"/>
            </a:pPr>
            <a:r>
              <a:rPr lang="en-IN" dirty="0"/>
              <a:t>The quantity of nominal money demanded is proportional to the price level—a 10 percent rise in the price level increases the quantity of nominal money demanded by 10 percent</a:t>
            </a:r>
            <a:r>
              <a:rPr lang="en-IN" dirty="0" smtClean="0"/>
              <a:t>.</a:t>
            </a:r>
            <a:endParaRPr lang="en-IN" dirty="0"/>
          </a:p>
        </p:txBody>
      </p:sp>
    </p:spTree>
    <p:extLst>
      <p:ext uri="{BB962C8B-B14F-4D97-AF65-F5344CB8AC3E}">
        <p14:creationId xmlns:p14="http://schemas.microsoft.com/office/powerpoint/2010/main" val="3775303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The Money Market </a:t>
            </a:r>
            <a:r>
              <a:rPr lang="en-CA" altLang="en-US" sz="2000" dirty="0" smtClean="0"/>
              <a:t>(3 </a:t>
            </a:r>
            <a:r>
              <a:rPr lang="en-CA" altLang="en-US" sz="2000" dirty="0"/>
              <a:t>of 17)</a:t>
            </a:r>
            <a:endParaRPr lang="en-IN" dirty="0"/>
          </a:p>
        </p:txBody>
      </p:sp>
      <p:sp>
        <p:nvSpPr>
          <p:cNvPr id="4" name="Content Placeholder 3"/>
          <p:cNvSpPr>
            <a:spLocks noGrp="1"/>
          </p:cNvSpPr>
          <p:nvPr>
            <p:ph sz="quarter" idx="14"/>
          </p:nvPr>
        </p:nvSpPr>
        <p:spPr/>
        <p:txBody>
          <a:bodyPr/>
          <a:lstStyle/>
          <a:p>
            <a:pPr marL="255600" lvl="1" indent="-255600">
              <a:spcBef>
                <a:spcPts val="1200"/>
              </a:spcBef>
              <a:buFont typeface="Arial" panose="020B0604020202020204" pitchFamily="34" charset="0"/>
              <a:buChar char="•"/>
            </a:pPr>
            <a:r>
              <a:rPr lang="en-CA" b="1" dirty="0"/>
              <a:t>The </a:t>
            </a:r>
            <a:r>
              <a:rPr lang="en-CA" b="1" i="1" dirty="0"/>
              <a:t>Nominal</a:t>
            </a:r>
            <a:r>
              <a:rPr lang="en-CA" b="1" dirty="0"/>
              <a:t> Interest Rate </a:t>
            </a:r>
          </a:p>
          <a:p>
            <a:pPr marL="742950" lvl="2" indent="-259200">
              <a:spcBef>
                <a:spcPts val="1200"/>
              </a:spcBef>
              <a:buFont typeface="Arial" panose="020B0604020202020204" pitchFamily="34" charset="0"/>
              <a:buChar char="‒"/>
            </a:pPr>
            <a:r>
              <a:rPr lang="en-CA" dirty="0"/>
              <a:t>The nominal interest rate is the opportunity cost of holding wealth in the form of money rather than an interest-bearing asset.</a:t>
            </a:r>
          </a:p>
          <a:p>
            <a:pPr marL="742950" lvl="2" indent="-259200">
              <a:spcBef>
                <a:spcPts val="1200"/>
              </a:spcBef>
              <a:buFont typeface="Arial" panose="020B0604020202020204" pitchFamily="34" charset="0"/>
              <a:buChar char="‒"/>
            </a:pPr>
            <a:r>
              <a:rPr lang="en-CA" dirty="0"/>
              <a:t>A rise in the nominal interest rate on other assets decreases the quantity of real money that people plan to hold.</a:t>
            </a:r>
          </a:p>
          <a:p>
            <a:pPr marL="255600" lvl="1" indent="-255600">
              <a:spcBef>
                <a:spcPts val="1200"/>
              </a:spcBef>
              <a:buFont typeface="Arial" panose="020B0604020202020204" pitchFamily="34" charset="0"/>
              <a:buChar char="•"/>
            </a:pPr>
            <a:r>
              <a:rPr lang="en-CA" b="1" dirty="0"/>
              <a:t>Real GDP</a:t>
            </a:r>
          </a:p>
          <a:p>
            <a:pPr marL="742950" lvl="2" indent="-259200">
              <a:spcBef>
                <a:spcPts val="1200"/>
              </a:spcBef>
              <a:buFont typeface="Arial" panose="020B0604020202020204" pitchFamily="34" charset="0"/>
              <a:buChar char="‒"/>
            </a:pPr>
            <a:r>
              <a:rPr lang="en-CA" dirty="0"/>
              <a:t>An increase in real GDP increases the volume of expenditure, which increases the quantity of real money that people plan to hold</a:t>
            </a:r>
            <a:r>
              <a:rPr lang="en-CA" dirty="0" smtClean="0"/>
              <a:t>.</a:t>
            </a:r>
            <a:endParaRPr lang="en-CA" dirty="0"/>
          </a:p>
        </p:txBody>
      </p:sp>
    </p:spTree>
    <p:extLst>
      <p:ext uri="{BB962C8B-B14F-4D97-AF65-F5344CB8AC3E}">
        <p14:creationId xmlns:p14="http://schemas.microsoft.com/office/powerpoint/2010/main" val="2837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The Money Market </a:t>
            </a:r>
            <a:r>
              <a:rPr lang="en-CA" altLang="en-US" sz="2000" dirty="0" smtClean="0"/>
              <a:t>(4 </a:t>
            </a:r>
            <a:r>
              <a:rPr lang="en-CA" altLang="en-US" sz="2000" dirty="0"/>
              <a:t>of 17)</a:t>
            </a:r>
            <a:endParaRPr lang="en-IN" dirty="0"/>
          </a:p>
        </p:txBody>
      </p:sp>
      <p:sp>
        <p:nvSpPr>
          <p:cNvPr id="4" name="Content Placeholder 3"/>
          <p:cNvSpPr>
            <a:spLocks noGrp="1"/>
          </p:cNvSpPr>
          <p:nvPr>
            <p:ph sz="quarter" idx="14"/>
          </p:nvPr>
        </p:nvSpPr>
        <p:spPr/>
        <p:txBody>
          <a:bodyPr/>
          <a:lstStyle/>
          <a:p>
            <a:pPr marL="255600" lvl="1" indent="-255600">
              <a:spcBef>
                <a:spcPts val="1200"/>
              </a:spcBef>
              <a:buFont typeface="Arial" panose="020B0604020202020204" pitchFamily="34" charset="0"/>
              <a:buChar char="•"/>
            </a:pPr>
            <a:r>
              <a:rPr lang="en-CA" b="1" dirty="0"/>
              <a:t>Financial Innovation </a:t>
            </a:r>
          </a:p>
          <a:p>
            <a:pPr marL="742950" lvl="2" indent="-259200">
              <a:spcBef>
                <a:spcPts val="1200"/>
              </a:spcBef>
              <a:buFont typeface="Arial" panose="020B0604020202020204" pitchFamily="34" charset="0"/>
              <a:buChar char="‒"/>
            </a:pPr>
            <a:r>
              <a:rPr lang="en-CA" dirty="0"/>
              <a:t>Financial innovation that lowers the cost of switching between money and interest-bearing assets decreases the quantity of real money that people plan to hold.</a:t>
            </a:r>
          </a:p>
          <a:p>
            <a:pPr marL="255600" indent="-255600">
              <a:spcBef>
                <a:spcPts val="1200"/>
              </a:spcBef>
            </a:pPr>
            <a:r>
              <a:rPr lang="en-CA" altLang="en-US" sz="2400" b="1" dirty="0"/>
              <a:t>The Demand for Money</a:t>
            </a:r>
          </a:p>
          <a:p>
            <a:pPr marL="742950" lvl="2" indent="-259200">
              <a:spcBef>
                <a:spcPts val="1200"/>
              </a:spcBef>
              <a:buFont typeface="Arial" panose="020B0604020202020204" pitchFamily="34" charset="0"/>
              <a:buChar char="‒"/>
            </a:pPr>
            <a:r>
              <a:rPr lang="en-CA" dirty="0"/>
              <a:t>The </a:t>
            </a:r>
            <a:r>
              <a:rPr lang="en-CA" b="1" dirty="0"/>
              <a:t>demand for money</a:t>
            </a:r>
            <a:r>
              <a:rPr lang="en-CA" dirty="0"/>
              <a:t> is the relationship between the quantity of real money demanded and the nominal interest rate when all other influences on the amount of money that people wish to hold remain the same</a:t>
            </a:r>
            <a:r>
              <a:rPr lang="en-CA" dirty="0" smtClean="0"/>
              <a:t>.</a:t>
            </a:r>
            <a:endParaRPr lang="en-CA" dirty="0"/>
          </a:p>
        </p:txBody>
      </p:sp>
    </p:spTree>
    <p:extLst>
      <p:ext uri="{BB962C8B-B14F-4D97-AF65-F5344CB8AC3E}">
        <p14:creationId xmlns:p14="http://schemas.microsoft.com/office/powerpoint/2010/main" val="2856459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The Money Market </a:t>
            </a:r>
            <a:r>
              <a:rPr lang="en-CA" altLang="en-US" sz="2000" dirty="0" smtClean="0"/>
              <a:t>(5 </a:t>
            </a:r>
            <a:r>
              <a:rPr lang="en-CA" altLang="en-US" sz="2000" dirty="0"/>
              <a:t>of 17)</a:t>
            </a:r>
            <a:endParaRPr lang="en-IN" dirty="0"/>
          </a:p>
        </p:txBody>
      </p:sp>
      <p:sp>
        <p:nvSpPr>
          <p:cNvPr id="4" name="Content Placeholder 3"/>
          <p:cNvSpPr>
            <a:spLocks noGrp="1"/>
          </p:cNvSpPr>
          <p:nvPr>
            <p:ph sz="quarter" idx="14"/>
          </p:nvPr>
        </p:nvSpPr>
        <p:spPr>
          <a:xfrm>
            <a:off x="457200" y="1600200"/>
            <a:ext cx="3962400" cy="4525963"/>
          </a:xfrm>
        </p:spPr>
        <p:txBody>
          <a:bodyPr/>
          <a:lstStyle/>
          <a:p>
            <a:pPr marL="255600" lvl="1" indent="-255600">
              <a:spcBef>
                <a:spcPts val="1200"/>
              </a:spcBef>
              <a:buFont typeface="Arial" panose="020B0604020202020204" pitchFamily="34" charset="0"/>
              <a:buChar char="•"/>
            </a:pPr>
            <a:r>
              <a:rPr lang="en-CA" altLang="en-US" dirty="0"/>
              <a:t>Figure 25.4 illustrates the demand for money curve.</a:t>
            </a:r>
          </a:p>
          <a:p>
            <a:pPr marL="255600" lvl="1" indent="-255600">
              <a:spcBef>
                <a:spcPts val="1200"/>
              </a:spcBef>
              <a:buFont typeface="Arial" panose="020B0604020202020204" pitchFamily="34" charset="0"/>
              <a:buChar char="•"/>
            </a:pPr>
            <a:r>
              <a:rPr lang="en-CA" altLang="en-US" dirty="0"/>
              <a:t>A rise in the interest rate brings a decrease in the quantity of real money demanded.</a:t>
            </a:r>
          </a:p>
          <a:p>
            <a:pPr marL="255600" lvl="1" indent="-255600">
              <a:spcBef>
                <a:spcPts val="1200"/>
              </a:spcBef>
              <a:buFont typeface="Arial" panose="020B0604020202020204" pitchFamily="34" charset="0"/>
              <a:buChar char="•"/>
            </a:pPr>
            <a:r>
              <a:rPr lang="en-US" altLang="en-US" dirty="0"/>
              <a:t>A fall in the interest rate brings an increase in the quantity of real money demanded</a:t>
            </a:r>
            <a:r>
              <a:rPr lang="en-US" altLang="en-US" dirty="0" smtClean="0"/>
              <a:t>.</a:t>
            </a:r>
            <a:endParaRPr lang="en-CA" altLang="en-US" dirty="0"/>
          </a:p>
        </p:txBody>
      </p:sp>
      <p:pic>
        <p:nvPicPr>
          <p:cNvPr id="5" name="Picture 4" descr="MD falls straight through (3.0, 5). An increase in the interest rate leads to movement up the curve, and a decrease in the interest rate leads to movement down the curv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55763"/>
            <a:ext cx="421322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2199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The Money Market </a:t>
            </a:r>
            <a:r>
              <a:rPr lang="en-CA" altLang="en-US" sz="2000" dirty="0" smtClean="0"/>
              <a:t>(6 </a:t>
            </a:r>
            <a:r>
              <a:rPr lang="en-CA" altLang="en-US" sz="2000" dirty="0"/>
              <a:t>of 17)</a:t>
            </a:r>
            <a:endParaRPr lang="en-IN" dirty="0"/>
          </a:p>
        </p:txBody>
      </p:sp>
      <p:sp>
        <p:nvSpPr>
          <p:cNvPr id="4" name="Content Placeholder 3"/>
          <p:cNvSpPr>
            <a:spLocks noGrp="1"/>
          </p:cNvSpPr>
          <p:nvPr>
            <p:ph sz="quarter" idx="14"/>
          </p:nvPr>
        </p:nvSpPr>
        <p:spPr>
          <a:xfrm>
            <a:off x="457200" y="1600200"/>
            <a:ext cx="3829048" cy="4525963"/>
          </a:xfrm>
        </p:spPr>
        <p:txBody>
          <a:bodyPr/>
          <a:lstStyle/>
          <a:p>
            <a:pPr marL="255600" lvl="1" indent="-255600">
              <a:spcBef>
                <a:spcPts val="1200"/>
              </a:spcBef>
              <a:buFont typeface="Arial" panose="020B0604020202020204" pitchFamily="34" charset="0"/>
              <a:buChar char="•"/>
            </a:pPr>
            <a:r>
              <a:rPr lang="en-CA" altLang="en-US" b="1" dirty="0"/>
              <a:t>Shifts in the Demand for Money Curve</a:t>
            </a:r>
            <a:endParaRPr lang="en-CA" altLang="en-US" dirty="0"/>
          </a:p>
          <a:p>
            <a:pPr marL="255600" lvl="1" indent="-255600">
              <a:spcBef>
                <a:spcPts val="1200"/>
              </a:spcBef>
              <a:buFont typeface="Arial" panose="020B0604020202020204" pitchFamily="34" charset="0"/>
              <a:buChar char="•"/>
            </a:pPr>
            <a:r>
              <a:rPr lang="en-CA" altLang="en-US" sz="2000" dirty="0"/>
              <a:t>Figure 25.5 shows that a decrease in real GDP or a financial innovation decreases the demand for money and shifts the demand curve leftward.</a:t>
            </a:r>
          </a:p>
          <a:p>
            <a:pPr marL="255600" lvl="1" indent="-255600">
              <a:spcBef>
                <a:spcPts val="1200"/>
              </a:spcBef>
              <a:buFont typeface="Arial" panose="020B0604020202020204" pitchFamily="34" charset="0"/>
              <a:buChar char="•"/>
            </a:pPr>
            <a:r>
              <a:rPr lang="en-CA" altLang="en-US" sz="2000" dirty="0"/>
              <a:t>An increase in real GDP increases the demand for money and shifts the demand curve rightward</a:t>
            </a:r>
            <a:r>
              <a:rPr lang="en-CA" altLang="en-US" sz="2000" dirty="0" smtClean="0"/>
              <a:t>.</a:t>
            </a:r>
            <a:endParaRPr lang="en-CA" altLang="en-US" sz="2000" dirty="0"/>
          </a:p>
        </p:txBody>
      </p:sp>
      <p:pic>
        <p:nvPicPr>
          <p:cNvPr id="5" name="Picture 4" descr="MD sub 0 falls straight through (3.0, 5). Financial innovation or a decrease in real GDP shifts MD sub 0 leftward to form MD sub 1, which falls through (2.9, 5). An increase in real GDP shifts MD sub 0 rightward to form MD sub 2, which falls through (3.1,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655763"/>
            <a:ext cx="4229100" cy="391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1116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The Money Market </a:t>
            </a:r>
            <a:r>
              <a:rPr lang="en-CA" altLang="en-US" sz="2000" dirty="0" smtClean="0"/>
              <a:t>(7 </a:t>
            </a:r>
            <a:r>
              <a:rPr lang="en-CA" altLang="en-US" sz="2000" dirty="0"/>
              <a:t>of 17)</a:t>
            </a:r>
            <a:endParaRPr lang="en-IN" dirty="0"/>
          </a:p>
        </p:txBody>
      </p:sp>
      <p:sp>
        <p:nvSpPr>
          <p:cNvPr id="4" name="Content Placeholder 3"/>
          <p:cNvSpPr>
            <a:spLocks noGrp="1"/>
          </p:cNvSpPr>
          <p:nvPr>
            <p:ph sz="quarter" idx="14"/>
          </p:nvPr>
        </p:nvSpPr>
        <p:spPr/>
        <p:txBody>
          <a:bodyPr/>
          <a:lstStyle/>
          <a:p>
            <a:pPr marL="255600" indent="-255600">
              <a:spcBef>
                <a:spcPts val="1200"/>
              </a:spcBef>
            </a:pPr>
            <a:r>
              <a:rPr lang="en-CA" altLang="en-US" sz="2400" b="1" dirty="0"/>
              <a:t>Money Market Equilibrium</a:t>
            </a:r>
          </a:p>
          <a:p>
            <a:pPr marL="742950" lvl="2" indent="-259200">
              <a:spcBef>
                <a:spcPts val="1200"/>
              </a:spcBef>
              <a:buFont typeface="Arial" panose="020B0604020202020204" pitchFamily="34" charset="0"/>
              <a:buChar char="‒"/>
            </a:pPr>
            <a:r>
              <a:rPr lang="en-CA" dirty="0"/>
              <a:t>Money market equilibrium occurs when the quantity of money demanded equals the quantity of money supplied. </a:t>
            </a:r>
          </a:p>
          <a:p>
            <a:pPr marL="742950" lvl="2" indent="-259200">
              <a:spcBef>
                <a:spcPts val="1200"/>
              </a:spcBef>
              <a:buFont typeface="Arial" panose="020B0604020202020204" pitchFamily="34" charset="0"/>
              <a:buChar char="‒"/>
            </a:pPr>
            <a:r>
              <a:rPr lang="en-CA" dirty="0"/>
              <a:t>Adjustments that occur to bring about money market equilibrium are fundamentally different in the short run and the long run</a:t>
            </a:r>
            <a:r>
              <a:rPr lang="en-CA" dirty="0" smtClean="0"/>
              <a:t>.</a:t>
            </a:r>
            <a:endParaRPr lang="en-CA" dirty="0"/>
          </a:p>
        </p:txBody>
      </p:sp>
    </p:spTree>
    <p:extLst>
      <p:ext uri="{BB962C8B-B14F-4D97-AF65-F5344CB8AC3E}">
        <p14:creationId xmlns:p14="http://schemas.microsoft.com/office/powerpoint/2010/main" val="2772466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The Money Market </a:t>
            </a:r>
            <a:r>
              <a:rPr lang="en-CA" altLang="en-US" sz="2000" dirty="0" smtClean="0"/>
              <a:t>(8 </a:t>
            </a:r>
            <a:r>
              <a:rPr lang="en-CA" altLang="en-US" sz="2000" dirty="0"/>
              <a:t>of 17)</a:t>
            </a:r>
            <a:endParaRPr lang="en-IN" dirty="0"/>
          </a:p>
        </p:txBody>
      </p:sp>
      <p:sp>
        <p:nvSpPr>
          <p:cNvPr id="4" name="Content Placeholder 3"/>
          <p:cNvSpPr>
            <a:spLocks noGrp="1"/>
          </p:cNvSpPr>
          <p:nvPr>
            <p:ph sz="quarter" idx="14"/>
          </p:nvPr>
        </p:nvSpPr>
        <p:spPr>
          <a:xfrm>
            <a:off x="457200" y="1600200"/>
            <a:ext cx="4038600" cy="4525963"/>
          </a:xfrm>
        </p:spPr>
        <p:txBody>
          <a:bodyPr/>
          <a:lstStyle/>
          <a:p>
            <a:pPr marL="255600" indent="-255600">
              <a:spcBef>
                <a:spcPts val="1200"/>
              </a:spcBef>
            </a:pPr>
            <a:r>
              <a:rPr lang="en-CA" altLang="en-US" sz="2400" b="1" dirty="0"/>
              <a:t>Short-Run </a:t>
            </a:r>
            <a:r>
              <a:rPr lang="en-CA" altLang="en-US" sz="2400" b="1" dirty="0" smtClean="0"/>
              <a:t>Equilibrium</a:t>
            </a:r>
            <a:endParaRPr lang="en-CA" altLang="en-US" sz="2400" b="1" dirty="0"/>
          </a:p>
          <a:p>
            <a:pPr marL="255600" indent="-255600">
              <a:spcBef>
                <a:spcPts val="1200"/>
              </a:spcBef>
            </a:pPr>
            <a:r>
              <a:rPr lang="en-CA" altLang="en-US" sz="2000" dirty="0"/>
              <a:t>Figure 25.6 shows the demand for money.</a:t>
            </a:r>
          </a:p>
          <a:p>
            <a:pPr marL="255600" indent="-255600">
              <a:spcBef>
                <a:spcPts val="1200"/>
              </a:spcBef>
            </a:pPr>
            <a:r>
              <a:rPr lang="en-CA" altLang="en-US" sz="2000" dirty="0"/>
              <a:t>Suppose that the Fed uses open market operations to make the quantity of money $3 billion.</a:t>
            </a:r>
          </a:p>
          <a:p>
            <a:pPr marL="255600" indent="-255600">
              <a:spcBef>
                <a:spcPts val="1200"/>
              </a:spcBef>
            </a:pPr>
            <a:r>
              <a:rPr lang="en-CA" altLang="en-US" sz="2000" dirty="0"/>
              <a:t>The equilibrium interest rate is 5 percent a year</a:t>
            </a:r>
            <a:r>
              <a:rPr lang="en-CA" altLang="en-US" sz="2000" dirty="0" smtClean="0"/>
              <a:t>.</a:t>
            </a:r>
            <a:endParaRPr lang="en-CA" altLang="en-US" sz="2000" dirty="0"/>
          </a:p>
        </p:txBody>
      </p:sp>
      <p:pic>
        <p:nvPicPr>
          <p:cNvPr id="5" name="Picture 4" descr="A graph: monetary demand, MD, and monetary supply, MS, as interest rate in percent per year against real money in trillions of 2009 dollars. MD falls through the vertical MS curve at (3.0,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655763"/>
            <a:ext cx="4191000" cy="386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2566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The Money Market </a:t>
            </a:r>
            <a:r>
              <a:rPr lang="en-CA" altLang="en-US" sz="2000" dirty="0" smtClean="0"/>
              <a:t>(9 </a:t>
            </a:r>
            <a:r>
              <a:rPr lang="en-CA" altLang="en-US" sz="2000" dirty="0"/>
              <a:t>of 17)</a:t>
            </a:r>
            <a:endParaRPr lang="en-IN" dirty="0"/>
          </a:p>
        </p:txBody>
      </p:sp>
      <p:sp>
        <p:nvSpPr>
          <p:cNvPr id="4" name="Content Placeholder 3"/>
          <p:cNvSpPr>
            <a:spLocks noGrp="1"/>
          </p:cNvSpPr>
          <p:nvPr>
            <p:ph sz="quarter" idx="14"/>
          </p:nvPr>
        </p:nvSpPr>
        <p:spPr>
          <a:xfrm>
            <a:off x="457200" y="1600200"/>
            <a:ext cx="3886200" cy="4525963"/>
          </a:xfrm>
        </p:spPr>
        <p:txBody>
          <a:bodyPr/>
          <a:lstStyle/>
          <a:p>
            <a:pPr marL="255600" lvl="1" indent="-255600">
              <a:spcBef>
                <a:spcPts val="1200"/>
              </a:spcBef>
              <a:buFont typeface="Arial" panose="020B0604020202020204" pitchFamily="34" charset="0"/>
              <a:buChar char="•"/>
            </a:pPr>
            <a:r>
              <a:rPr lang="en-CA" altLang="en-US" dirty="0"/>
              <a:t>If the interest rate is 6 percent a year, … </a:t>
            </a:r>
          </a:p>
          <a:p>
            <a:pPr marL="255600" lvl="1" indent="-255600">
              <a:spcBef>
                <a:spcPts val="1200"/>
              </a:spcBef>
              <a:buFont typeface="Arial" panose="020B0604020202020204" pitchFamily="34" charset="0"/>
              <a:buChar char="•"/>
            </a:pPr>
            <a:r>
              <a:rPr lang="en-CA" altLang="en-US" dirty="0"/>
              <a:t>the quantity of money that people are willing to hold is less than the quantity supplied.</a:t>
            </a:r>
          </a:p>
          <a:p>
            <a:pPr marL="255600" lvl="1" indent="-255600">
              <a:spcBef>
                <a:spcPts val="1200"/>
              </a:spcBef>
              <a:buFont typeface="Arial" panose="020B0604020202020204" pitchFamily="34" charset="0"/>
              <a:buChar char="•"/>
            </a:pPr>
            <a:r>
              <a:rPr lang="en-CA" altLang="en-US" dirty="0"/>
              <a:t>People try to get rid of the “excess” money they are holding by buying bonds.</a:t>
            </a:r>
          </a:p>
          <a:p>
            <a:pPr marL="255600" lvl="1" indent="-255600">
              <a:spcBef>
                <a:spcPts val="1200"/>
              </a:spcBef>
              <a:buFont typeface="Arial" panose="020B0604020202020204" pitchFamily="34" charset="0"/>
              <a:buChar char="•"/>
            </a:pPr>
            <a:r>
              <a:rPr lang="en-CA" altLang="en-US" dirty="0"/>
              <a:t>This action lowers the interest rate</a:t>
            </a:r>
            <a:r>
              <a:rPr lang="en-CA" altLang="en-US" dirty="0" smtClean="0"/>
              <a:t>.</a:t>
            </a:r>
            <a:endParaRPr lang="en-CA" altLang="en-US" dirty="0"/>
          </a:p>
        </p:txBody>
      </p:sp>
      <p:pic>
        <p:nvPicPr>
          <p:cNvPr id="5" name="Picture 4" descr="MD falls through the vertical MS curve at (3.0, 5). Above (3.0, 5), the x-distance between the curves is the excess supply of money. People buy bonds and the interest rate fall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655763"/>
            <a:ext cx="4191000" cy="386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8877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The Money Market </a:t>
            </a:r>
            <a:r>
              <a:rPr lang="en-CA" altLang="en-US" sz="2000" dirty="0" smtClean="0"/>
              <a:t>(10 </a:t>
            </a:r>
            <a:r>
              <a:rPr lang="en-CA" altLang="en-US" sz="2000" dirty="0"/>
              <a:t>of 17)</a:t>
            </a:r>
            <a:endParaRPr lang="en-IN" dirty="0"/>
          </a:p>
        </p:txBody>
      </p:sp>
      <p:sp>
        <p:nvSpPr>
          <p:cNvPr id="4" name="Content Placeholder 3"/>
          <p:cNvSpPr>
            <a:spLocks noGrp="1"/>
          </p:cNvSpPr>
          <p:nvPr>
            <p:ph sz="quarter" idx="14"/>
          </p:nvPr>
        </p:nvSpPr>
        <p:spPr>
          <a:xfrm>
            <a:off x="457200" y="1600200"/>
            <a:ext cx="3810000" cy="4525963"/>
          </a:xfrm>
        </p:spPr>
        <p:txBody>
          <a:bodyPr/>
          <a:lstStyle/>
          <a:p>
            <a:pPr marL="255600" lvl="1" indent="-255600">
              <a:spcBef>
                <a:spcPts val="1200"/>
              </a:spcBef>
              <a:buFont typeface="Arial" panose="020B0604020202020204" pitchFamily="34" charset="0"/>
              <a:buChar char="•"/>
            </a:pPr>
            <a:r>
              <a:rPr lang="en-CA" altLang="en-US" dirty="0"/>
              <a:t>If the interest rate is 4 percent a year, … </a:t>
            </a:r>
          </a:p>
          <a:p>
            <a:pPr marL="255600" lvl="1" indent="-255600">
              <a:spcBef>
                <a:spcPts val="1200"/>
              </a:spcBef>
              <a:buFont typeface="Arial" panose="020B0604020202020204" pitchFamily="34" charset="0"/>
              <a:buChar char="•"/>
            </a:pPr>
            <a:r>
              <a:rPr lang="en-CA" altLang="en-US" dirty="0"/>
              <a:t>the quantity of money that people plan to hold exceeds the quantity supplied.</a:t>
            </a:r>
          </a:p>
          <a:p>
            <a:pPr marL="255600" lvl="1" indent="-255600">
              <a:spcBef>
                <a:spcPts val="1200"/>
              </a:spcBef>
              <a:buFont typeface="Arial" panose="020B0604020202020204" pitchFamily="34" charset="0"/>
              <a:buChar char="•"/>
            </a:pPr>
            <a:r>
              <a:rPr lang="en-CA" altLang="en-US" dirty="0"/>
              <a:t>People try to get more money by selling bonds.</a:t>
            </a:r>
          </a:p>
          <a:p>
            <a:pPr marL="255600" lvl="1" indent="-255600">
              <a:spcBef>
                <a:spcPts val="1200"/>
              </a:spcBef>
              <a:buFont typeface="Arial" panose="020B0604020202020204" pitchFamily="34" charset="0"/>
              <a:buChar char="•"/>
            </a:pPr>
            <a:r>
              <a:rPr lang="en-CA" altLang="en-US" dirty="0"/>
              <a:t>This action raises the interest rate</a:t>
            </a:r>
            <a:r>
              <a:rPr lang="en-CA" altLang="en-US" dirty="0" smtClean="0"/>
              <a:t>.</a:t>
            </a:r>
            <a:endParaRPr lang="en-CA" altLang="en-US" dirty="0"/>
          </a:p>
        </p:txBody>
      </p:sp>
      <p:pic>
        <p:nvPicPr>
          <p:cNvPr id="5" name="Picture 4" descr="MD falls through the vertical MS curve at (3.0, 5). Below (3.0, 5), the x-distance between the curves is the excess demand for money. People sell bonds and the interest rate rise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655763"/>
            <a:ext cx="4191000" cy="386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8530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The Money Market </a:t>
            </a:r>
            <a:r>
              <a:rPr lang="en-CA" altLang="en-US" sz="2000" dirty="0"/>
              <a:t>(</a:t>
            </a:r>
            <a:r>
              <a:rPr lang="en-CA" altLang="en-US" sz="2000" dirty="0" smtClean="0"/>
              <a:t>11 </a:t>
            </a:r>
            <a:r>
              <a:rPr lang="en-CA" altLang="en-US" sz="2000" dirty="0"/>
              <a:t>of 17)</a:t>
            </a:r>
            <a:endParaRPr lang="en-IN" dirty="0"/>
          </a:p>
        </p:txBody>
      </p:sp>
      <p:sp>
        <p:nvSpPr>
          <p:cNvPr id="4" name="Content Placeholder 3"/>
          <p:cNvSpPr>
            <a:spLocks noGrp="1"/>
          </p:cNvSpPr>
          <p:nvPr>
            <p:ph sz="quarter" idx="14"/>
          </p:nvPr>
        </p:nvSpPr>
        <p:spPr>
          <a:xfrm>
            <a:off x="457200" y="1600200"/>
            <a:ext cx="3886200" cy="4525963"/>
          </a:xfrm>
        </p:spPr>
        <p:txBody>
          <a:bodyPr/>
          <a:lstStyle/>
          <a:p>
            <a:pPr marL="255600" indent="-255600">
              <a:spcBef>
                <a:spcPts val="1200"/>
              </a:spcBef>
            </a:pPr>
            <a:r>
              <a:rPr lang="en-CA" altLang="en-US" sz="2400" b="1" dirty="0"/>
              <a:t>The Short-Run Effect of a Change in the Quantity of Money</a:t>
            </a:r>
          </a:p>
          <a:p>
            <a:pPr marL="255600" indent="-255600">
              <a:spcBef>
                <a:spcPts val="1200"/>
              </a:spcBef>
            </a:pPr>
            <a:r>
              <a:rPr lang="en-CA" altLang="en-US" sz="2400" dirty="0"/>
              <a:t>Initially, the interest rate is </a:t>
            </a:r>
            <a:r>
              <a:rPr lang="en-CA" altLang="en-US" sz="2400" dirty="0" smtClean="0"/>
              <a:t>5 </a:t>
            </a:r>
            <a:r>
              <a:rPr lang="en-CA" altLang="en-US" sz="2400" dirty="0"/>
              <a:t>percent a year.</a:t>
            </a:r>
          </a:p>
          <a:p>
            <a:pPr marL="255600" indent="-255600">
              <a:spcBef>
                <a:spcPts val="1200"/>
              </a:spcBef>
            </a:pPr>
            <a:r>
              <a:rPr lang="en-CA" altLang="en-US" sz="2400" dirty="0"/>
              <a:t>If the Fed increases the quantity of money, people will be holding more money than the quantity demanded</a:t>
            </a:r>
            <a:r>
              <a:rPr lang="en-CA" altLang="en-US" sz="2400" dirty="0" smtClean="0"/>
              <a:t>.</a:t>
            </a:r>
            <a:endParaRPr lang="en-CA" altLang="en-US" sz="2400" dirty="0"/>
          </a:p>
        </p:txBody>
      </p:sp>
      <p:pic>
        <p:nvPicPr>
          <p:cNvPr id="5" name="Picture 4" descr="MD falls through vertical MS sub 0 at (3.0, 5). MS sub 0 shifts rightward to form MS sub 1, which rises through MD at (3.1,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655763"/>
            <a:ext cx="4198938"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5732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What is Money? </a:t>
            </a:r>
            <a:r>
              <a:rPr lang="en-CA" altLang="en-US" sz="2000" dirty="0" smtClean="0"/>
              <a:t>(3 </a:t>
            </a:r>
            <a:r>
              <a:rPr lang="en-CA" altLang="en-US" sz="2000" dirty="0"/>
              <a:t>of 8)</a:t>
            </a:r>
            <a:endParaRPr lang="en-IN" dirty="0"/>
          </a:p>
        </p:txBody>
      </p:sp>
      <p:sp>
        <p:nvSpPr>
          <p:cNvPr id="4" name="Content Placeholder 3"/>
          <p:cNvSpPr>
            <a:spLocks noGrp="1"/>
          </p:cNvSpPr>
          <p:nvPr>
            <p:ph sz="quarter" idx="14"/>
          </p:nvPr>
        </p:nvSpPr>
        <p:spPr>
          <a:xfrm>
            <a:off x="457200" y="1600200"/>
            <a:ext cx="3682752" cy="4525963"/>
          </a:xfrm>
        </p:spPr>
        <p:txBody>
          <a:bodyPr/>
          <a:lstStyle/>
          <a:p>
            <a:pPr marL="107950"/>
            <a:r>
              <a:rPr lang="en-CA" altLang="en-US" sz="2400" b="1" dirty="0"/>
              <a:t>Unit of Account</a:t>
            </a:r>
          </a:p>
          <a:p>
            <a:pPr marL="622300" lvl="2" indent="-259200">
              <a:buFont typeface="Arial" panose="020B0604020202020204" pitchFamily="34" charset="0"/>
              <a:buChar char="‒"/>
            </a:pPr>
            <a:r>
              <a:rPr lang="en-CA" altLang="en-US" dirty="0"/>
              <a:t>A </a:t>
            </a:r>
            <a:r>
              <a:rPr lang="en-CA" altLang="en-US" i="1" dirty="0"/>
              <a:t>unit of account</a:t>
            </a:r>
            <a:r>
              <a:rPr lang="en-CA" altLang="en-US" dirty="0"/>
              <a:t> is an agreed measure for stating the prices of goods and services.</a:t>
            </a:r>
          </a:p>
          <a:p>
            <a:pPr marL="622300" lvl="2" indent="-259200">
              <a:buFont typeface="Arial" panose="020B0604020202020204" pitchFamily="34" charset="0"/>
              <a:buChar char="‒"/>
            </a:pPr>
            <a:r>
              <a:rPr lang="en-CA" altLang="en-US" dirty="0"/>
              <a:t>Table 25.1 illustrates how money simplifies comparisons. </a:t>
            </a:r>
          </a:p>
          <a:p>
            <a:pPr marL="107950"/>
            <a:r>
              <a:rPr lang="en-CA" altLang="en-US" sz="2400" b="1" dirty="0"/>
              <a:t>Store of Value</a:t>
            </a:r>
          </a:p>
          <a:p>
            <a:pPr marL="622300" lvl="2" indent="-259200">
              <a:buFont typeface="Arial" panose="020B0604020202020204" pitchFamily="34" charset="0"/>
              <a:buChar char="‒"/>
            </a:pPr>
            <a:r>
              <a:rPr lang="en-CA" altLang="en-US" dirty="0"/>
              <a:t>As a </a:t>
            </a:r>
            <a:r>
              <a:rPr lang="en-CA" altLang="en-US" i="1" dirty="0"/>
              <a:t>store of value</a:t>
            </a:r>
            <a:r>
              <a:rPr lang="en-CA" altLang="en-US" dirty="0"/>
              <a:t>, money can be held for a time and later exchanged for goods and services</a:t>
            </a:r>
            <a:r>
              <a:rPr lang="en-CA" altLang="en-US" dirty="0" smtClean="0"/>
              <a:t>.</a:t>
            </a:r>
            <a:endParaRPr lang="en-CA" altLang="en-US" dirty="0"/>
          </a:p>
          <a:p>
            <a:endParaRPr lang="en-IN" dirty="0"/>
          </a:p>
        </p:txBody>
      </p:sp>
      <p:graphicFrame>
        <p:nvGraphicFramePr>
          <p:cNvPr id="3" name="Table 2" descr="For each good, the table shows the price in money units, or dollars, and the price in units of another goods. Movie, price = $8 = 2 cappuccinos; cappuccino, price = $4 = 2 ice-cream cones; ice cream, price = $2 = 2 packs of jelly beans; jelly beans, price = $1 = 2 sticks of gum; gum, price = $0.50."/>
          <p:cNvGraphicFramePr>
            <a:graphicFrameLocks noGrp="1"/>
          </p:cNvGraphicFramePr>
          <p:nvPr>
            <p:extLst>
              <p:ext uri="{D42A27DB-BD31-4B8C-83A1-F6EECF244321}">
                <p14:modId xmlns:p14="http://schemas.microsoft.com/office/powerpoint/2010/main" val="3431078775"/>
              </p:ext>
            </p:extLst>
          </p:nvPr>
        </p:nvGraphicFramePr>
        <p:xfrm>
          <a:off x="4237803" y="1911712"/>
          <a:ext cx="4582669" cy="2885440"/>
        </p:xfrm>
        <a:graphic>
          <a:graphicData uri="http://schemas.openxmlformats.org/drawingml/2006/table">
            <a:tbl>
              <a:tblPr firstRow="1" bandRow="1">
                <a:tableStyleId>{2D5ABB26-0587-4C30-8999-92F81FD0307C}</a:tableStyleId>
              </a:tblPr>
              <a:tblGrid>
                <a:gridCol w="1461326"/>
                <a:gridCol w="116840"/>
                <a:gridCol w="1151255"/>
                <a:gridCol w="1853248"/>
              </a:tblGrid>
              <a:tr h="370840">
                <a:tc>
                  <a:txBody>
                    <a:bodyPr/>
                    <a:lstStyle/>
                    <a:p>
                      <a:r>
                        <a:rPr lang="en-IN" sz="1400" b="1" u="none" strike="noStrike" kern="1200" baseline="0" dirty="0" smtClean="0"/>
                        <a:t>TABLE 25.1</a:t>
                      </a:r>
                      <a:endParaRPr lang="en-IN" sz="1400" b="1" dirty="0"/>
                    </a:p>
                  </a:txBody>
                  <a:tcPr>
                    <a:lnT w="12700" cap="flat" cmpd="sng" algn="ctr">
                      <a:solidFill>
                        <a:srgbClr val="002060"/>
                      </a:solidFill>
                      <a:prstDash val="solid"/>
                      <a:round/>
                      <a:headEnd type="none" w="med" len="med"/>
                      <a:tailEnd type="none" w="med" len="med"/>
                    </a:lnT>
                  </a:tcPr>
                </a:tc>
                <a:tc gridSpan="3">
                  <a:txBody>
                    <a:bodyPr/>
                    <a:lstStyle/>
                    <a:p>
                      <a:r>
                        <a:rPr lang="en-IN" sz="1400" u="none" strike="noStrike" kern="1200" baseline="0" dirty="0" smtClean="0"/>
                        <a:t>The Unit of Account Function of</a:t>
                      </a:r>
                    </a:p>
                    <a:p>
                      <a:r>
                        <a:rPr lang="en-IN" sz="1400" u="none" strike="noStrike" kern="1200" baseline="0" dirty="0" smtClean="0"/>
                        <a:t>Money Simplifies Price Comparisons</a:t>
                      </a:r>
                      <a:endParaRPr lang="en-IN" sz="1400" dirty="0"/>
                    </a:p>
                  </a:txBody>
                  <a:tcPr>
                    <a:lnT w="12700" cap="flat" cmpd="sng" algn="ctr">
                      <a:solidFill>
                        <a:srgbClr val="002060"/>
                      </a:solidFill>
                      <a:prstDash val="solid"/>
                      <a:round/>
                      <a:headEnd type="none" w="med" len="med"/>
                      <a:tailEnd type="none" w="med" len="med"/>
                    </a:lnT>
                  </a:tcPr>
                </a:tc>
                <a:tc hMerge="1">
                  <a:txBody>
                    <a:bodyPr/>
                    <a:lstStyle/>
                    <a:p>
                      <a:endParaRPr lang="en-IN" dirty="0"/>
                    </a:p>
                  </a:txBody>
                  <a:tcPr/>
                </a:tc>
                <a:tc hMerge="1">
                  <a:txBody>
                    <a:bodyPr/>
                    <a:lstStyle/>
                    <a:p>
                      <a:endParaRPr lang="en-IN" dirty="0"/>
                    </a:p>
                  </a:txBody>
                  <a:tcPr/>
                </a:tc>
              </a:tr>
              <a:tr h="370840">
                <a:tc gridSpan="2">
                  <a:txBody>
                    <a:bodyPr/>
                    <a:lstStyle/>
                    <a:p>
                      <a:pPr algn="ctr"/>
                      <a:endParaRPr lang="en-IN" sz="1200" b="1" u="none" strike="noStrike" kern="1200" baseline="0" dirty="0" smtClean="0"/>
                    </a:p>
                    <a:p>
                      <a:pPr algn="l"/>
                      <a:r>
                        <a:rPr lang="en-IN" sz="1200" b="1" u="none" strike="noStrike" kern="1200" baseline="0" dirty="0" smtClean="0"/>
                        <a:t>Good</a:t>
                      </a:r>
                      <a:endParaRPr lang="en-IN" sz="1200" b="1" dirty="0"/>
                    </a:p>
                  </a:txBody>
                  <a:tcPr>
                    <a:lnB w="12700" cap="flat" cmpd="sng" algn="ctr">
                      <a:solidFill>
                        <a:schemeClr val="tx1"/>
                      </a:solidFill>
                      <a:prstDash val="solid"/>
                      <a:round/>
                      <a:headEnd type="none" w="med" len="med"/>
                      <a:tailEnd type="none" w="med" len="med"/>
                    </a:lnB>
                  </a:tcPr>
                </a:tc>
                <a:tc hMerge="1">
                  <a:txBody>
                    <a:bodyPr/>
                    <a:lstStyle/>
                    <a:p>
                      <a:endParaRPr lang="en-IN"/>
                    </a:p>
                  </a:txBody>
                  <a:tcPr/>
                </a:tc>
                <a:tc>
                  <a:txBody>
                    <a:bodyPr/>
                    <a:lstStyle/>
                    <a:p>
                      <a:pPr algn="ctr"/>
                      <a:r>
                        <a:rPr lang="en-IN" sz="1200" b="1" u="none" strike="noStrike" kern="1200" baseline="0" dirty="0" smtClean="0"/>
                        <a:t>Price in</a:t>
                      </a:r>
                    </a:p>
                    <a:p>
                      <a:pPr algn="ctr"/>
                      <a:r>
                        <a:rPr lang="en-IN" sz="1200" b="1" u="none" strike="noStrike" kern="1200" baseline="0" dirty="0" smtClean="0"/>
                        <a:t>money units</a:t>
                      </a:r>
                      <a:endParaRPr lang="en-IN" sz="1200" b="1" dirty="0"/>
                    </a:p>
                  </a:txBody>
                  <a:tcPr>
                    <a:lnB w="12700" cap="flat" cmpd="sng" algn="ctr">
                      <a:solidFill>
                        <a:schemeClr val="tx1"/>
                      </a:solidFill>
                      <a:prstDash val="solid"/>
                      <a:round/>
                      <a:headEnd type="none" w="med" len="med"/>
                      <a:tailEnd type="none" w="med" len="med"/>
                    </a:lnB>
                  </a:tcPr>
                </a:tc>
                <a:tc>
                  <a:txBody>
                    <a:bodyPr/>
                    <a:lstStyle/>
                    <a:p>
                      <a:pPr algn="ctr"/>
                      <a:r>
                        <a:rPr lang="en-IN" sz="1200" b="1" u="none" strike="noStrike" kern="1200" baseline="0" dirty="0" smtClean="0"/>
                        <a:t>Price in units</a:t>
                      </a:r>
                    </a:p>
                    <a:p>
                      <a:pPr algn="ctr"/>
                      <a:r>
                        <a:rPr lang="en-IN" sz="1200" b="1" u="none" strike="noStrike" kern="1200" baseline="0" dirty="0" smtClean="0"/>
                        <a:t>of another good</a:t>
                      </a:r>
                      <a:endParaRPr lang="en-IN" sz="1200" b="1" dirty="0"/>
                    </a:p>
                  </a:txBody>
                  <a:tcPr>
                    <a:lnB w="12700" cap="flat" cmpd="sng" algn="ctr">
                      <a:solidFill>
                        <a:schemeClr val="tx1"/>
                      </a:solidFill>
                      <a:prstDash val="solid"/>
                      <a:round/>
                      <a:headEnd type="none" w="med" len="med"/>
                      <a:tailEnd type="none" w="med" len="med"/>
                    </a:lnB>
                  </a:tcPr>
                </a:tc>
              </a:tr>
              <a:tr h="370840">
                <a:tc gridSpan="2">
                  <a:txBody>
                    <a:bodyPr/>
                    <a:lstStyle/>
                    <a:p>
                      <a:r>
                        <a:rPr lang="en-IN" sz="1100" u="none" strike="noStrike" kern="1200" baseline="0" dirty="0" smtClean="0"/>
                        <a:t>Movie</a:t>
                      </a:r>
                      <a:endParaRPr lang="en-IN" sz="1100" dirty="0"/>
                    </a:p>
                  </a:txBody>
                  <a:tcPr>
                    <a:lnT w="12700" cap="flat" cmpd="sng" algn="ctr">
                      <a:solidFill>
                        <a:schemeClr val="tx1"/>
                      </a:solidFill>
                      <a:prstDash val="solid"/>
                      <a:round/>
                      <a:headEnd type="none" w="med" len="med"/>
                      <a:tailEnd type="none" w="med" len="med"/>
                    </a:lnT>
                  </a:tcPr>
                </a:tc>
                <a:tc hMerge="1">
                  <a:txBody>
                    <a:bodyPr/>
                    <a:lstStyle/>
                    <a:p>
                      <a:endParaRPr lang="en-IN"/>
                    </a:p>
                  </a:txBody>
                  <a:tcPr/>
                </a:tc>
                <a:tc>
                  <a:txBody>
                    <a:bodyPr/>
                    <a:lstStyle/>
                    <a:p>
                      <a:r>
                        <a:rPr lang="en-IN" sz="1100" u="none" strike="noStrike" kern="1200" baseline="0" dirty="0" smtClean="0"/>
                        <a:t>$8.00 each</a:t>
                      </a:r>
                      <a:endParaRPr lang="en-IN" sz="1100" dirty="0"/>
                    </a:p>
                  </a:txBody>
                  <a:tcPr>
                    <a:lnT w="12700" cap="flat" cmpd="sng" algn="ctr">
                      <a:solidFill>
                        <a:schemeClr val="tx1"/>
                      </a:solidFill>
                      <a:prstDash val="solid"/>
                      <a:round/>
                      <a:headEnd type="none" w="med" len="med"/>
                      <a:tailEnd type="none" w="med" len="med"/>
                    </a:lnT>
                  </a:tcPr>
                </a:tc>
                <a:tc>
                  <a:txBody>
                    <a:bodyPr/>
                    <a:lstStyle/>
                    <a:p>
                      <a:r>
                        <a:rPr lang="en-IN" sz="1100" u="none" strike="noStrike" kern="1200" baseline="0" dirty="0" smtClean="0"/>
                        <a:t>2 cappuccinos</a:t>
                      </a:r>
                      <a:endParaRPr lang="en-IN" sz="1100" dirty="0"/>
                    </a:p>
                  </a:txBody>
                  <a:tcPr>
                    <a:lnT w="12700" cap="flat" cmpd="sng" algn="ctr">
                      <a:solidFill>
                        <a:schemeClr val="tx1"/>
                      </a:solidFill>
                      <a:prstDash val="solid"/>
                      <a:round/>
                      <a:headEnd type="none" w="med" len="med"/>
                      <a:tailEnd type="none" w="med" len="med"/>
                    </a:lnT>
                  </a:tcPr>
                </a:tc>
              </a:tr>
              <a:tr h="370840">
                <a:tc gridSpan="2">
                  <a:txBody>
                    <a:bodyPr/>
                    <a:lstStyle/>
                    <a:p>
                      <a:r>
                        <a:rPr lang="en-IN" sz="1100" u="none" strike="noStrike" kern="1200" baseline="0" dirty="0" smtClean="0"/>
                        <a:t>Cappuccino</a:t>
                      </a:r>
                      <a:endParaRPr lang="en-IN" sz="1100" dirty="0"/>
                    </a:p>
                  </a:txBody>
                  <a:tcPr/>
                </a:tc>
                <a:tc hMerge="1">
                  <a:txBody>
                    <a:bodyPr/>
                    <a:lstStyle/>
                    <a:p>
                      <a:endParaRPr lang="en-IN"/>
                    </a:p>
                  </a:txBody>
                  <a:tcPr/>
                </a:tc>
                <a:tc>
                  <a:txBody>
                    <a:bodyPr/>
                    <a:lstStyle/>
                    <a:p>
                      <a:r>
                        <a:rPr lang="en-IN" sz="1100" u="none" strike="noStrike" kern="1200" baseline="0" dirty="0" smtClean="0"/>
                        <a:t>$4.00 each</a:t>
                      </a:r>
                      <a:endParaRPr lang="en-IN" sz="1100" dirty="0"/>
                    </a:p>
                  </a:txBody>
                  <a:tcPr/>
                </a:tc>
                <a:tc>
                  <a:txBody>
                    <a:bodyPr/>
                    <a:lstStyle/>
                    <a:p>
                      <a:r>
                        <a:rPr lang="en-IN" sz="1100" u="none" strike="noStrike" kern="1200" baseline="0" dirty="0" smtClean="0"/>
                        <a:t>2 ice-cream cones</a:t>
                      </a:r>
                      <a:endParaRPr lang="en-IN" sz="1100" dirty="0"/>
                    </a:p>
                  </a:txBody>
                  <a:tcPr/>
                </a:tc>
              </a:tr>
              <a:tr h="370840">
                <a:tc gridSpan="2">
                  <a:txBody>
                    <a:bodyPr/>
                    <a:lstStyle/>
                    <a:p>
                      <a:r>
                        <a:rPr lang="en-IN" sz="1100" u="none" strike="noStrike" kern="1200" baseline="0" dirty="0" smtClean="0"/>
                        <a:t>Ice cream</a:t>
                      </a:r>
                      <a:endParaRPr lang="en-IN" sz="1100" dirty="0"/>
                    </a:p>
                  </a:txBody>
                  <a:tcPr/>
                </a:tc>
                <a:tc hMerge="1">
                  <a:txBody>
                    <a:bodyPr/>
                    <a:lstStyle/>
                    <a:p>
                      <a:endParaRPr lang="en-IN"/>
                    </a:p>
                  </a:txBody>
                  <a:tcPr/>
                </a:tc>
                <a:tc>
                  <a:txBody>
                    <a:bodyPr/>
                    <a:lstStyle/>
                    <a:p>
                      <a:r>
                        <a:rPr lang="en-IN" sz="1100" u="none" strike="noStrike" kern="1200" baseline="0" dirty="0" smtClean="0"/>
                        <a:t>$2.00 per cone</a:t>
                      </a:r>
                      <a:endParaRPr lang="en-IN" sz="1100" dirty="0"/>
                    </a:p>
                  </a:txBody>
                  <a:tcPr/>
                </a:tc>
                <a:tc>
                  <a:txBody>
                    <a:bodyPr/>
                    <a:lstStyle/>
                    <a:p>
                      <a:r>
                        <a:rPr lang="en-IN" sz="1100" u="none" strike="noStrike" kern="1200" baseline="0" dirty="0" smtClean="0"/>
                        <a:t>2 packs of jelly</a:t>
                      </a:r>
                    </a:p>
                    <a:p>
                      <a:r>
                        <a:rPr lang="en-IN" sz="1100" u="none" strike="noStrike" kern="1200" baseline="0" dirty="0" smtClean="0"/>
                        <a:t>beans</a:t>
                      </a:r>
                      <a:endParaRPr lang="en-IN" sz="1100" dirty="0"/>
                    </a:p>
                  </a:txBody>
                  <a:tcPr/>
                </a:tc>
              </a:tr>
              <a:tr h="370840">
                <a:tc gridSpan="2">
                  <a:txBody>
                    <a:bodyPr/>
                    <a:lstStyle/>
                    <a:p>
                      <a:r>
                        <a:rPr lang="en-IN" sz="1100" u="none" strike="noStrike" kern="1200" baseline="0" dirty="0" smtClean="0"/>
                        <a:t>Jelly beans</a:t>
                      </a:r>
                      <a:endParaRPr lang="en-IN" sz="1100" dirty="0"/>
                    </a:p>
                  </a:txBody>
                  <a:tcPr/>
                </a:tc>
                <a:tc hMerge="1">
                  <a:txBody>
                    <a:bodyPr/>
                    <a:lstStyle/>
                    <a:p>
                      <a:endParaRPr lang="en-IN"/>
                    </a:p>
                  </a:txBody>
                  <a:tcPr/>
                </a:tc>
                <a:tc>
                  <a:txBody>
                    <a:bodyPr/>
                    <a:lstStyle/>
                    <a:p>
                      <a:r>
                        <a:rPr lang="en-IN" sz="1100" u="none" strike="noStrike" kern="1200" baseline="0" dirty="0" smtClean="0"/>
                        <a:t>$1.00 per pack</a:t>
                      </a:r>
                      <a:endParaRPr lang="en-IN" sz="1100" dirty="0"/>
                    </a:p>
                  </a:txBody>
                  <a:tcPr/>
                </a:tc>
                <a:tc>
                  <a:txBody>
                    <a:bodyPr/>
                    <a:lstStyle/>
                    <a:p>
                      <a:r>
                        <a:rPr lang="en-IN" sz="1100" u="none" strike="noStrike" kern="1200" baseline="0" dirty="0" smtClean="0"/>
                        <a:t>2 sticks of gum</a:t>
                      </a:r>
                      <a:endParaRPr lang="en-IN" sz="1100" dirty="0"/>
                    </a:p>
                  </a:txBody>
                  <a:tcPr/>
                </a:tc>
              </a:tr>
              <a:tr h="370840">
                <a:tc gridSpan="2">
                  <a:txBody>
                    <a:bodyPr/>
                    <a:lstStyle/>
                    <a:p>
                      <a:r>
                        <a:rPr lang="en-IN" sz="1100" u="none" strike="noStrike" kern="1200" baseline="0" dirty="0" smtClean="0"/>
                        <a:t>Gum</a:t>
                      </a:r>
                      <a:endParaRPr lang="en-IN" sz="1100" dirty="0"/>
                    </a:p>
                  </a:txBody>
                  <a:tcPr>
                    <a:lnB w="12700" cap="flat" cmpd="sng" algn="ctr">
                      <a:solidFill>
                        <a:srgbClr val="002060"/>
                      </a:solidFill>
                      <a:prstDash val="solid"/>
                      <a:round/>
                      <a:headEnd type="none" w="med" len="med"/>
                      <a:tailEnd type="none" w="med" len="med"/>
                    </a:lnB>
                  </a:tcPr>
                </a:tc>
                <a:tc hMerge="1">
                  <a:txBody>
                    <a:bodyPr/>
                    <a:lstStyle/>
                    <a:p>
                      <a:endParaRPr lang="en-IN"/>
                    </a:p>
                  </a:txBody>
                  <a:tcPr/>
                </a:tc>
                <a:tc>
                  <a:txBody>
                    <a:bodyPr/>
                    <a:lstStyle/>
                    <a:p>
                      <a:r>
                        <a:rPr lang="en-IN" sz="1100" u="none" strike="noStrike" kern="1200" baseline="0" dirty="0" smtClean="0"/>
                        <a:t>$0.50 per stick</a:t>
                      </a:r>
                      <a:endParaRPr lang="en-IN" sz="1100" dirty="0"/>
                    </a:p>
                  </a:txBody>
                  <a:tcPr>
                    <a:lnB w="12700" cap="flat" cmpd="sng" algn="ctr">
                      <a:solidFill>
                        <a:srgbClr val="002060"/>
                      </a:solidFill>
                      <a:prstDash val="solid"/>
                      <a:round/>
                      <a:headEnd type="none" w="med" len="med"/>
                      <a:tailEnd type="none" w="med" len="med"/>
                    </a:lnB>
                  </a:tcPr>
                </a:tc>
                <a:tc>
                  <a:txBody>
                    <a:bodyPr/>
                    <a:lstStyle/>
                    <a:p>
                      <a:endParaRPr lang="en-IN" sz="1100" dirty="0"/>
                    </a:p>
                  </a:txBody>
                  <a:tcPr>
                    <a:lnB w="12700" cap="flat" cmpd="sng" algn="ctr">
                      <a:solidFill>
                        <a:srgbClr val="00206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03159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The Money Market </a:t>
            </a:r>
            <a:r>
              <a:rPr lang="en-CA" altLang="en-US" sz="2000" dirty="0"/>
              <a:t>(</a:t>
            </a:r>
            <a:r>
              <a:rPr lang="en-CA" altLang="en-US" sz="2000" dirty="0" smtClean="0"/>
              <a:t>12 </a:t>
            </a:r>
            <a:r>
              <a:rPr lang="en-CA" altLang="en-US" sz="2000" dirty="0"/>
              <a:t>of 17)</a:t>
            </a:r>
            <a:endParaRPr lang="en-IN" dirty="0"/>
          </a:p>
        </p:txBody>
      </p:sp>
      <p:sp>
        <p:nvSpPr>
          <p:cNvPr id="4" name="Content Placeholder 3"/>
          <p:cNvSpPr>
            <a:spLocks noGrp="1"/>
          </p:cNvSpPr>
          <p:nvPr>
            <p:ph sz="quarter" idx="14"/>
          </p:nvPr>
        </p:nvSpPr>
        <p:spPr>
          <a:xfrm>
            <a:off x="457200" y="1600200"/>
            <a:ext cx="4114800" cy="4525963"/>
          </a:xfrm>
        </p:spPr>
        <p:txBody>
          <a:bodyPr/>
          <a:lstStyle/>
          <a:p>
            <a:pPr marL="255600">
              <a:spcBef>
                <a:spcPts val="1200"/>
              </a:spcBef>
            </a:pPr>
            <a:r>
              <a:rPr lang="en-CA" altLang="en-US" sz="2400" dirty="0"/>
              <a:t>They buy bonds. </a:t>
            </a:r>
          </a:p>
          <a:p>
            <a:pPr marL="255600">
              <a:spcBef>
                <a:spcPts val="1200"/>
              </a:spcBef>
            </a:pPr>
            <a:r>
              <a:rPr lang="en-CA" altLang="en-US" sz="2400" dirty="0"/>
              <a:t>The increased demand for bonds raises the bond price and lowers the interest rate</a:t>
            </a:r>
            <a:r>
              <a:rPr lang="en-CA" altLang="en-US" sz="2400" dirty="0" smtClean="0"/>
              <a:t>.</a:t>
            </a:r>
            <a:endParaRPr lang="en-CA" altLang="en-US" sz="2400" dirty="0"/>
          </a:p>
        </p:txBody>
      </p:sp>
      <p:pic>
        <p:nvPicPr>
          <p:cNvPr id="5" name="Picture 4" descr="MD falls through vertical MS sub 0 at (3.0, 5). MS sub 0 shifts rightward to form MS sub 1, which rises through MD at (3.1, 4). The shift of the equilibrium downward shows that an increase in MS lowers the interest rat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655763"/>
            <a:ext cx="4198938"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0742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The Money Market </a:t>
            </a:r>
            <a:r>
              <a:rPr lang="en-CA" altLang="en-US" sz="2000" dirty="0"/>
              <a:t>(</a:t>
            </a:r>
            <a:r>
              <a:rPr lang="en-CA" altLang="en-US" sz="2000" dirty="0" smtClean="0"/>
              <a:t>13 </a:t>
            </a:r>
            <a:r>
              <a:rPr lang="en-CA" altLang="en-US" sz="2000" dirty="0"/>
              <a:t>of 17)</a:t>
            </a:r>
            <a:endParaRPr lang="en-IN" dirty="0"/>
          </a:p>
        </p:txBody>
      </p:sp>
      <p:sp>
        <p:nvSpPr>
          <p:cNvPr id="4" name="Content Placeholder 3"/>
          <p:cNvSpPr>
            <a:spLocks noGrp="1"/>
          </p:cNvSpPr>
          <p:nvPr>
            <p:ph sz="quarter" idx="14"/>
          </p:nvPr>
        </p:nvSpPr>
        <p:spPr>
          <a:xfrm>
            <a:off x="457200" y="1600200"/>
            <a:ext cx="3686172" cy="4525963"/>
          </a:xfrm>
        </p:spPr>
        <p:txBody>
          <a:bodyPr/>
          <a:lstStyle/>
          <a:p>
            <a:pPr marL="255600">
              <a:spcBef>
                <a:spcPts val="1200"/>
              </a:spcBef>
            </a:pPr>
            <a:r>
              <a:rPr lang="en-CA" altLang="en-US" sz="2200" dirty="0"/>
              <a:t>Initially, the interest rate is 5 percent a year.</a:t>
            </a:r>
          </a:p>
          <a:p>
            <a:pPr marL="255600">
              <a:spcBef>
                <a:spcPts val="1200"/>
              </a:spcBef>
            </a:pPr>
            <a:r>
              <a:rPr lang="en-CA" altLang="en-US" sz="2200" dirty="0"/>
              <a:t>If the Fed decreases the quantity of money, people will be holding less money than the quantity demanded.</a:t>
            </a:r>
          </a:p>
          <a:p>
            <a:pPr marL="255600">
              <a:spcBef>
                <a:spcPts val="1200"/>
              </a:spcBef>
            </a:pPr>
            <a:r>
              <a:rPr lang="en-CA" altLang="en-US" sz="2200" dirty="0"/>
              <a:t>They sell bonds.</a:t>
            </a:r>
          </a:p>
          <a:p>
            <a:pPr marL="255600">
              <a:spcBef>
                <a:spcPts val="1200"/>
              </a:spcBef>
            </a:pPr>
            <a:r>
              <a:rPr lang="en-CA" altLang="en-US" sz="2200" dirty="0"/>
              <a:t>The increased supply of bonds lowers the bond price and raises the interest rate</a:t>
            </a:r>
            <a:r>
              <a:rPr lang="en-CA" altLang="en-US" sz="2200" dirty="0" smtClean="0"/>
              <a:t>.</a:t>
            </a:r>
            <a:endParaRPr lang="en-CA" altLang="en-US" sz="2200" dirty="0"/>
          </a:p>
        </p:txBody>
      </p:sp>
      <p:pic>
        <p:nvPicPr>
          <p:cNvPr id="5" name="Picture 4" descr="MD falls through vertical MS sub 0 at (3.0, 5). MS sub 0 shifts leftward to form MS sub 2, which rises through MD at (2.9, 6). The shift of the equilibrium upward shows that a decrease in MS raises the interest rat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655763"/>
            <a:ext cx="4198938"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0153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The Money Market </a:t>
            </a:r>
            <a:r>
              <a:rPr lang="en-CA" altLang="en-US" sz="2000" dirty="0"/>
              <a:t>(</a:t>
            </a:r>
            <a:r>
              <a:rPr lang="en-CA" altLang="en-US" sz="2000" dirty="0" smtClean="0"/>
              <a:t>14 </a:t>
            </a:r>
            <a:r>
              <a:rPr lang="en-CA" altLang="en-US" sz="2000" dirty="0"/>
              <a:t>of 17)</a:t>
            </a:r>
            <a:endParaRPr lang="en-IN" dirty="0"/>
          </a:p>
        </p:txBody>
      </p:sp>
      <p:sp>
        <p:nvSpPr>
          <p:cNvPr id="4" name="Content Placeholder 3"/>
          <p:cNvSpPr>
            <a:spLocks noGrp="1"/>
          </p:cNvSpPr>
          <p:nvPr>
            <p:ph sz="quarter" idx="14"/>
          </p:nvPr>
        </p:nvSpPr>
        <p:spPr/>
        <p:txBody>
          <a:bodyPr/>
          <a:lstStyle/>
          <a:p>
            <a:pPr marL="255600" indent="-255600">
              <a:spcBef>
                <a:spcPts val="1200"/>
              </a:spcBef>
            </a:pPr>
            <a:r>
              <a:rPr lang="en-CA" altLang="en-US" sz="2400" b="1" dirty="0"/>
              <a:t>Long-Run Equilibrium</a:t>
            </a:r>
          </a:p>
          <a:p>
            <a:pPr marL="742518" lvl="1" indent="-259200">
              <a:spcBef>
                <a:spcPts val="1200"/>
              </a:spcBef>
            </a:pPr>
            <a:r>
              <a:rPr lang="en-CA" altLang="en-US" sz="2000" dirty="0"/>
              <a:t>In the long run, the loanable funds market determines the real interest rate.</a:t>
            </a:r>
          </a:p>
          <a:p>
            <a:pPr marL="742518" lvl="1" indent="-259200">
              <a:spcBef>
                <a:spcPts val="1200"/>
              </a:spcBef>
            </a:pPr>
            <a:r>
              <a:rPr lang="en-CA" altLang="en-US" sz="2000" dirty="0"/>
              <a:t>The nominal interest rate equals the equilibrium real interest rate plus the expected inflation rate.</a:t>
            </a:r>
          </a:p>
          <a:p>
            <a:pPr marL="742518" lvl="1" indent="-259200">
              <a:spcBef>
                <a:spcPts val="1200"/>
              </a:spcBef>
            </a:pPr>
            <a:r>
              <a:rPr lang="en-CA" altLang="en-US" sz="2000" dirty="0"/>
              <a:t>In the long run, real GDP equals potential GDP, so the only variable left to adjust in the long run is the </a:t>
            </a:r>
            <a:r>
              <a:rPr lang="en-CA" altLang="en-US" sz="2000" i="1" dirty="0"/>
              <a:t>price level</a:t>
            </a:r>
            <a:r>
              <a:rPr lang="en-CA" altLang="en-US" sz="2000" dirty="0" smtClean="0"/>
              <a:t>.</a:t>
            </a:r>
            <a:endParaRPr lang="en-CA" altLang="en-US" sz="2000" dirty="0"/>
          </a:p>
        </p:txBody>
      </p:sp>
    </p:spTree>
    <p:extLst>
      <p:ext uri="{BB962C8B-B14F-4D97-AF65-F5344CB8AC3E}">
        <p14:creationId xmlns:p14="http://schemas.microsoft.com/office/powerpoint/2010/main" val="1508652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The Money Market </a:t>
            </a:r>
            <a:r>
              <a:rPr lang="en-CA" altLang="en-US" sz="2000" dirty="0"/>
              <a:t>(</a:t>
            </a:r>
            <a:r>
              <a:rPr lang="en-CA" altLang="en-US" sz="2000" dirty="0" smtClean="0"/>
              <a:t>15 </a:t>
            </a:r>
            <a:r>
              <a:rPr lang="en-CA" altLang="en-US" sz="2000" dirty="0"/>
              <a:t>of 17)</a:t>
            </a:r>
            <a:endParaRPr lang="en-IN" dirty="0"/>
          </a:p>
        </p:txBody>
      </p:sp>
      <p:sp>
        <p:nvSpPr>
          <p:cNvPr id="4" name="Content Placeholder 3"/>
          <p:cNvSpPr>
            <a:spLocks noGrp="1"/>
          </p:cNvSpPr>
          <p:nvPr>
            <p:ph sz="quarter" idx="14"/>
          </p:nvPr>
        </p:nvSpPr>
        <p:spPr/>
        <p:txBody>
          <a:bodyPr/>
          <a:lstStyle/>
          <a:p>
            <a:pPr marL="255600">
              <a:spcBef>
                <a:spcPts val="1200"/>
              </a:spcBef>
            </a:pPr>
            <a:r>
              <a:rPr lang="en-CA" altLang="en-US" sz="2400" dirty="0"/>
              <a:t>The price level adjusts to make the quantity of real money supplied equal to the quantity demanded.</a:t>
            </a:r>
          </a:p>
          <a:p>
            <a:pPr marL="255600">
              <a:spcBef>
                <a:spcPts val="1200"/>
              </a:spcBef>
            </a:pPr>
            <a:r>
              <a:rPr lang="en-CA" altLang="en-US" sz="2400" dirty="0"/>
              <a:t>If in long-run equilibrium, the Fed increases the quantity of money, the price level changes to move the money market to a new long-run equilibrium.</a:t>
            </a:r>
          </a:p>
          <a:p>
            <a:pPr marL="255600">
              <a:spcBef>
                <a:spcPts val="1200"/>
              </a:spcBef>
            </a:pPr>
            <a:r>
              <a:rPr lang="en-CA" altLang="en-US" sz="2400" dirty="0"/>
              <a:t>In the long run, nothing </a:t>
            </a:r>
            <a:r>
              <a:rPr lang="en-CA" altLang="en-US" sz="2400" i="1" dirty="0"/>
              <a:t>real </a:t>
            </a:r>
            <a:r>
              <a:rPr lang="en-CA" altLang="en-US" sz="2400" dirty="0"/>
              <a:t>has changed.</a:t>
            </a:r>
          </a:p>
          <a:p>
            <a:pPr marL="255600">
              <a:spcBef>
                <a:spcPts val="1200"/>
              </a:spcBef>
            </a:pPr>
            <a:r>
              <a:rPr lang="en-CA" altLang="en-US" sz="2400" dirty="0"/>
              <a:t>Real GDP, employment, quantity of real money, and the real interest rate are unchanged.</a:t>
            </a:r>
          </a:p>
          <a:p>
            <a:pPr marL="255600">
              <a:spcBef>
                <a:spcPts val="1200"/>
              </a:spcBef>
            </a:pPr>
            <a:r>
              <a:rPr lang="en-CA" altLang="en-US" sz="2400" dirty="0"/>
              <a:t>In the long run, the price level rises by the same percentage as the increase in the quantity of money</a:t>
            </a:r>
            <a:r>
              <a:rPr lang="en-CA" altLang="en-US" sz="2400" dirty="0" smtClean="0"/>
              <a:t>.</a:t>
            </a:r>
            <a:endParaRPr lang="en-CA" altLang="en-US" sz="2400" dirty="0"/>
          </a:p>
        </p:txBody>
      </p:sp>
    </p:spTree>
    <p:extLst>
      <p:ext uri="{BB962C8B-B14F-4D97-AF65-F5344CB8AC3E}">
        <p14:creationId xmlns:p14="http://schemas.microsoft.com/office/powerpoint/2010/main" val="2533185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The Money Market </a:t>
            </a:r>
            <a:r>
              <a:rPr lang="en-CA" altLang="en-US" sz="2000" dirty="0"/>
              <a:t>(</a:t>
            </a:r>
            <a:r>
              <a:rPr lang="en-CA" altLang="en-US" sz="2000" dirty="0" smtClean="0"/>
              <a:t>16 </a:t>
            </a:r>
            <a:r>
              <a:rPr lang="en-CA" altLang="en-US" sz="2000" dirty="0"/>
              <a:t>of 17)</a:t>
            </a:r>
            <a:endParaRPr lang="en-IN" dirty="0"/>
          </a:p>
        </p:txBody>
      </p:sp>
      <p:sp>
        <p:nvSpPr>
          <p:cNvPr id="4" name="Content Placeholder 3"/>
          <p:cNvSpPr>
            <a:spLocks noGrp="1"/>
          </p:cNvSpPr>
          <p:nvPr>
            <p:ph sz="quarter" idx="14"/>
          </p:nvPr>
        </p:nvSpPr>
        <p:spPr/>
        <p:txBody>
          <a:bodyPr/>
          <a:lstStyle/>
          <a:p>
            <a:pPr marL="255600" indent="-255600">
              <a:spcBef>
                <a:spcPts val="1200"/>
              </a:spcBef>
            </a:pPr>
            <a:r>
              <a:rPr lang="en-CA" altLang="en-US" sz="2400" b="1" dirty="0"/>
              <a:t>The Transition from the Short Run to the Long </a:t>
            </a:r>
            <a:r>
              <a:rPr lang="en-CA" altLang="en-US" sz="2400" b="1" dirty="0" smtClean="0"/>
              <a:t>Run</a:t>
            </a:r>
            <a:endParaRPr lang="en-CA" altLang="en-US" sz="2400" b="1" dirty="0"/>
          </a:p>
          <a:p>
            <a:pPr marL="742518" lvl="1" indent="-259200">
              <a:spcBef>
                <a:spcPts val="1200"/>
              </a:spcBef>
            </a:pPr>
            <a:r>
              <a:rPr lang="en-CA" altLang="en-US" sz="2000" dirty="0"/>
              <a:t>Start in full-employment equilibrium:</a:t>
            </a:r>
          </a:p>
          <a:p>
            <a:pPr marL="742518" lvl="1" indent="-259200">
              <a:spcBef>
                <a:spcPts val="1200"/>
              </a:spcBef>
            </a:pPr>
            <a:r>
              <a:rPr lang="en-CA" altLang="en-US" sz="2000" dirty="0"/>
              <a:t>If the Fed increases the quantity of money by 10 percent, the nominal interest rate falls. </a:t>
            </a:r>
          </a:p>
          <a:p>
            <a:pPr marL="742518" lvl="1" indent="-259200">
              <a:spcBef>
                <a:spcPts val="1200"/>
              </a:spcBef>
            </a:pPr>
            <a:r>
              <a:rPr lang="en-CA" altLang="en-US" sz="2000" dirty="0"/>
              <a:t>As people buy bonds, the real interest rate falls.</a:t>
            </a:r>
          </a:p>
          <a:p>
            <a:pPr marL="742518" lvl="1" indent="-259200">
              <a:spcBef>
                <a:spcPts val="1200"/>
              </a:spcBef>
            </a:pPr>
            <a:r>
              <a:rPr lang="en-CA" altLang="en-US" sz="2000" dirty="0"/>
              <a:t>As the real interest rate falls, consumption expenditure and investment increase. Aggregate demand increases.</a:t>
            </a:r>
          </a:p>
          <a:p>
            <a:pPr marL="742518" lvl="1" indent="-259200">
              <a:spcBef>
                <a:spcPts val="1200"/>
              </a:spcBef>
            </a:pPr>
            <a:r>
              <a:rPr lang="en-CA" altLang="en-US" sz="2000" dirty="0"/>
              <a:t>With the economy at full employment, the price level rises</a:t>
            </a:r>
            <a:r>
              <a:rPr lang="en-CA" altLang="en-US" sz="2000" dirty="0" smtClean="0"/>
              <a:t>.</a:t>
            </a:r>
            <a:endParaRPr lang="en-CA" altLang="en-US" sz="2000" dirty="0"/>
          </a:p>
        </p:txBody>
      </p:sp>
    </p:spTree>
    <p:extLst>
      <p:ext uri="{BB962C8B-B14F-4D97-AF65-F5344CB8AC3E}">
        <p14:creationId xmlns:p14="http://schemas.microsoft.com/office/powerpoint/2010/main" val="1427621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The Money Market </a:t>
            </a:r>
            <a:r>
              <a:rPr lang="en-CA" altLang="en-US" sz="2000" dirty="0"/>
              <a:t>(</a:t>
            </a:r>
            <a:r>
              <a:rPr lang="en-CA" altLang="en-US" sz="2000" dirty="0" smtClean="0"/>
              <a:t>17 </a:t>
            </a:r>
            <a:r>
              <a:rPr lang="en-CA" altLang="en-US" sz="2000" dirty="0"/>
              <a:t>of 17)</a:t>
            </a:r>
            <a:endParaRPr lang="en-IN" dirty="0"/>
          </a:p>
        </p:txBody>
      </p:sp>
      <p:sp>
        <p:nvSpPr>
          <p:cNvPr id="4" name="Content Placeholder 3"/>
          <p:cNvSpPr>
            <a:spLocks noGrp="1"/>
          </p:cNvSpPr>
          <p:nvPr>
            <p:ph sz="quarter" idx="14"/>
          </p:nvPr>
        </p:nvSpPr>
        <p:spPr/>
        <p:txBody>
          <a:bodyPr/>
          <a:lstStyle/>
          <a:p>
            <a:pPr marL="255600" indent="-255600">
              <a:spcBef>
                <a:spcPts val="1200"/>
              </a:spcBef>
            </a:pPr>
            <a:r>
              <a:rPr lang="en-CA" altLang="en-US" sz="2400" dirty="0" smtClean="0"/>
              <a:t>As </a:t>
            </a:r>
            <a:r>
              <a:rPr lang="en-CA" altLang="en-US" sz="2400" dirty="0"/>
              <a:t>the price level rises, the quantity of real money decreases.</a:t>
            </a:r>
          </a:p>
          <a:p>
            <a:pPr marL="255600" indent="-255600">
              <a:spcBef>
                <a:spcPts val="1200"/>
              </a:spcBef>
            </a:pPr>
            <a:r>
              <a:rPr lang="en-CA" altLang="en-US" sz="2400" dirty="0" smtClean="0"/>
              <a:t>The </a:t>
            </a:r>
            <a:r>
              <a:rPr lang="en-CA" altLang="en-US" sz="2400" dirty="0"/>
              <a:t>nominal interest rate and the real interest rate rise. </a:t>
            </a:r>
          </a:p>
          <a:p>
            <a:pPr marL="255600">
              <a:spcBef>
                <a:spcPts val="1200"/>
              </a:spcBef>
            </a:pPr>
            <a:r>
              <a:rPr lang="en-CA" altLang="en-US" sz="2400" dirty="0"/>
              <a:t>As the real interest rate rises, expenditure plans are cut back and eventually the original full-employment equilibrium is restored.</a:t>
            </a:r>
          </a:p>
          <a:p>
            <a:pPr marL="255600">
              <a:spcBef>
                <a:spcPts val="1200"/>
              </a:spcBef>
            </a:pPr>
            <a:r>
              <a:rPr lang="en-CA" altLang="en-US" sz="2400" dirty="0"/>
              <a:t>In the new long-run equilibrium, the price level has risen 10 percent but nothing real has changed</a:t>
            </a:r>
            <a:r>
              <a:rPr lang="en-CA" altLang="en-US" sz="2400" dirty="0" smtClean="0"/>
              <a:t>.</a:t>
            </a:r>
            <a:endParaRPr lang="en-CA" altLang="en-US" sz="2400" dirty="0"/>
          </a:p>
        </p:txBody>
      </p:sp>
    </p:spTree>
    <p:extLst>
      <p:ext uri="{BB962C8B-B14F-4D97-AF65-F5344CB8AC3E}">
        <p14:creationId xmlns:p14="http://schemas.microsoft.com/office/powerpoint/2010/main" val="651876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The Quantity Theory of </a:t>
            </a:r>
            <a:r>
              <a:rPr lang="en-CA" altLang="en-US" dirty="0" smtClean="0"/>
              <a:t>Money </a:t>
            </a:r>
            <a:r>
              <a:rPr lang="en-CA" altLang="en-US" sz="2000" dirty="0" smtClean="0"/>
              <a:t>(1 of 3)</a:t>
            </a:r>
            <a:endParaRPr lang="en-IN" dirty="0"/>
          </a:p>
        </p:txBody>
      </p:sp>
      <p:sp>
        <p:nvSpPr>
          <p:cNvPr id="4" name="Content Placeholder 3"/>
          <p:cNvSpPr>
            <a:spLocks noGrp="1"/>
          </p:cNvSpPr>
          <p:nvPr>
            <p:ph sz="quarter" idx="14"/>
          </p:nvPr>
        </p:nvSpPr>
        <p:spPr/>
        <p:txBody>
          <a:bodyPr/>
          <a:lstStyle/>
          <a:p>
            <a:pPr marL="255600" lvl="1" indent="-255600">
              <a:spcBef>
                <a:spcPts val="1200"/>
              </a:spcBef>
              <a:buFont typeface="Arial" panose="020B0604020202020204" pitchFamily="34" charset="0"/>
              <a:buChar char="•"/>
            </a:pPr>
            <a:r>
              <a:rPr lang="en-CA" dirty="0"/>
              <a:t>The </a:t>
            </a:r>
            <a:r>
              <a:rPr lang="en-CA" b="1" dirty="0"/>
              <a:t>quantity theory of money</a:t>
            </a:r>
            <a:r>
              <a:rPr lang="en-CA" dirty="0"/>
              <a:t> is the proposition that, in the long run, an increase in the quantity of money brings an equal percentage increase in the price level.</a:t>
            </a:r>
          </a:p>
          <a:p>
            <a:pPr marL="255600" lvl="1" indent="-255600">
              <a:spcBef>
                <a:spcPts val="1200"/>
              </a:spcBef>
              <a:buFont typeface="Arial" panose="020B0604020202020204" pitchFamily="34" charset="0"/>
              <a:buChar char="•"/>
            </a:pPr>
            <a:r>
              <a:rPr lang="en-CA" dirty="0"/>
              <a:t>The quantity theory of money is based on the </a:t>
            </a:r>
            <a:r>
              <a:rPr lang="en-CA" i="1" dirty="0"/>
              <a:t>velocity of circulation</a:t>
            </a:r>
            <a:r>
              <a:rPr lang="en-CA" dirty="0"/>
              <a:t> and the </a:t>
            </a:r>
            <a:r>
              <a:rPr lang="en-CA" i="1" dirty="0"/>
              <a:t>equation of exchange</a:t>
            </a:r>
            <a:r>
              <a:rPr lang="en-CA" dirty="0"/>
              <a:t>.</a:t>
            </a:r>
          </a:p>
          <a:p>
            <a:pPr marL="255600" lvl="1" indent="-255600">
              <a:spcBef>
                <a:spcPts val="1200"/>
              </a:spcBef>
              <a:buFont typeface="Arial" panose="020B0604020202020204" pitchFamily="34" charset="0"/>
              <a:buChar char="•"/>
            </a:pPr>
            <a:r>
              <a:rPr lang="en-CA" dirty="0"/>
              <a:t>The </a:t>
            </a:r>
            <a:r>
              <a:rPr lang="en-CA" b="1" dirty="0"/>
              <a:t>velocity of circulation</a:t>
            </a:r>
            <a:r>
              <a:rPr lang="en-CA" dirty="0"/>
              <a:t> is the average number of times in a year a dollar is used to purchase goods and services in GDP</a:t>
            </a:r>
            <a:r>
              <a:rPr lang="en-CA" dirty="0" smtClean="0"/>
              <a:t>.</a:t>
            </a:r>
            <a:endParaRPr lang="en-CA" dirty="0"/>
          </a:p>
        </p:txBody>
      </p:sp>
    </p:spTree>
    <p:extLst>
      <p:ext uri="{BB962C8B-B14F-4D97-AF65-F5344CB8AC3E}">
        <p14:creationId xmlns:p14="http://schemas.microsoft.com/office/powerpoint/2010/main" val="3086063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The Quantity Theory of Money </a:t>
            </a:r>
            <a:r>
              <a:rPr lang="en-CA" altLang="en-US" sz="2000" dirty="0" smtClean="0"/>
              <a:t>(2 </a:t>
            </a:r>
            <a:r>
              <a:rPr lang="en-CA" altLang="en-US" sz="2000" dirty="0"/>
              <a:t>of 3)</a:t>
            </a:r>
            <a:endParaRPr lang="en-IN" dirty="0"/>
          </a:p>
        </p:txBody>
      </p:sp>
      <p:sp>
        <p:nvSpPr>
          <p:cNvPr id="4" name="Content Placeholder 3"/>
          <p:cNvSpPr>
            <a:spLocks noGrp="1"/>
          </p:cNvSpPr>
          <p:nvPr>
            <p:ph sz="quarter" idx="14"/>
          </p:nvPr>
        </p:nvSpPr>
        <p:spPr/>
        <p:txBody>
          <a:bodyPr/>
          <a:lstStyle/>
          <a:p>
            <a:pPr marL="255600" lvl="1" indent="-255600">
              <a:spcBef>
                <a:spcPts val="1200"/>
              </a:spcBef>
              <a:buFont typeface="Arial" panose="020B0604020202020204" pitchFamily="34" charset="0"/>
              <a:buChar char="•"/>
            </a:pPr>
            <a:r>
              <a:rPr lang="en-CA" dirty="0"/>
              <a:t>Calling the velocity of circulation </a:t>
            </a:r>
            <a:r>
              <a:rPr lang="en-CA" i="1" dirty="0"/>
              <a:t>V</a:t>
            </a:r>
            <a:r>
              <a:rPr lang="en-CA" dirty="0"/>
              <a:t>, the price level </a:t>
            </a:r>
            <a:r>
              <a:rPr lang="en-CA" i="1" dirty="0"/>
              <a:t>P</a:t>
            </a:r>
            <a:r>
              <a:rPr lang="en-CA" dirty="0"/>
              <a:t>, real GDP </a:t>
            </a:r>
            <a:r>
              <a:rPr lang="en-CA" i="1" dirty="0"/>
              <a:t>Y,</a:t>
            </a:r>
            <a:r>
              <a:rPr lang="en-CA" dirty="0"/>
              <a:t> and the quantity of money </a:t>
            </a:r>
            <a:r>
              <a:rPr lang="en-CA" i="1" dirty="0"/>
              <a:t>M:</a:t>
            </a:r>
            <a:endParaRPr lang="en-CA" dirty="0"/>
          </a:p>
          <a:p>
            <a:pPr marL="0" lvl="1" indent="0" algn="ctr">
              <a:spcBef>
                <a:spcPts val="1200"/>
              </a:spcBef>
              <a:buNone/>
            </a:pPr>
            <a:r>
              <a:rPr lang="en-CA" i="1" dirty="0"/>
              <a:t>V</a:t>
            </a:r>
            <a:r>
              <a:rPr lang="en-CA" dirty="0"/>
              <a:t> = </a:t>
            </a:r>
            <a:r>
              <a:rPr lang="en-CA" i="1" dirty="0"/>
              <a:t>PY </a:t>
            </a:r>
            <a:r>
              <a:rPr lang="en-CA" dirty="0">
                <a:cs typeface="Arial" panose="020B0604020202020204" pitchFamily="34" charset="0"/>
              </a:rPr>
              <a:t>÷ </a:t>
            </a:r>
            <a:r>
              <a:rPr lang="en-CA" i="1" dirty="0"/>
              <a:t>M.</a:t>
            </a:r>
          </a:p>
          <a:p>
            <a:pPr marL="255600" lvl="1" indent="-255600">
              <a:spcBef>
                <a:spcPts val="1200"/>
              </a:spcBef>
              <a:buFont typeface="Arial" panose="020B0604020202020204" pitchFamily="34" charset="0"/>
              <a:buChar char="•"/>
            </a:pPr>
            <a:r>
              <a:rPr lang="en-CA" dirty="0"/>
              <a:t>The </a:t>
            </a:r>
            <a:r>
              <a:rPr lang="en-CA" i="1" dirty="0"/>
              <a:t>equation of exchange</a:t>
            </a:r>
            <a:r>
              <a:rPr lang="en-CA" dirty="0"/>
              <a:t> states that</a:t>
            </a:r>
          </a:p>
          <a:p>
            <a:pPr marL="0" lvl="1" indent="0" algn="ctr">
              <a:spcBef>
                <a:spcPts val="1200"/>
              </a:spcBef>
              <a:buNone/>
            </a:pPr>
            <a:r>
              <a:rPr lang="en-CA" i="1" dirty="0"/>
              <a:t>MV</a:t>
            </a:r>
            <a:r>
              <a:rPr lang="en-CA" dirty="0"/>
              <a:t> = </a:t>
            </a:r>
            <a:r>
              <a:rPr lang="en-CA" i="1" dirty="0"/>
              <a:t>PY.</a:t>
            </a:r>
            <a:endParaRPr lang="en-CA" dirty="0"/>
          </a:p>
          <a:p>
            <a:pPr marL="255600" lvl="1" indent="-255600">
              <a:spcBef>
                <a:spcPts val="1200"/>
              </a:spcBef>
              <a:buFont typeface="Arial" panose="020B0604020202020204" pitchFamily="34" charset="0"/>
              <a:buChar char="•"/>
            </a:pPr>
            <a:r>
              <a:rPr lang="en-CA" dirty="0"/>
              <a:t>The equation of exchange becomes the quantity theory of money if </a:t>
            </a:r>
            <a:r>
              <a:rPr lang="en-CA" i="1" dirty="0"/>
              <a:t>M</a:t>
            </a:r>
            <a:r>
              <a:rPr lang="en-CA" dirty="0"/>
              <a:t> does not influence </a:t>
            </a:r>
            <a:r>
              <a:rPr lang="en-CA" i="1" dirty="0"/>
              <a:t>V</a:t>
            </a:r>
            <a:r>
              <a:rPr lang="en-CA" dirty="0"/>
              <a:t> or </a:t>
            </a:r>
            <a:r>
              <a:rPr lang="en-CA" i="1" dirty="0"/>
              <a:t>Y.</a:t>
            </a:r>
          </a:p>
          <a:p>
            <a:pPr marL="255600" lvl="1" indent="-255600">
              <a:spcBef>
                <a:spcPts val="1200"/>
              </a:spcBef>
              <a:buFont typeface="Arial" panose="020B0604020202020204" pitchFamily="34" charset="0"/>
              <a:buChar char="•"/>
            </a:pPr>
            <a:r>
              <a:rPr lang="en-CA" dirty="0"/>
              <a:t>So in the long run, the change in </a:t>
            </a:r>
            <a:r>
              <a:rPr lang="en-CA" i="1" dirty="0"/>
              <a:t>P</a:t>
            </a:r>
            <a:r>
              <a:rPr lang="en-CA" dirty="0"/>
              <a:t> is proportional to the change in </a:t>
            </a:r>
            <a:r>
              <a:rPr lang="en-CA" i="1" dirty="0"/>
              <a:t>M</a:t>
            </a:r>
            <a:r>
              <a:rPr lang="en-CA" dirty="0" smtClean="0"/>
              <a:t>.</a:t>
            </a:r>
            <a:endParaRPr lang="en-CA" dirty="0"/>
          </a:p>
        </p:txBody>
      </p:sp>
    </p:spTree>
    <p:extLst>
      <p:ext uri="{BB962C8B-B14F-4D97-AF65-F5344CB8AC3E}">
        <p14:creationId xmlns:p14="http://schemas.microsoft.com/office/powerpoint/2010/main" val="1160480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The Quantity Theory of Money </a:t>
            </a:r>
            <a:r>
              <a:rPr lang="en-CA" altLang="en-US" sz="2000" dirty="0" smtClean="0"/>
              <a:t>(3 </a:t>
            </a:r>
            <a:r>
              <a:rPr lang="en-CA" altLang="en-US" sz="2000" dirty="0"/>
              <a:t>of 3)</a:t>
            </a:r>
            <a:endParaRPr lang="en-IN" dirty="0"/>
          </a:p>
        </p:txBody>
      </p:sp>
      <p:pic>
        <p:nvPicPr>
          <p:cNvPr id="6" name="Picture 5" descr="ssing the equation of exchange in growth rates:&#10;Money growth rate + rate of velocity change = inflation rate + real GDP growth rate.&#10;Rearranging:&#10;Inflation rate = money growth rate + rate of velocity change minus real GDP growth rate.&#10;In the long run, velocity does not change, so&#10;Inflation rate = Money growth rate minus Real GDP growth ra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934" y="1772816"/>
            <a:ext cx="7826132" cy="3463560"/>
          </a:xfrm>
          <a:prstGeom prst="rect">
            <a:avLst/>
          </a:prstGeom>
        </p:spPr>
      </p:pic>
    </p:spTree>
    <p:extLst>
      <p:ext uri="{BB962C8B-B14F-4D97-AF65-F5344CB8AC3E}">
        <p14:creationId xmlns:p14="http://schemas.microsoft.com/office/powerpoint/2010/main" val="1274870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Mathematical Note: The </a:t>
            </a:r>
            <a:r>
              <a:rPr lang="en-CA" altLang="en-US" dirty="0" smtClean="0"/>
              <a:t>Money Multiplier </a:t>
            </a:r>
            <a:r>
              <a:rPr lang="en-CA" altLang="en-US" sz="2000" dirty="0" smtClean="0"/>
              <a:t>(1 of 6)</a:t>
            </a:r>
            <a:endParaRPr lang="en-IN" dirty="0"/>
          </a:p>
        </p:txBody>
      </p:sp>
      <p:sp>
        <p:nvSpPr>
          <p:cNvPr id="4" name="Content Placeholder 3"/>
          <p:cNvSpPr>
            <a:spLocks noGrp="1"/>
          </p:cNvSpPr>
          <p:nvPr>
            <p:ph sz="quarter" idx="14"/>
          </p:nvPr>
        </p:nvSpPr>
        <p:spPr/>
        <p:txBody>
          <a:bodyPr/>
          <a:lstStyle/>
          <a:p>
            <a:pPr marL="255600">
              <a:spcBef>
                <a:spcPts val="1200"/>
              </a:spcBef>
            </a:pPr>
            <a:r>
              <a:rPr lang="en-CA" altLang="en-US" sz="2400" dirty="0"/>
              <a:t>To see how the process of money creation works, suppose that the desired reserve ratio is 10 percent of deposits and the currency drain ratio is 50 percent of deposits.</a:t>
            </a:r>
          </a:p>
          <a:p>
            <a:pPr marL="255600">
              <a:spcBef>
                <a:spcPts val="1200"/>
              </a:spcBef>
            </a:pPr>
            <a:r>
              <a:rPr lang="en-CA" altLang="en-US" sz="2400" dirty="0"/>
              <a:t>The process starts when all banks have zero excess reserves and the Fed increases the monetary base by  $100,000.</a:t>
            </a:r>
          </a:p>
          <a:p>
            <a:pPr marL="255600">
              <a:spcBef>
                <a:spcPts val="1200"/>
              </a:spcBef>
            </a:pPr>
            <a:r>
              <a:rPr lang="en-CA" altLang="en-US" sz="2400" dirty="0"/>
              <a:t>The figure in the next slide illustrates the process and keeps track of the numbers</a:t>
            </a:r>
            <a:r>
              <a:rPr lang="en-CA" altLang="en-US" sz="2400" dirty="0" smtClean="0"/>
              <a:t>.</a:t>
            </a:r>
            <a:endParaRPr lang="en-CA" altLang="en-US" sz="2400" dirty="0"/>
          </a:p>
        </p:txBody>
      </p:sp>
    </p:spTree>
    <p:extLst>
      <p:ext uri="{BB962C8B-B14F-4D97-AF65-F5344CB8AC3E}">
        <p14:creationId xmlns:p14="http://schemas.microsoft.com/office/powerpoint/2010/main" val="883605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What is Money? </a:t>
            </a:r>
            <a:r>
              <a:rPr lang="en-CA" altLang="en-US" sz="2000" dirty="0" smtClean="0"/>
              <a:t>(4 </a:t>
            </a:r>
            <a:r>
              <a:rPr lang="en-CA" altLang="en-US" sz="2000" dirty="0"/>
              <a:t>of 8)</a:t>
            </a:r>
            <a:endParaRPr lang="en-IN" dirty="0"/>
          </a:p>
        </p:txBody>
      </p:sp>
      <p:sp>
        <p:nvSpPr>
          <p:cNvPr id="4" name="Content Placeholder 3"/>
          <p:cNvSpPr>
            <a:spLocks noGrp="1"/>
          </p:cNvSpPr>
          <p:nvPr>
            <p:ph sz="quarter" idx="14"/>
          </p:nvPr>
        </p:nvSpPr>
        <p:spPr/>
        <p:txBody>
          <a:bodyPr/>
          <a:lstStyle/>
          <a:p>
            <a:pPr marL="255600" indent="-255600">
              <a:spcBef>
                <a:spcPts val="1200"/>
              </a:spcBef>
            </a:pPr>
            <a:r>
              <a:rPr lang="en-CA" altLang="en-US" sz="2400" b="1" dirty="0"/>
              <a:t>Money in the United States Today</a:t>
            </a:r>
          </a:p>
          <a:p>
            <a:pPr marL="742950" lvl="2" indent="-259200">
              <a:spcBef>
                <a:spcPts val="1200"/>
              </a:spcBef>
              <a:buFont typeface="Arial" panose="020B0604020202020204" pitchFamily="34" charset="0"/>
              <a:buChar char="‒"/>
            </a:pPr>
            <a:r>
              <a:rPr lang="en-CA" dirty="0"/>
              <a:t>Money in the United States consists of</a:t>
            </a:r>
          </a:p>
          <a:p>
            <a:pPr marL="1143000" lvl="3" indent="-285750">
              <a:spcBef>
                <a:spcPts val="1200"/>
              </a:spcBef>
              <a:buSzPct val="100000"/>
              <a:buFont typeface="Wingdings" panose="05000000000000000000" pitchFamily="2" charset="2"/>
              <a:buChar char="§"/>
            </a:pPr>
            <a:r>
              <a:rPr lang="en-CA" dirty="0" smtClean="0"/>
              <a:t>Currency</a:t>
            </a:r>
            <a:endParaRPr lang="en-CA" dirty="0"/>
          </a:p>
          <a:p>
            <a:pPr marL="1143000" lvl="3" indent="-285750">
              <a:spcBef>
                <a:spcPts val="1200"/>
              </a:spcBef>
              <a:buSzPct val="100000"/>
              <a:buFont typeface="Wingdings" panose="05000000000000000000" pitchFamily="2" charset="2"/>
              <a:buChar char="§"/>
            </a:pPr>
            <a:r>
              <a:rPr lang="en-CA" dirty="0" smtClean="0"/>
              <a:t>Deposits </a:t>
            </a:r>
            <a:r>
              <a:rPr lang="en-CA" dirty="0"/>
              <a:t>at banks and other depository institutions</a:t>
            </a:r>
          </a:p>
          <a:p>
            <a:pPr marL="742950" lvl="2" indent="-259200">
              <a:spcBef>
                <a:spcPts val="1200"/>
              </a:spcBef>
              <a:buFont typeface="Arial" panose="020B0604020202020204" pitchFamily="34" charset="0"/>
              <a:buChar char="‒"/>
            </a:pPr>
            <a:r>
              <a:rPr lang="en-CA" b="1" dirty="0"/>
              <a:t>Currency</a:t>
            </a:r>
            <a:r>
              <a:rPr lang="en-CA" dirty="0"/>
              <a:t> is the notes and coins held by individuals and businesses. </a:t>
            </a:r>
          </a:p>
          <a:p>
            <a:pPr marL="742950" lvl="2" indent="-259200">
              <a:spcBef>
                <a:spcPts val="1200"/>
              </a:spcBef>
              <a:buFont typeface="Arial" panose="020B0604020202020204" pitchFamily="34" charset="0"/>
              <a:buChar char="‒"/>
            </a:pPr>
            <a:r>
              <a:rPr lang="en-CA" dirty="0"/>
              <a:t>Deposits are money because the owners can use the deposit to make payments</a:t>
            </a:r>
            <a:r>
              <a:rPr lang="en-CA" dirty="0" smtClean="0"/>
              <a:t>.</a:t>
            </a:r>
            <a:endParaRPr lang="en-CA" dirty="0"/>
          </a:p>
        </p:txBody>
      </p:sp>
    </p:spTree>
    <p:extLst>
      <p:ext uri="{BB962C8B-B14F-4D97-AF65-F5344CB8AC3E}">
        <p14:creationId xmlns:p14="http://schemas.microsoft.com/office/powerpoint/2010/main" val="3693566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Mathematical Note: The Money Multiplier </a:t>
            </a:r>
            <a:r>
              <a:rPr lang="en-CA" altLang="en-US" sz="2000" dirty="0" smtClean="0"/>
              <a:t>(2 </a:t>
            </a:r>
            <a:r>
              <a:rPr lang="en-CA" altLang="en-US" sz="2000" dirty="0"/>
              <a:t>of 6)</a:t>
            </a:r>
            <a:endParaRPr lang="en-IN" dirty="0"/>
          </a:p>
        </p:txBody>
      </p:sp>
      <p:sp>
        <p:nvSpPr>
          <p:cNvPr id="4" name="Content Placeholder 3"/>
          <p:cNvSpPr>
            <a:spLocks noGrp="1"/>
          </p:cNvSpPr>
          <p:nvPr>
            <p:ph sz="quarter" idx="14"/>
          </p:nvPr>
        </p:nvSpPr>
        <p:spPr>
          <a:xfrm>
            <a:off x="457200" y="1600200"/>
            <a:ext cx="3429000" cy="4525963"/>
          </a:xfrm>
        </p:spPr>
        <p:txBody>
          <a:bodyPr/>
          <a:lstStyle/>
          <a:p>
            <a:pPr marL="255600">
              <a:spcBef>
                <a:spcPts val="1200"/>
              </a:spcBef>
            </a:pPr>
            <a:r>
              <a:rPr lang="en-CA" altLang="en-US" sz="2400" dirty="0"/>
              <a:t>The bank with excess reserves of $100,000 loans them.</a:t>
            </a:r>
          </a:p>
          <a:p>
            <a:pPr marL="255600">
              <a:spcBef>
                <a:spcPts val="1200"/>
              </a:spcBef>
            </a:pPr>
            <a:r>
              <a:rPr lang="en-CA" altLang="en-US" sz="2400" dirty="0"/>
              <a:t>Of the amount loaned, $33,333 drains from the bank as currency and $66,667 remains on deposit.</a:t>
            </a:r>
          </a:p>
          <a:p>
            <a:pPr marL="255600">
              <a:spcBef>
                <a:spcPts val="1200"/>
              </a:spcBef>
            </a:pPr>
            <a:r>
              <a:rPr lang="en-CA" altLang="en-US" sz="2400" dirty="0"/>
              <a:t>Currency drain is 50 percent of deposits</a:t>
            </a:r>
            <a:r>
              <a:rPr lang="en-CA" altLang="en-US" sz="2400" dirty="0" smtClean="0"/>
              <a:t>.</a:t>
            </a:r>
            <a:endParaRPr lang="en-CA" altLang="en-US" sz="2400" dirty="0"/>
          </a:p>
        </p:txBody>
      </p:sp>
      <p:pic>
        <p:nvPicPr>
          <p:cNvPr id="5" name="Picture 4" descr="A $100,000 loan creates $100,000 if money. With currency drain equal to 50% of deposits, deposits increase by $66,667 and currency increases by $33,33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9225" y="1655763"/>
            <a:ext cx="4854575" cy="382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278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Mathematical Note: The Money Multiplier </a:t>
            </a:r>
            <a:r>
              <a:rPr lang="en-CA" altLang="en-US" sz="2000" dirty="0" smtClean="0"/>
              <a:t>(3 </a:t>
            </a:r>
            <a:r>
              <a:rPr lang="en-CA" altLang="en-US" sz="2000" dirty="0"/>
              <a:t>of 6)</a:t>
            </a:r>
            <a:endParaRPr lang="en-IN" dirty="0"/>
          </a:p>
        </p:txBody>
      </p:sp>
      <p:sp>
        <p:nvSpPr>
          <p:cNvPr id="4" name="Content Placeholder 3"/>
          <p:cNvSpPr>
            <a:spLocks noGrp="1"/>
          </p:cNvSpPr>
          <p:nvPr>
            <p:ph sz="quarter" idx="14"/>
          </p:nvPr>
        </p:nvSpPr>
        <p:spPr>
          <a:xfrm>
            <a:off x="457200" y="1600200"/>
            <a:ext cx="3471858" cy="4525963"/>
          </a:xfrm>
        </p:spPr>
        <p:txBody>
          <a:bodyPr/>
          <a:lstStyle/>
          <a:p>
            <a:pPr marL="255600">
              <a:spcBef>
                <a:spcPts val="1200"/>
              </a:spcBef>
            </a:pPr>
            <a:r>
              <a:rPr lang="en-CA" altLang="en-US" sz="2400" dirty="0"/>
              <a:t>The bank’s reserves and deposits have increased by $66,667, </a:t>
            </a:r>
          </a:p>
          <a:p>
            <a:pPr marL="255600">
              <a:spcBef>
                <a:spcPts val="1200"/>
              </a:spcBef>
            </a:pPr>
            <a:r>
              <a:rPr lang="en-CA" altLang="en-US" sz="2400" dirty="0"/>
              <a:t>so the bank keeps $6,667 (10 percent of deposits) as reserves and loans out $60,000</a:t>
            </a:r>
            <a:r>
              <a:rPr lang="en-CA" altLang="en-US" sz="2400" dirty="0" smtClean="0"/>
              <a:t>.</a:t>
            </a:r>
            <a:endParaRPr lang="en-CA" altLang="en-US" sz="2400" dirty="0"/>
          </a:p>
        </p:txBody>
      </p:sp>
      <p:pic>
        <p:nvPicPr>
          <p:cNvPr id="5" name="Picture 4" descr="A $100,000 loan creates $100,000 if money. With currency drain equal to 50% of deposits, deposits increase by $66,667 and currency increases by $33,33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57686" y="1655763"/>
            <a:ext cx="4456114" cy="3507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4972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Mathematical Note: The Money Multiplier </a:t>
            </a:r>
            <a:r>
              <a:rPr lang="en-CA" altLang="en-US" sz="2000" dirty="0" smtClean="0"/>
              <a:t>(4 </a:t>
            </a:r>
            <a:r>
              <a:rPr lang="en-CA" altLang="en-US" sz="2000" dirty="0"/>
              <a:t>of 6)</a:t>
            </a:r>
            <a:endParaRPr lang="en-IN" dirty="0"/>
          </a:p>
        </p:txBody>
      </p:sp>
      <p:sp>
        <p:nvSpPr>
          <p:cNvPr id="4" name="Content Placeholder 3"/>
          <p:cNvSpPr>
            <a:spLocks noGrp="1"/>
          </p:cNvSpPr>
          <p:nvPr>
            <p:ph sz="quarter" idx="14"/>
          </p:nvPr>
        </p:nvSpPr>
        <p:spPr>
          <a:xfrm>
            <a:off x="457200" y="1600200"/>
            <a:ext cx="3471858" cy="4525963"/>
          </a:xfrm>
        </p:spPr>
        <p:txBody>
          <a:bodyPr/>
          <a:lstStyle/>
          <a:p>
            <a:pPr marL="255600" indent="-255600">
              <a:spcBef>
                <a:spcPts val="1200"/>
              </a:spcBef>
            </a:pPr>
            <a:r>
              <a:rPr lang="en-CA" altLang="en-US" sz="2400" dirty="0"/>
              <a:t>$20,000 drains off as currency and $40,000 remains on deposit.</a:t>
            </a:r>
          </a:p>
          <a:p>
            <a:pPr marL="255600" indent="-255600">
              <a:spcBef>
                <a:spcPts val="1200"/>
              </a:spcBef>
            </a:pPr>
            <a:r>
              <a:rPr lang="en-CA" altLang="en-US" sz="2400" dirty="0"/>
              <a:t>Again, the currency drain is 50 percent of deposits</a:t>
            </a:r>
            <a:r>
              <a:rPr lang="en-CA" altLang="en-US" sz="2400" dirty="0" smtClean="0"/>
              <a:t>.</a:t>
            </a:r>
            <a:endParaRPr lang="en-CA" altLang="en-US" sz="2400" dirty="0"/>
          </a:p>
        </p:txBody>
      </p:sp>
      <p:pic>
        <p:nvPicPr>
          <p:cNvPr id="5" name="Picture 4" descr="A $100,000 loan creates $100,000 if money. With currency drain equal to 50% of deposits, deposits increase by $66,667 and currency increases by $33,333. With $66,667 increase in deposits, desired reserves increase by $6667 and $60,000 is loaned. $60,000 loan creates $60,000 of money. With currency drain equal to 50% of deposits, deposits increase by $40,000 and currency increases by $20,000. The quantity of money has now increased by $160,00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80530" y="1904999"/>
            <a:ext cx="4536445"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3967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Mathematical Note: The Money Multiplier </a:t>
            </a:r>
            <a:r>
              <a:rPr lang="en-CA" altLang="en-US" sz="2000" dirty="0" smtClean="0"/>
              <a:t>(5 </a:t>
            </a:r>
            <a:r>
              <a:rPr lang="en-CA" altLang="en-US" sz="2000" dirty="0"/>
              <a:t>of 6)</a:t>
            </a:r>
            <a:endParaRPr lang="en-IN" dirty="0"/>
          </a:p>
        </p:txBody>
      </p:sp>
      <p:sp>
        <p:nvSpPr>
          <p:cNvPr id="4" name="Content Placeholder 3"/>
          <p:cNvSpPr>
            <a:spLocks noGrp="1"/>
          </p:cNvSpPr>
          <p:nvPr>
            <p:ph sz="quarter" idx="14"/>
          </p:nvPr>
        </p:nvSpPr>
        <p:spPr>
          <a:xfrm>
            <a:off x="457200" y="1600200"/>
            <a:ext cx="3581400" cy="4525963"/>
          </a:xfrm>
        </p:spPr>
        <p:txBody>
          <a:bodyPr/>
          <a:lstStyle/>
          <a:p>
            <a:pPr marL="255600">
              <a:spcBef>
                <a:spcPts val="1200"/>
              </a:spcBef>
            </a:pPr>
            <a:r>
              <a:rPr lang="en-CA" altLang="en-US" sz="2400" dirty="0"/>
              <a:t>The process repeats until the banks have created enough deposits to eliminate the excess reserves.</a:t>
            </a:r>
          </a:p>
          <a:p>
            <a:pPr marL="255600">
              <a:spcBef>
                <a:spcPts val="1200"/>
              </a:spcBef>
            </a:pPr>
            <a:r>
              <a:rPr lang="en-CA" altLang="en-US" sz="2400" dirty="0"/>
              <a:t>The $100,000 increase in monetary base has created $250,000 of money. </a:t>
            </a:r>
          </a:p>
        </p:txBody>
      </p:sp>
      <p:pic>
        <p:nvPicPr>
          <p:cNvPr id="5" name="Picture 4" descr="The money creation process continues until the quantity of money has increased by $250,000 and the banks have no excess reserve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1857364"/>
            <a:ext cx="4313238" cy="3395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1030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Mathematical Note: The Money Multiplier </a:t>
            </a:r>
            <a:r>
              <a:rPr lang="en-CA" altLang="en-US" sz="2000" dirty="0" smtClean="0"/>
              <a:t>(6 </a:t>
            </a:r>
            <a:r>
              <a:rPr lang="en-CA" altLang="en-US" sz="2000" dirty="0"/>
              <a:t>of 6)</a:t>
            </a:r>
            <a:endParaRPr lang="en-IN" dirty="0"/>
          </a:p>
        </p:txBody>
      </p:sp>
      <p:pic>
        <p:nvPicPr>
          <p:cNvPr id="8" name="Picture 7" descr="The size of the money multiplier depends on The currency drain ratio (C divided by D). The desired reserve ratio (R divided by D). The money multiplier = (1 C divided by D) divided by (R divided by D + C divided by D) = (1 + 0.5) divided by (0.1 + 0.5) = 1.5 divided by 0.6 =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857" y="1628800"/>
            <a:ext cx="6015367" cy="4581128"/>
          </a:xfrm>
          <a:prstGeom prst="rect">
            <a:avLst/>
          </a:prstGeom>
        </p:spPr>
      </p:pic>
    </p:spTree>
    <p:extLst>
      <p:ext uri="{BB962C8B-B14F-4D97-AF65-F5344CB8AC3E}">
        <p14:creationId xmlns:p14="http://schemas.microsoft.com/office/powerpoint/2010/main" val="1300029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What is Money? </a:t>
            </a:r>
            <a:r>
              <a:rPr lang="en-CA" altLang="en-US" sz="2000" dirty="0" smtClean="0"/>
              <a:t>(5 </a:t>
            </a:r>
            <a:r>
              <a:rPr lang="en-CA" altLang="en-US" sz="2000" dirty="0"/>
              <a:t>of 8)</a:t>
            </a:r>
            <a:endParaRPr lang="en-IN" dirty="0"/>
          </a:p>
        </p:txBody>
      </p:sp>
      <p:sp>
        <p:nvSpPr>
          <p:cNvPr id="4" name="Content Placeholder 3"/>
          <p:cNvSpPr>
            <a:spLocks noGrp="1"/>
          </p:cNvSpPr>
          <p:nvPr>
            <p:ph sz="quarter" idx="14"/>
          </p:nvPr>
        </p:nvSpPr>
        <p:spPr/>
        <p:txBody>
          <a:bodyPr/>
          <a:lstStyle/>
          <a:p>
            <a:pPr marL="255600" indent="-255600">
              <a:spcBef>
                <a:spcPts val="1200"/>
              </a:spcBef>
            </a:pPr>
            <a:r>
              <a:rPr lang="en-CA" altLang="en-US" sz="2400" b="1" dirty="0"/>
              <a:t>Official Measures of Money</a:t>
            </a:r>
          </a:p>
          <a:p>
            <a:pPr marL="742950" lvl="2" indent="-259200">
              <a:spcBef>
                <a:spcPts val="1200"/>
              </a:spcBef>
              <a:buFont typeface="Arial" panose="020B0604020202020204" pitchFamily="34" charset="0"/>
              <a:buChar char="‒"/>
            </a:pPr>
            <a:r>
              <a:rPr lang="en-CA" dirty="0"/>
              <a:t>The two main official measures of money in the United States are M1 and M2.</a:t>
            </a:r>
          </a:p>
          <a:p>
            <a:pPr marL="742950" lvl="2" indent="-259200">
              <a:spcBef>
                <a:spcPts val="1200"/>
              </a:spcBef>
              <a:buFont typeface="Arial" panose="020B0604020202020204" pitchFamily="34" charset="0"/>
              <a:buChar char="‒"/>
            </a:pPr>
            <a:r>
              <a:rPr lang="en-CA" b="1" dirty="0"/>
              <a:t>M1</a:t>
            </a:r>
            <a:r>
              <a:rPr lang="en-CA" dirty="0"/>
              <a:t> consists of currency and traveler’s checks and checking deposits owned by individuals and businesses.</a:t>
            </a:r>
          </a:p>
          <a:p>
            <a:pPr marL="742950" lvl="2" indent="-259200">
              <a:spcBef>
                <a:spcPts val="1200"/>
              </a:spcBef>
              <a:buFont typeface="Arial" panose="020B0604020202020204" pitchFamily="34" charset="0"/>
              <a:buChar char="‒"/>
            </a:pPr>
            <a:r>
              <a:rPr lang="en-CA" b="1" dirty="0"/>
              <a:t>M2</a:t>
            </a:r>
            <a:r>
              <a:rPr lang="en-CA" dirty="0"/>
              <a:t> consists of M1 plus time deposits, saving deposits, money market mutual funds, and other deposits</a:t>
            </a:r>
            <a:r>
              <a:rPr lang="en-CA" dirty="0" smtClean="0"/>
              <a:t>.</a:t>
            </a:r>
            <a:endParaRPr lang="en-CA" dirty="0"/>
          </a:p>
        </p:txBody>
      </p:sp>
    </p:spTree>
    <p:extLst>
      <p:ext uri="{BB962C8B-B14F-4D97-AF65-F5344CB8AC3E}">
        <p14:creationId xmlns:p14="http://schemas.microsoft.com/office/powerpoint/2010/main" val="2681608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What is Money? </a:t>
            </a:r>
            <a:r>
              <a:rPr lang="en-CA" altLang="en-US" sz="2000" dirty="0" smtClean="0"/>
              <a:t>(6 </a:t>
            </a:r>
            <a:r>
              <a:rPr lang="en-CA" altLang="en-US" sz="2000" dirty="0"/>
              <a:t>of 8)</a:t>
            </a:r>
            <a:endParaRPr lang="en-IN" dirty="0"/>
          </a:p>
        </p:txBody>
      </p:sp>
      <p:sp>
        <p:nvSpPr>
          <p:cNvPr id="4" name="Content Placeholder 3"/>
          <p:cNvSpPr>
            <a:spLocks noGrp="1"/>
          </p:cNvSpPr>
          <p:nvPr>
            <p:ph sz="quarter" idx="14"/>
          </p:nvPr>
        </p:nvSpPr>
        <p:spPr>
          <a:xfrm>
            <a:off x="457200" y="1600200"/>
            <a:ext cx="4572000" cy="4525963"/>
          </a:xfrm>
        </p:spPr>
        <p:txBody>
          <a:bodyPr/>
          <a:lstStyle/>
          <a:p>
            <a:pPr marL="255600" lvl="1" indent="-255600">
              <a:spcBef>
                <a:spcPts val="1200"/>
              </a:spcBef>
              <a:buFont typeface="Arial" panose="020B0604020202020204" pitchFamily="34" charset="0"/>
              <a:buChar char="•"/>
            </a:pPr>
            <a:r>
              <a:rPr lang="en-CA" altLang="en-US" dirty="0"/>
              <a:t>The figure illustrates the composition of M1…</a:t>
            </a:r>
          </a:p>
          <a:p>
            <a:pPr marL="255600" lvl="1" indent="0">
              <a:spcBef>
                <a:spcPts val="1200"/>
              </a:spcBef>
              <a:buNone/>
            </a:pPr>
            <a:r>
              <a:rPr lang="en-CA" altLang="en-US" dirty="0"/>
              <a:t>and M2.</a:t>
            </a:r>
          </a:p>
          <a:p>
            <a:pPr marL="255600" lvl="1" indent="-255600">
              <a:spcBef>
                <a:spcPts val="1200"/>
              </a:spcBef>
              <a:buFont typeface="Arial" panose="020B0604020202020204" pitchFamily="34" charset="0"/>
              <a:buChar char="•"/>
            </a:pPr>
            <a:r>
              <a:rPr lang="en-CA" altLang="en-US" dirty="0"/>
              <a:t>It also shows the relative magnitudes of the components</a:t>
            </a:r>
            <a:r>
              <a:rPr lang="en-CA" altLang="en-US" dirty="0" smtClean="0"/>
              <a:t>.</a:t>
            </a:r>
            <a:endParaRPr lang="en-CA" altLang="en-US" dirty="0"/>
          </a:p>
        </p:txBody>
      </p:sp>
      <p:pic>
        <p:nvPicPr>
          <p:cNvPr id="5" name="Picture 4" descr="M2 = 11,423 = money market mutual funds and other deposits, 631, + savings deposits, 7406. M1 = 2857 = time deposits, 530, + checking deposits, 1635, + currency and traveler’s checks, 122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48424" y="1676400"/>
            <a:ext cx="3614576"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6216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What is Money? </a:t>
            </a:r>
            <a:r>
              <a:rPr lang="en-CA" altLang="en-US" sz="2000" dirty="0" smtClean="0"/>
              <a:t>(7 </a:t>
            </a:r>
            <a:r>
              <a:rPr lang="en-CA" altLang="en-US" sz="2000" dirty="0"/>
              <a:t>of 8)</a:t>
            </a:r>
            <a:endParaRPr lang="en-IN" dirty="0"/>
          </a:p>
        </p:txBody>
      </p:sp>
      <p:sp>
        <p:nvSpPr>
          <p:cNvPr id="4" name="Content Placeholder 3"/>
          <p:cNvSpPr>
            <a:spLocks noGrp="1"/>
          </p:cNvSpPr>
          <p:nvPr>
            <p:ph sz="quarter" idx="14"/>
          </p:nvPr>
        </p:nvSpPr>
        <p:spPr/>
        <p:txBody>
          <a:bodyPr/>
          <a:lstStyle/>
          <a:p>
            <a:pPr marL="255600" lvl="1" indent="-255600">
              <a:spcBef>
                <a:spcPts val="1200"/>
              </a:spcBef>
              <a:buFont typeface="Arial" panose="020B0604020202020204" pitchFamily="34" charset="0"/>
              <a:buChar char="•"/>
            </a:pPr>
            <a:r>
              <a:rPr lang="en-CA" b="1" dirty="0"/>
              <a:t>Are M1 and M2 Really Money?</a:t>
            </a:r>
          </a:p>
          <a:p>
            <a:pPr marL="742950" lvl="2" indent="-259200">
              <a:spcBef>
                <a:spcPts val="1200"/>
              </a:spcBef>
              <a:buFont typeface="Arial" panose="020B0604020202020204" pitchFamily="34" charset="0"/>
              <a:buChar char="‒"/>
            </a:pPr>
            <a:r>
              <a:rPr lang="en-CA" dirty="0"/>
              <a:t>All the items in M1 are means of payment, so they are </a:t>
            </a:r>
            <a:r>
              <a:rPr lang="en-CA" i="1" dirty="0"/>
              <a:t>money</a:t>
            </a:r>
            <a:r>
              <a:rPr lang="en-CA" dirty="0"/>
              <a:t>. </a:t>
            </a:r>
          </a:p>
          <a:p>
            <a:pPr marL="742950" lvl="2" indent="-259200">
              <a:spcBef>
                <a:spcPts val="1200"/>
              </a:spcBef>
              <a:buFont typeface="Arial" panose="020B0604020202020204" pitchFamily="34" charset="0"/>
              <a:buChar char="‒"/>
            </a:pPr>
            <a:r>
              <a:rPr lang="en-CA" dirty="0"/>
              <a:t>Some saving deposits in M2 are not means of payments—they are called liquid assets.</a:t>
            </a:r>
          </a:p>
          <a:p>
            <a:pPr marL="742950" lvl="2" indent="-259200">
              <a:spcBef>
                <a:spcPts val="1200"/>
              </a:spcBef>
              <a:buFont typeface="Arial" panose="020B0604020202020204" pitchFamily="34" charset="0"/>
              <a:buChar char="‒"/>
            </a:pPr>
            <a:r>
              <a:rPr lang="en-CA" i="1" dirty="0"/>
              <a:t>Liquidity</a:t>
            </a:r>
            <a:r>
              <a:rPr lang="en-CA" dirty="0"/>
              <a:t> is the property of being instantly convertible into a means of payment with little loss of value</a:t>
            </a:r>
            <a:r>
              <a:rPr lang="en-CA" dirty="0" smtClean="0"/>
              <a:t>.</a:t>
            </a:r>
            <a:endParaRPr lang="en-CA" dirty="0"/>
          </a:p>
        </p:txBody>
      </p:sp>
    </p:spTree>
    <p:extLst>
      <p:ext uri="{BB962C8B-B14F-4D97-AF65-F5344CB8AC3E}">
        <p14:creationId xmlns:p14="http://schemas.microsoft.com/office/powerpoint/2010/main" val="45531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508 Lecture">
  <a:themeElements>
    <a:clrScheme name="Office">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3214</TotalTime>
  <Words>7041</Words>
  <Application>Microsoft Office PowerPoint</Application>
  <PresentationFormat>On-screen Show (4:3)</PresentationFormat>
  <Paragraphs>456</Paragraphs>
  <Slides>64</Slides>
  <Notes>17</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1_508 Lecture</vt:lpstr>
      <vt:lpstr>ECONOMICS</vt:lpstr>
      <vt:lpstr>Chapter Outline and Learning Objectives</vt:lpstr>
      <vt:lpstr>What is Money? (1 of 8)</vt:lpstr>
      <vt:lpstr>What is Money? (2 of 8)</vt:lpstr>
      <vt:lpstr>What is Money? (3 of 8)</vt:lpstr>
      <vt:lpstr>What is Money? (4 of 8)</vt:lpstr>
      <vt:lpstr>What is Money? (5 of 8)</vt:lpstr>
      <vt:lpstr>What is Money? (6 of 8)</vt:lpstr>
      <vt:lpstr>What is Money? (7 of 8)</vt:lpstr>
      <vt:lpstr>What is Money? (8 of 8)</vt:lpstr>
      <vt:lpstr>Depository Institutions (1 of 8)</vt:lpstr>
      <vt:lpstr>Depository Institutions (2 of 8)</vt:lpstr>
      <vt:lpstr>Depository Institutions (3 of 8)</vt:lpstr>
      <vt:lpstr>Depository Institutions (4 of 8)</vt:lpstr>
      <vt:lpstr>Depository Institutions (5 of 8)</vt:lpstr>
      <vt:lpstr>Depository Institutions (6 of 8)</vt:lpstr>
      <vt:lpstr>Depository Institutions (7 of 8)</vt:lpstr>
      <vt:lpstr>Depository Institutions (8 of 8)</vt:lpstr>
      <vt:lpstr>The Federal Reserve System (1 of 10)</vt:lpstr>
      <vt:lpstr>The Federal Reserve System (2 of 10)</vt:lpstr>
      <vt:lpstr>The Federal Reserve System (3 of 10)</vt:lpstr>
      <vt:lpstr>The Federal Reserve System (4 of 10)</vt:lpstr>
      <vt:lpstr>The Federal Reserve System (5 of 10)</vt:lpstr>
      <vt:lpstr>The Federal Reserve System (6 of 10)</vt:lpstr>
      <vt:lpstr>The Federal Reserve System (7 of 10)</vt:lpstr>
      <vt:lpstr>The Federal Reserve System (8 of 10)</vt:lpstr>
      <vt:lpstr>The Federal Reserve System (9 of 10)</vt:lpstr>
      <vt:lpstr>The Conduct of Monetary Policy (1 of 3)</vt:lpstr>
      <vt:lpstr>The Conduct of Monetary Policy (2 of 3)</vt:lpstr>
      <vt:lpstr>The Conduct of Monetary Policy (3 of 3)</vt:lpstr>
      <vt:lpstr>The Federal Reserve System (10 of 10)</vt:lpstr>
      <vt:lpstr>How Banks Create Money (1 of 7)</vt:lpstr>
      <vt:lpstr>How Banks Create Money (2 of 7)</vt:lpstr>
      <vt:lpstr>How Banks Create Money (3 of 7)</vt:lpstr>
      <vt:lpstr>How Banks Create Money (4 of 7)</vt:lpstr>
      <vt:lpstr>How Banks Create Money (5 of 7)</vt:lpstr>
      <vt:lpstr>How Banks Create Money (6 of 7)</vt:lpstr>
      <vt:lpstr>How Banks Create Money (7 of 7)</vt:lpstr>
      <vt:lpstr>The Money Market (1 of 17)</vt:lpstr>
      <vt:lpstr>The Money Market (2 of 17)</vt:lpstr>
      <vt:lpstr>The Money Market (3 of 17)</vt:lpstr>
      <vt:lpstr>The Money Market (4 of 17)</vt:lpstr>
      <vt:lpstr>The Money Market (5 of 17)</vt:lpstr>
      <vt:lpstr>The Money Market (6 of 17)</vt:lpstr>
      <vt:lpstr>The Money Market (7 of 17)</vt:lpstr>
      <vt:lpstr>The Money Market (8 of 17)</vt:lpstr>
      <vt:lpstr>The Money Market (9 of 17)</vt:lpstr>
      <vt:lpstr>The Money Market (10 of 17)</vt:lpstr>
      <vt:lpstr>The Money Market (11 of 17)</vt:lpstr>
      <vt:lpstr>The Money Market (12 of 17)</vt:lpstr>
      <vt:lpstr>The Money Market (13 of 17)</vt:lpstr>
      <vt:lpstr>The Money Market (14 of 17)</vt:lpstr>
      <vt:lpstr>The Money Market (15 of 17)</vt:lpstr>
      <vt:lpstr>The Money Market (16 of 17)</vt:lpstr>
      <vt:lpstr>The Money Market (17 of 17)</vt:lpstr>
      <vt:lpstr>The Quantity Theory of Money (1 of 3)</vt:lpstr>
      <vt:lpstr>The Quantity Theory of Money (2 of 3)</vt:lpstr>
      <vt:lpstr>The Quantity Theory of Money (3 of 3)</vt:lpstr>
      <vt:lpstr>Mathematical Note: The Money Multiplier (1 of 6)</vt:lpstr>
      <vt:lpstr>Mathematical Note: The Money Multiplier (2 of 6)</vt:lpstr>
      <vt:lpstr>Mathematical Note: The Money Multiplier (3 of 6)</vt:lpstr>
      <vt:lpstr>Mathematical Note: The Money Multiplier (4 of 6)</vt:lpstr>
      <vt:lpstr>Mathematical Note: The Money Multiplier (5 of 6)</vt:lpstr>
      <vt:lpstr>Mathematical Note: The Money Multiplier (6 of 6)</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book title here</dc:title>
  <dc:creator>Sloan, Lindsey</dc:creator>
  <cp:lastModifiedBy>sameerjena</cp:lastModifiedBy>
  <cp:revision>1964</cp:revision>
  <dcterms:created xsi:type="dcterms:W3CDTF">2014-10-10T17:07:42Z</dcterms:created>
  <dcterms:modified xsi:type="dcterms:W3CDTF">2015-08-20T14:05:22Z</dcterms:modified>
</cp:coreProperties>
</file>