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5" r:id="rId17"/>
    <p:sldId id="276" r:id="rId18"/>
    <p:sldId id="277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EC907-CCF1-4149-8E89-913657AE0CDF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846EA-0405-446B-AB2D-5E8E2E2EB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No slide master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1ECDC-7530-4EA9-86FD-4E56342A475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639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 Contents -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1853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 smtClean="0"/>
              <a:t>Add an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386171" y="2498897"/>
            <a:ext cx="2925579" cy="3900433"/>
          </a:xfrm>
          <a:prstGeom prst="ellipse">
            <a:avLst/>
          </a:prstGeom>
          <a:solidFill>
            <a:schemeClr val="accent1">
              <a:alpha val="69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kumimoji="1" lang="en-US" altLang="ja-JP" dirty="0" smtClean="0"/>
              <a:t> </a:t>
            </a:r>
            <a:endParaRPr kumimoji="1" lang="ja-JP" altLang="en-US" dirty="0" smtClean="0"/>
          </a:p>
        </p:txBody>
      </p:sp>
      <p:sp>
        <p:nvSpPr>
          <p:cNvPr id="7" name="図プレースホルダー 7"/>
          <p:cNvSpPr>
            <a:spLocks noGrp="1"/>
          </p:cNvSpPr>
          <p:nvPr>
            <p:ph type="pic" sz="quarter" idx="18" hasCustomPrompt="1"/>
          </p:nvPr>
        </p:nvSpPr>
        <p:spPr>
          <a:xfrm>
            <a:off x="1353896" y="3189017"/>
            <a:ext cx="1035172" cy="138011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r>
              <a:rPr kumimoji="1" lang="en-US" altLang="ja-JP" dirty="0" smtClean="0"/>
              <a:t>ICON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ctrTitle" hasCustomPrompt="1"/>
          </p:nvPr>
        </p:nvSpPr>
        <p:spPr>
          <a:xfrm>
            <a:off x="453685" y="4539124"/>
            <a:ext cx="2790552" cy="793171"/>
          </a:xfrm>
          <a:prstGeom prst="rect">
            <a:avLst/>
          </a:prstGeom>
        </p:spPr>
        <p:txBody>
          <a:bodyPr anchor="t"/>
          <a:lstStyle>
            <a:lvl1pPr algn="ctr">
              <a:lnSpc>
                <a:spcPct val="100000"/>
              </a:lnSpc>
              <a:defRPr sz="2200" spc="336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altLang="ja-JP" dirty="0" smtClean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13709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Word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5"/>
          <p:cNvGrpSpPr/>
          <p:nvPr userDrawn="1"/>
        </p:nvGrpSpPr>
        <p:grpSpPr>
          <a:xfrm>
            <a:off x="469941" y="1192422"/>
            <a:ext cx="3286648" cy="4381817"/>
            <a:chOff x="4450556" y="450850"/>
            <a:chExt cx="9385300" cy="9385300"/>
          </a:xfrm>
        </p:grpSpPr>
        <p:sp>
          <p:nvSpPr>
            <p:cNvPr id="17" name="円/楕円 16"/>
            <p:cNvSpPr/>
            <p:nvPr userDrawn="1"/>
          </p:nvSpPr>
          <p:spPr>
            <a:xfrm>
              <a:off x="4450556" y="450850"/>
              <a:ext cx="9385300" cy="9385300"/>
            </a:xfrm>
            <a:prstGeom prst="ellipse">
              <a:avLst/>
            </a:prstGeom>
            <a:gradFill>
              <a:gsLst>
                <a:gs pos="100000">
                  <a:schemeClr val="accent1">
                    <a:tint val="66000"/>
                    <a:satMod val="160000"/>
                    <a:alpha val="15000"/>
                  </a:schemeClr>
                </a:gs>
                <a:gs pos="50000">
                  <a:schemeClr val="accent1">
                    <a:tint val="44500"/>
                    <a:satMod val="160000"/>
                    <a:alpha val="14000"/>
                  </a:schemeClr>
                </a:gs>
                <a:gs pos="0">
                  <a:schemeClr val="bg1"/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円/楕円 17"/>
            <p:cNvSpPr/>
            <p:nvPr userDrawn="1"/>
          </p:nvSpPr>
          <p:spPr>
            <a:xfrm>
              <a:off x="5877719" y="1878013"/>
              <a:ext cx="6530975" cy="6530975"/>
            </a:xfrm>
            <a:prstGeom prst="ellipse">
              <a:avLst/>
            </a:prstGeom>
            <a:gradFill>
              <a:gsLst>
                <a:gs pos="100000">
                  <a:schemeClr val="accent1">
                    <a:tint val="66000"/>
                    <a:satMod val="160000"/>
                    <a:alpha val="38000"/>
                  </a:schemeClr>
                </a:gs>
                <a:gs pos="42000">
                  <a:schemeClr val="accent1">
                    <a:tint val="44500"/>
                    <a:satMod val="160000"/>
                    <a:alpha val="24000"/>
                  </a:schemeClr>
                </a:gs>
                <a:gs pos="0">
                  <a:schemeClr val="bg1"/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テキスト プレースホルダー 11"/>
          <p:cNvSpPr>
            <a:spLocks noGrp="1"/>
          </p:cNvSpPr>
          <p:nvPr>
            <p:ph type="body" sz="quarter" idx="15" hasCustomPrompt="1"/>
          </p:nvPr>
        </p:nvSpPr>
        <p:spPr>
          <a:xfrm>
            <a:off x="4054397" y="1988841"/>
            <a:ext cx="4725935" cy="2910323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3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9" name="タイトル 1"/>
          <p:cNvSpPr>
            <a:spLocks noGrp="1"/>
          </p:cNvSpPr>
          <p:nvPr>
            <p:ph type="title" hasCustomPrompt="1"/>
          </p:nvPr>
        </p:nvSpPr>
        <p:spPr>
          <a:xfrm>
            <a:off x="566207" y="2558904"/>
            <a:ext cx="3240641" cy="1770197"/>
          </a:xfrm>
          <a:prstGeom prst="rect">
            <a:avLst/>
          </a:prstGeom>
        </p:spPr>
        <p:txBody>
          <a:bodyPr anchor="ctr"/>
          <a:lstStyle>
            <a:lvl1pPr algn="ctr">
              <a:defRPr sz="3700" spc="840" baseline="0"/>
            </a:lvl1pPr>
          </a:lstStyle>
          <a:p>
            <a:r>
              <a:rPr lang="en-US" altLang="ja-JP" dirty="0" smtClean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="" xmlns:p14="http://schemas.microsoft.com/office/powerpoint/2010/main" val="3120803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 St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直線コネクタ 67"/>
          <p:cNvCxnSpPr/>
          <p:nvPr userDrawn="1"/>
        </p:nvCxnSpPr>
        <p:spPr>
          <a:xfrm>
            <a:off x="-67513" y="668693"/>
            <a:ext cx="9297935" cy="5107651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円/楕円 6"/>
          <p:cNvSpPr/>
          <p:nvPr userDrawn="1"/>
        </p:nvSpPr>
        <p:spPr>
          <a:xfrm>
            <a:off x="1938416" y="1217078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4" name="円/楕円 63"/>
          <p:cNvSpPr/>
          <p:nvPr userDrawn="1"/>
        </p:nvSpPr>
        <p:spPr>
          <a:xfrm>
            <a:off x="221834" y="278651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 userDrawn="1"/>
        </p:nvSpPr>
        <p:spPr>
          <a:xfrm>
            <a:off x="1520848" y="499513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 userDrawn="1"/>
        </p:nvSpPr>
        <p:spPr>
          <a:xfrm>
            <a:off x="3671259" y="2168861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0" name="円/楕円 69"/>
          <p:cNvSpPr/>
          <p:nvPr userDrawn="1"/>
        </p:nvSpPr>
        <p:spPr>
          <a:xfrm>
            <a:off x="5420363" y="3137291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1" name="円/楕円 70"/>
          <p:cNvSpPr/>
          <p:nvPr userDrawn="1"/>
        </p:nvSpPr>
        <p:spPr>
          <a:xfrm>
            <a:off x="7188760" y="4059071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2" name="円/楕円 71"/>
          <p:cNvSpPr/>
          <p:nvPr userDrawn="1"/>
        </p:nvSpPr>
        <p:spPr>
          <a:xfrm>
            <a:off x="3244237" y="1448781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3" name="円/楕円 72"/>
          <p:cNvSpPr/>
          <p:nvPr userDrawn="1"/>
        </p:nvSpPr>
        <p:spPr>
          <a:xfrm>
            <a:off x="4977079" y="2408888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4" name="円/楕円 73"/>
          <p:cNvSpPr/>
          <p:nvPr userDrawn="1"/>
        </p:nvSpPr>
        <p:spPr>
          <a:xfrm>
            <a:off x="6732427" y="3398997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5" name="円/楕円 74"/>
          <p:cNvSpPr/>
          <p:nvPr userDrawn="1"/>
        </p:nvSpPr>
        <p:spPr>
          <a:xfrm>
            <a:off x="8487774" y="4329101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7" name="テキスト プレースホルダー 11"/>
          <p:cNvSpPr>
            <a:spLocks noGrp="1"/>
          </p:cNvSpPr>
          <p:nvPr>
            <p:ph type="body" sz="quarter" idx="14" hasCustomPrompt="1"/>
          </p:nvPr>
        </p:nvSpPr>
        <p:spPr>
          <a:xfrm>
            <a:off x="293310" y="3612374"/>
            <a:ext cx="3379123" cy="147542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000" spc="336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78" name="テキスト プレースホルダー 11"/>
          <p:cNvSpPr>
            <a:spLocks noGrp="1"/>
          </p:cNvSpPr>
          <p:nvPr>
            <p:ph type="body" sz="quarter" idx="15" hasCustomPrompt="1"/>
          </p:nvPr>
        </p:nvSpPr>
        <p:spPr>
          <a:xfrm>
            <a:off x="310318" y="5117644"/>
            <a:ext cx="4396708" cy="1131670"/>
          </a:xfrm>
        </p:spPr>
        <p:txBody>
          <a:bodyPr anchor="t">
            <a:noAutofit/>
          </a:bodyPr>
          <a:lstStyle>
            <a:lvl1pPr algn="l">
              <a:lnSpc>
                <a:spcPct val="120000"/>
              </a:lnSpc>
              <a:defRPr sz="13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cxnSp>
        <p:nvCxnSpPr>
          <p:cNvPr id="79" name="直線コネクタ 78"/>
          <p:cNvCxnSpPr/>
          <p:nvPr userDrawn="1"/>
        </p:nvCxnSpPr>
        <p:spPr>
          <a:xfrm flipH="1">
            <a:off x="3597" y="5087803"/>
            <a:ext cx="470343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直角三角形 81"/>
          <p:cNvSpPr/>
          <p:nvPr userDrawn="1"/>
        </p:nvSpPr>
        <p:spPr>
          <a:xfrm rot="14829042">
            <a:off x="1651367" y="1583644"/>
            <a:ext cx="267452" cy="200606"/>
          </a:xfrm>
          <a:prstGeom prst="rtTriangle">
            <a:avLst/>
          </a:prstGeom>
          <a:solidFill>
            <a:schemeClr val="accent1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3" name="直角三角形 82"/>
          <p:cNvSpPr/>
          <p:nvPr userDrawn="1"/>
        </p:nvSpPr>
        <p:spPr>
          <a:xfrm rot="14829042">
            <a:off x="3376919" y="2523467"/>
            <a:ext cx="267452" cy="200606"/>
          </a:xfrm>
          <a:prstGeom prst="rtTriangle">
            <a:avLst/>
          </a:prstGeom>
          <a:solidFill>
            <a:schemeClr val="accent1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4" name="直角三角形 83"/>
          <p:cNvSpPr/>
          <p:nvPr userDrawn="1"/>
        </p:nvSpPr>
        <p:spPr>
          <a:xfrm rot="14829042">
            <a:off x="5109762" y="3483574"/>
            <a:ext cx="267452" cy="200606"/>
          </a:xfrm>
          <a:prstGeom prst="rtTriangle">
            <a:avLst/>
          </a:prstGeom>
          <a:solidFill>
            <a:schemeClr val="accent1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5" name="直角三角形 84"/>
          <p:cNvSpPr/>
          <p:nvPr userDrawn="1"/>
        </p:nvSpPr>
        <p:spPr>
          <a:xfrm rot="14829042">
            <a:off x="6865109" y="4443680"/>
            <a:ext cx="267452" cy="200606"/>
          </a:xfrm>
          <a:prstGeom prst="rtTriangle">
            <a:avLst/>
          </a:prstGeom>
          <a:solidFill>
            <a:schemeClr val="accent1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6" name="テキスト ボックス 85"/>
          <p:cNvSpPr txBox="1"/>
          <p:nvPr userDrawn="1"/>
        </p:nvSpPr>
        <p:spPr>
          <a:xfrm>
            <a:off x="1668925" y="634625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1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7" name="テキスト ボックス 86"/>
          <p:cNvSpPr txBox="1"/>
          <p:nvPr userDrawn="1"/>
        </p:nvSpPr>
        <p:spPr>
          <a:xfrm>
            <a:off x="3388704" y="1583892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2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8" name="テキスト ボックス 87"/>
          <p:cNvSpPr txBox="1"/>
          <p:nvPr userDrawn="1"/>
        </p:nvSpPr>
        <p:spPr>
          <a:xfrm>
            <a:off x="5121546" y="2543998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3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9" name="テキスト ボックス 88"/>
          <p:cNvSpPr txBox="1"/>
          <p:nvPr userDrawn="1"/>
        </p:nvSpPr>
        <p:spPr>
          <a:xfrm>
            <a:off x="6876894" y="3534108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4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90" name="テキスト ボックス 89"/>
          <p:cNvSpPr txBox="1"/>
          <p:nvPr userDrawn="1"/>
        </p:nvSpPr>
        <p:spPr>
          <a:xfrm>
            <a:off x="8632241" y="4464212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5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99" name="テキスト プレースホルダー 11"/>
          <p:cNvSpPr>
            <a:spLocks noGrp="1"/>
          </p:cNvSpPr>
          <p:nvPr>
            <p:ph type="body" sz="quarter" idx="30" hasCustomPrompt="1"/>
          </p:nvPr>
        </p:nvSpPr>
        <p:spPr>
          <a:xfrm>
            <a:off x="408113" y="548680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100" name="テキスト プレースホルダー 11"/>
          <p:cNvSpPr>
            <a:spLocks noGrp="1"/>
          </p:cNvSpPr>
          <p:nvPr>
            <p:ph type="body" sz="quarter" idx="31" hasCustomPrompt="1"/>
          </p:nvPr>
        </p:nvSpPr>
        <p:spPr>
          <a:xfrm>
            <a:off x="2132825" y="1502807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101" name="テキスト プレースホルダー 11"/>
          <p:cNvSpPr>
            <a:spLocks noGrp="1"/>
          </p:cNvSpPr>
          <p:nvPr>
            <p:ph type="body" sz="quarter" idx="32" hasCustomPrompt="1"/>
          </p:nvPr>
        </p:nvSpPr>
        <p:spPr>
          <a:xfrm>
            <a:off x="3864345" y="2465840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102" name="テキスト プレースホルダー 11"/>
          <p:cNvSpPr>
            <a:spLocks noGrp="1"/>
          </p:cNvSpPr>
          <p:nvPr>
            <p:ph type="body" sz="quarter" idx="33" hasCustomPrompt="1"/>
          </p:nvPr>
        </p:nvSpPr>
        <p:spPr>
          <a:xfrm>
            <a:off x="5614772" y="3423020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103" name="テキスト プレースホルダー 11"/>
          <p:cNvSpPr>
            <a:spLocks noGrp="1"/>
          </p:cNvSpPr>
          <p:nvPr>
            <p:ph type="body" sz="quarter" idx="34" hasCustomPrompt="1"/>
          </p:nvPr>
        </p:nvSpPr>
        <p:spPr>
          <a:xfrm>
            <a:off x="7375039" y="4344800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984591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 userDrawn="1"/>
        </p:nvSpPr>
        <p:spPr>
          <a:xfrm>
            <a:off x="881270" y="1553922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18658" y="128634"/>
            <a:ext cx="8371656" cy="750083"/>
          </a:xfrm>
        </p:spPr>
        <p:txBody>
          <a:bodyPr/>
          <a:lstStyle>
            <a:lvl1pPr>
              <a:defRPr spc="840" baseline="0"/>
            </a:lvl1pPr>
          </a:lstStyle>
          <a:p>
            <a:r>
              <a:rPr lang="en-US" altLang="ja-JP" dirty="0" smtClean="0"/>
              <a:t>SLIDE TITLE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4707027" y="6394245"/>
            <a:ext cx="3888769" cy="365125"/>
          </a:xfrm>
        </p:spPr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>
          <a:xfrm>
            <a:off x="8686719" y="6394245"/>
            <a:ext cx="453685" cy="365125"/>
          </a:xfrm>
        </p:spPr>
        <p:txBody>
          <a:bodyPr/>
          <a:lstStyle/>
          <a:p>
            <a:fld id="{387164BF-D67A-46C0-81D2-5BAF67C00C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円/楕円 6"/>
          <p:cNvSpPr/>
          <p:nvPr userDrawn="1"/>
        </p:nvSpPr>
        <p:spPr>
          <a:xfrm>
            <a:off x="408676" y="1268760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プレースホルダー 11"/>
          <p:cNvSpPr>
            <a:spLocks noGrp="1"/>
          </p:cNvSpPr>
          <p:nvPr>
            <p:ph type="body" sz="quarter" idx="15" hasCustomPrompt="1"/>
          </p:nvPr>
        </p:nvSpPr>
        <p:spPr>
          <a:xfrm>
            <a:off x="505446" y="1403776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2" name="テキスト プレースホルダー 11"/>
          <p:cNvSpPr>
            <a:spLocks noGrp="1"/>
          </p:cNvSpPr>
          <p:nvPr>
            <p:ph type="body" sz="quarter" idx="21" hasCustomPrompt="1"/>
          </p:nvPr>
        </p:nvSpPr>
        <p:spPr>
          <a:xfrm>
            <a:off x="1336254" y="1988840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3" name="テキスト プレースホルダー 11"/>
          <p:cNvSpPr>
            <a:spLocks noGrp="1"/>
          </p:cNvSpPr>
          <p:nvPr>
            <p:ph type="body" sz="quarter" idx="22" hasCustomPrompt="1"/>
          </p:nvPr>
        </p:nvSpPr>
        <p:spPr>
          <a:xfrm>
            <a:off x="1336254" y="1553923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4" name="角丸四角形 33"/>
          <p:cNvSpPr/>
          <p:nvPr userDrawn="1"/>
        </p:nvSpPr>
        <p:spPr>
          <a:xfrm>
            <a:off x="881270" y="3190148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34"/>
          <p:cNvSpPr/>
          <p:nvPr userDrawn="1"/>
        </p:nvSpPr>
        <p:spPr>
          <a:xfrm>
            <a:off x="408676" y="2904986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プレースホルダー 11"/>
          <p:cNvSpPr>
            <a:spLocks noGrp="1"/>
          </p:cNvSpPr>
          <p:nvPr>
            <p:ph type="body" sz="quarter" idx="23" hasCustomPrompt="1"/>
          </p:nvPr>
        </p:nvSpPr>
        <p:spPr>
          <a:xfrm>
            <a:off x="505446" y="3040002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7" name="テキスト プレースホルダー 11"/>
          <p:cNvSpPr>
            <a:spLocks noGrp="1"/>
          </p:cNvSpPr>
          <p:nvPr>
            <p:ph type="body" sz="quarter" idx="24" hasCustomPrompt="1"/>
          </p:nvPr>
        </p:nvSpPr>
        <p:spPr>
          <a:xfrm>
            <a:off x="1336254" y="3625066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8" name="テキスト プレースホルダー 11"/>
          <p:cNvSpPr>
            <a:spLocks noGrp="1"/>
          </p:cNvSpPr>
          <p:nvPr>
            <p:ph type="body" sz="quarter" idx="25" hasCustomPrompt="1"/>
          </p:nvPr>
        </p:nvSpPr>
        <p:spPr>
          <a:xfrm>
            <a:off x="1336254" y="3190149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1" name="角丸四角形 40"/>
          <p:cNvSpPr/>
          <p:nvPr userDrawn="1"/>
        </p:nvSpPr>
        <p:spPr>
          <a:xfrm>
            <a:off x="881270" y="4824285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 userDrawn="1"/>
        </p:nvSpPr>
        <p:spPr>
          <a:xfrm>
            <a:off x="408676" y="4539124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プレースホルダー 11"/>
          <p:cNvSpPr>
            <a:spLocks noGrp="1"/>
          </p:cNvSpPr>
          <p:nvPr>
            <p:ph type="body" sz="quarter" idx="26" hasCustomPrompt="1"/>
          </p:nvPr>
        </p:nvSpPr>
        <p:spPr>
          <a:xfrm>
            <a:off x="505446" y="4674139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4" name="テキスト プレースホルダー 11"/>
          <p:cNvSpPr>
            <a:spLocks noGrp="1"/>
          </p:cNvSpPr>
          <p:nvPr>
            <p:ph type="body" sz="quarter" idx="27" hasCustomPrompt="1"/>
          </p:nvPr>
        </p:nvSpPr>
        <p:spPr>
          <a:xfrm>
            <a:off x="1336254" y="5259204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5" name="テキスト プレースホルダー 11"/>
          <p:cNvSpPr>
            <a:spLocks noGrp="1"/>
          </p:cNvSpPr>
          <p:nvPr>
            <p:ph type="body" sz="quarter" idx="28" hasCustomPrompt="1"/>
          </p:nvPr>
        </p:nvSpPr>
        <p:spPr>
          <a:xfrm>
            <a:off x="1336254" y="4824286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6" name="角丸四角形 45"/>
          <p:cNvSpPr/>
          <p:nvPr userDrawn="1"/>
        </p:nvSpPr>
        <p:spPr>
          <a:xfrm>
            <a:off x="5157116" y="1553922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/楕円 46"/>
          <p:cNvSpPr/>
          <p:nvPr userDrawn="1"/>
        </p:nvSpPr>
        <p:spPr>
          <a:xfrm>
            <a:off x="4684522" y="1268760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プレースホルダー 11"/>
          <p:cNvSpPr>
            <a:spLocks noGrp="1"/>
          </p:cNvSpPr>
          <p:nvPr>
            <p:ph type="body" sz="quarter" idx="29" hasCustomPrompt="1"/>
          </p:nvPr>
        </p:nvSpPr>
        <p:spPr>
          <a:xfrm>
            <a:off x="4781292" y="1403776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9" name="テキスト プレースホルダー 11"/>
          <p:cNvSpPr>
            <a:spLocks noGrp="1"/>
          </p:cNvSpPr>
          <p:nvPr>
            <p:ph type="body" sz="quarter" idx="30" hasCustomPrompt="1"/>
          </p:nvPr>
        </p:nvSpPr>
        <p:spPr>
          <a:xfrm>
            <a:off x="5612100" y="1988840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0" name="テキスト プレースホルダー 11"/>
          <p:cNvSpPr>
            <a:spLocks noGrp="1"/>
          </p:cNvSpPr>
          <p:nvPr>
            <p:ph type="body" sz="quarter" idx="31" hasCustomPrompt="1"/>
          </p:nvPr>
        </p:nvSpPr>
        <p:spPr>
          <a:xfrm>
            <a:off x="5612100" y="1553923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1" name="角丸四角形 50"/>
          <p:cNvSpPr/>
          <p:nvPr userDrawn="1"/>
        </p:nvSpPr>
        <p:spPr>
          <a:xfrm>
            <a:off x="5157116" y="3190148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円/楕円 51"/>
          <p:cNvSpPr/>
          <p:nvPr userDrawn="1"/>
        </p:nvSpPr>
        <p:spPr>
          <a:xfrm>
            <a:off x="4684522" y="2904986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プレースホルダー 11"/>
          <p:cNvSpPr>
            <a:spLocks noGrp="1"/>
          </p:cNvSpPr>
          <p:nvPr>
            <p:ph type="body" sz="quarter" idx="32" hasCustomPrompt="1"/>
          </p:nvPr>
        </p:nvSpPr>
        <p:spPr>
          <a:xfrm>
            <a:off x="4781292" y="3040002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4" name="テキスト プレースホルダー 11"/>
          <p:cNvSpPr>
            <a:spLocks noGrp="1"/>
          </p:cNvSpPr>
          <p:nvPr>
            <p:ph type="body" sz="quarter" idx="33" hasCustomPrompt="1"/>
          </p:nvPr>
        </p:nvSpPr>
        <p:spPr>
          <a:xfrm>
            <a:off x="5612100" y="3625066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5" name="テキスト プレースホルダー 11"/>
          <p:cNvSpPr>
            <a:spLocks noGrp="1"/>
          </p:cNvSpPr>
          <p:nvPr>
            <p:ph type="body" sz="quarter" idx="34" hasCustomPrompt="1"/>
          </p:nvPr>
        </p:nvSpPr>
        <p:spPr>
          <a:xfrm>
            <a:off x="5612100" y="3190149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6" name="角丸四角形 55"/>
          <p:cNvSpPr/>
          <p:nvPr userDrawn="1"/>
        </p:nvSpPr>
        <p:spPr>
          <a:xfrm>
            <a:off x="5157116" y="4824285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/楕円 56"/>
          <p:cNvSpPr/>
          <p:nvPr userDrawn="1"/>
        </p:nvSpPr>
        <p:spPr>
          <a:xfrm>
            <a:off x="4684522" y="4539124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プレースホルダー 11"/>
          <p:cNvSpPr>
            <a:spLocks noGrp="1"/>
          </p:cNvSpPr>
          <p:nvPr>
            <p:ph type="body" sz="quarter" idx="35" hasCustomPrompt="1"/>
          </p:nvPr>
        </p:nvSpPr>
        <p:spPr>
          <a:xfrm>
            <a:off x="4781292" y="4674139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9" name="テキスト プレースホルダー 11"/>
          <p:cNvSpPr>
            <a:spLocks noGrp="1"/>
          </p:cNvSpPr>
          <p:nvPr>
            <p:ph type="body" sz="quarter" idx="36" hasCustomPrompt="1"/>
          </p:nvPr>
        </p:nvSpPr>
        <p:spPr>
          <a:xfrm>
            <a:off x="5612100" y="5259204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60" name="テキスト プレースホルダー 11"/>
          <p:cNvSpPr>
            <a:spLocks noGrp="1"/>
          </p:cNvSpPr>
          <p:nvPr>
            <p:ph type="body" sz="quarter" idx="37" hasCustomPrompt="1"/>
          </p:nvPr>
        </p:nvSpPr>
        <p:spPr>
          <a:xfrm>
            <a:off x="5612100" y="4824286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42831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83810" y="2258869"/>
            <a:ext cx="6953876" cy="1110124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spc="84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6" name="テキスト プレースホルダー 11"/>
          <p:cNvSpPr>
            <a:spLocks noGrp="1"/>
          </p:cNvSpPr>
          <p:nvPr>
            <p:ph type="body" sz="quarter" idx="16" hasCustomPrompt="1"/>
          </p:nvPr>
        </p:nvSpPr>
        <p:spPr>
          <a:xfrm>
            <a:off x="1094665" y="3398997"/>
            <a:ext cx="6953876" cy="1290143"/>
          </a:xfrm>
        </p:spPr>
        <p:txBody>
          <a:bodyPr anchor="t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1800" spc="33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8" name="テキスト プレースホルダー 11"/>
          <p:cNvSpPr>
            <a:spLocks noGrp="1"/>
          </p:cNvSpPr>
          <p:nvPr>
            <p:ph type="body" sz="quarter" idx="23" hasCustomPrompt="1"/>
          </p:nvPr>
        </p:nvSpPr>
        <p:spPr>
          <a:xfrm>
            <a:off x="1927727" y="4509121"/>
            <a:ext cx="5288546" cy="2115235"/>
          </a:xfrm>
        </p:spPr>
        <p:txBody>
          <a:bodyPr anchor="b">
            <a:noAutofit/>
          </a:bodyPr>
          <a:lstStyle>
            <a:lvl1pPr algn="ctr">
              <a:lnSpc>
                <a:spcPct val="120000"/>
              </a:lnSpc>
              <a:spcBef>
                <a:spcPts val="672"/>
              </a:spcBef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</a:p>
        </p:txBody>
      </p:sp>
      <p:grpSp>
        <p:nvGrpSpPr>
          <p:cNvPr id="2" name="グループ化 1"/>
          <p:cNvGrpSpPr/>
          <p:nvPr userDrawn="1"/>
        </p:nvGrpSpPr>
        <p:grpSpPr>
          <a:xfrm>
            <a:off x="7106816" y="-914"/>
            <a:ext cx="2047905" cy="1566927"/>
            <a:chOff x="14212397" y="-1371"/>
            <a:chExt cx="4095455" cy="2350390"/>
          </a:xfrm>
        </p:grpSpPr>
        <p:sp>
          <p:nvSpPr>
            <p:cNvPr id="5" name="直角三角形 4"/>
            <p:cNvSpPr/>
            <p:nvPr userDrawn="1"/>
          </p:nvSpPr>
          <p:spPr>
            <a:xfrm rot="10800000">
              <a:off x="16421955" y="-1370"/>
              <a:ext cx="1864458" cy="2350389"/>
            </a:xfrm>
            <a:prstGeom prst="rtTriangl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  <a:alpha val="44000"/>
                    <a:lumMod val="93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7200000" scaled="0"/>
            </a:gradFill>
            <a:ln w="762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" name="直角三角形 6"/>
            <p:cNvSpPr/>
            <p:nvPr userDrawn="1"/>
          </p:nvSpPr>
          <p:spPr>
            <a:xfrm rot="10800000">
              <a:off x="14212397" y="-1371"/>
              <a:ext cx="4095455" cy="1949515"/>
            </a:xfrm>
            <a:prstGeom prst="rtTriangl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  <a:alpha val="44000"/>
                    <a:lumMod val="93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7200000" scaled="0"/>
              <a:tileRect/>
            </a:gradFill>
            <a:ln w="762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直角三角形 9"/>
          <p:cNvSpPr/>
          <p:nvPr userDrawn="1"/>
        </p:nvSpPr>
        <p:spPr>
          <a:xfrm>
            <a:off x="-6134" y="5288331"/>
            <a:ext cx="932310" cy="1566926"/>
          </a:xfrm>
          <a:prstGeom prst="rtTriangl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  <a:alpha val="44000"/>
                  <a:lumMod val="93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7200000" scaled="0"/>
          </a:gra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直角三角形 10"/>
          <p:cNvSpPr/>
          <p:nvPr userDrawn="1"/>
        </p:nvSpPr>
        <p:spPr>
          <a:xfrm>
            <a:off x="-6134" y="5555580"/>
            <a:ext cx="2047905" cy="1299677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  <a:alpha val="44000"/>
                  <a:lumMod val="93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7200000" scaled="0"/>
            <a:tileRect/>
          </a:gra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43454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DC7B7-D48E-4A9A-A888-CCFFB5AEE703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角三角形 3"/>
          <p:cNvSpPr/>
          <p:nvPr/>
        </p:nvSpPr>
        <p:spPr>
          <a:xfrm flipH="1">
            <a:off x="0" y="3581400"/>
            <a:ext cx="9144000" cy="131516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4876800"/>
            <a:ext cx="9144000" cy="19812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平行四辺形 6"/>
          <p:cNvSpPr/>
          <p:nvPr/>
        </p:nvSpPr>
        <p:spPr>
          <a:xfrm rot="21386310">
            <a:off x="4739387" y="2857847"/>
            <a:ext cx="3709725" cy="597857"/>
          </a:xfrm>
          <a:prstGeom prst="parallelogram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SALMA NURUL AINI HAQ 1812120125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8" name="平行四辺形 7"/>
          <p:cNvSpPr/>
          <p:nvPr/>
        </p:nvSpPr>
        <p:spPr>
          <a:xfrm>
            <a:off x="4419600" y="4267200"/>
            <a:ext cx="4032688" cy="2209800"/>
          </a:xfrm>
          <a:prstGeom prst="parallelogram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r>
              <a:rPr lang="en-US" dirty="0" smtClean="0"/>
              <a:t>MATA KULIAH </a:t>
            </a:r>
          </a:p>
          <a:p>
            <a:pPr algn="ctr"/>
            <a:r>
              <a:rPr lang="en-US" dirty="0" smtClean="0"/>
              <a:t>AKUNTANSI PERBANKAN</a:t>
            </a:r>
          </a:p>
          <a:p>
            <a:pPr algn="ctr"/>
            <a:r>
              <a:rPr lang="en-US" dirty="0" smtClean="0"/>
              <a:t> JURUSAN AKUNTANSI </a:t>
            </a:r>
          </a:p>
          <a:p>
            <a:pPr algn="ctr"/>
            <a:r>
              <a:rPr lang="en-US" dirty="0" smtClean="0"/>
              <a:t>FAKULTAS EKONOMI DAN BISNIS</a:t>
            </a:r>
          </a:p>
          <a:p>
            <a:pPr algn="ctr"/>
            <a:r>
              <a:rPr lang="en-US" dirty="0" smtClean="0"/>
              <a:t>INSTITUT INFORMATIKA DAN BISNIS DARMAJAYA</a:t>
            </a:r>
          </a:p>
          <a:p>
            <a:pPr algn="ctr"/>
            <a:r>
              <a:rPr lang="en-US" dirty="0" smtClean="0"/>
              <a:t>2020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平行四辺形 8"/>
          <p:cNvSpPr/>
          <p:nvPr/>
        </p:nvSpPr>
        <p:spPr>
          <a:xfrm rot="21419893">
            <a:off x="4129465" y="2001506"/>
            <a:ext cx="3702974" cy="657078"/>
          </a:xfrm>
          <a:prstGeom prst="parallelogram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INTAN SARI ARUM KUSUMA 1812120127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10" name="平行四辺形 9"/>
          <p:cNvSpPr/>
          <p:nvPr/>
        </p:nvSpPr>
        <p:spPr>
          <a:xfrm>
            <a:off x="5334000" y="6477000"/>
            <a:ext cx="2624957" cy="76200"/>
          </a:xfrm>
          <a:prstGeom prst="parallelogram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平行四辺形 10"/>
          <p:cNvSpPr/>
          <p:nvPr/>
        </p:nvSpPr>
        <p:spPr>
          <a:xfrm rot="21315203">
            <a:off x="3533552" y="319780"/>
            <a:ext cx="4195845" cy="1387118"/>
          </a:xfrm>
          <a:prstGeom prst="parallelogram">
            <a:avLst>
              <a:gd name="adj" fmla="val 2794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r>
              <a:rPr kumimoji="1" lang="en-US" altLang="ja-JP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BANK RAKYAT INDONESIA</a:t>
            </a:r>
          </a:p>
        </p:txBody>
      </p:sp>
      <p:sp>
        <p:nvSpPr>
          <p:cNvPr id="16" name="平行四辺形 15"/>
          <p:cNvSpPr/>
          <p:nvPr/>
        </p:nvSpPr>
        <p:spPr>
          <a:xfrm rot="21428827">
            <a:off x="5868921" y="2561416"/>
            <a:ext cx="1883945" cy="107965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414468" y="4647704"/>
            <a:ext cx="4500891" cy="275742"/>
          </a:xfrm>
          <a:prstGeom prst="rect">
            <a:avLst/>
          </a:prstGeom>
          <a:noFill/>
        </p:spPr>
        <p:txBody>
          <a:bodyPr wrap="square" lIns="51206" tIns="25603" rIns="51206" bIns="25603" rtlCol="0">
            <a:spAutoFit/>
          </a:bodyPr>
          <a:lstStyle/>
          <a:p>
            <a:pPr>
              <a:lnSpc>
                <a:spcPct val="120000"/>
              </a:lnSpc>
            </a:pPr>
            <a:endParaRPr kumimoji="1" lang="ja-JP" altLang="en-US" sz="1300" dirty="0">
              <a:solidFill>
                <a:schemeClr val="bg1"/>
              </a:solidFill>
            </a:endParaRPr>
          </a:p>
        </p:txBody>
      </p:sp>
      <p:pic>
        <p:nvPicPr>
          <p:cNvPr id="15" name="Picture 2" descr="D:\Picture\logo ibi smal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476867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平行四辺形 15"/>
          <p:cNvSpPr/>
          <p:nvPr/>
        </p:nvSpPr>
        <p:spPr>
          <a:xfrm rot="21428827">
            <a:off x="6478519" y="3399616"/>
            <a:ext cx="1883945" cy="107965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平行四辺形 15"/>
          <p:cNvSpPr/>
          <p:nvPr/>
        </p:nvSpPr>
        <p:spPr>
          <a:xfrm rot="21279162">
            <a:off x="5563532" y="1611550"/>
            <a:ext cx="1883945" cy="107965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23776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520940" cy="762000"/>
          </a:xfrm>
        </p:spPr>
        <p:txBody>
          <a:bodyPr>
            <a:normAutofit fontScale="90000"/>
          </a:bodyPr>
          <a:lstStyle/>
          <a:p>
            <a:r>
              <a:rPr lang="en-US" sz="2400" cap="none" dirty="0" err="1" smtClean="0"/>
              <a:t>Tujuan</a:t>
            </a:r>
            <a:r>
              <a:rPr lang="en-US" sz="2400" cap="none" dirty="0" smtClean="0"/>
              <a:t>, </a:t>
            </a:r>
            <a:r>
              <a:rPr lang="en-US" sz="2400" cap="none" dirty="0" err="1" smtClean="0"/>
              <a:t>Konsep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Dasar</a:t>
            </a:r>
            <a:r>
              <a:rPr lang="en-US" sz="2400" cap="none" dirty="0" smtClean="0"/>
              <a:t>, </a:t>
            </a:r>
            <a:r>
              <a:rPr lang="en-US" sz="2400" cap="none" dirty="0" err="1" smtClean="0"/>
              <a:t>Sifat</a:t>
            </a:r>
            <a:r>
              <a:rPr lang="en-US" sz="2400" cap="none" dirty="0" smtClean="0"/>
              <a:t>, </a:t>
            </a:r>
            <a:r>
              <a:rPr lang="en-US" sz="2400" cap="none" dirty="0" err="1" smtClean="0"/>
              <a:t>dan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Keterbatasan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Laporan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Keuangan</a:t>
            </a:r>
            <a:endParaRPr lang="en-US" sz="24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520940" cy="2775477"/>
          </a:xfrm>
        </p:spPr>
        <p:txBody>
          <a:bodyPr>
            <a:normAutofit fontScale="92500" lnSpcReduction="10000"/>
          </a:bodyPr>
          <a:lstStyle/>
          <a:p>
            <a:r>
              <a:rPr lang="en-US" sz="2000" b="0" dirty="0" err="1" smtClean="0"/>
              <a:t>Tujuan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laporan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keuangan</a:t>
            </a:r>
            <a:r>
              <a:rPr lang="en-US" sz="2000" b="0" dirty="0" smtClean="0"/>
              <a:t> 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0" dirty="0" err="1" smtClean="0"/>
              <a:t>Memberikan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informasi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keuangan</a:t>
            </a:r>
            <a:r>
              <a:rPr lang="en-US" sz="2000" b="0" dirty="0" smtClean="0"/>
              <a:t> yang </a:t>
            </a: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dipercaya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mengenai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posisi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keuangan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perusahaan</a:t>
            </a:r>
            <a:endParaRPr lang="en-US" sz="2000" b="0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0" dirty="0" err="1" smtClean="0"/>
              <a:t>Memberikan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informasi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keuangan</a:t>
            </a:r>
            <a:r>
              <a:rPr lang="en-US" sz="2000" b="0" dirty="0" smtClean="0"/>
              <a:t> yang </a:t>
            </a: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dipercaya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mengenai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hasil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usaha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perusahaan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selama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periode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akuntansi</a:t>
            </a:r>
            <a:endParaRPr lang="en-US" sz="2000" b="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membantu</a:t>
            </a:r>
            <a:r>
              <a:rPr lang="en-US" sz="2000" dirty="0" smtClean="0"/>
              <a:t> </a:t>
            </a:r>
            <a:r>
              <a:rPr lang="en-US" sz="2000" dirty="0" err="1" smtClean="0"/>
              <a:t>pihak-pihak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berkepentingan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potensi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endParaRPr lang="en-US" sz="20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0" dirty="0" err="1" smtClean="0"/>
              <a:t>Memberikan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informasi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penting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lainnya</a:t>
            </a:r>
            <a:r>
              <a:rPr lang="en-US" sz="2000" b="0" dirty="0" smtClean="0"/>
              <a:t> yang </a:t>
            </a:r>
            <a:r>
              <a:rPr lang="en-US" sz="2000" b="0" dirty="0" err="1" smtClean="0"/>
              <a:t>relevan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dengan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kebutuhan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pihak</a:t>
            </a:r>
            <a:r>
              <a:rPr lang="en-US" sz="2000" dirty="0" err="1" smtClean="0"/>
              <a:t>-pihak</a:t>
            </a:r>
            <a:r>
              <a:rPr lang="en-US" sz="2000" dirty="0" smtClean="0"/>
              <a:t> </a:t>
            </a:r>
            <a:r>
              <a:rPr lang="en-US" sz="2000" dirty="0" err="1" smtClean="0"/>
              <a:t>berkepentingan</a:t>
            </a:r>
            <a:endParaRPr lang="en-US" sz="2000" b="0" dirty="0"/>
          </a:p>
        </p:txBody>
      </p:sp>
      <p:sp>
        <p:nvSpPr>
          <p:cNvPr id="4" name="直角三角形 3"/>
          <p:cNvSpPr/>
          <p:nvPr/>
        </p:nvSpPr>
        <p:spPr>
          <a:xfrm>
            <a:off x="0" y="51054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43896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r>
              <a:rPr lang="en-US" sz="2400" cap="none" dirty="0" err="1" smtClean="0"/>
              <a:t>Syarat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Syarat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Laporan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Keuangan</a:t>
            </a:r>
            <a:r>
              <a:rPr lang="en-US" sz="2400" cap="none" dirty="0" smtClean="0"/>
              <a:t> Bank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Relevan</a:t>
            </a:r>
            <a:r>
              <a:rPr lang="en-US" sz="2000" b="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Jelas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dimengerti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diuji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kebenarannya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Netral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Tepat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waktu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diperbandingkan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Lengkap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endParaRPr lang="en-US" sz="2000" b="0" dirty="0"/>
          </a:p>
        </p:txBody>
      </p:sp>
      <p:sp>
        <p:nvSpPr>
          <p:cNvPr id="4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直角三角形 3"/>
          <p:cNvSpPr/>
          <p:nvPr/>
        </p:nvSpPr>
        <p:spPr>
          <a:xfrm rot="10800000">
            <a:off x="0" y="0"/>
            <a:ext cx="9144000" cy="18288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5369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en-US" altLang="ja-JP" dirty="0" smtClean="0"/>
              <a:t>KONSEP DASAR AKUNTANSI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30"/>
          </p:nvPr>
        </p:nvSpPr>
        <p:spPr>
          <a:xfrm>
            <a:off x="0" y="0"/>
            <a:ext cx="1752600" cy="25146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	KESATUAN 	USAHA</a:t>
            </a:r>
            <a:endParaRPr kumimoji="1" lang="ja-JP" altLang="en-US" sz="1400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31"/>
          </p:nvPr>
        </p:nvSpPr>
        <p:spPr>
          <a:xfrm>
            <a:off x="1981200" y="1447800"/>
            <a:ext cx="1600199" cy="1240393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HARGA PEROLEHAN</a:t>
            </a:r>
            <a:endParaRPr kumimoji="1" lang="ja-JP" altLang="en-US" sz="1400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32"/>
          </p:nvPr>
        </p:nvSpPr>
        <p:spPr>
          <a:xfrm>
            <a:off x="3962400" y="2209800"/>
            <a:ext cx="1981200" cy="19812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OBJEKTIF</a:t>
            </a:r>
            <a:endParaRPr kumimoji="1" lang="ja-JP" altLang="en-US" sz="1400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33"/>
          </p:nvPr>
        </p:nvSpPr>
        <p:spPr>
          <a:xfrm>
            <a:off x="5486400" y="3276600"/>
            <a:ext cx="1395628" cy="168238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GOING CONCERN</a:t>
            </a:r>
            <a:endParaRPr kumimoji="1" lang="ja-JP" altLang="en-US" sz="1400" dirty="0"/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34"/>
          </p:nvPr>
        </p:nvSpPr>
        <p:spPr>
          <a:xfrm>
            <a:off x="7162800" y="4343400"/>
            <a:ext cx="1616561" cy="13702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UNIT PENGUKURAN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68727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en-US" altLang="ja-JP" dirty="0" smtClean="0"/>
              <a:t>KONSEP DASAR AKUNTANSI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30"/>
          </p:nvPr>
        </p:nvSpPr>
        <p:spPr>
          <a:xfrm>
            <a:off x="228600" y="0"/>
            <a:ext cx="1676400" cy="24384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PERIODE AKUNTANSI</a:t>
            </a:r>
            <a:endParaRPr kumimoji="1" lang="ja-JP" altLang="en-US" sz="1400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32"/>
          </p:nvPr>
        </p:nvSpPr>
        <p:spPr>
          <a:xfrm>
            <a:off x="3962400" y="2209800"/>
            <a:ext cx="1981200" cy="19812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KONSISTEN</a:t>
            </a:r>
            <a:endParaRPr kumimoji="1" lang="ja-JP" altLang="en-US" sz="1400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33"/>
          </p:nvPr>
        </p:nvSpPr>
        <p:spPr>
          <a:xfrm>
            <a:off x="5486400" y="3429000"/>
            <a:ext cx="1676400" cy="14478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KONSERVATISME</a:t>
            </a:r>
            <a:endParaRPr kumimoji="1" lang="ja-JP" altLang="en-US" sz="1400" dirty="0"/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34"/>
          </p:nvPr>
        </p:nvSpPr>
        <p:spPr>
          <a:xfrm>
            <a:off x="7467600" y="4343400"/>
            <a:ext cx="1219200" cy="13702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REALISASI</a:t>
            </a:r>
            <a:endParaRPr kumimoji="1" lang="ja-JP" altLang="en-US" sz="14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1"/>
          </p:nvPr>
        </p:nvSpPr>
        <p:spPr>
          <a:xfrm>
            <a:off x="2132825" y="1502807"/>
            <a:ext cx="1296175" cy="1468993"/>
          </a:xfrm>
        </p:spPr>
        <p:txBody>
          <a:bodyPr/>
          <a:lstStyle/>
          <a:p>
            <a:pPr>
              <a:buNone/>
            </a:pPr>
            <a:r>
              <a:rPr lang="en-US" sz="1400" dirty="0" smtClean="0"/>
              <a:t>MATCHING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6872779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spc="0" dirty="0" err="1" smtClean="0">
                <a:latin typeface="+mn-lt"/>
              </a:rPr>
              <a:t>Sifat</a:t>
            </a:r>
            <a:r>
              <a:rPr lang="en-US" sz="2800" spc="0" dirty="0" smtClean="0">
                <a:latin typeface="+mn-lt"/>
              </a:rPr>
              <a:t> Dan </a:t>
            </a:r>
            <a:r>
              <a:rPr lang="en-US" sz="2800" spc="0" dirty="0" err="1" smtClean="0">
                <a:latin typeface="+mn-lt"/>
              </a:rPr>
              <a:t>Keterbatasan</a:t>
            </a:r>
            <a:r>
              <a:rPr lang="en-US" sz="2800" spc="0" dirty="0" smtClean="0">
                <a:latin typeface="+mn-lt"/>
              </a:rPr>
              <a:t> </a:t>
            </a:r>
            <a:r>
              <a:rPr lang="en-US" sz="2800" spc="0" dirty="0" err="1" smtClean="0">
                <a:latin typeface="+mn-lt"/>
              </a:rPr>
              <a:t>Laporan</a:t>
            </a:r>
            <a:r>
              <a:rPr lang="en-US" sz="2800" spc="0" dirty="0" smtClean="0">
                <a:latin typeface="+mn-lt"/>
              </a:rPr>
              <a:t> </a:t>
            </a:r>
            <a:r>
              <a:rPr lang="en-US" sz="2800" spc="0" dirty="0" err="1" smtClean="0">
                <a:latin typeface="+mn-lt"/>
              </a:rPr>
              <a:t>Keuangan</a:t>
            </a:r>
            <a:endParaRPr kumimoji="1" lang="ja-JP" altLang="en-US" sz="2800" spc="0" dirty="0">
              <a:latin typeface="+mn-lt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1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21"/>
          </p:nvPr>
        </p:nvSpPr>
        <p:spPr>
          <a:xfrm>
            <a:off x="1336254" y="1752600"/>
            <a:ext cx="3540546" cy="1295400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historis</a:t>
            </a:r>
            <a:endParaRPr lang="en-US" sz="2000" dirty="0" smtClean="0"/>
          </a:p>
          <a:p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24"/>
          </p:nvPr>
        </p:nvSpPr>
        <p:spPr>
          <a:xfrm>
            <a:off x="1336254" y="3352800"/>
            <a:ext cx="3159546" cy="872332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endParaRPr lang="en-US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27"/>
          </p:nvPr>
        </p:nvSpPr>
        <p:spPr>
          <a:xfrm>
            <a:off x="1336254" y="4953000"/>
            <a:ext cx="3083346" cy="906270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konservatif</a:t>
            </a:r>
            <a:endParaRPr lang="en-US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4</a:t>
            </a:r>
            <a:endParaRPr kumimoji="1" lang="en-US" altLang="ja-JP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30"/>
          </p:nvPr>
        </p:nvSpPr>
        <p:spPr>
          <a:xfrm>
            <a:off x="5486400" y="1676400"/>
            <a:ext cx="3227100" cy="760106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Akuntansi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melaporkan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yang  material</a:t>
            </a:r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5</a:t>
            </a:r>
            <a:endParaRPr kumimoji="1" lang="en-US" altLang="ja-JP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33"/>
          </p:nvPr>
        </p:nvSpPr>
        <p:spPr>
          <a:xfrm>
            <a:off x="5486400" y="3048000"/>
            <a:ext cx="3227100" cy="796132"/>
          </a:xfrm>
        </p:spPr>
        <p:txBody>
          <a:bodyPr/>
          <a:lstStyle/>
          <a:p>
            <a:pPr>
              <a:buNone/>
            </a:pPr>
            <a:endParaRPr kumimoji="1" lang="ja-JP" altLang="en-US" smtClean="0"/>
          </a:p>
          <a:p>
            <a:pPr>
              <a:buNone/>
            </a:pP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penyusunan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luput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taksiran</a:t>
            </a:r>
            <a:endParaRPr lang="en-US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6</a:t>
            </a: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36"/>
          </p:nvPr>
        </p:nvSpPr>
        <p:spPr>
          <a:xfrm>
            <a:off x="5612100" y="4800600"/>
            <a:ext cx="3074700" cy="1066800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disusun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istilah-istilah</a:t>
            </a:r>
            <a:r>
              <a:rPr lang="en-US" sz="2000" dirty="0" smtClean="0"/>
              <a:t> </a:t>
            </a:r>
            <a:r>
              <a:rPr lang="en-US" sz="2000" dirty="0" err="1" smtClean="0"/>
              <a:t>teknis</a:t>
            </a:r>
            <a:endParaRPr lang="en-US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60740793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81000" y="2667000"/>
            <a:ext cx="8382000" cy="1600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Akuntansi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Perbankan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001000" cy="2057400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ditetapkan</a:t>
            </a:r>
            <a:r>
              <a:rPr lang="en-US" sz="2000" dirty="0" smtClean="0">
                <a:solidFill>
                  <a:schemeClr val="tx1"/>
                </a:solidFill>
              </a:rPr>
              <a:t> Bank Indonesia, </a:t>
            </a:r>
            <a:r>
              <a:rPr lang="en-US" sz="2000" dirty="0" err="1" smtClean="0">
                <a:solidFill>
                  <a:schemeClr val="tx1"/>
                </a:solidFill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</a:rPr>
              <a:t> bank </a:t>
            </a:r>
            <a:r>
              <a:rPr lang="en-US" sz="2000" dirty="0" err="1" smtClean="0">
                <a:solidFill>
                  <a:schemeClr val="tx1"/>
                </a:solidFill>
              </a:rPr>
              <a:t>umum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beroperasi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</a:t>
            </a:r>
            <a:r>
              <a:rPr lang="en-US" sz="2000" dirty="0" smtClean="0">
                <a:solidFill>
                  <a:schemeClr val="tx1"/>
                </a:solidFill>
              </a:rPr>
              <a:t> Indonesia </a:t>
            </a:r>
            <a:r>
              <a:rPr lang="en-US" sz="2000" dirty="0" err="1" smtClean="0">
                <a:solidFill>
                  <a:schemeClr val="tx1"/>
                </a:solidFill>
              </a:rPr>
              <a:t>harus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menetapkan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akuntansinya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disusun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berdasarkan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Pedoman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Perbankan</a:t>
            </a:r>
            <a:r>
              <a:rPr lang="en-US" sz="2000" dirty="0" smtClean="0">
                <a:solidFill>
                  <a:schemeClr val="tx1"/>
                </a:solidFill>
              </a:rPr>
              <a:t> Indonesia (PAPI)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Pernyataan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Standar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(PSAK).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28600" y="533400"/>
            <a:ext cx="8382000" cy="39624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685800"/>
            <a:ext cx="8001000" cy="2895600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Kedua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ketentuan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tersebut</a:t>
            </a:r>
            <a:r>
              <a:rPr lang="en-US" sz="2000" dirty="0" smtClean="0">
                <a:solidFill>
                  <a:schemeClr val="tx1"/>
                </a:solidFill>
              </a:rPr>
              <a:t> (PSAK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PAPI) yang </a:t>
            </a:r>
            <a:r>
              <a:rPr lang="en-US" sz="2000" dirty="0" err="1" smtClean="0">
                <a:solidFill>
                  <a:schemeClr val="tx1"/>
                </a:solidFill>
              </a:rPr>
              <a:t>menjadi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dasar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pencatatan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penyusunan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penyajian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laporan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bagi</a:t>
            </a:r>
            <a:r>
              <a:rPr lang="en-US" sz="2000" dirty="0" smtClean="0">
                <a:solidFill>
                  <a:schemeClr val="tx1"/>
                </a:solidFill>
              </a:rPr>
              <a:t> bank.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ketentuan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tersebut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diharapkan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perbankan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memenuhi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tujuan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chemeClr val="tx1"/>
                </a:solidFill>
              </a:rPr>
              <a:t>Menyediakan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informasi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bank yang </a:t>
            </a:r>
            <a:r>
              <a:rPr lang="en-US" sz="2000" dirty="0" err="1" smtClean="0">
                <a:solidFill>
                  <a:schemeClr val="tx1"/>
                </a:solidFill>
              </a:rPr>
              <a:t>akurat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relevan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tepat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waktu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bagi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manajemen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proses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pengambilan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keputusan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chemeClr val="tx1"/>
                </a:solidFill>
              </a:rPr>
              <a:t>Bertanggung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jawab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memberikan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informasi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dibutuhkan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pihak</a:t>
            </a:r>
            <a:r>
              <a:rPr lang="en-US" sz="2000" dirty="0" smtClean="0">
                <a:solidFill>
                  <a:schemeClr val="tx1"/>
                </a:solidFill>
              </a:rPr>
              <a:t> lain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chemeClr val="tx1"/>
                </a:solidFill>
              </a:rPr>
              <a:t>Memastikan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pencatatan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penyusunan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penyajian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laporan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dihasilkan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memenuhi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standar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pelaporan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telah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ditetapkan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pihak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otoritas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perbankan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04800" y="1981200"/>
            <a:ext cx="8382000" cy="28194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609600"/>
            <a:ext cx="8001000" cy="6858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Standar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Akuntansi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Keuangan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Perbankan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</a:t>
            </a:r>
            <a:r>
              <a:rPr lang="en-US" sz="2800" dirty="0" smtClean="0">
                <a:solidFill>
                  <a:schemeClr val="tx1"/>
                </a:solidFill>
              </a:rPr>
              <a:t> Indonesia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2098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/>
              <a:t>PSAK </a:t>
            </a:r>
            <a:r>
              <a:rPr lang="en-US" sz="2000" dirty="0" err="1" smtClean="0"/>
              <a:t>bertujuan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mengatur</a:t>
            </a:r>
            <a:r>
              <a:rPr lang="en-US" sz="2000" dirty="0" smtClean="0"/>
              <a:t> </a:t>
            </a:r>
            <a:r>
              <a:rPr lang="en-US" sz="2000" dirty="0" err="1" smtClean="0"/>
              <a:t>pengakuan</a:t>
            </a:r>
            <a:r>
              <a:rPr lang="en-US" sz="2000" dirty="0" smtClean="0"/>
              <a:t>, </a:t>
            </a:r>
            <a:r>
              <a:rPr lang="en-US" sz="2000" dirty="0" err="1" smtClean="0"/>
              <a:t>pengukuran</a:t>
            </a:r>
            <a:r>
              <a:rPr lang="en-US" sz="2000" dirty="0" smtClean="0"/>
              <a:t>, </a:t>
            </a:r>
            <a:r>
              <a:rPr lang="en-US" sz="2000" dirty="0" err="1" smtClean="0"/>
              <a:t>penyajian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pengungkapan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bank.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Elemen-elemen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diwajibkan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diterbitkan</a:t>
            </a:r>
            <a:r>
              <a:rPr lang="en-US" sz="2000" dirty="0" smtClean="0"/>
              <a:t>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PSAK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terdiri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Neraca</a:t>
            </a:r>
            <a:r>
              <a:rPr lang="en-US" sz="2000" dirty="0" smtClean="0"/>
              <a:t>,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Rugi</a:t>
            </a:r>
            <a:r>
              <a:rPr lang="en-US" sz="2000" dirty="0" smtClean="0"/>
              <a:t>,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Modal </a:t>
            </a:r>
            <a:r>
              <a:rPr lang="en-US" sz="2000" dirty="0" err="1" smtClean="0"/>
              <a:t>Pemilik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catatan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62400" cy="86836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Proses</a:t>
            </a:r>
            <a:r>
              <a:rPr lang="en-US" sz="3600" dirty="0" smtClean="0"/>
              <a:t> </a:t>
            </a:r>
            <a:r>
              <a:rPr lang="en-US" sz="3600" dirty="0" err="1" smtClean="0"/>
              <a:t>Akuntansi</a:t>
            </a:r>
            <a:endParaRPr lang="en-US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1524000"/>
            <a:ext cx="1600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Bukti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transaksi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24400" y="1524000"/>
            <a:ext cx="1762125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Posting </a:t>
            </a:r>
            <a:r>
              <a:rPr lang="en-US" sz="1400" dirty="0" err="1" smtClean="0">
                <a:solidFill>
                  <a:schemeClr val="tx1"/>
                </a:solidFill>
              </a:rPr>
              <a:t>ke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buku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besar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010400" y="4038600"/>
            <a:ext cx="1752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Neraca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lajur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438400" y="15240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chemeClr val="tx1"/>
                </a:solidFill>
              </a:rPr>
              <a:t>Tahap</a:t>
            </a:r>
            <a:r>
              <a:rPr lang="en-US" dirty="0" smtClean="0"/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pencatatan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transaksi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dalam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jurnal</a:t>
            </a:r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7010400" y="2819400"/>
            <a:ext cx="1752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Ayat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jurnal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penyesuaian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010400" y="15240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Neraca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saldo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24400" y="4114800"/>
            <a:ext cx="1600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Laporan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514600" y="4114800"/>
            <a:ext cx="1600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Jurnal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penutup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4800" y="4191000"/>
            <a:ext cx="1524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Neraca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saldo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penutup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2057400" y="17526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4267200" y="17526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6629400" y="17526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7772400" y="23622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7848600" y="36576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Arrow 18"/>
          <p:cNvSpPr/>
          <p:nvPr/>
        </p:nvSpPr>
        <p:spPr>
          <a:xfrm>
            <a:off x="6553200" y="4343400"/>
            <a:ext cx="2286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>
          <a:xfrm>
            <a:off x="4267200" y="4419600"/>
            <a:ext cx="2286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Arrow 20"/>
          <p:cNvSpPr/>
          <p:nvPr/>
        </p:nvSpPr>
        <p:spPr>
          <a:xfrm>
            <a:off x="2057400" y="4495800"/>
            <a:ext cx="2286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 smtClean="0"/>
              <a:t>THANK YOU!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kumimoji="1" lang="en-US" altLang="ja-JP" dirty="0" smtClean="0"/>
              <a:t>ANY QUESTIONS?</a:t>
            </a:r>
            <a:endParaRPr kumimoji="1" lang="ja-JP" alt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5285341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533400"/>
            <a:ext cx="3276600" cy="3124200"/>
          </a:xfrm>
        </p:spPr>
        <p:txBody>
          <a:bodyPr>
            <a:normAutofit/>
          </a:bodyPr>
          <a:lstStyle/>
          <a:p>
            <a:pPr>
              <a:buNone/>
            </a:pPr>
            <a:endParaRPr kumimoji="1" lang="en-US" altLang="ja-JP" sz="2800" dirty="0" smtClean="0"/>
          </a:p>
          <a:p>
            <a:pPr algn="ctr">
              <a:buNone/>
            </a:pPr>
            <a:r>
              <a:rPr kumimoji="1" lang="en-US" altLang="ja-JP" sz="2400" dirty="0" smtClean="0"/>
              <a:t>POKOK</a:t>
            </a:r>
          </a:p>
          <a:p>
            <a:pPr algn="ctr">
              <a:buNone/>
            </a:pPr>
            <a:r>
              <a:rPr kumimoji="1" lang="en-US" altLang="ja-JP" sz="2400" dirty="0" smtClean="0"/>
              <a:t>PEMBAHASAN</a:t>
            </a:r>
            <a:endParaRPr kumimoji="1" lang="ja-JP" altLang="en-US" sz="2400"/>
          </a:p>
        </p:txBody>
      </p:sp>
      <p:sp>
        <p:nvSpPr>
          <p:cNvPr id="7" name="平行四辺形 8"/>
          <p:cNvSpPr/>
          <p:nvPr/>
        </p:nvSpPr>
        <p:spPr>
          <a:xfrm rot="21387648">
            <a:off x="4436349" y="3237868"/>
            <a:ext cx="3702974" cy="657078"/>
          </a:xfrm>
          <a:prstGeom prst="parallelogram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1. KONSEPSI AKUNTANSI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8" name="平行四辺形 8"/>
          <p:cNvSpPr/>
          <p:nvPr/>
        </p:nvSpPr>
        <p:spPr>
          <a:xfrm rot="21376465">
            <a:off x="4360834" y="4158212"/>
            <a:ext cx="3702974" cy="657078"/>
          </a:xfrm>
          <a:prstGeom prst="parallelogram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2. LAPORAN KEUANGAN BANK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9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05644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err="1" smtClean="0"/>
              <a:t>Akuntansi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seni</a:t>
            </a:r>
            <a:r>
              <a:rPr lang="en-US" sz="1600" dirty="0" smtClean="0"/>
              <a:t> </a:t>
            </a:r>
            <a:r>
              <a:rPr lang="en-US" sz="1600" dirty="0" err="1" smtClean="0"/>
              <a:t>mencatat</a:t>
            </a:r>
            <a:r>
              <a:rPr lang="en-US" sz="1600" dirty="0" smtClean="0"/>
              <a:t>, </a:t>
            </a:r>
            <a:r>
              <a:rPr lang="en-US" sz="1600" dirty="0" err="1" smtClean="0"/>
              <a:t>menggolongkan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mengikhtisarkan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peristiwa</a:t>
            </a:r>
            <a:r>
              <a:rPr lang="en-US" sz="1600" dirty="0" smtClean="0"/>
              <a:t> yang paling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sebagian</a:t>
            </a:r>
            <a:r>
              <a:rPr lang="en-US" sz="1600" dirty="0" smtClean="0"/>
              <a:t> </a:t>
            </a:r>
            <a:r>
              <a:rPr lang="en-US" sz="1600" dirty="0" err="1" smtClean="0"/>
              <a:t>bersifat</a:t>
            </a:r>
            <a:r>
              <a:rPr lang="en-US" sz="1600" dirty="0" smtClean="0"/>
              <a:t> </a:t>
            </a:r>
            <a:r>
              <a:rPr lang="en-US" sz="1600" dirty="0" err="1" smtClean="0"/>
              <a:t>keuangan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suatu</a:t>
            </a:r>
            <a:r>
              <a:rPr lang="en-US" sz="1600" dirty="0" smtClean="0"/>
              <a:t> </a:t>
            </a:r>
            <a:r>
              <a:rPr lang="en-US" sz="1600" dirty="0" err="1" smtClean="0"/>
              <a:t>cara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bermakna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satuan</a:t>
            </a:r>
            <a:r>
              <a:rPr lang="en-US" sz="1600" dirty="0" smtClean="0"/>
              <a:t> </a:t>
            </a:r>
            <a:r>
              <a:rPr lang="en-US" sz="1600" dirty="0" err="1" smtClean="0"/>
              <a:t>uang</a:t>
            </a:r>
            <a:r>
              <a:rPr lang="en-US" sz="1600" dirty="0" smtClean="0"/>
              <a:t> </a:t>
            </a:r>
            <a:r>
              <a:rPr lang="en-US" sz="1600" dirty="0" err="1" smtClean="0"/>
              <a:t>serta</a:t>
            </a:r>
            <a:r>
              <a:rPr lang="en-US" sz="1600" dirty="0" smtClean="0"/>
              <a:t> </a:t>
            </a:r>
            <a:r>
              <a:rPr lang="en-US" sz="1600" dirty="0" err="1" smtClean="0"/>
              <a:t>menginterprestasikan</a:t>
            </a:r>
            <a:r>
              <a:rPr lang="en-US" sz="1600" dirty="0" smtClean="0"/>
              <a:t> </a:t>
            </a:r>
            <a:r>
              <a:rPr lang="en-US" sz="1600" dirty="0" err="1" smtClean="0"/>
              <a:t>hasil-hasilnya</a:t>
            </a:r>
            <a:r>
              <a:rPr lang="en-US" sz="1600" dirty="0" smtClean="0"/>
              <a:t>. 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/>
            <a:r>
              <a:rPr lang="en-US" sz="1800" dirty="0" err="1" smtClean="0"/>
              <a:t>Akuntansi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konsep</a:t>
            </a:r>
            <a:r>
              <a:rPr lang="en-US" sz="1800" dirty="0" smtClean="0"/>
              <a:t> </a:t>
            </a:r>
            <a:r>
              <a:rPr lang="en-US" sz="1800" dirty="0" err="1" smtClean="0"/>
              <a:t>informasi</a:t>
            </a:r>
            <a:r>
              <a:rPr lang="en-US" sz="1800" dirty="0" smtClean="0"/>
              <a:t>: </a:t>
            </a:r>
          </a:p>
          <a:p>
            <a:pPr marL="0" indent="0">
              <a:buNone/>
            </a:pPr>
            <a:r>
              <a:rPr lang="en-US" sz="1600" dirty="0" err="1" smtClean="0"/>
              <a:t>merupakan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jasa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menyediakan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 </a:t>
            </a:r>
            <a:r>
              <a:rPr lang="en-US" sz="1600" dirty="0" err="1" smtClean="0"/>
              <a:t>kuantitatif</a:t>
            </a:r>
            <a:r>
              <a:rPr lang="en-US" sz="1600" dirty="0" smtClean="0"/>
              <a:t> </a:t>
            </a:r>
            <a:r>
              <a:rPr lang="en-US" sz="1600" dirty="0" err="1" smtClean="0"/>
              <a:t>terutama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bersifat</a:t>
            </a:r>
            <a:r>
              <a:rPr lang="en-US" sz="1600" dirty="0" smtClean="0"/>
              <a:t> </a:t>
            </a:r>
            <a:r>
              <a:rPr lang="en-US" sz="1600" dirty="0" err="1" smtClean="0"/>
              <a:t>keuangan</a:t>
            </a:r>
            <a:r>
              <a:rPr lang="en-US" sz="1600" dirty="0" smtClean="0"/>
              <a:t>, </a:t>
            </a:r>
            <a:r>
              <a:rPr lang="en-US" sz="1600" dirty="0" err="1" smtClean="0"/>
              <a:t>tentang</a:t>
            </a:r>
            <a:r>
              <a:rPr lang="en-US" sz="1600" dirty="0" smtClean="0"/>
              <a:t> </a:t>
            </a:r>
            <a:r>
              <a:rPr lang="en-US" sz="1600" dirty="0" err="1" smtClean="0"/>
              <a:t>kesatuan-kesatuan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</a:t>
            </a:r>
            <a:r>
              <a:rPr lang="en-US" sz="1600" dirty="0" smtClean="0"/>
              <a:t>  agar </a:t>
            </a:r>
            <a:r>
              <a:rPr lang="en-US" sz="1600" dirty="0" err="1" smtClean="0"/>
              <a:t>bermanfaat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pengambilan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</a:t>
            </a:r>
            <a:r>
              <a:rPr lang="en-US" sz="1600" dirty="0" smtClean="0"/>
              <a:t>,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menetapkan</a:t>
            </a:r>
            <a:r>
              <a:rPr lang="en-US" sz="1600" dirty="0" smtClean="0"/>
              <a:t> </a:t>
            </a:r>
            <a:r>
              <a:rPr lang="en-US" sz="1600" dirty="0" err="1" smtClean="0"/>
              <a:t>pilihan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berbagai</a:t>
            </a:r>
            <a:r>
              <a:rPr lang="en-US" sz="1600" dirty="0" smtClean="0"/>
              <a:t> </a:t>
            </a:r>
            <a:r>
              <a:rPr lang="en-US" sz="1600" dirty="0" err="1" smtClean="0"/>
              <a:t>alternatif</a:t>
            </a:r>
            <a:r>
              <a:rPr lang="en-US" sz="1600" dirty="0" smtClean="0"/>
              <a:t>.</a:t>
            </a:r>
          </a:p>
          <a:p>
            <a:pPr>
              <a:buNone/>
            </a:pPr>
            <a:endParaRPr kumimoji="1" lang="en-US" altLang="ja-JP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800" spc="-150" dirty="0" smtClean="0">
                <a:latin typeface="+mn-lt"/>
              </a:rPr>
              <a:t>PENGERTIAN AKUNTANSI</a:t>
            </a:r>
            <a:endParaRPr kumimoji="1" lang="ja-JP" altLang="en-US" sz="2800" spc="-150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424846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1371600"/>
            <a:ext cx="73152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 smtClean="0"/>
              <a:t>Akuntansi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sebagai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sistem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informasi</a:t>
            </a:r>
            <a:r>
              <a:rPr lang="en-US" sz="2000" b="0" dirty="0" smtClean="0"/>
              <a:t>: </a:t>
            </a:r>
          </a:p>
          <a:p>
            <a:endParaRPr lang="en-US" sz="2000" b="0" dirty="0" smtClean="0"/>
          </a:p>
          <a:p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akuntansi</a:t>
            </a:r>
            <a:r>
              <a:rPr lang="en-US" b="0" dirty="0" smtClean="0"/>
              <a:t> </a:t>
            </a:r>
            <a:r>
              <a:rPr lang="en-US" b="0" dirty="0" err="1" smtClean="0"/>
              <a:t>adalah</a:t>
            </a:r>
            <a:r>
              <a:rPr lang="en-US" b="0" dirty="0" smtClean="0"/>
              <a:t> </a:t>
            </a:r>
            <a:r>
              <a:rPr lang="en-US" b="0" dirty="0" err="1" smtClean="0"/>
              <a:t>satu-satunya</a:t>
            </a:r>
            <a:r>
              <a:rPr lang="en-US" b="0" dirty="0" smtClean="0"/>
              <a:t> </a:t>
            </a:r>
            <a:r>
              <a:rPr lang="en-US" b="0" dirty="0" err="1" smtClean="0"/>
              <a:t>pengukuran</a:t>
            </a:r>
            <a:r>
              <a:rPr lang="en-US" b="0" dirty="0" smtClean="0"/>
              <a:t> formal </a:t>
            </a:r>
            <a:r>
              <a:rPr lang="en-US" b="0" dirty="0" err="1" smtClean="0"/>
              <a:t>suatu</a:t>
            </a:r>
            <a:r>
              <a:rPr lang="en-US" b="0" dirty="0" smtClean="0"/>
              <a:t> </a:t>
            </a:r>
            <a:r>
              <a:rPr lang="en-US" b="0" dirty="0" err="1" smtClean="0"/>
              <a:t>organisasi</a:t>
            </a:r>
            <a:r>
              <a:rPr lang="en-US" b="0" dirty="0" smtClean="0"/>
              <a:t>, </a:t>
            </a:r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akuntansi</a:t>
            </a:r>
            <a:r>
              <a:rPr lang="en-US" b="0" dirty="0" smtClean="0"/>
              <a:t> </a:t>
            </a:r>
            <a:r>
              <a:rPr lang="en-US" b="0" dirty="0" err="1" smtClean="0"/>
              <a:t>menyediakan</a:t>
            </a:r>
            <a:r>
              <a:rPr lang="en-US" b="0" dirty="0" smtClean="0"/>
              <a:t> </a:t>
            </a:r>
            <a:r>
              <a:rPr lang="en-US" b="0" dirty="0" err="1" smtClean="0"/>
              <a:t>informasi</a:t>
            </a:r>
            <a:r>
              <a:rPr lang="en-US" b="0" dirty="0" smtClean="0"/>
              <a:t> yang </a:t>
            </a:r>
            <a:r>
              <a:rPr lang="en-US" b="0" dirty="0" err="1" smtClean="0"/>
              <a:t>berguna</a:t>
            </a:r>
            <a:r>
              <a:rPr lang="en-US" b="0" dirty="0" smtClean="0"/>
              <a:t> </a:t>
            </a:r>
            <a:r>
              <a:rPr lang="en-US" b="0" dirty="0" err="1" smtClean="0"/>
              <a:t>bagi</a:t>
            </a:r>
            <a:r>
              <a:rPr lang="en-US" b="0" dirty="0" smtClean="0"/>
              <a:t> </a:t>
            </a:r>
            <a:r>
              <a:rPr lang="en-US" b="0" dirty="0" err="1" smtClean="0"/>
              <a:t>semua</a:t>
            </a:r>
            <a:r>
              <a:rPr lang="en-US" b="0" dirty="0" smtClean="0"/>
              <a:t> </a:t>
            </a:r>
            <a:r>
              <a:rPr lang="en-US" b="0" dirty="0" err="1" smtClean="0"/>
              <a:t>pemakai</a:t>
            </a:r>
            <a:r>
              <a:rPr lang="en-US" b="0" dirty="0" smtClean="0"/>
              <a:t>.</a:t>
            </a:r>
          </a:p>
          <a:p>
            <a:endParaRPr lang="en-US" b="0" dirty="0" smtClean="0"/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b="0" dirty="0" err="1" smtClean="0"/>
              <a:t>akuntansi</a:t>
            </a:r>
            <a:r>
              <a:rPr lang="en-US" b="0" dirty="0" smtClean="0"/>
              <a:t> </a:t>
            </a:r>
            <a:r>
              <a:rPr lang="en-US" b="0" dirty="0" err="1" smtClean="0"/>
              <a:t>merupakan</a:t>
            </a:r>
            <a:r>
              <a:rPr lang="en-US" b="0" dirty="0" smtClean="0"/>
              <a:t> </a:t>
            </a:r>
            <a:r>
              <a:rPr lang="en-US" b="0" dirty="0" err="1" smtClean="0"/>
              <a:t>seni</a:t>
            </a:r>
            <a:r>
              <a:rPr lang="en-US" b="0" dirty="0" smtClean="0"/>
              <a:t>, </a:t>
            </a:r>
            <a:r>
              <a:rPr lang="en-US" b="0" dirty="0" err="1" smtClean="0"/>
              <a:t>ilmu</a:t>
            </a:r>
            <a:r>
              <a:rPr lang="en-US" b="0" dirty="0" smtClean="0"/>
              <a:t>, </a:t>
            </a:r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informasi</a:t>
            </a:r>
            <a:r>
              <a:rPr lang="en-US" b="0" dirty="0" smtClean="0"/>
              <a:t> yang </a:t>
            </a:r>
            <a:r>
              <a:rPr lang="en-US" b="0" dirty="0" err="1" smtClean="0"/>
              <a:t>di</a:t>
            </a:r>
            <a:r>
              <a:rPr lang="en-US" b="0" dirty="0" smtClean="0"/>
              <a:t> </a:t>
            </a:r>
            <a:r>
              <a:rPr lang="en-US" b="0" dirty="0" err="1" smtClean="0"/>
              <a:t>dalamnya</a:t>
            </a:r>
            <a:r>
              <a:rPr lang="en-US" b="0" dirty="0" smtClean="0"/>
              <a:t> </a:t>
            </a:r>
            <a:r>
              <a:rPr lang="en-US" b="0" dirty="0" err="1" smtClean="0"/>
              <a:t>menyangkut</a:t>
            </a:r>
            <a:r>
              <a:rPr lang="en-US" b="0" dirty="0" smtClean="0"/>
              <a:t> </a:t>
            </a:r>
            <a:r>
              <a:rPr lang="en-US" b="0" dirty="0" err="1" smtClean="0"/>
              <a:t>pencatatan</a:t>
            </a:r>
            <a:r>
              <a:rPr lang="en-US" b="0" dirty="0" smtClean="0"/>
              <a:t>, </a:t>
            </a:r>
            <a:r>
              <a:rPr lang="en-US" b="0" dirty="0" err="1" smtClean="0"/>
              <a:t>pengklasifikasian</a:t>
            </a:r>
            <a:r>
              <a:rPr lang="en-US" b="0" dirty="0" smtClean="0"/>
              <a:t>, </a:t>
            </a:r>
            <a:r>
              <a:rPr lang="en-US" b="0" dirty="0" err="1" smtClean="0"/>
              <a:t>dan</a:t>
            </a:r>
            <a:r>
              <a:rPr lang="en-US" b="0" dirty="0" smtClean="0"/>
              <a:t> </a:t>
            </a:r>
            <a:r>
              <a:rPr lang="en-US" b="0" dirty="0" err="1" smtClean="0"/>
              <a:t>pengikhtisaran</a:t>
            </a:r>
            <a:r>
              <a:rPr lang="en-US" b="0" dirty="0" smtClean="0"/>
              <a:t> </a:t>
            </a:r>
            <a:r>
              <a:rPr lang="en-US" b="0" dirty="0" err="1" smtClean="0"/>
              <a:t>dengan</a:t>
            </a:r>
            <a:r>
              <a:rPr lang="en-US" b="0" dirty="0" smtClean="0"/>
              <a:t> </a:t>
            </a:r>
            <a:r>
              <a:rPr lang="en-US" b="0" dirty="0" err="1" smtClean="0"/>
              <a:t>cara</a:t>
            </a:r>
            <a:r>
              <a:rPr lang="en-US" b="0" dirty="0" smtClean="0"/>
              <a:t> </a:t>
            </a:r>
            <a:r>
              <a:rPr lang="en-US" b="0" dirty="0" err="1" smtClean="0"/>
              <a:t>sepatutnya</a:t>
            </a:r>
            <a:r>
              <a:rPr lang="en-US" b="0" dirty="0" smtClean="0"/>
              <a:t> </a:t>
            </a:r>
            <a:r>
              <a:rPr lang="en-US" b="0" dirty="0" err="1" smtClean="0"/>
              <a:t>dan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</a:t>
            </a:r>
            <a:r>
              <a:rPr lang="en-US" b="0" dirty="0" err="1" smtClean="0"/>
              <a:t>satuan</a:t>
            </a:r>
            <a:r>
              <a:rPr lang="en-US" b="0" dirty="0" smtClean="0"/>
              <a:t> </a:t>
            </a:r>
            <a:r>
              <a:rPr lang="en-US" b="0" dirty="0" err="1" smtClean="0"/>
              <a:t>uang</a:t>
            </a:r>
            <a:r>
              <a:rPr lang="en-US" b="0" dirty="0" smtClean="0"/>
              <a:t> </a:t>
            </a:r>
            <a:r>
              <a:rPr lang="en-US" b="0" dirty="0" err="1" smtClean="0"/>
              <a:t>atas</a:t>
            </a:r>
            <a:r>
              <a:rPr lang="en-US" b="0" dirty="0" smtClean="0"/>
              <a:t> </a:t>
            </a:r>
            <a:r>
              <a:rPr lang="en-US" b="0" dirty="0" err="1" smtClean="0"/>
              <a:t>transaksi</a:t>
            </a:r>
            <a:r>
              <a:rPr lang="en-US" b="0" dirty="0" smtClean="0"/>
              <a:t> </a:t>
            </a:r>
            <a:r>
              <a:rPr lang="en-US" b="0" dirty="0" err="1" smtClean="0"/>
              <a:t>dan</a:t>
            </a:r>
            <a:r>
              <a:rPr lang="en-US" b="0" dirty="0" smtClean="0"/>
              <a:t> </a:t>
            </a:r>
            <a:r>
              <a:rPr lang="en-US" b="0" dirty="0" err="1" smtClean="0"/>
              <a:t>kejadian-kejadian</a:t>
            </a:r>
            <a:r>
              <a:rPr lang="en-US" b="0" dirty="0" smtClean="0"/>
              <a:t> yang </a:t>
            </a:r>
            <a:r>
              <a:rPr lang="en-US" b="0" dirty="0" err="1" smtClean="0"/>
              <a:t>mempunyai</a:t>
            </a:r>
            <a:r>
              <a:rPr lang="en-US" b="0" dirty="0" smtClean="0"/>
              <a:t> </a:t>
            </a:r>
            <a:r>
              <a:rPr lang="en-US" b="0" dirty="0" err="1" smtClean="0"/>
              <a:t>sifat</a:t>
            </a:r>
            <a:r>
              <a:rPr lang="en-US" b="0" dirty="0" smtClean="0"/>
              <a:t> </a:t>
            </a:r>
            <a:r>
              <a:rPr lang="en-US" b="0" dirty="0" err="1" smtClean="0"/>
              <a:t>keuangan</a:t>
            </a:r>
            <a:r>
              <a:rPr lang="en-US" b="0" dirty="0" smtClean="0"/>
              <a:t> </a:t>
            </a:r>
            <a:r>
              <a:rPr lang="en-US" b="0" dirty="0" err="1" smtClean="0"/>
              <a:t>serta</a:t>
            </a:r>
            <a:r>
              <a:rPr lang="en-US" b="0" dirty="0" smtClean="0"/>
              <a:t> </a:t>
            </a:r>
            <a:r>
              <a:rPr lang="en-US" b="0" dirty="0" err="1" smtClean="0"/>
              <a:t>adanya</a:t>
            </a:r>
            <a:r>
              <a:rPr lang="en-US" b="0" dirty="0" smtClean="0"/>
              <a:t> </a:t>
            </a:r>
            <a:r>
              <a:rPr lang="en-US" b="0" dirty="0" err="1" smtClean="0"/>
              <a:t>interpretasi</a:t>
            </a:r>
            <a:r>
              <a:rPr lang="en-US" b="0" dirty="0" smtClean="0"/>
              <a:t> </a:t>
            </a:r>
            <a:r>
              <a:rPr lang="en-US" b="0" dirty="0" err="1" smtClean="0"/>
              <a:t>hasil</a:t>
            </a:r>
            <a:r>
              <a:rPr lang="en-US" b="0" dirty="0" smtClean="0"/>
              <a:t> </a:t>
            </a:r>
            <a:r>
              <a:rPr lang="en-US" b="0" dirty="0" err="1" smtClean="0"/>
              <a:t>pencatatan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</a:t>
            </a:r>
            <a:r>
              <a:rPr lang="en-US" b="0" dirty="0" err="1" smtClean="0"/>
              <a:t>bentuk</a:t>
            </a:r>
            <a:r>
              <a:rPr lang="en-US" b="0" dirty="0" smtClean="0"/>
              <a:t> </a:t>
            </a:r>
            <a:r>
              <a:rPr lang="en-US" b="0" dirty="0" err="1" smtClean="0"/>
              <a:t>laporan</a:t>
            </a:r>
            <a:r>
              <a:rPr lang="en-US" b="0" dirty="0" smtClean="0"/>
              <a:t> </a:t>
            </a:r>
            <a:r>
              <a:rPr lang="en-US" b="0" dirty="0" err="1" smtClean="0"/>
              <a:t>keuangan</a:t>
            </a:r>
            <a:r>
              <a:rPr lang="en-US" b="0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0005644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685800"/>
            <a:ext cx="7315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Persamaan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 </a:t>
            </a:r>
            <a:r>
              <a:rPr lang="en-US" sz="2000" dirty="0" err="1" smtClean="0"/>
              <a:t>Akuntansi</a:t>
            </a:r>
            <a:r>
              <a:rPr lang="en-US" sz="2000" dirty="0" smtClean="0"/>
              <a:t> </a:t>
            </a:r>
            <a:r>
              <a:rPr lang="en-US" sz="2000" dirty="0" err="1" smtClean="0"/>
              <a:t>Perbankan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pencatatan</a:t>
            </a:r>
            <a:r>
              <a:rPr lang="en-US" b="0" dirty="0" smtClean="0"/>
              <a:t> </a:t>
            </a:r>
            <a:r>
              <a:rPr lang="en-US" b="0" dirty="0" err="1" smtClean="0"/>
              <a:t>keuangan</a:t>
            </a:r>
            <a:r>
              <a:rPr lang="en-US" b="0" dirty="0" smtClean="0"/>
              <a:t> bank </a:t>
            </a:r>
            <a:r>
              <a:rPr lang="en-US" b="0" dirty="0" err="1" smtClean="0"/>
              <a:t>menganut</a:t>
            </a:r>
            <a:r>
              <a:rPr lang="en-US" b="0" dirty="0" smtClean="0"/>
              <a:t> </a:t>
            </a:r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tata</a:t>
            </a:r>
            <a:r>
              <a:rPr lang="en-US" b="0" dirty="0" smtClean="0"/>
              <a:t> </a:t>
            </a:r>
            <a:r>
              <a:rPr lang="en-US" b="0" dirty="0" err="1" smtClean="0"/>
              <a:t>buku</a:t>
            </a:r>
            <a:r>
              <a:rPr lang="en-US" b="0" dirty="0" smtClean="0"/>
              <a:t> </a:t>
            </a:r>
            <a:r>
              <a:rPr lang="en-US" b="0" dirty="0" err="1" smtClean="0"/>
              <a:t>berpasangan</a:t>
            </a:r>
            <a:r>
              <a:rPr lang="en-US" b="0" dirty="0" smtClean="0"/>
              <a:t> (double entry system)</a:t>
            </a:r>
          </a:p>
          <a:p>
            <a:endParaRPr lang="en-US" b="0" dirty="0" smtClean="0"/>
          </a:p>
          <a:p>
            <a:r>
              <a:rPr lang="en-US" b="0" dirty="0" err="1" smtClean="0"/>
              <a:t>Persamaan</a:t>
            </a:r>
            <a:r>
              <a:rPr lang="en-US" b="0" dirty="0" smtClean="0"/>
              <a:t> </a:t>
            </a:r>
            <a:r>
              <a:rPr lang="en-US" b="0" dirty="0" err="1" smtClean="0"/>
              <a:t>dasar</a:t>
            </a:r>
            <a:r>
              <a:rPr lang="en-US" b="0" dirty="0" smtClean="0"/>
              <a:t> </a:t>
            </a:r>
            <a:r>
              <a:rPr lang="en-US" b="0" dirty="0" err="1" smtClean="0"/>
              <a:t>akuntansi</a:t>
            </a:r>
            <a:r>
              <a:rPr lang="en-US" b="0" dirty="0" smtClean="0"/>
              <a:t>: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b="0" dirty="0" smtClean="0"/>
          </a:p>
          <a:p>
            <a:r>
              <a:rPr lang="en-US" b="0" dirty="0" err="1" smtClean="0"/>
              <a:t>Persamaan</a:t>
            </a:r>
            <a:r>
              <a:rPr lang="en-US" b="0" dirty="0" smtClean="0"/>
              <a:t> </a:t>
            </a:r>
            <a:r>
              <a:rPr lang="en-US" b="0" dirty="0" err="1" smtClean="0"/>
              <a:t>dasar</a:t>
            </a:r>
            <a:r>
              <a:rPr lang="en-US" b="0" dirty="0" smtClean="0"/>
              <a:t> </a:t>
            </a:r>
            <a:r>
              <a:rPr lang="en-US" b="0" dirty="0" err="1" smtClean="0"/>
              <a:t>akuntansi</a:t>
            </a:r>
            <a:r>
              <a:rPr lang="en-US" b="0" dirty="0" smtClean="0"/>
              <a:t> </a:t>
            </a:r>
            <a:r>
              <a:rPr lang="en-US" b="0" dirty="0" err="1" smtClean="0"/>
              <a:t>di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bank:</a:t>
            </a:r>
          </a:p>
          <a:p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981200" y="2590800"/>
            <a:ext cx="3429000" cy="5334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HARTA = UTANG + MODAL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3810000"/>
            <a:ext cx="4876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HARTA BANK = HUTANG BANK + MODAL BANK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056447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031008"/>
            <a:ext cx="1752600" cy="36171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HARTA</a:t>
            </a:r>
          </a:p>
          <a:p>
            <a:pPr algn="ctr"/>
            <a:endParaRPr lang="en-US" sz="20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Penempatan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dana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Penyaluran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Penanaman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aktiva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tetap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Penanaman</a:t>
            </a:r>
            <a:r>
              <a:rPr lang="en-US" dirty="0" smtClean="0">
                <a:solidFill>
                  <a:schemeClr val="tx1"/>
                </a:solidFill>
              </a:rPr>
              <a:t> lain.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Equal 7"/>
          <p:cNvSpPr/>
          <p:nvPr/>
        </p:nvSpPr>
        <p:spPr>
          <a:xfrm>
            <a:off x="2971800" y="2482190"/>
            <a:ext cx="381000" cy="381000"/>
          </a:xfrm>
          <a:prstGeom prst="mathEqua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05200" y="996373"/>
            <a:ext cx="1905000" cy="365182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HUTANG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Dana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Dana </a:t>
            </a:r>
            <a:r>
              <a:rPr lang="en-US" dirty="0" err="1" smtClean="0">
                <a:solidFill>
                  <a:schemeClr val="tx1"/>
                </a:solidFill>
              </a:rPr>
              <a:t>pinjaman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Dana </a:t>
            </a:r>
            <a:r>
              <a:rPr lang="en-US" dirty="0" err="1" smtClean="0">
                <a:solidFill>
                  <a:schemeClr val="tx1"/>
                </a:solidFill>
              </a:rPr>
              <a:t>lainnya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24600" y="1031009"/>
            <a:ext cx="1828800" cy="36171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MODAL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Modal </a:t>
            </a:r>
            <a:r>
              <a:rPr lang="en-US" dirty="0" err="1" smtClean="0">
                <a:solidFill>
                  <a:schemeClr val="tx1"/>
                </a:solidFill>
              </a:rPr>
              <a:t>disetor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Cadangan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umum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Saldo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laba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4" name="Plus 13"/>
          <p:cNvSpPr/>
          <p:nvPr/>
        </p:nvSpPr>
        <p:spPr>
          <a:xfrm>
            <a:off x="5734957" y="2441286"/>
            <a:ext cx="381000" cy="381000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056447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158240"/>
          </a:xfrm>
        </p:spPr>
        <p:txBody>
          <a:bodyPr/>
          <a:lstStyle/>
          <a:p>
            <a:pPr algn="ctr"/>
            <a:r>
              <a:rPr lang="en-US" sz="2400" cap="none" dirty="0" err="1" smtClean="0"/>
              <a:t>Hubungan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Antar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Pos-pos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Neraca</a:t>
            </a:r>
            <a:r>
              <a:rPr lang="en-US" sz="2400" cap="none" dirty="0" smtClean="0"/>
              <a:t> Dan </a:t>
            </a:r>
            <a:r>
              <a:rPr lang="en-US" sz="2400" cap="none" dirty="0" err="1" smtClean="0"/>
              <a:t>Laba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Rugi</a:t>
            </a:r>
            <a:endParaRPr lang="en-US" sz="2400" cap="none" dirty="0"/>
          </a:p>
        </p:txBody>
      </p:sp>
      <p:sp>
        <p:nvSpPr>
          <p:cNvPr id="4" name="Rectangle 3"/>
          <p:cNvSpPr/>
          <p:nvPr/>
        </p:nvSpPr>
        <p:spPr>
          <a:xfrm>
            <a:off x="780143" y="1995714"/>
            <a:ext cx="2286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PENDAPATAN BANK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2886" y="2951843"/>
            <a:ext cx="2286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BIAYA BANK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48400" y="1995714"/>
            <a:ext cx="2133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HARTA BANK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48400" y="3142342"/>
            <a:ext cx="2133600" cy="362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HUTANG BANK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48400" y="4419600"/>
            <a:ext cx="2133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MODAL DAN CADANGAN </a:t>
            </a:r>
            <a:r>
              <a:rPr lang="en-US" dirty="0" smtClean="0">
                <a:solidFill>
                  <a:schemeClr val="bg1"/>
                </a:solidFill>
              </a:rPr>
              <a:t>BANK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066143" y="2186214"/>
            <a:ext cx="3106057" cy="26143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3"/>
          </p:cNvCxnSpPr>
          <p:nvPr/>
        </p:nvCxnSpPr>
        <p:spPr>
          <a:xfrm>
            <a:off x="3058886" y="3142343"/>
            <a:ext cx="3113314" cy="16582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Equal 14"/>
          <p:cNvSpPr/>
          <p:nvPr/>
        </p:nvSpPr>
        <p:spPr>
          <a:xfrm>
            <a:off x="7162800" y="2590800"/>
            <a:ext cx="381000" cy="381000"/>
          </a:xfrm>
          <a:prstGeom prst="mathEqua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Plus 15"/>
          <p:cNvSpPr/>
          <p:nvPr/>
        </p:nvSpPr>
        <p:spPr>
          <a:xfrm>
            <a:off x="7162800" y="3810000"/>
            <a:ext cx="381000" cy="381000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8843934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100628"/>
            <a:ext cx="7769497" cy="5833572"/>
          </a:xfrm>
        </p:spPr>
        <p:txBody>
          <a:bodyPr/>
          <a:lstStyle/>
          <a:p>
            <a:pPr>
              <a:buNone/>
            </a:pPr>
            <a:r>
              <a:rPr lang="en-US" sz="2000" b="0" dirty="0" smtClean="0"/>
              <a:t>	</a:t>
            </a:r>
            <a:r>
              <a:rPr lang="en-US" sz="2000" b="0" dirty="0" err="1" smtClean="0"/>
              <a:t>Apabila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dibuat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persamaan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dengan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melihat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saldo</a:t>
            </a:r>
            <a:r>
              <a:rPr lang="en-US" sz="2000" b="0" dirty="0" smtClean="0"/>
              <a:t> normal </a:t>
            </a:r>
            <a:r>
              <a:rPr lang="en-US" sz="2000" b="0" dirty="0" err="1" smtClean="0"/>
              <a:t>setiap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kelompok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rekening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digambarkan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sebagai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berikut</a:t>
            </a:r>
            <a:r>
              <a:rPr lang="en-US" sz="2000" b="0" dirty="0" smtClean="0"/>
              <a:t> 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21336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PENDAPATAN BANK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66800" y="35052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BIAYA BANK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400800" y="2133600"/>
            <a:ext cx="2191657" cy="419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HARTA BANK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00800" y="3124200"/>
            <a:ext cx="2191657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HUTANG BANK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400799" y="4191000"/>
            <a:ext cx="2191657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MODAL DAN CADANGAN BANK</a:t>
            </a:r>
            <a:endParaRPr lang="en-US" dirty="0"/>
          </a:p>
        </p:txBody>
      </p:sp>
      <p:sp>
        <p:nvSpPr>
          <p:cNvPr id="12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Equal 12"/>
          <p:cNvSpPr/>
          <p:nvPr/>
        </p:nvSpPr>
        <p:spPr>
          <a:xfrm>
            <a:off x="7315200" y="3657600"/>
            <a:ext cx="381000" cy="381000"/>
          </a:xfrm>
          <a:prstGeom prst="mathEqua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Plus 13"/>
          <p:cNvSpPr/>
          <p:nvPr/>
        </p:nvSpPr>
        <p:spPr>
          <a:xfrm>
            <a:off x="1981200" y="2819400"/>
            <a:ext cx="381000" cy="381000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14"/>
          <p:cNvSpPr/>
          <p:nvPr/>
        </p:nvSpPr>
        <p:spPr>
          <a:xfrm>
            <a:off x="7315200" y="2667000"/>
            <a:ext cx="381000" cy="381000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27008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 smtClean="0"/>
              <a:t>Laporan</a:t>
            </a:r>
            <a:r>
              <a:rPr lang="en-US" cap="none" dirty="0" smtClean="0"/>
              <a:t> </a:t>
            </a:r>
            <a:r>
              <a:rPr lang="en-US" cap="none" dirty="0" err="1" smtClean="0"/>
              <a:t>Keuangan</a:t>
            </a:r>
            <a:r>
              <a:rPr lang="en-US" cap="none" dirty="0" smtClean="0"/>
              <a:t> Dan Bank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5757372"/>
          </a:xfrm>
        </p:spPr>
        <p:txBody>
          <a:bodyPr/>
          <a:lstStyle/>
          <a:p>
            <a:pPr marL="0" indent="0" algn="ctr">
              <a:buNone/>
            </a:pPr>
            <a:r>
              <a:rPr lang="en-US" sz="1800" b="0" dirty="0" err="1" smtClean="0"/>
              <a:t>Hubungan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diantara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laporan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keuangan</a:t>
            </a:r>
            <a:endParaRPr lang="en-US" b="0" dirty="0"/>
          </a:p>
        </p:txBody>
      </p:sp>
      <p:sp>
        <p:nvSpPr>
          <p:cNvPr id="4" name="Rectangle 3"/>
          <p:cNvSpPr/>
          <p:nvPr/>
        </p:nvSpPr>
        <p:spPr>
          <a:xfrm>
            <a:off x="2590800" y="1734457"/>
            <a:ext cx="1828800" cy="2394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Penyaluran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Penempatan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bank lain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Kredit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investasi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10200" y="1734456"/>
            <a:ext cx="1828800" cy="2394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smtClean="0"/>
              <a:t>Dari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bank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smtClean="0"/>
              <a:t>Dari bank lain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smtClean="0"/>
              <a:t>Dari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2931885"/>
            <a:ext cx="1447800" cy="573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ditawarkan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77371" y="4800600"/>
            <a:ext cx="22098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Pendapatan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Pendapatan</a:t>
            </a:r>
            <a:r>
              <a:rPr lang="en-US" dirty="0" smtClean="0"/>
              <a:t> lain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96200" y="2946398"/>
            <a:ext cx="1295400" cy="573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Kegiatan</a:t>
            </a:r>
            <a:r>
              <a:rPr lang="en-US" dirty="0" smtClean="0"/>
              <a:t> bank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086600" y="4826000"/>
            <a:ext cx="15240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dirty="0" err="1" smtClean="0"/>
              <a:t>Biaya</a:t>
            </a:r>
            <a:endParaRPr lang="en-US" sz="1600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bunga</a:t>
            </a:r>
            <a:endParaRPr lang="en-US" sz="1600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administrasi</a:t>
            </a:r>
            <a:endParaRPr lang="en-US" sz="1600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umum</a:t>
            </a:r>
            <a:endParaRPr lang="en-US" sz="1600" dirty="0" smtClean="0"/>
          </a:p>
          <a:p>
            <a:pPr marL="285750" indent="-285750" algn="ctr">
              <a:buFont typeface="Wingdings" pitchFamily="2" charset="2"/>
              <a:buChar char="Ø"/>
            </a:pP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209800" y="4129314"/>
            <a:ext cx="685800" cy="5188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90600" y="3519713"/>
            <a:ext cx="0" cy="11284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705600" y="4129314"/>
            <a:ext cx="685800" cy="6712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8153400" y="3519713"/>
            <a:ext cx="0" cy="11284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428619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686</Words>
  <Application>Microsoft Office PowerPoint</Application>
  <PresentationFormat>On-screen Show (4:3)</PresentationFormat>
  <Paragraphs>155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PENGERTIAN AKUNTANSI</vt:lpstr>
      <vt:lpstr>Slide 4</vt:lpstr>
      <vt:lpstr>Slide 5</vt:lpstr>
      <vt:lpstr>Slide 6</vt:lpstr>
      <vt:lpstr>Hubungan Antar Pos-pos Neraca Dan Laba Rugi</vt:lpstr>
      <vt:lpstr>Slide 8</vt:lpstr>
      <vt:lpstr>Laporan Keuangan Dan Bank</vt:lpstr>
      <vt:lpstr>Tujuan, Konsep Dasar, Sifat, dan Keterbatasan Laporan Keuangan</vt:lpstr>
      <vt:lpstr>Syarat Syarat Laporan Keuangan Bank</vt:lpstr>
      <vt:lpstr>Slide 12</vt:lpstr>
      <vt:lpstr>Slide 13</vt:lpstr>
      <vt:lpstr>Sifat Dan Keterbatasan Laporan Keuangan</vt:lpstr>
      <vt:lpstr>Kebijakan Akuntansi Perbankan</vt:lpstr>
      <vt:lpstr>Slide 16</vt:lpstr>
      <vt:lpstr>Slide 17</vt:lpstr>
      <vt:lpstr>Proses Akuntansi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</cp:lastModifiedBy>
  <cp:revision>17</cp:revision>
  <dcterms:created xsi:type="dcterms:W3CDTF">2020-10-11T13:03:26Z</dcterms:created>
  <dcterms:modified xsi:type="dcterms:W3CDTF">2020-10-12T08:51:35Z</dcterms:modified>
</cp:coreProperties>
</file>