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262" r:id="rId6"/>
    <p:sldId id="263" r:id="rId7"/>
    <p:sldId id="326" r:id="rId8"/>
    <p:sldId id="327" r:id="rId9"/>
    <p:sldId id="259" r:id="rId10"/>
    <p:sldId id="264" r:id="rId11"/>
    <p:sldId id="265" r:id="rId12"/>
    <p:sldId id="381" r:id="rId13"/>
    <p:sldId id="266" r:id="rId14"/>
    <p:sldId id="369" r:id="rId15"/>
    <p:sldId id="374" r:id="rId16"/>
    <p:sldId id="267" r:id="rId17"/>
    <p:sldId id="375" r:id="rId18"/>
    <p:sldId id="269" r:id="rId19"/>
    <p:sldId id="270" r:id="rId20"/>
    <p:sldId id="376" r:id="rId21"/>
    <p:sldId id="377" r:id="rId22"/>
    <p:sldId id="370" r:id="rId23"/>
    <p:sldId id="271" r:id="rId24"/>
    <p:sldId id="329" r:id="rId25"/>
    <p:sldId id="367" r:id="rId26"/>
    <p:sldId id="258" r:id="rId27"/>
    <p:sldId id="368" r:id="rId28"/>
    <p:sldId id="272" r:id="rId29"/>
    <p:sldId id="273" r:id="rId30"/>
    <p:sldId id="357" r:id="rId31"/>
    <p:sldId id="379" r:id="rId32"/>
    <p:sldId id="3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Transfersal</a:t>
            </a:r>
            <a:r>
              <a:rPr lang="en-US" sz="8000" dirty="0"/>
              <a:t> Graf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157530B-2D81-5F63-CF8B-8881F3DC4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29" y="4672739"/>
            <a:ext cx="10058400" cy="1143000"/>
          </a:xfrm>
        </p:spPr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59240" y="241982"/>
            <a:ext cx="10058400" cy="1450757"/>
          </a:xfrm>
        </p:spPr>
        <p:txBody>
          <a:bodyPr/>
          <a:lstStyle/>
          <a:p>
            <a:r>
              <a:rPr lang="id-ID" dirty="0"/>
              <a:t>BFS: Ilustrasi</a:t>
            </a:r>
          </a:p>
        </p:txBody>
      </p:sp>
      <p:sp>
        <p:nvSpPr>
          <p:cNvPr id="42" name="Oval 41"/>
          <p:cNvSpPr/>
          <p:nvPr/>
        </p:nvSpPr>
        <p:spPr>
          <a:xfrm>
            <a:off x="2548933" y="20700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1620239" y="314164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3549065" y="314164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977297" y="457040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2120305" y="457040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120405" y="457040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4263413" y="457040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2620371" y="585628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1120173" y="378458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1691677" y="385602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3156140" y="389172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3727644" y="374887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2084586" y="239154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3048999" y="235582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2763231" y="521335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3334735" y="464185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1691677" y="464183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2263181" y="521334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11796"/>
              </p:ext>
            </p:extLst>
          </p:nvPr>
        </p:nvGraphicFramePr>
        <p:xfrm>
          <a:off x="5263512" y="2092444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Iterasi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V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Q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dikunjungi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Inisialisasi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{2,3}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{3,4,5}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{4,5,6,7}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{5,6,7,8}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5263512" y="6077506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simpul2 yang </a:t>
            </a:r>
            <a:r>
              <a:rPr lang="en-US" dirty="0" err="1"/>
              <a:t>dikunjungi</a:t>
            </a:r>
            <a:r>
              <a:rPr lang="en-US" dirty="0"/>
              <a:t>: 1, 2, 3, 4, 5, 6, 7, 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B1C80-9145-4E67-B36B-086489F8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EBEAC275-EA02-4FCC-A36F-709C1C1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51" y="937380"/>
            <a:ext cx="5117554" cy="5195770"/>
          </a:xfrm>
          <a:prstGeom prst="rect">
            <a:avLst/>
          </a:prstGeom>
        </p:spPr>
      </p:pic>
      <p:sp>
        <p:nvSpPr>
          <p:cNvPr id="2" name="Title 20">
            <a:extLst>
              <a:ext uri="{FF2B5EF4-FFF2-40B4-BE49-F238E27FC236}">
                <a16:creationId xmlns:a16="http://schemas.microsoft.com/office/drawing/2014/main" id="{604E9657-6244-6DE0-C968-ECA3111772A8}"/>
              </a:ext>
            </a:extLst>
          </p:cNvPr>
          <p:cNvSpPr txBox="1">
            <a:spLocks/>
          </p:cNvSpPr>
          <p:nvPr/>
        </p:nvSpPr>
        <p:spPr>
          <a:xfrm>
            <a:off x="274821" y="21200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BFS: Ilustrasi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81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0D080-BA36-4FBB-82ED-0E515ED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1C27A0-6AFD-4B7F-B82F-E5E851CB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9" y="525521"/>
            <a:ext cx="5806958" cy="5806958"/>
          </a:xfrm>
          <a:prstGeom prst="rect">
            <a:avLst/>
          </a:prstGeom>
        </p:spPr>
      </p:pic>
      <p:sp>
        <p:nvSpPr>
          <p:cNvPr id="2" name="Title 20">
            <a:extLst>
              <a:ext uri="{FF2B5EF4-FFF2-40B4-BE49-F238E27FC236}">
                <a16:creationId xmlns:a16="http://schemas.microsoft.com/office/drawing/2014/main" id="{31CCA122-CFF1-1DB4-8C5A-73ADCC52A8B6}"/>
              </a:ext>
            </a:extLst>
          </p:cNvPr>
          <p:cNvSpPr txBox="1">
            <a:spLocks/>
          </p:cNvSpPr>
          <p:nvPr/>
        </p:nvSpPr>
        <p:spPr>
          <a:xfrm>
            <a:off x="364761" y="13705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BFS: Ilustrasi</a:t>
            </a:r>
          </a:p>
        </p:txBody>
      </p:sp>
    </p:spTree>
    <p:extLst>
      <p:ext uri="{BB962C8B-B14F-4D97-AF65-F5344CB8AC3E}">
        <p14:creationId xmlns:p14="http://schemas.microsoft.com/office/powerpoint/2010/main" val="178832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592" y="245454"/>
            <a:ext cx="10058400" cy="1450757"/>
          </a:xfrm>
        </p:spPr>
        <p:txBody>
          <a:bodyPr>
            <a:normAutofit/>
          </a:bodyPr>
          <a:lstStyle/>
          <a:p>
            <a:r>
              <a:rPr lang="id-ID" dirty="0"/>
              <a:t>Pencarian Mendalam (DFS)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843" y="2123708"/>
            <a:ext cx="7728628" cy="4145666"/>
          </a:xfrm>
        </p:spPr>
        <p:txBody>
          <a:bodyPr>
            <a:noAutofit/>
          </a:bodyPr>
          <a:lstStyle/>
          <a:p>
            <a:r>
              <a:rPr lang="id-ID" sz="1800" dirty="0"/>
              <a:t>Traversal dimulai dari simpul </a:t>
            </a:r>
            <a:r>
              <a:rPr lang="id-ID" sz="1800" i="1" dirty="0"/>
              <a:t>v</a:t>
            </a:r>
            <a:r>
              <a:rPr lang="id-ID" sz="1800" dirty="0"/>
              <a:t>.</a:t>
            </a:r>
            <a:r>
              <a:rPr lang="en-US" sz="1800" dirty="0"/>
              <a:t> </a:t>
            </a:r>
            <a:r>
              <a:rPr lang="id-ID" sz="1800" dirty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Kunjungi simpul </a:t>
            </a:r>
            <a:r>
              <a:rPr lang="id-ID" sz="1800" i="1" dirty="0"/>
              <a:t>v 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Kunjungi simpul w yang bertetangga dengan  simpul </a:t>
            </a:r>
            <a:r>
              <a:rPr lang="id-ID" sz="1800" i="1" dirty="0"/>
              <a:t>v</a:t>
            </a:r>
            <a:r>
              <a:rPr lang="id-ID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Ulangi DFS mulai dari simpul </a:t>
            </a:r>
            <a:r>
              <a:rPr lang="id-ID" sz="1800" i="1" dirty="0"/>
              <a:t>w</a:t>
            </a:r>
            <a:r>
              <a:rPr lang="id-ID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Ketika mencapai simpul </a:t>
            </a:r>
            <a:r>
              <a:rPr lang="id-ID" sz="1800" i="1" dirty="0"/>
              <a:t>u</a:t>
            </a:r>
            <a:r>
              <a:rPr lang="id-ID" sz="1800" dirty="0"/>
              <a:t> sedemikian sehingga semua simpul yang bertetangga dengannya telah dikunjungi, pencarian dirunut-balik (</a:t>
            </a:r>
            <a:r>
              <a:rPr lang="id-ID" sz="1800" i="1" dirty="0"/>
              <a:t>backtrack</a:t>
            </a:r>
            <a:r>
              <a:rPr lang="id-ID" sz="1800" dirty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DCFFF1-6AB2-5D23-7900-A370FEB9AA2B}"/>
              </a:ext>
            </a:extLst>
          </p:cNvPr>
          <p:cNvGrpSpPr/>
          <p:nvPr/>
        </p:nvGrpSpPr>
        <p:grpSpPr>
          <a:xfrm>
            <a:off x="8334380" y="2160558"/>
            <a:ext cx="3857620" cy="4286280"/>
            <a:chOff x="7867052" y="1568424"/>
            <a:chExt cx="3857620" cy="42862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937028-42DF-420B-9C30-C5F7FAA2767E}"/>
                </a:ext>
              </a:extLst>
            </p:cNvPr>
            <p:cNvSpPr/>
            <p:nvPr/>
          </p:nvSpPr>
          <p:spPr>
            <a:xfrm>
              <a:off x="9438688" y="156842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8FEA70-3B4E-45FA-943C-33DE3C82895E}"/>
                </a:ext>
              </a:extLst>
            </p:cNvPr>
            <p:cNvSpPr/>
            <p:nvPr/>
          </p:nvSpPr>
          <p:spPr>
            <a:xfrm>
              <a:off x="8509994" y="263999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C13376-FD9B-4E0C-97B5-711028DCAA4C}"/>
                </a:ext>
              </a:extLst>
            </p:cNvPr>
            <p:cNvSpPr/>
            <p:nvPr/>
          </p:nvSpPr>
          <p:spPr>
            <a:xfrm>
              <a:off x="10438820" y="263999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44AF1D2-7905-488A-A153-F6E9428A01FC}"/>
                </a:ext>
              </a:extLst>
            </p:cNvPr>
            <p:cNvSpPr/>
            <p:nvPr/>
          </p:nvSpPr>
          <p:spPr>
            <a:xfrm>
              <a:off x="7867052" y="406875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5D08C0-6F8F-4002-98C2-B92DDBAA3D99}"/>
                </a:ext>
              </a:extLst>
            </p:cNvPr>
            <p:cNvSpPr/>
            <p:nvPr/>
          </p:nvSpPr>
          <p:spPr>
            <a:xfrm>
              <a:off x="9010060" y="406875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CDAEFC-8C1D-44CE-8E29-71C029F69DCD}"/>
                </a:ext>
              </a:extLst>
            </p:cNvPr>
            <p:cNvSpPr/>
            <p:nvPr/>
          </p:nvSpPr>
          <p:spPr>
            <a:xfrm>
              <a:off x="10010160" y="406875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6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00F54E-8A5D-4ED1-9C5A-B6193AD782BA}"/>
                </a:ext>
              </a:extLst>
            </p:cNvPr>
            <p:cNvSpPr/>
            <p:nvPr/>
          </p:nvSpPr>
          <p:spPr>
            <a:xfrm>
              <a:off x="11153168" y="406875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7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B42C70-742B-4334-9262-8D9935C92576}"/>
                </a:ext>
              </a:extLst>
            </p:cNvPr>
            <p:cNvSpPr/>
            <p:nvPr/>
          </p:nvSpPr>
          <p:spPr>
            <a:xfrm>
              <a:off x="9510126" y="5354638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8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DC3E21-2316-42D9-80D0-E83E8301F9E7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>
            <a:xfrm rot="5400000">
              <a:off x="8009928" y="3282936"/>
              <a:ext cx="928694" cy="6429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EFE6-D9DE-4099-82DF-4DE4A7B53095}"/>
                </a:ext>
              </a:extLst>
            </p:cNvPr>
            <p:cNvCxnSpPr>
              <a:stCxn id="27" idx="4"/>
              <a:endCxn id="31" idx="0"/>
            </p:cNvCxnSpPr>
            <p:nvPr/>
          </p:nvCxnSpPr>
          <p:spPr>
            <a:xfrm rot="16200000" flipH="1">
              <a:off x="8581432" y="3354374"/>
              <a:ext cx="928694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1D0C48F-18E2-4475-A83D-297D59DA4F4B}"/>
                </a:ext>
              </a:extLst>
            </p:cNvPr>
            <p:cNvCxnSpPr>
              <a:stCxn id="28" idx="4"/>
              <a:endCxn id="32" idx="0"/>
            </p:cNvCxnSpPr>
            <p:nvPr/>
          </p:nvCxnSpPr>
          <p:spPr>
            <a:xfrm rot="5400000">
              <a:off x="10045895" y="3390077"/>
              <a:ext cx="928694" cy="4286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F1D1C1-1945-4E7E-BAFA-620FF65D8E28}"/>
                </a:ext>
              </a:extLst>
            </p:cNvPr>
            <p:cNvCxnSpPr>
              <a:stCxn id="28" idx="4"/>
              <a:endCxn id="34" idx="0"/>
            </p:cNvCxnSpPr>
            <p:nvPr/>
          </p:nvCxnSpPr>
          <p:spPr>
            <a:xfrm rot="16200000" flipH="1">
              <a:off x="10617399" y="3247233"/>
              <a:ext cx="928694" cy="7143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2C272F-74A4-4569-BC0A-4E6E3C9A921B}"/>
                </a:ext>
              </a:extLst>
            </p:cNvPr>
            <p:cNvCxnSpPr>
              <a:stCxn id="26" idx="4"/>
              <a:endCxn id="27" idx="0"/>
            </p:cNvCxnSpPr>
            <p:nvPr/>
          </p:nvCxnSpPr>
          <p:spPr>
            <a:xfrm rot="5400000">
              <a:off x="8974341" y="1889895"/>
              <a:ext cx="571504" cy="9286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2FF8D97-D0DB-4E70-9AF0-C94F5548800F}"/>
                </a:ext>
              </a:extLst>
            </p:cNvPr>
            <p:cNvCxnSpPr>
              <a:stCxn id="26" idx="4"/>
              <a:endCxn id="28" idx="0"/>
            </p:cNvCxnSpPr>
            <p:nvPr/>
          </p:nvCxnSpPr>
          <p:spPr>
            <a:xfrm rot="16200000" flipH="1">
              <a:off x="9938754" y="1854176"/>
              <a:ext cx="571504" cy="10001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D7BCAE-F6A1-4422-8769-896949C4F71C}"/>
                </a:ext>
              </a:extLst>
            </p:cNvPr>
            <p:cNvCxnSpPr>
              <a:stCxn id="35" idx="0"/>
              <a:endCxn id="32" idx="4"/>
            </p:cNvCxnSpPr>
            <p:nvPr/>
          </p:nvCxnSpPr>
          <p:spPr>
            <a:xfrm rot="5400000" flipH="1" flipV="1">
              <a:off x="9652986" y="4711712"/>
              <a:ext cx="785818" cy="500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40BA4E8-8D45-4ED4-B199-F62D7B3F7232}"/>
                </a:ext>
              </a:extLst>
            </p:cNvPr>
            <p:cNvCxnSpPr>
              <a:stCxn id="34" idx="4"/>
              <a:endCxn id="35" idx="0"/>
            </p:cNvCxnSpPr>
            <p:nvPr/>
          </p:nvCxnSpPr>
          <p:spPr>
            <a:xfrm rot="5400000">
              <a:off x="10224490" y="4140208"/>
              <a:ext cx="785818" cy="1643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BE52E7-26F5-4637-9A29-8806DC1E0B07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rot="16200000" flipH="1">
              <a:off x="8581432" y="4140192"/>
              <a:ext cx="785818" cy="16430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1F6D2D-AF05-4FEA-BDD6-26151585AED2}"/>
                </a:ext>
              </a:extLst>
            </p:cNvPr>
            <p:cNvCxnSpPr>
              <a:stCxn id="31" idx="4"/>
              <a:endCxn id="35" idx="0"/>
            </p:cNvCxnSpPr>
            <p:nvPr/>
          </p:nvCxnSpPr>
          <p:spPr>
            <a:xfrm rot="16200000" flipH="1">
              <a:off x="9152936" y="4711696"/>
              <a:ext cx="785818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618" y="1991828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3003" y="2143115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DFS(4)</a:t>
            </a:r>
          </a:p>
          <a:p>
            <a:pPr lvl="2"/>
            <a:r>
              <a:rPr lang="id-ID" dirty="0"/>
              <a:t>DFS(4): v=4; dikunjungi[4]=true; DFS(8)</a:t>
            </a:r>
          </a:p>
          <a:p>
            <a:pPr lvl="3"/>
            <a:r>
              <a:rPr lang="id-ID" dirty="0"/>
              <a:t>DFS(8): v=8; dikunjungi[8]=true; DFS(5)</a:t>
            </a:r>
          </a:p>
          <a:p>
            <a:pPr lvl="4"/>
            <a:r>
              <a:rPr lang="id-ID" dirty="0"/>
              <a:t>DFS(5): v=5; dikunjungi[5]=true</a:t>
            </a:r>
          </a:p>
          <a:p>
            <a:pPr lvl="4"/>
            <a:r>
              <a:rPr lang="id-ID" dirty="0"/>
              <a:t>DFS(6): v=6; dikunjungi[6]=true; DFS(3)</a:t>
            </a:r>
          </a:p>
          <a:p>
            <a:pPr lvl="5"/>
            <a:r>
              <a:rPr lang="id-ID" dirty="0"/>
              <a:t>DFS(3): v=3; dikunjungi[3]=true; DFS(7)</a:t>
            </a:r>
          </a:p>
          <a:p>
            <a:pPr lvl="6"/>
            <a:r>
              <a:rPr lang="id-ID" dirty="0"/>
              <a:t>DFS(7): v=7; dikunjungi[7]=true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CFBBE0-CF4E-9157-51F6-1CEEA88B4138}"/>
              </a:ext>
            </a:extLst>
          </p:cNvPr>
          <p:cNvGrpSpPr/>
          <p:nvPr/>
        </p:nvGrpSpPr>
        <p:grpSpPr>
          <a:xfrm>
            <a:off x="884626" y="2053082"/>
            <a:ext cx="3857620" cy="4286280"/>
            <a:chOff x="1666844" y="1643050"/>
            <a:chExt cx="3857620" cy="4286280"/>
          </a:xfrm>
        </p:grpSpPr>
        <p:sp>
          <p:nvSpPr>
            <p:cNvPr id="5" name="Oval 4"/>
            <p:cNvSpPr/>
            <p:nvPr/>
          </p:nvSpPr>
          <p:spPr>
            <a:xfrm>
              <a:off x="3238480" y="164305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09786" y="271462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38612" y="271462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666844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809852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5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809952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6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2960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309918" y="542926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8</a:t>
              </a:r>
            </a:p>
          </p:txBody>
        </p:sp>
        <p:cxnSp>
          <p:nvCxnSpPr>
            <p:cNvPr id="13" name="Straight Connector 12"/>
            <p:cNvCxnSpPr>
              <a:stCxn id="6" idx="4"/>
              <a:endCxn id="8" idx="0"/>
            </p:cNvCxnSpPr>
            <p:nvPr/>
          </p:nvCxnSpPr>
          <p:spPr>
            <a:xfrm rot="5400000">
              <a:off x="1809720" y="3357562"/>
              <a:ext cx="928694" cy="6429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4"/>
              <a:endCxn id="9" idx="0"/>
            </p:cNvCxnSpPr>
            <p:nvPr/>
          </p:nvCxnSpPr>
          <p:spPr>
            <a:xfrm rot="16200000" flipH="1">
              <a:off x="2381224" y="3429000"/>
              <a:ext cx="928694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4"/>
              <a:endCxn id="10" idx="0"/>
            </p:cNvCxnSpPr>
            <p:nvPr/>
          </p:nvCxnSpPr>
          <p:spPr>
            <a:xfrm rot="5400000">
              <a:off x="3845687" y="3464703"/>
              <a:ext cx="928694" cy="4286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11" idx="0"/>
            </p:cNvCxnSpPr>
            <p:nvPr/>
          </p:nvCxnSpPr>
          <p:spPr>
            <a:xfrm rot="16200000" flipH="1">
              <a:off x="4417191" y="3321859"/>
              <a:ext cx="928694" cy="7143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4"/>
              <a:endCxn id="6" idx="0"/>
            </p:cNvCxnSpPr>
            <p:nvPr/>
          </p:nvCxnSpPr>
          <p:spPr>
            <a:xfrm rot="5400000">
              <a:off x="2774133" y="1964521"/>
              <a:ext cx="571504" cy="9286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4"/>
              <a:endCxn id="7" idx="0"/>
            </p:cNvCxnSpPr>
            <p:nvPr/>
          </p:nvCxnSpPr>
          <p:spPr>
            <a:xfrm rot="16200000" flipH="1">
              <a:off x="3738546" y="1928802"/>
              <a:ext cx="571504" cy="10001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  <a:endCxn id="10" idx="4"/>
            </p:cNvCxnSpPr>
            <p:nvPr/>
          </p:nvCxnSpPr>
          <p:spPr>
            <a:xfrm rot="5400000" flipH="1" flipV="1">
              <a:off x="3452778" y="4786338"/>
              <a:ext cx="785818" cy="500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4"/>
              <a:endCxn id="12" idx="0"/>
            </p:cNvCxnSpPr>
            <p:nvPr/>
          </p:nvCxnSpPr>
          <p:spPr>
            <a:xfrm rot="5400000">
              <a:off x="4024282" y="4214834"/>
              <a:ext cx="785818" cy="1643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2" idx="0"/>
            </p:cNvCxnSpPr>
            <p:nvPr/>
          </p:nvCxnSpPr>
          <p:spPr>
            <a:xfrm rot="16200000" flipH="1">
              <a:off x="2381224" y="4214818"/>
              <a:ext cx="785818" cy="16430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2" idx="0"/>
            </p:cNvCxnSpPr>
            <p:nvPr/>
          </p:nvCxnSpPr>
          <p:spPr>
            <a:xfrm rot="16200000" flipH="1">
              <a:off x="2952728" y="4786322"/>
              <a:ext cx="785818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4170758" y="548680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4, 8, 5, 6, 3, 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2103437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DFS(3)</a:t>
            </a:r>
          </a:p>
          <a:p>
            <a:pPr lvl="2"/>
            <a:r>
              <a:rPr lang="id-ID" dirty="0"/>
              <a:t>DFS(3): v=3; dikunjungi[3]=true; DFS(6)</a:t>
            </a:r>
          </a:p>
          <a:p>
            <a:pPr lvl="3"/>
            <a:r>
              <a:rPr lang="id-ID" dirty="0"/>
              <a:t>DFS(6): v=6; dikunjungi[6]=true; DFS(8)</a:t>
            </a:r>
          </a:p>
          <a:p>
            <a:pPr lvl="4"/>
            <a:r>
              <a:rPr lang="id-ID" dirty="0"/>
              <a:t>DFS(8): v=8; dikunjungi[8]=true; DFS(4)</a:t>
            </a:r>
          </a:p>
          <a:p>
            <a:pPr lvl="5"/>
            <a:r>
              <a:rPr lang="id-ID" dirty="0"/>
              <a:t>DFS(4): v=4; dikunjungi[4]=true; </a:t>
            </a:r>
          </a:p>
          <a:p>
            <a:pPr lvl="4">
              <a:buNone/>
            </a:pPr>
            <a:r>
              <a:rPr lang="id-ID" dirty="0"/>
              <a:t>	 DFS(8): DFS(5)</a:t>
            </a:r>
          </a:p>
          <a:p>
            <a:pPr lvl="5"/>
            <a:r>
              <a:rPr lang="id-ID" dirty="0"/>
              <a:t>DFS(5): v=5; dikunjungi[5]=true</a:t>
            </a:r>
          </a:p>
          <a:p>
            <a:pPr lvl="4">
              <a:buNone/>
            </a:pPr>
            <a:r>
              <a:rPr lang="id-ID" dirty="0"/>
              <a:t>	 DFS(8): DFS(7)</a:t>
            </a:r>
          </a:p>
          <a:p>
            <a:pPr lvl="5"/>
            <a:r>
              <a:rPr lang="id-ID" dirty="0"/>
              <a:t>DFS(7): v=7; dikunjungi[7]=true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3BBF5-3496-FF4A-0DDE-E10B4CEB0BAE}"/>
              </a:ext>
            </a:extLst>
          </p:cNvPr>
          <p:cNvGrpSpPr/>
          <p:nvPr/>
        </p:nvGrpSpPr>
        <p:grpSpPr>
          <a:xfrm>
            <a:off x="572562" y="1972834"/>
            <a:ext cx="3857620" cy="4286280"/>
            <a:chOff x="1666844" y="1643050"/>
            <a:chExt cx="3857620" cy="4286280"/>
          </a:xfrm>
        </p:grpSpPr>
        <p:sp>
          <p:nvSpPr>
            <p:cNvPr id="5" name="Oval 4"/>
            <p:cNvSpPr/>
            <p:nvPr/>
          </p:nvSpPr>
          <p:spPr>
            <a:xfrm>
              <a:off x="3238480" y="164305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09786" y="271462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38612" y="271462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666844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809852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5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809952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6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952960" y="414338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309918" y="542926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8</a:t>
              </a:r>
            </a:p>
          </p:txBody>
        </p:sp>
        <p:cxnSp>
          <p:nvCxnSpPr>
            <p:cNvPr id="13" name="Straight Connector 12"/>
            <p:cNvCxnSpPr>
              <a:stCxn id="6" idx="4"/>
              <a:endCxn id="8" idx="0"/>
            </p:cNvCxnSpPr>
            <p:nvPr/>
          </p:nvCxnSpPr>
          <p:spPr>
            <a:xfrm rot="5400000">
              <a:off x="1809720" y="3357562"/>
              <a:ext cx="928694" cy="6429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4"/>
              <a:endCxn id="9" idx="0"/>
            </p:cNvCxnSpPr>
            <p:nvPr/>
          </p:nvCxnSpPr>
          <p:spPr>
            <a:xfrm rot="16200000" flipH="1">
              <a:off x="2381224" y="3429000"/>
              <a:ext cx="928694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4"/>
              <a:endCxn id="10" idx="0"/>
            </p:cNvCxnSpPr>
            <p:nvPr/>
          </p:nvCxnSpPr>
          <p:spPr>
            <a:xfrm rot="5400000">
              <a:off x="3845687" y="3464703"/>
              <a:ext cx="928694" cy="4286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11" idx="0"/>
            </p:cNvCxnSpPr>
            <p:nvPr/>
          </p:nvCxnSpPr>
          <p:spPr>
            <a:xfrm rot="16200000" flipH="1">
              <a:off x="4417191" y="3321859"/>
              <a:ext cx="928694" cy="7143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4"/>
              <a:endCxn id="6" idx="0"/>
            </p:cNvCxnSpPr>
            <p:nvPr/>
          </p:nvCxnSpPr>
          <p:spPr>
            <a:xfrm rot="5400000">
              <a:off x="2774133" y="1964521"/>
              <a:ext cx="571504" cy="9286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4"/>
              <a:endCxn id="7" idx="0"/>
            </p:cNvCxnSpPr>
            <p:nvPr/>
          </p:nvCxnSpPr>
          <p:spPr>
            <a:xfrm rot="16200000" flipH="1">
              <a:off x="3738546" y="1928802"/>
              <a:ext cx="571504" cy="10001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  <a:endCxn id="10" idx="4"/>
            </p:cNvCxnSpPr>
            <p:nvPr/>
          </p:nvCxnSpPr>
          <p:spPr>
            <a:xfrm rot="5400000" flipH="1" flipV="1">
              <a:off x="3452778" y="4786338"/>
              <a:ext cx="785818" cy="500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4"/>
              <a:endCxn id="12" idx="0"/>
            </p:cNvCxnSpPr>
            <p:nvPr/>
          </p:nvCxnSpPr>
          <p:spPr>
            <a:xfrm rot="5400000">
              <a:off x="4024282" y="4214834"/>
              <a:ext cx="785818" cy="1643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2" idx="0"/>
            </p:cNvCxnSpPr>
            <p:nvPr/>
          </p:nvCxnSpPr>
          <p:spPr>
            <a:xfrm rot="16200000" flipH="1">
              <a:off x="2381224" y="4214818"/>
              <a:ext cx="785818" cy="16430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12" idx="0"/>
            </p:cNvCxnSpPr>
            <p:nvPr/>
          </p:nvCxnSpPr>
          <p:spPr>
            <a:xfrm rot="16200000" flipH="1">
              <a:off x="2952728" y="4786322"/>
              <a:ext cx="785818" cy="5000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6" idx="6"/>
            </p:cNvCxnSpPr>
            <p:nvPr/>
          </p:nvCxnSpPr>
          <p:spPr>
            <a:xfrm rot="10800000">
              <a:off x="2881290" y="2964653"/>
              <a:ext cx="135732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024299" y="554486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3, 6, 8, 4, 5, 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4EB2B-2226-43D4-8184-5DD8A5AA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5" name="Picture 4" descr="A picture containing table, snow, hanging, piece&#10;&#10;Description automatically generated">
            <a:extLst>
              <a:ext uri="{FF2B5EF4-FFF2-40B4-BE49-F238E27FC236}">
                <a16:creationId xmlns:a16="http://schemas.microsoft.com/office/drawing/2014/main" id="{EA75FB12-3005-4A47-AED8-81FEBD76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71" y="485776"/>
            <a:ext cx="6086475" cy="5480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4C4B9-48C5-1B4D-0CD2-6FBD790D38B3}"/>
              </a:ext>
            </a:extLst>
          </p:cNvPr>
          <p:cNvSpPr txBox="1">
            <a:spLocks/>
          </p:cNvSpPr>
          <p:nvPr/>
        </p:nvSpPr>
        <p:spPr>
          <a:xfrm>
            <a:off x="212861" y="661357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DFS: Ilustrasi</a:t>
            </a:r>
          </a:p>
        </p:txBody>
      </p:sp>
    </p:spTree>
    <p:extLst>
      <p:ext uri="{BB962C8B-B14F-4D97-AF65-F5344CB8AC3E}">
        <p14:creationId xmlns:p14="http://schemas.microsoft.com/office/powerpoint/2010/main" val="310606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50A67-AA0F-480A-BF96-D94A46E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40D7C-A449-4289-8E28-1085B553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98" y="1124743"/>
            <a:ext cx="5040560" cy="504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88DAA-7598-498C-1918-076407CA70DC}"/>
              </a:ext>
            </a:extLst>
          </p:cNvPr>
          <p:cNvSpPr txBox="1">
            <a:spLocks/>
          </p:cNvSpPr>
          <p:nvPr/>
        </p:nvSpPr>
        <p:spPr>
          <a:xfrm>
            <a:off x="212861" y="39936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DFS: Ilustrasi</a:t>
            </a:r>
          </a:p>
        </p:txBody>
      </p:sp>
    </p:spTree>
    <p:extLst>
      <p:ext uri="{BB962C8B-B14F-4D97-AF65-F5344CB8AC3E}">
        <p14:creationId xmlns:p14="http://schemas.microsoft.com/office/powerpoint/2010/main" val="145524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220C-2636-487B-A02E-54E4186C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70B6AF-81C4-4D76-8CC9-D5686E2A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5" y="1196752"/>
            <a:ext cx="7750050" cy="4032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42F0E-910B-0F51-05B4-0593128DA468}"/>
              </a:ext>
            </a:extLst>
          </p:cNvPr>
          <p:cNvSpPr txBox="1">
            <a:spLocks/>
          </p:cNvSpPr>
          <p:nvPr/>
        </p:nvSpPr>
        <p:spPr>
          <a:xfrm>
            <a:off x="242841" y="47137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Ilustrasi</a:t>
            </a:r>
          </a:p>
        </p:txBody>
      </p:sp>
    </p:spTree>
    <p:extLst>
      <p:ext uri="{BB962C8B-B14F-4D97-AF65-F5344CB8AC3E}">
        <p14:creationId xmlns:p14="http://schemas.microsoft.com/office/powerpoint/2010/main" val="427234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Traversal Graf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097280" y="2154737"/>
            <a:ext cx="5222240" cy="3478827"/>
          </a:xfrm>
        </p:spPr>
        <p:txBody>
          <a:bodyPr>
            <a:normAutofit/>
          </a:bodyPr>
          <a:lstStyle/>
          <a:p>
            <a:r>
              <a:rPr lang="id-ID" dirty="0"/>
              <a:t>Algoritma traversal graf: mengunjungi simpul dengan cara yang sistematik</a:t>
            </a:r>
          </a:p>
          <a:p>
            <a:pPr lvl="1"/>
            <a:r>
              <a:rPr lang="id-ID" dirty="0"/>
              <a:t>Pencarian melebar (</a:t>
            </a:r>
            <a:r>
              <a:rPr lang="id-ID" i="1" dirty="0"/>
              <a:t>breadth first search</a:t>
            </a:r>
            <a:r>
              <a:rPr lang="id-ID" dirty="0"/>
              <a:t>/BFS)</a:t>
            </a:r>
          </a:p>
          <a:p>
            <a:pPr lvl="1"/>
            <a:r>
              <a:rPr lang="id-ID" dirty="0"/>
              <a:t>Pencarian mendalam (</a:t>
            </a:r>
            <a:r>
              <a:rPr lang="id-ID" i="1" dirty="0"/>
              <a:t>depth first search</a:t>
            </a:r>
            <a:r>
              <a:rPr lang="id-ID" dirty="0"/>
              <a:t>/DFS)</a:t>
            </a:r>
          </a:p>
          <a:p>
            <a:pPr lvl="1"/>
            <a:r>
              <a:rPr lang="id-ID" dirty="0"/>
              <a:t>Asumsi: graf terhubung</a:t>
            </a:r>
          </a:p>
          <a:p>
            <a:r>
              <a:rPr lang="id-ID" dirty="0"/>
              <a:t>Graf: representasi persoalan 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ym typeface="Wingdings" pitchFamily="2" charset="2"/>
              </a:rPr>
              <a:t> Traversal graf: pencarian solusi</a:t>
            </a:r>
            <a:endParaRPr lang="id-ID" dirty="0"/>
          </a:p>
        </p:txBody>
      </p:sp>
      <p:pic>
        <p:nvPicPr>
          <p:cNvPr id="2050" name="Picture 2" descr="https://encrypted-tbn0.gstatic.com/images?q=tbn:ANd9GcQbZ-0tbTmTvNV02aQ6XwJkbXF2ynLNXczajR1hwB_8XXVJHuns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3692" y="640731"/>
            <a:ext cx="3130068" cy="28759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83652" y="3489904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social graph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4557" y="3894151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http://www.oreilly.de/catalog/9780596518172/toc.html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830" y="4609335"/>
            <a:ext cx="4114800" cy="13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3381" y="6065965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Web page network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</a:t>
            </a:r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/>
              <a:t>DFS (1): 1-2-4-3-5-6-7</a:t>
            </a:r>
          </a:p>
          <a:p>
            <a:r>
              <a:rPr lang="id-ID" dirty="0"/>
              <a:t>BFS (1): 1-2-4-3-5-7-6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ABC2CD-E8E3-8616-11E4-45BE61B09E88}"/>
              </a:ext>
            </a:extLst>
          </p:cNvPr>
          <p:cNvGrpSpPr/>
          <p:nvPr/>
        </p:nvGrpSpPr>
        <p:grpSpPr>
          <a:xfrm>
            <a:off x="1273587" y="2314605"/>
            <a:ext cx="4143404" cy="3360784"/>
            <a:chOff x="1738282" y="1639852"/>
            <a:chExt cx="4143404" cy="3360784"/>
          </a:xfrm>
        </p:grpSpPr>
        <p:sp>
          <p:nvSpPr>
            <p:cNvPr id="6" name="Oval 5"/>
            <p:cNvSpPr/>
            <p:nvPr/>
          </p:nvSpPr>
          <p:spPr>
            <a:xfrm>
              <a:off x="2595538" y="164305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1</a:t>
              </a:r>
            </a:p>
          </p:txBody>
        </p:sp>
        <p:cxnSp>
          <p:nvCxnSpPr>
            <p:cNvPr id="7" name="Straight Connector 6"/>
            <p:cNvCxnSpPr>
              <a:stCxn id="6" idx="6"/>
              <a:endCxn id="8" idx="2"/>
            </p:cNvCxnSpPr>
            <p:nvPr/>
          </p:nvCxnSpPr>
          <p:spPr>
            <a:xfrm flipV="1">
              <a:off x="3167042" y="1889885"/>
              <a:ext cx="1357322" cy="319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24364" y="1639852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738282" y="2928934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3</a:t>
              </a:r>
            </a:p>
          </p:txBody>
        </p:sp>
        <p:cxnSp>
          <p:nvCxnSpPr>
            <p:cNvPr id="13" name="Straight Connector 12"/>
            <p:cNvCxnSpPr>
              <a:stCxn id="12" idx="0"/>
              <a:endCxn id="6" idx="3"/>
            </p:cNvCxnSpPr>
            <p:nvPr/>
          </p:nvCxnSpPr>
          <p:spPr>
            <a:xfrm rot="5400000" flipH="1" flipV="1">
              <a:off x="1922109" y="2171811"/>
              <a:ext cx="859051" cy="655199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310182" y="2925736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4</a:t>
              </a:r>
            </a:p>
          </p:txBody>
        </p:sp>
        <p:cxnSp>
          <p:nvCxnSpPr>
            <p:cNvPr id="18" name="Straight Connector 17"/>
            <p:cNvCxnSpPr>
              <a:stCxn id="12" idx="6"/>
              <a:endCxn id="17" idx="2"/>
            </p:cNvCxnSpPr>
            <p:nvPr/>
          </p:nvCxnSpPr>
          <p:spPr>
            <a:xfrm flipV="1">
              <a:off x="2309786" y="3175769"/>
              <a:ext cx="3000396" cy="319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4"/>
              <a:endCxn id="17" idx="1"/>
            </p:cNvCxnSpPr>
            <p:nvPr/>
          </p:nvCxnSpPr>
          <p:spPr>
            <a:xfrm rot="16200000" flipH="1">
              <a:off x="3709658" y="1314749"/>
              <a:ext cx="855853" cy="2512587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8" idx="5"/>
            </p:cNvCxnSpPr>
            <p:nvPr/>
          </p:nvCxnSpPr>
          <p:spPr>
            <a:xfrm rot="16200000" flipV="1">
              <a:off x="4874530" y="2204331"/>
              <a:ext cx="859051" cy="58376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095472" y="450057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5</a:t>
              </a:r>
            </a:p>
          </p:txBody>
        </p:sp>
        <p:cxnSp>
          <p:nvCxnSpPr>
            <p:cNvPr id="30" name="Straight Connector 29"/>
            <p:cNvCxnSpPr>
              <a:stCxn id="12" idx="4"/>
              <a:endCxn id="29" idx="0"/>
            </p:cNvCxnSpPr>
            <p:nvPr/>
          </p:nvCxnSpPr>
          <p:spPr>
            <a:xfrm rot="16200000" flipH="1">
              <a:off x="1666844" y="3786190"/>
              <a:ext cx="1071570" cy="35719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024166" y="3857628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6</a:t>
              </a:r>
            </a:p>
          </p:txBody>
        </p:sp>
        <p:cxnSp>
          <p:nvCxnSpPr>
            <p:cNvPr id="36" name="Straight Connector 35"/>
            <p:cNvCxnSpPr>
              <a:stCxn id="29" idx="7"/>
              <a:endCxn id="35" idx="3"/>
            </p:cNvCxnSpPr>
            <p:nvPr/>
          </p:nvCxnSpPr>
          <p:spPr>
            <a:xfrm rot="5400000" flipH="1" flipV="1">
              <a:off x="2700900" y="4166842"/>
              <a:ext cx="289342" cy="524580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12" idx="5"/>
            </p:cNvCxnSpPr>
            <p:nvPr/>
          </p:nvCxnSpPr>
          <p:spPr>
            <a:xfrm rot="10800000">
              <a:off x="2226093" y="3355767"/>
              <a:ext cx="798075" cy="751894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810116" y="4500570"/>
              <a:ext cx="571504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7</a:t>
              </a:r>
            </a:p>
          </p:txBody>
        </p:sp>
        <p:cxnSp>
          <p:nvCxnSpPr>
            <p:cNvPr id="45" name="Straight Connector 44"/>
            <p:cNvCxnSpPr>
              <a:stCxn id="29" idx="6"/>
              <a:endCxn id="44" idx="2"/>
            </p:cNvCxnSpPr>
            <p:nvPr/>
          </p:nvCxnSpPr>
          <p:spPr>
            <a:xfrm>
              <a:off x="2666976" y="4750603"/>
              <a:ext cx="214314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6"/>
              <a:endCxn id="44" idx="1"/>
            </p:cNvCxnSpPr>
            <p:nvPr/>
          </p:nvCxnSpPr>
          <p:spPr>
            <a:xfrm>
              <a:off x="2309787" y="3178967"/>
              <a:ext cx="2584025" cy="1394836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0"/>
              <a:endCxn id="17" idx="4"/>
            </p:cNvCxnSpPr>
            <p:nvPr/>
          </p:nvCxnSpPr>
          <p:spPr>
            <a:xfrm rot="5400000" flipH="1" flipV="1">
              <a:off x="4808517" y="3713153"/>
              <a:ext cx="1074768" cy="500066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280" y="2005012"/>
            <a:ext cx="5181600" cy="4351338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BFS?</a:t>
            </a:r>
          </a:p>
          <a:p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1097280" y="2085147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29EEA-60B5-45CC-9DFD-35AC36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4EE6-0BE6-4C05-B8FB-9F7CD2DE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72" y="1176860"/>
            <a:ext cx="4997872" cy="517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D4820-03A9-41B4-AE29-DEA57501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12" y="1889950"/>
            <a:ext cx="3849392" cy="427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B10A0-AB39-4134-A167-954D1CD267FB}"/>
              </a:ext>
            </a:extLst>
          </p:cNvPr>
          <p:cNvSpPr txBox="1">
            <a:spLocks/>
          </p:cNvSpPr>
          <p:nvPr/>
        </p:nvSpPr>
        <p:spPr>
          <a:xfrm>
            <a:off x="757064" y="193204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Citation 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0644-8AC6-40A4-884F-8AC7F56CFDA1}"/>
              </a:ext>
            </a:extLst>
          </p:cNvPr>
          <p:cNvCxnSpPr/>
          <p:nvPr/>
        </p:nvCxnSpPr>
        <p:spPr>
          <a:xfrm flipV="1">
            <a:off x="2927648" y="4293096"/>
            <a:ext cx="410445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D381F-F21D-4147-9AFB-807619FD516B}"/>
              </a:ext>
            </a:extLst>
          </p:cNvPr>
          <p:cNvCxnSpPr/>
          <p:nvPr/>
        </p:nvCxnSpPr>
        <p:spPr>
          <a:xfrm flipV="1">
            <a:off x="4871864" y="2348880"/>
            <a:ext cx="2088232" cy="3744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6160C-2AC8-42B3-919F-D6F39F9BDC13}"/>
              </a:ext>
            </a:extLst>
          </p:cNvPr>
          <p:cNvCxnSpPr/>
          <p:nvPr/>
        </p:nvCxnSpPr>
        <p:spPr>
          <a:xfrm flipV="1">
            <a:off x="6600056" y="48691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567" y="188641"/>
            <a:ext cx="8229600" cy="744101"/>
          </a:xfrm>
        </p:spPr>
        <p:txBody>
          <a:bodyPr>
            <a:normAutofit/>
          </a:bodyPr>
          <a:lstStyle/>
          <a:p>
            <a:pPr algn="l"/>
            <a:r>
              <a:rPr lang="id-ID" sz="3200" dirty="0"/>
              <a:t>Citation Map</a:t>
            </a:r>
            <a:r>
              <a:rPr lang="en-US" sz="3200" dirty="0"/>
              <a:t>:</a:t>
            </a:r>
            <a:endParaRPr lang="id-ID" sz="3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77" y="1196752"/>
            <a:ext cx="9088724" cy="52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24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Sumber: Teufel (1999), Argumentative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8644-4524-458A-BF02-FADDD8F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D5B5-D024-4672-883D-02E38D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31" y="1417638"/>
            <a:ext cx="8272253" cy="48002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1565A4-CF6B-4FF0-AE71-DCAB6D80670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97F07-1D14-424D-966C-F585ED38A00C}"/>
              </a:ext>
            </a:extLst>
          </p:cNvPr>
          <p:cNvCxnSpPr>
            <a:cxnSpLocks/>
          </p:cNvCxnSpPr>
          <p:nvPr/>
        </p:nvCxnSpPr>
        <p:spPr>
          <a:xfrm flipV="1">
            <a:off x="3208472" y="4217214"/>
            <a:ext cx="647864" cy="693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A7AD-F264-474E-96DE-D00217236967}"/>
              </a:ext>
            </a:extLst>
          </p:cNvPr>
          <p:cNvSpPr txBox="1"/>
          <p:nvPr/>
        </p:nvSpPr>
        <p:spPr>
          <a:xfrm>
            <a:off x="2803165" y="4914186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75758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4628" y="3429000"/>
            <a:ext cx="3929090" cy="2697164"/>
          </a:xfrm>
        </p:spPr>
        <p:txBody>
          <a:bodyPr>
            <a:normAutofit/>
          </a:bodyPr>
          <a:lstStyle/>
          <a:p>
            <a:r>
              <a:rPr lang="id-ID" dirty="0"/>
              <a:t>Secara periodik, </a:t>
            </a:r>
            <a:r>
              <a:rPr lang="id-ID" i="1" dirty="0"/>
              <a:t>web spider</a:t>
            </a:r>
            <a:r>
              <a:rPr lang="id-ID" dirty="0"/>
              <a:t>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64" y="2098676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52596" y="57150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http://www.ibm.com/developerworks/web/library/wa-lucene2/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1582" y="27593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Arsitektur umum mesin pencari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Web Spider: Penjelajahan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/>
              <a:t>Halaman web dimodelkan sebagai graf berarah</a:t>
            </a:r>
          </a:p>
          <a:p>
            <a:pPr lvl="1"/>
            <a:r>
              <a:rPr lang="id-ID" dirty="0"/>
              <a:t>Simpul menyatakan halaman web (web page)</a:t>
            </a:r>
          </a:p>
          <a:p>
            <a:pPr lvl="1"/>
            <a:r>
              <a:rPr lang="id-ID" dirty="0"/>
              <a:t>Sisi menyatakan link ke halaman web</a:t>
            </a:r>
          </a:p>
          <a:p>
            <a:r>
              <a:rPr lang="id-ID" dirty="0"/>
              <a:t>Bagaimana teknik menjelajahi web? Secara DFS atau BFS</a:t>
            </a:r>
          </a:p>
          <a:p>
            <a:r>
              <a:rPr lang="id-ID" dirty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720" y="571501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http://introcs.cs.princeton.edu/java/16pagerank/</a:t>
            </a:r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5693" y="2246612"/>
            <a:ext cx="3195933" cy="352884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52" y="899019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08" y="1400552"/>
            <a:ext cx="6507099" cy="4056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217933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DFS </a:t>
            </a:r>
            <a:r>
              <a:rPr lang="en-US" sz="2400" b="1" dirty="0" err="1"/>
              <a:t>dan</a:t>
            </a:r>
            <a:r>
              <a:rPr lang="en-US" sz="2400" b="1" dirty="0"/>
              <a:t> BFS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penelusuran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</a:t>
            </a:r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9CF-2303-4D7A-9B41-C0B40BB9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6459F6-21D2-4665-9409-A60CC3C9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33" y="2021762"/>
            <a:ext cx="9054733" cy="3269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CBAB-7160-4040-B81A-2BACCC4FF6C3}"/>
              </a:ext>
            </a:extLst>
          </p:cNvPr>
          <p:cNvSpPr txBox="1"/>
          <p:nvPr/>
        </p:nvSpPr>
        <p:spPr>
          <a:xfrm>
            <a:off x="1991545" y="692697"/>
            <a:ext cx="749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3855096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C6543-0D23-497A-BCBB-2829272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89F0-5E0E-4E0C-98AC-18EFA279B221}"/>
              </a:ext>
            </a:extLst>
          </p:cNvPr>
          <p:cNvSpPr txBox="1"/>
          <p:nvPr/>
        </p:nvSpPr>
        <p:spPr>
          <a:xfrm>
            <a:off x="1991545" y="692697"/>
            <a:ext cx="780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DFS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B8FBE2-350D-4C55-A69F-CD82BDD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45" y="1877747"/>
            <a:ext cx="9785637" cy="35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Algoritma Pencarian</a:t>
            </a:r>
            <a:r>
              <a:rPr lang="en-US" dirty="0"/>
              <a:t> Solusi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867987" y="1998030"/>
            <a:ext cx="10515600" cy="4188137"/>
          </a:xfrm>
        </p:spPr>
        <p:txBody>
          <a:bodyPr>
            <a:normAutofit/>
          </a:bodyPr>
          <a:lstStyle/>
          <a:p>
            <a:pPr eaLnBrk="1" hangingPunct="1"/>
            <a:r>
              <a:rPr lang="id-ID" b="1" dirty="0">
                <a:solidFill>
                  <a:schemeClr val="tx2"/>
                </a:solidFill>
              </a:rPr>
              <a:t>Tanpa informasi (</a:t>
            </a:r>
            <a:r>
              <a:rPr lang="id-ID" b="1" i="1" dirty="0">
                <a:solidFill>
                  <a:schemeClr val="tx2"/>
                </a:solidFill>
              </a:rPr>
              <a:t>u</a:t>
            </a:r>
            <a:r>
              <a:rPr lang="en-US" b="1" i="1" dirty="0">
                <a:solidFill>
                  <a:schemeClr val="tx2"/>
                </a:solidFill>
              </a:rPr>
              <a:t>n</a:t>
            </a:r>
            <a:r>
              <a:rPr lang="id-ID" b="1" i="1" dirty="0">
                <a:solidFill>
                  <a:schemeClr val="tx2"/>
                </a:solidFill>
              </a:rPr>
              <a:t>i</a:t>
            </a:r>
            <a:r>
              <a:rPr lang="en-US" b="1" i="1" dirty="0" err="1">
                <a:solidFill>
                  <a:schemeClr val="tx2"/>
                </a:solidFill>
              </a:rPr>
              <a:t>nformed</a:t>
            </a:r>
            <a:r>
              <a:rPr lang="en-US" b="1" i="1" dirty="0">
                <a:solidFill>
                  <a:schemeClr val="tx2"/>
                </a:solidFill>
              </a:rPr>
              <a:t>/</a:t>
            </a:r>
            <a:r>
              <a:rPr lang="id-ID" b="1" i="1" dirty="0">
                <a:solidFill>
                  <a:schemeClr val="tx2"/>
                </a:solidFill>
              </a:rPr>
              <a:t>b</a:t>
            </a:r>
            <a:r>
              <a:rPr lang="en-US" b="1" i="1" dirty="0" err="1">
                <a:solidFill>
                  <a:schemeClr val="tx2"/>
                </a:solidFill>
              </a:rPr>
              <a:t>lind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</a:rPr>
              <a:t>s</a:t>
            </a:r>
            <a:r>
              <a:rPr lang="en-US" b="1" i="1" dirty="0" err="1">
                <a:solidFill>
                  <a:schemeClr val="tx2"/>
                </a:solidFill>
              </a:rPr>
              <a:t>earch</a:t>
            </a:r>
            <a:r>
              <a:rPr lang="id-ID" b="1" dirty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id-ID" dirty="0"/>
              <a:t>Tidak ada informasi tambahan</a:t>
            </a:r>
          </a:p>
          <a:p>
            <a:pPr lvl="1" eaLnBrk="1" hangingPunct="1"/>
            <a:r>
              <a:rPr lang="id-ID" dirty="0"/>
              <a:t>Contoh: </a:t>
            </a:r>
            <a:r>
              <a:rPr lang="en-US" b="1" dirty="0">
                <a:solidFill>
                  <a:schemeClr val="tx2"/>
                </a:solidFill>
              </a:rPr>
              <a:t>DFS, BFS</a:t>
            </a:r>
            <a:r>
              <a:rPr lang="en-US" dirty="0"/>
              <a:t>, </a:t>
            </a:r>
            <a:r>
              <a:rPr lang="id-ID" i="1" dirty="0"/>
              <a:t>Depth Limited Search</a:t>
            </a:r>
            <a:r>
              <a:rPr lang="id-ID" dirty="0"/>
              <a:t>, </a:t>
            </a:r>
            <a:r>
              <a:rPr lang="en-US" i="1" dirty="0"/>
              <a:t>I</a:t>
            </a:r>
            <a:r>
              <a:rPr lang="id-ID" i="1" dirty="0"/>
              <a:t>terative </a:t>
            </a:r>
            <a:r>
              <a:rPr lang="en-US" i="1" dirty="0"/>
              <a:t>D</a:t>
            </a:r>
            <a:r>
              <a:rPr lang="id-ID" i="1" dirty="0"/>
              <a:t>eepening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id-ID" i="1" dirty="0"/>
              <a:t>niform </a:t>
            </a:r>
            <a:r>
              <a:rPr lang="en-US" i="1" dirty="0"/>
              <a:t>C</a:t>
            </a:r>
            <a:r>
              <a:rPr lang="id-ID" i="1" dirty="0"/>
              <a:t>ost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endParaRPr lang="en-US" i="1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b="1" dirty="0"/>
              <a:t>Dengan informasi (</a:t>
            </a:r>
            <a:r>
              <a:rPr lang="id-ID" b="1" i="1" dirty="0"/>
              <a:t>i</a:t>
            </a:r>
            <a:r>
              <a:rPr lang="en-US" b="1" i="1" dirty="0" err="1"/>
              <a:t>nformed</a:t>
            </a:r>
            <a:r>
              <a:rPr lang="en-US" b="1" i="1" dirty="0"/>
              <a:t> Search</a:t>
            </a:r>
            <a:r>
              <a:rPr lang="id-ID" b="1" dirty="0"/>
              <a:t>)</a:t>
            </a:r>
            <a:endParaRPr lang="en-US" b="1" dirty="0"/>
          </a:p>
          <a:p>
            <a:pPr lvl="1" eaLnBrk="1" hangingPunct="1"/>
            <a:r>
              <a:rPr lang="id-ID" dirty="0"/>
              <a:t>Pencarian berbasis heuristik</a:t>
            </a:r>
          </a:p>
          <a:p>
            <a:pPr lvl="1" eaLnBrk="1" hangingPunct="1"/>
            <a:r>
              <a:rPr lang="id-ID" dirty="0"/>
              <a:t>Mengetahui non-goal state “lebih menjanjikan” daripada yang lain</a:t>
            </a:r>
            <a:endParaRPr lang="en-US" dirty="0"/>
          </a:p>
          <a:p>
            <a:pPr lvl="1"/>
            <a:r>
              <a:rPr lang="id-ID" dirty="0"/>
              <a:t>Contoh</a:t>
            </a:r>
            <a:r>
              <a:rPr lang="en-US" dirty="0"/>
              <a:t>: </a:t>
            </a:r>
            <a:r>
              <a:rPr lang="en-US" i="1" dirty="0"/>
              <a:t>Best F</a:t>
            </a:r>
            <a:r>
              <a:rPr lang="id-ID" i="1" dirty="0"/>
              <a:t>irst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Representasi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992" y="2198192"/>
            <a:ext cx="10896600" cy="3613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solusi,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statis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dinamis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solusi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Statis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Pencarian Melebar (BFS)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2510" y="2071678"/>
            <a:ext cx="4993489" cy="4025897"/>
          </a:xfrm>
        </p:spPr>
        <p:txBody>
          <a:bodyPr>
            <a:normAutofit/>
          </a:bodyPr>
          <a:lstStyle/>
          <a:p>
            <a:r>
              <a:rPr lang="id-ID" dirty="0"/>
              <a:t>Traversal dimulai dari simpul </a:t>
            </a:r>
            <a:r>
              <a:rPr lang="id-ID" i="1" dirty="0"/>
              <a:t>v</a:t>
            </a:r>
            <a:r>
              <a:rPr lang="id-ID" dirty="0"/>
              <a:t>.</a:t>
            </a:r>
          </a:p>
          <a:p>
            <a:r>
              <a:rPr lang="id-ID" dirty="0"/>
              <a:t>Algoritma:</a:t>
            </a:r>
          </a:p>
          <a:p>
            <a:pPr marL="682625" indent="-334963">
              <a:buNone/>
            </a:pPr>
            <a:r>
              <a:rPr lang="id-ID" dirty="0"/>
              <a:t>1. Kunjungi simpul </a:t>
            </a:r>
            <a:r>
              <a:rPr lang="id-ID" i="1" dirty="0"/>
              <a:t>v</a:t>
            </a:r>
            <a:r>
              <a:rPr lang="id-ID" dirty="0"/>
              <a:t> </a:t>
            </a:r>
          </a:p>
          <a:p>
            <a:pPr marL="682625" indent="-334963">
              <a:buNone/>
            </a:pPr>
            <a:r>
              <a:rPr lang="id-ID" dirty="0"/>
              <a:t>2. Kunjungi semua simpul yang bertetangga dengan simpul </a:t>
            </a:r>
            <a:r>
              <a:rPr lang="id-ID" i="1" dirty="0"/>
              <a:t>v</a:t>
            </a:r>
            <a:r>
              <a:rPr lang="id-ID" dirty="0"/>
              <a:t> terlebih dahulu. </a:t>
            </a:r>
          </a:p>
          <a:p>
            <a:pPr marL="682625" indent="-334963">
              <a:buNone/>
            </a:pPr>
            <a:r>
              <a:rPr lang="id-ID" dirty="0"/>
              <a:t>3. Kunjungi simpul yang belum dikunjungi dan bertetangga dengan simpul-simpul yang tadi dikunjungi, demikian seterusnya.</a:t>
            </a:r>
          </a:p>
        </p:txBody>
      </p:sp>
      <p:sp>
        <p:nvSpPr>
          <p:cNvPr id="6" name="Oval 5"/>
          <p:cNvSpPr/>
          <p:nvPr/>
        </p:nvSpPr>
        <p:spPr>
          <a:xfrm>
            <a:off x="8167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239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9167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596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39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739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882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8239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6738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7310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8774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9346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7703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8667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8382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8953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7310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7881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7810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Struktur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6875" indent="-396875">
              <a:buAutoNum type="arabicPeriod"/>
            </a:pPr>
            <a:r>
              <a:rPr lang="id-ID" dirty="0"/>
              <a:t>Matriks ketetanggaan </a:t>
            </a:r>
            <a:r>
              <a:rPr lang="id-ID" i="1" dirty="0"/>
              <a:t>A</a:t>
            </a:r>
            <a:r>
              <a:rPr lang="id-ID" dirty="0"/>
              <a:t> = [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] yang berukuran </a:t>
            </a:r>
            <a:r>
              <a:rPr lang="id-ID" i="1" dirty="0"/>
              <a:t>n</a:t>
            </a:r>
            <a:r>
              <a:rPr lang="id-ID" dirty="0"/>
              <a:t>x</a:t>
            </a:r>
            <a:r>
              <a:rPr lang="id-ID" i="1" dirty="0"/>
              <a:t>n</a:t>
            </a:r>
            <a:r>
              <a:rPr lang="id-ID" dirty="0"/>
              <a:t>, </a:t>
            </a:r>
            <a:br>
              <a:rPr lang="id-ID" dirty="0"/>
            </a:br>
            <a:r>
              <a:rPr lang="en-US" dirty="0"/>
              <a:t>  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= 1, jika simpul </a:t>
            </a:r>
            <a:r>
              <a:rPr lang="id-ID" i="1" dirty="0"/>
              <a:t>i</a:t>
            </a:r>
            <a:r>
              <a:rPr lang="id-ID" dirty="0"/>
              <a:t> dan simpul </a:t>
            </a:r>
            <a:r>
              <a:rPr lang="id-ID" i="1" dirty="0"/>
              <a:t>j</a:t>
            </a:r>
            <a:r>
              <a:rPr lang="id-ID" dirty="0"/>
              <a:t> bertetangga,</a:t>
            </a:r>
          </a:p>
          <a:p>
            <a:pPr marL="514350" indent="-514350">
              <a:buNone/>
            </a:pPr>
            <a:r>
              <a:rPr lang="id-ID" dirty="0"/>
              <a:t>	</a:t>
            </a:r>
            <a:r>
              <a:rPr lang="en-US" dirty="0"/>
              <a:t> 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= 0, jika simpul </a:t>
            </a:r>
            <a:r>
              <a:rPr lang="id-ID" i="1" dirty="0"/>
              <a:t>i</a:t>
            </a:r>
            <a:r>
              <a:rPr lang="id-ID" dirty="0"/>
              <a:t> dan simpul </a:t>
            </a:r>
            <a:r>
              <a:rPr lang="id-ID" i="1" dirty="0"/>
              <a:t>j </a:t>
            </a:r>
            <a:r>
              <a:rPr lang="id-ID" dirty="0"/>
              <a:t>tidak bertetangga.</a:t>
            </a:r>
            <a:endParaRPr lang="en-US" dirty="0"/>
          </a:p>
          <a:p>
            <a:pPr marL="514350" indent="-514350"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2. Antrian </a:t>
            </a:r>
            <a:r>
              <a:rPr lang="id-ID" i="1" dirty="0"/>
              <a:t>q</a:t>
            </a:r>
            <a:r>
              <a:rPr lang="id-ID" dirty="0"/>
              <a:t> untuk menyimpan simpul yang telah dikunjungi. </a:t>
            </a:r>
            <a:endParaRPr lang="en-US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3. Tabel Boolean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“</a:t>
            </a:r>
            <a:r>
              <a:rPr lang="id-ID" dirty="0"/>
              <a:t>dikunjungi</a:t>
            </a:r>
            <a:r>
              <a:rPr lang="en-US" dirty="0"/>
              <a:t>”</a:t>
            </a:r>
            <a:endParaRPr lang="id-ID" dirty="0"/>
          </a:p>
          <a:p>
            <a:pPr lvl="1">
              <a:buNone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true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sudah dikunjungi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false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belum dikunjungi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/>
          <a:srcRect b="51381"/>
          <a:stretch/>
        </p:blipFill>
        <p:spPr bwMode="auto">
          <a:xfrm>
            <a:off x="1181774" y="871881"/>
            <a:ext cx="9811808" cy="46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BC1071D-A530-8F70-C2C4-021E34321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48619" b="2023"/>
          <a:stretch/>
        </p:blipFill>
        <p:spPr bwMode="auto">
          <a:xfrm>
            <a:off x="1524687" y="839447"/>
            <a:ext cx="9670006" cy="46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69357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{187B54F0-D493-4563-B62C-749A53088DBC}tf33845126_win32</Template>
  <TotalTime>8</TotalTime>
  <Words>1220</Words>
  <Application>Microsoft Office PowerPoint</Application>
  <PresentationFormat>Widescreen</PresentationFormat>
  <Paragraphs>296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Bookman Old Style</vt:lpstr>
      <vt:lpstr>Calibri</vt:lpstr>
      <vt:lpstr>Courier New</vt:lpstr>
      <vt:lpstr>Franklin Gothic Book</vt:lpstr>
      <vt:lpstr>Wingdings</vt:lpstr>
      <vt:lpstr>1_RetrospectVTI</vt:lpstr>
      <vt:lpstr>Transfersal Graf</vt:lpstr>
      <vt:lpstr>Traversal Graf</vt:lpstr>
      <vt:lpstr>Algoritma Pencarian Solusi</vt:lpstr>
      <vt:lpstr>Representasi Graf dalam Proses Pencarian</vt:lpstr>
      <vt:lpstr>Graf Statis</vt:lpstr>
      <vt:lpstr>Pencarian Melebar (BFS)</vt:lpstr>
      <vt:lpstr>BFS: Struktur Data</vt:lpstr>
      <vt:lpstr>PowerPoint Presentation</vt:lpstr>
      <vt:lpstr>PowerPoint Presentation</vt:lpstr>
      <vt:lpstr>BFS: Ilustrasi</vt:lpstr>
      <vt:lpstr>PowerPoint Presentation</vt:lpstr>
      <vt:lpstr>PowerPoint Presentation</vt:lpstr>
      <vt:lpstr>Pencarian Mendalam (DFS)</vt:lpstr>
      <vt:lpstr>DFS</vt:lpstr>
      <vt:lpstr>DFS: Ilustrasi 1</vt:lpstr>
      <vt:lpstr>DFS: Ilustrasi 2</vt:lpstr>
      <vt:lpstr>PowerPoint Presentation</vt:lpstr>
      <vt:lpstr>PowerPoint Presentation</vt:lpstr>
      <vt:lpstr>PowerPoint Presentation</vt:lpstr>
      <vt:lpstr>Contoh</vt:lpstr>
      <vt:lpstr>Contoh Lain </vt:lpstr>
      <vt:lpstr>PowerPoint Presentation</vt:lpstr>
      <vt:lpstr>Citation Map:</vt:lpstr>
      <vt:lpstr>PowerPoint Presentation</vt:lpstr>
      <vt:lpstr>Penerapan BFS dan DFS: Web Spider</vt:lpstr>
      <vt:lpstr>Web Spider: Penjelajahan Web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Egi Safitri</dc:creator>
  <cp:lastModifiedBy>Egi Safitri</cp:lastModifiedBy>
  <cp:revision>1</cp:revision>
  <dcterms:created xsi:type="dcterms:W3CDTF">2024-06-26T09:54:23Z</dcterms:created>
  <dcterms:modified xsi:type="dcterms:W3CDTF">2024-06-26T10:02:30Z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