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70" r:id="rId6"/>
    <p:sldId id="264" r:id="rId7"/>
    <p:sldId id="265" r:id="rId8"/>
    <p:sldId id="266" r:id="rId9"/>
    <p:sldId id="271" r:id="rId10"/>
    <p:sldId id="273" r:id="rId11"/>
    <p:sldId id="272" r:id="rId12"/>
    <p:sldId id="274" r:id="rId13"/>
    <p:sldId id="276" r:id="rId14"/>
    <p:sldId id="275" r:id="rId15"/>
    <p:sldId id="268" r:id="rId16"/>
    <p:sldId id="262" r:id="rId17"/>
    <p:sldId id="263"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Open Sans" panose="020B0604020202020204" charset="0"/>
      <p:regular r:id="rId23"/>
    </p:embeddedFont>
    <p:embeddedFont>
      <p:font typeface="Open Sans Bold Bold" panose="020B0604020202020204" charset="0"/>
      <p:regular r:id="rId24"/>
    </p:embeddedFont>
    <p:embeddedFont>
      <p:font typeface="Open Sauce" panose="020B0604020202020204" charset="0"/>
      <p:regular r:id="rId25"/>
    </p:embeddedFont>
    <p:embeddedFont>
      <p:font typeface="Tahoma" panose="020B0604030504040204" pitchFamily="34" charset="0"/>
      <p:regular r:id="rId26"/>
      <p:bold r:id="rId27"/>
    </p:embeddedFont>
    <p:embeddedFont>
      <p:font typeface="Tahoma Bold" panose="020B080403050404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9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8508869" y="333303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PERTEMUAN KE: 12</a:t>
            </a:r>
          </a:p>
        </p:txBody>
      </p:sp>
      <p:grpSp>
        <p:nvGrpSpPr>
          <p:cNvPr id="4" name="Group 4"/>
          <p:cNvGrpSpPr/>
          <p:nvPr/>
        </p:nvGrpSpPr>
        <p:grpSpPr>
          <a:xfrm>
            <a:off x="-276225" y="360178"/>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9" name="Freeform 9"/>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0" name="Freeform 10"/>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1" name="Freeform 11"/>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
        <p:nvSpPr>
          <p:cNvPr id="12" name="TextBox 12"/>
          <p:cNvSpPr txBox="1"/>
          <p:nvPr/>
        </p:nvSpPr>
        <p:spPr>
          <a:xfrm>
            <a:off x="8508869" y="5912433"/>
            <a:ext cx="8750431" cy="1235658"/>
          </a:xfrm>
          <a:prstGeom prst="rect">
            <a:avLst/>
          </a:prstGeom>
        </p:spPr>
        <p:txBody>
          <a:bodyPr lIns="0" tIns="0" rIns="0" bIns="0" rtlCol="0" anchor="t">
            <a:spAutoFit/>
          </a:bodyPr>
          <a:lstStyle/>
          <a:p>
            <a:pPr algn="r">
              <a:lnSpc>
                <a:spcPts val="9307"/>
              </a:lnSpc>
            </a:pPr>
            <a:r>
              <a:rPr lang="en-US" sz="8863" spc="124">
                <a:solidFill>
                  <a:srgbClr val="FFFFFF"/>
                </a:solidFill>
                <a:latin typeface="Open Sans Bold Bold"/>
              </a:rPr>
              <a:t>KULIAH</a:t>
            </a:r>
          </a:p>
        </p:txBody>
      </p:sp>
      <p:sp>
        <p:nvSpPr>
          <p:cNvPr id="13" name="TextBox 13"/>
          <p:cNvSpPr txBox="1"/>
          <p:nvPr/>
        </p:nvSpPr>
        <p:spPr>
          <a:xfrm>
            <a:off x="514074" y="4562475"/>
            <a:ext cx="17011926" cy="1192634"/>
          </a:xfrm>
          <a:prstGeom prst="rect">
            <a:avLst/>
          </a:prstGeom>
        </p:spPr>
        <p:txBody>
          <a:bodyPr wrap="square" lIns="0" tIns="0" rIns="0" bIns="0" rtlCol="0" anchor="t">
            <a:spAutoFit/>
          </a:bodyPr>
          <a:lstStyle/>
          <a:p>
            <a:pPr algn="r">
              <a:lnSpc>
                <a:spcPts val="9307"/>
              </a:lnSpc>
            </a:pPr>
            <a:r>
              <a:rPr lang="en-US" sz="8863" spc="124" dirty="0">
                <a:solidFill>
                  <a:srgbClr val="FFDE59"/>
                </a:solidFill>
                <a:latin typeface="Open Sans Bold Bold"/>
              </a:rPr>
              <a:t>MACHINE/COMPUTER VISION</a:t>
            </a:r>
          </a:p>
        </p:txBody>
      </p:sp>
      <p:sp>
        <p:nvSpPr>
          <p:cNvPr id="14" name="TextBox 14"/>
          <p:cNvSpPr txBox="1"/>
          <p:nvPr/>
        </p:nvSpPr>
        <p:spPr>
          <a:xfrm>
            <a:off x="8508869" y="7406283"/>
            <a:ext cx="8750431" cy="503215"/>
          </a:xfrm>
          <a:prstGeom prst="rect">
            <a:avLst/>
          </a:prstGeom>
        </p:spPr>
        <p:txBody>
          <a:bodyPr lIns="0" tIns="0" rIns="0" bIns="0" rtlCol="0" anchor="t">
            <a:spAutoFit/>
          </a:bodyPr>
          <a:lstStyle/>
          <a:p>
            <a:pPr algn="r">
              <a:lnSpc>
                <a:spcPts val="4199"/>
              </a:lnSpc>
              <a:spcBef>
                <a:spcPct val="0"/>
              </a:spcBef>
            </a:pPr>
            <a:r>
              <a:rPr lang="en-US" sz="2999" spc="110" dirty="0">
                <a:solidFill>
                  <a:srgbClr val="FFFFFF"/>
                </a:solidFill>
                <a:latin typeface="Open Sans"/>
              </a:rPr>
              <a:t>OLEH: NENI PURWATI</a:t>
            </a:r>
          </a:p>
        </p:txBody>
      </p:sp>
      <p:sp>
        <p:nvSpPr>
          <p:cNvPr id="16" name="TextBox 16"/>
          <p:cNvSpPr txBox="1"/>
          <p:nvPr/>
        </p:nvSpPr>
        <p:spPr>
          <a:xfrm>
            <a:off x="7021065" y="603316"/>
            <a:ext cx="10238235" cy="763270"/>
          </a:xfrm>
          <a:prstGeom prst="rect">
            <a:avLst/>
          </a:prstGeom>
        </p:spPr>
        <p:txBody>
          <a:bodyPr lIns="0" tIns="0" rIns="0" bIns="0" rtlCol="0" anchor="t">
            <a:spAutoFit/>
          </a:bodyPr>
          <a:lstStyle/>
          <a:p>
            <a:pPr algn="r">
              <a:lnSpc>
                <a:spcPts val="3079"/>
              </a:lnSpc>
            </a:pPr>
            <a:r>
              <a:rPr lang="en-US" sz="2199" spc="204">
                <a:solidFill>
                  <a:srgbClr val="FFFFFF"/>
                </a:solidFill>
                <a:latin typeface="Open Sauce"/>
              </a:rPr>
              <a:t>DATA SCIENCE DARMAJAYA</a:t>
            </a:r>
          </a:p>
          <a:p>
            <a:pPr algn="r">
              <a:lnSpc>
                <a:spcPts val="3079"/>
              </a:lnSpc>
              <a:spcBef>
                <a:spcPct val="0"/>
              </a:spcBef>
            </a:pPr>
            <a:r>
              <a:rPr lang="en-US" sz="2199" spc="204">
                <a:solidFill>
                  <a:srgbClr val="FFFFFF"/>
                </a:solidFill>
                <a:latin typeface="Open Sauce"/>
              </a:rPr>
              <a:t> “YOUR BEST FUTURE IN DATA”</a:t>
            </a:r>
          </a:p>
        </p:txBody>
      </p:sp>
      <p:sp>
        <p:nvSpPr>
          <p:cNvPr id="18" name="TextBox 12">
            <a:extLst>
              <a:ext uri="{FF2B5EF4-FFF2-40B4-BE49-F238E27FC236}">
                <a16:creationId xmlns:a16="http://schemas.microsoft.com/office/drawing/2014/main" id="{B98B7DCD-E896-4039-BF59-9217F00E117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740080" y="1660117"/>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Object Representation and Tracking</a:t>
            </a:r>
          </a:p>
        </p:txBody>
      </p:sp>
      <p:sp>
        <p:nvSpPr>
          <p:cNvPr id="14" name="TextBox 14"/>
          <p:cNvSpPr txBox="1"/>
          <p:nvPr/>
        </p:nvSpPr>
        <p:spPr>
          <a:xfrm>
            <a:off x="1004025" y="2739390"/>
            <a:ext cx="16255275" cy="5909310"/>
          </a:xfrm>
          <a:prstGeom prst="rect">
            <a:avLst/>
          </a:prstGeom>
        </p:spPr>
        <p:txBody>
          <a:bodyPr wrap="square" lIns="0" tIns="0" rIns="0" bIns="0" rtlCol="0" anchor="t">
            <a:spAutoFit/>
          </a:bodyPr>
          <a:lstStyle/>
          <a:p>
            <a:pPr algn="just"/>
            <a:r>
              <a:rPr lang="id-ID" sz="3200" dirty="0">
                <a:solidFill>
                  <a:schemeClr val="bg1"/>
                </a:solidFill>
              </a:rPr>
              <a:t>Ketersediaan kamera video murah berkualitas tinggi dan meningkatnya permintaan untuk analisis video otomatis, telah menyebabkan banyak minat untuk pelacakan objek. Analisis video terdiri dari tiga langkah utama: </a:t>
            </a:r>
            <a:endParaRPr lang="en-US" sz="3200" dirty="0">
              <a:solidFill>
                <a:schemeClr val="bg1"/>
              </a:solidFill>
            </a:endParaRPr>
          </a:p>
          <a:p>
            <a:pPr marL="514350" indent="-514350" algn="just">
              <a:buAutoNum type="arabicPeriod"/>
            </a:pPr>
            <a:r>
              <a:rPr lang="en-US" sz="3200" dirty="0">
                <a:solidFill>
                  <a:schemeClr val="bg1"/>
                </a:solidFill>
              </a:rPr>
              <a:t>D</a:t>
            </a:r>
            <a:r>
              <a:rPr lang="id-ID" sz="3200" dirty="0">
                <a:solidFill>
                  <a:schemeClr val="bg1"/>
                </a:solidFill>
              </a:rPr>
              <a:t>eteksi objek bergerak, </a:t>
            </a:r>
            <a:endParaRPr lang="en-US" sz="3200" dirty="0">
              <a:solidFill>
                <a:schemeClr val="bg1"/>
              </a:solidFill>
            </a:endParaRPr>
          </a:p>
          <a:p>
            <a:pPr marL="514350" indent="-514350" algn="just">
              <a:buAutoNum type="arabicPeriod"/>
            </a:pPr>
            <a:r>
              <a:rPr lang="en-US" sz="3200" dirty="0">
                <a:solidFill>
                  <a:schemeClr val="bg1"/>
                </a:solidFill>
              </a:rPr>
              <a:t>P</a:t>
            </a:r>
            <a:r>
              <a:rPr lang="id-ID" sz="3200" dirty="0">
                <a:solidFill>
                  <a:schemeClr val="bg1"/>
                </a:solidFill>
              </a:rPr>
              <a:t>elacakan objek tersebut dari satu bingkai gambar ke bingkai lainnya, </a:t>
            </a:r>
            <a:endParaRPr lang="en-US" sz="3200" dirty="0">
              <a:solidFill>
                <a:schemeClr val="bg1"/>
              </a:solidFill>
            </a:endParaRPr>
          </a:p>
          <a:p>
            <a:pPr marL="514350" indent="-514350" algn="just">
              <a:buAutoNum type="arabicPeriod"/>
            </a:pPr>
            <a:r>
              <a:rPr lang="en-US" sz="3200" dirty="0">
                <a:solidFill>
                  <a:schemeClr val="bg1"/>
                </a:solidFill>
              </a:rPr>
              <a:t>A</a:t>
            </a:r>
            <a:r>
              <a:rPr lang="id-ID" sz="3200" dirty="0">
                <a:solidFill>
                  <a:schemeClr val="bg1"/>
                </a:solidFill>
              </a:rPr>
              <a:t>nalisis jejak objek untuk mengenali perilaku objek, dan terkadang juga geometrinya. </a:t>
            </a:r>
            <a:endParaRPr lang="en-US" sz="3200" dirty="0">
              <a:solidFill>
                <a:schemeClr val="bg1"/>
              </a:solidFill>
            </a:endParaRPr>
          </a:p>
          <a:p>
            <a:pPr algn="just"/>
            <a:endParaRPr lang="en-US" sz="3200" dirty="0">
              <a:solidFill>
                <a:schemeClr val="bg1"/>
              </a:solidFill>
            </a:endParaRPr>
          </a:p>
          <a:p>
            <a:pPr algn="just"/>
            <a:r>
              <a:rPr lang="id-ID" sz="3200" dirty="0">
                <a:solidFill>
                  <a:schemeClr val="bg1"/>
                </a:solidFill>
              </a:rPr>
              <a:t>Tujuan dari pelacakan objek adalah untuk menghasilkan lintasan suatu objek dengan menemukan posisinya di setiap frame video, dalam jangka waktu tertentu. Pelacakan objek juga memberikan informasi tentang wilayah yang ditempati objek pada setiap saat dalam gambar. Kedua tugas tersebut, yaitu mendeteksi objek, dan membangun korespondensi antara instance objek dari frame ke frame, dapat dilakukan secara terpisah atau bersama-sama. </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83294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Feature Selection and Object Detection</a:t>
            </a:r>
          </a:p>
        </p:txBody>
      </p:sp>
      <p:sp>
        <p:nvSpPr>
          <p:cNvPr id="14" name="TextBox 14"/>
          <p:cNvSpPr txBox="1"/>
          <p:nvPr/>
        </p:nvSpPr>
        <p:spPr>
          <a:xfrm>
            <a:off x="1600200" y="2793366"/>
            <a:ext cx="15137855" cy="2462213"/>
          </a:xfrm>
          <a:prstGeom prst="rect">
            <a:avLst/>
          </a:prstGeom>
        </p:spPr>
        <p:txBody>
          <a:bodyPr wrap="square" lIns="0" tIns="0" rIns="0" bIns="0" rtlCol="0" anchor="t">
            <a:spAutoFit/>
          </a:bodyPr>
          <a:lstStyle/>
          <a:p>
            <a:pPr algn="just"/>
            <a:r>
              <a:rPr lang="id-ID" sz="3200" dirty="0">
                <a:solidFill>
                  <a:schemeClr val="bg1"/>
                </a:solidFill>
              </a:rPr>
              <a:t>Seleksi fitur adalah proses menentukan atribut-atribut gambar yang membantu dalam mengidentifikasi objek dalam bingkai foto, sedangkan deteksi objek atau identifikasi objek adalah proses untuk mengidentifikasi objek dalam bingkai berdasarkan fitur-fitur tersebut. Oleh karena itu, ciri-ciri yang diputuskan harus memberikan bukti yang kuat tentang objek yang bersangkutan.</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70871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Supervised Learning for Object Detection</a:t>
            </a:r>
          </a:p>
        </p:txBody>
      </p:sp>
      <p:sp>
        <p:nvSpPr>
          <p:cNvPr id="14" name="TextBox 14"/>
          <p:cNvSpPr txBox="1"/>
          <p:nvPr/>
        </p:nvSpPr>
        <p:spPr>
          <a:xfrm>
            <a:off x="1600200" y="2793366"/>
            <a:ext cx="15137855" cy="5416868"/>
          </a:xfrm>
          <a:prstGeom prst="rect">
            <a:avLst/>
          </a:prstGeom>
        </p:spPr>
        <p:txBody>
          <a:bodyPr wrap="square" lIns="0" tIns="0" rIns="0" bIns="0" rtlCol="0" anchor="t">
            <a:spAutoFit/>
          </a:bodyPr>
          <a:lstStyle/>
          <a:p>
            <a:pPr algn="just"/>
            <a:r>
              <a:rPr lang="id-ID" sz="3200" dirty="0">
                <a:solidFill>
                  <a:schemeClr val="bg1"/>
                </a:solidFill>
              </a:rPr>
              <a:t>Pembelajaran yang diawasi dapat digunakan secara otomatis untuk mempelajari berbagai tampilan objek dari serangkaian contoh untuk melakukan deteksi objek. Mempelajari tampilan objek yang berbeda menghilangkan kebutuhan untuk menyimpan set lengkap templat</a:t>
            </a:r>
            <a:r>
              <a:rPr lang="en-US" sz="3200" dirty="0">
                <a:solidFill>
                  <a:schemeClr val="bg1"/>
                </a:solidFill>
              </a:rPr>
              <a:t>e</a:t>
            </a:r>
            <a:r>
              <a:rPr lang="id-ID" sz="3200" dirty="0">
                <a:solidFill>
                  <a:schemeClr val="bg1"/>
                </a:solidFill>
              </a:rPr>
              <a:t>. Pembelajaran yang diawasi memanfaatkan serangkaian contoh untuk menghasilkan fungsi yang memetakan masukan apa pun ke keluaran yang diinginkan. Rumusan baku supervisi learning berbentuk masalah klasifikasi. Seorang pelajar dalam pembelajaran yang diawasi memperkirakan perilaku suatu fungsi dengan menghasilkan keluaran baik sebagai nilai berkelanjutan atau label kelas. Jika keluarannya berupa nilai kontinu disebut model regresi, dan bila keluarannya berupa label kelas disebut model klasifikasi. Untuk melakukan deteksi objek, contoh pembelajaran terdiri dari pasangan: (fitur objek, kelas objek), dengan kedua kuantitas ditentukan secara manual.</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17529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Axioms of Vision</a:t>
            </a:r>
          </a:p>
        </p:txBody>
      </p:sp>
      <p:sp>
        <p:nvSpPr>
          <p:cNvPr id="14" name="TextBox 14"/>
          <p:cNvSpPr txBox="1"/>
          <p:nvPr/>
        </p:nvSpPr>
        <p:spPr>
          <a:xfrm>
            <a:off x="1600200" y="2793366"/>
            <a:ext cx="15137855" cy="4924425"/>
          </a:xfrm>
          <a:prstGeom prst="rect">
            <a:avLst/>
          </a:prstGeom>
        </p:spPr>
        <p:txBody>
          <a:bodyPr wrap="square" lIns="0" tIns="0" rIns="0" bIns="0" rtlCol="0" anchor="t">
            <a:spAutoFit/>
          </a:bodyPr>
          <a:lstStyle/>
          <a:p>
            <a:pPr algn="just"/>
            <a:r>
              <a:rPr lang="id-ID" sz="3200" dirty="0">
                <a:solidFill>
                  <a:schemeClr val="bg1"/>
                </a:solidFill>
              </a:rPr>
              <a:t>Istilah aksioma (juga disebut primitif) dianggap dari penggunaan matematika, dengan menggunakan ini sebagai bahan dasar, dimungkinkan untuk memperoleh konstruksi baru. Pendekatan ini memiliki keuntungan dalam mengabstraksi representasi, tipe, dan rincian algoritma, dalam komponen-komponen tersebut sehingga memungkinkan untuk menggabungkannya bersama-sama. Dalam </a:t>
            </a:r>
            <a:r>
              <a:rPr lang="en-US" sz="3200" dirty="0" err="1">
                <a:solidFill>
                  <a:schemeClr val="bg1"/>
                </a:solidFill>
              </a:rPr>
              <a:t>penglihatan</a:t>
            </a:r>
            <a:r>
              <a:rPr lang="en-US" sz="3200" dirty="0">
                <a:solidFill>
                  <a:schemeClr val="bg1"/>
                </a:solidFill>
              </a:rPr>
              <a:t> </a:t>
            </a:r>
            <a:r>
              <a:rPr lang="id-ID" sz="3200" dirty="0">
                <a:solidFill>
                  <a:schemeClr val="bg1"/>
                </a:solidFill>
              </a:rPr>
              <a:t>aksioma, masing-masing aksioma melakukan subset tugas sedemikian rupa sehingga tugas-tugas ini dapat dikelompokkan bersama untuk menyelesaikan tugas yang lebih kompleks. Aksioma-aksioma tersebut cukup rendah sehingga sebagian besar himpunan bagian masalah penglihatan dapat diwakili oleh aksioma-aksioma tersebut, dan setelah digabungkan, aksioma-aksioma tersebut menghasilkan solusi tingkat tinggi.</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198138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Computer Vision Tools</a:t>
            </a:r>
          </a:p>
        </p:txBody>
      </p:sp>
      <p:sp>
        <p:nvSpPr>
          <p:cNvPr id="14" name="TextBox 14"/>
          <p:cNvSpPr txBox="1"/>
          <p:nvPr/>
        </p:nvSpPr>
        <p:spPr>
          <a:xfrm>
            <a:off x="1600200" y="2793366"/>
            <a:ext cx="15137855" cy="5416868"/>
          </a:xfrm>
          <a:prstGeom prst="rect">
            <a:avLst/>
          </a:prstGeom>
        </p:spPr>
        <p:txBody>
          <a:bodyPr wrap="square" lIns="0" tIns="0" rIns="0" bIns="0" rtlCol="0" anchor="t">
            <a:spAutoFit/>
          </a:bodyPr>
          <a:lstStyle/>
          <a:p>
            <a:pPr algn="just"/>
            <a:r>
              <a:rPr lang="id-ID" sz="3200" dirty="0">
                <a:solidFill>
                  <a:schemeClr val="bg1"/>
                </a:solidFill>
              </a:rPr>
              <a:t>Perpustakaan visi komputer sumber terbuka, OpenCV tersedia di bawah lisensi Berkley Software Distribution (BSD) dan gratis untuk digunakan baik oleh pengguna akademis maupun komersial. OpenCV memiliki antarmuka dengan C++, C, Python, dan Java, dan didukung oleh semua Sistem Operasi utama. OpenCV dirancang untuk menjadikan efisiensi komputasi sebagai salah satu tujuannya, dan dengan fokus kuat pada aplikasi waktu nyata. OpenCV ditulis dalam kode C/C++ yang dioptimalkan, perpustakaan dapat memanfaatkan ketersediaan pemrosesan multicore di komputer yang digunakan untuk menjalankan program perpustakaan ini. OpenCV diaktifkan dengan OpenCL, dan dapat memanfaatkan akselerasi perangkat keras dari sistem komputer heterogen yang mendasarinya. Penggunaan OpenCV berkisar dari seni interaktif, inspeksi tambang, hingga menyatukan peta di web melalui robotika tingkat lanjut</a:t>
            </a:r>
            <a:r>
              <a:rPr lang="en-US" sz="3200" dirty="0">
                <a:solidFill>
                  <a:schemeClr val="bg1"/>
                </a:solidFill>
              </a:rPr>
              <a:t>.</a:t>
            </a:r>
            <a:endParaRPr lang="id-ID" sz="3200"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5820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810282" y="1759208"/>
            <a:ext cx="4590518"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CONCLUSION</a:t>
            </a:r>
          </a:p>
        </p:txBody>
      </p:sp>
      <p:sp>
        <p:nvSpPr>
          <p:cNvPr id="14" name="TextBox 14"/>
          <p:cNvSpPr txBox="1"/>
          <p:nvPr/>
        </p:nvSpPr>
        <p:spPr>
          <a:xfrm>
            <a:off x="723900" y="2635448"/>
            <a:ext cx="16840200" cy="436017"/>
          </a:xfrm>
          <a:prstGeom prst="rect">
            <a:avLst/>
          </a:prstGeom>
        </p:spPr>
        <p:txBody>
          <a:bodyPr wrap="square" lIns="0" tIns="0" rIns="0" bIns="0" rtlCol="0" anchor="t">
            <a:spAutoFit/>
          </a:bodyPr>
          <a:lstStyle/>
          <a:p>
            <a:pPr algn="just">
              <a:lnSpc>
                <a:spcPts val="3400"/>
              </a:lnSpc>
            </a:pPr>
            <a:r>
              <a:rPr lang="en-US" sz="3200" dirty="0">
                <a:solidFill>
                  <a:schemeClr val="bg1"/>
                </a:solidFill>
              </a:rPr>
              <a:t>=====</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91E924D1-8D04-4A2C-B242-8D01B1C27410}"/>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05224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42601" y="2221558"/>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REFERENCES</a:t>
            </a:r>
          </a:p>
        </p:txBody>
      </p:sp>
      <p:sp>
        <p:nvSpPr>
          <p:cNvPr id="14" name="TextBox 14"/>
          <p:cNvSpPr txBox="1"/>
          <p:nvPr/>
        </p:nvSpPr>
        <p:spPr>
          <a:xfrm>
            <a:off x="1956321" y="3431273"/>
            <a:ext cx="14045679" cy="436017"/>
          </a:xfrm>
          <a:prstGeom prst="rect">
            <a:avLst/>
          </a:prstGeom>
        </p:spPr>
        <p:txBody>
          <a:bodyPr wrap="square" lIns="0" tIns="0" rIns="0" bIns="0" rtlCol="0" anchor="t">
            <a:spAutoFit/>
          </a:bodyPr>
          <a:lstStyle/>
          <a:p>
            <a:pPr algn="just">
              <a:lnSpc>
                <a:spcPts val="3400"/>
              </a:lnSpc>
            </a:pPr>
            <a:r>
              <a:rPr lang="en-US" sz="3400" dirty="0">
                <a:solidFill>
                  <a:srgbClr val="F6F3E4"/>
                </a:solidFill>
                <a:latin typeface="Tahoma"/>
              </a:rPr>
              <a:t>K. R. Chowdhary, 2020, Fundamentals of Artiﬁcial Intelligence, Springer</a:t>
            </a:r>
          </a:p>
        </p:txBody>
      </p:sp>
      <p:sp>
        <p:nvSpPr>
          <p:cNvPr id="15" name="TextBox 12">
            <a:extLst>
              <a:ext uri="{FF2B5EF4-FFF2-40B4-BE49-F238E27FC236}">
                <a16:creationId xmlns:a16="http://schemas.microsoft.com/office/drawing/2014/main" id="{28CCA68F-5A1B-4FB7-81DC-94EF219CF0F4}"/>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7567" r="-17567"/>
            </a:stretch>
          </a:blipFill>
        </p:spPr>
      </p:sp>
      <p:sp>
        <p:nvSpPr>
          <p:cNvPr id="3" name="TextBox 3"/>
          <p:cNvSpPr txBox="1"/>
          <p:nvPr/>
        </p:nvSpPr>
        <p:spPr>
          <a:xfrm>
            <a:off x="1028700" y="7007043"/>
            <a:ext cx="9918127" cy="1623980"/>
          </a:xfrm>
          <a:prstGeom prst="rect">
            <a:avLst/>
          </a:prstGeom>
        </p:spPr>
        <p:txBody>
          <a:bodyPr lIns="0" tIns="0" rIns="0" bIns="0" rtlCol="0" anchor="t">
            <a:spAutoFit/>
          </a:bodyPr>
          <a:lstStyle/>
          <a:p>
            <a:pPr>
              <a:lnSpc>
                <a:spcPts val="13389"/>
              </a:lnSpc>
            </a:pPr>
            <a:r>
              <a:rPr lang="en-US" sz="9563" spc="889">
                <a:solidFill>
                  <a:srgbClr val="FFFFFF"/>
                </a:solidFill>
                <a:latin typeface="Open Sans Bold Bold"/>
              </a:rPr>
              <a:t>THANK YOU!!</a:t>
            </a:r>
          </a:p>
        </p:txBody>
      </p:sp>
      <p:sp>
        <p:nvSpPr>
          <p:cNvPr id="4" name="TextBox 4"/>
          <p:cNvSpPr txBox="1"/>
          <p:nvPr/>
        </p:nvSpPr>
        <p:spPr>
          <a:xfrm>
            <a:off x="1028700" y="8885555"/>
            <a:ext cx="10238235" cy="372745"/>
          </a:xfrm>
          <a:prstGeom prst="rect">
            <a:avLst/>
          </a:prstGeom>
        </p:spPr>
        <p:txBody>
          <a:bodyPr lIns="0" tIns="0" rIns="0" bIns="0" rtlCol="0" anchor="t">
            <a:spAutoFit/>
          </a:bodyPr>
          <a:lstStyle/>
          <a:p>
            <a:pPr>
              <a:lnSpc>
                <a:spcPts val="3079"/>
              </a:lnSpc>
              <a:spcBef>
                <a:spcPct val="0"/>
              </a:spcBef>
            </a:pPr>
            <a:r>
              <a:rPr lang="en-US" sz="2199" spc="204">
                <a:solidFill>
                  <a:srgbClr val="FFFFFF"/>
                </a:solidFill>
                <a:latin typeface="Open Sauce"/>
              </a:rPr>
              <a:t>DATA SCIENCE DARMAJAYA “YOUR BEST FUTURE IN DATA”</a:t>
            </a:r>
          </a:p>
        </p:txBody>
      </p:sp>
      <p:grpSp>
        <p:nvGrpSpPr>
          <p:cNvPr id="5" name="Group 5"/>
          <p:cNvGrpSpPr/>
          <p:nvPr/>
        </p:nvGrpSpPr>
        <p:grpSpPr>
          <a:xfrm>
            <a:off x="-276225" y="360178"/>
            <a:ext cx="7683351" cy="897122"/>
            <a:chOff x="0" y="0"/>
            <a:chExt cx="10244467" cy="1196163"/>
          </a:xfrm>
        </p:grpSpPr>
        <p:grpSp>
          <p:nvGrpSpPr>
            <p:cNvPr id="6" name="Group 6"/>
            <p:cNvGrpSpPr/>
            <p:nvPr/>
          </p:nvGrpSpPr>
          <p:grpSpPr>
            <a:xfrm>
              <a:off x="0" y="0"/>
              <a:ext cx="10244467" cy="1196163"/>
              <a:chOff x="0" y="0"/>
              <a:chExt cx="2449405" cy="285997"/>
            </a:xfrm>
          </p:grpSpPr>
          <p:sp>
            <p:nvSpPr>
              <p:cNvPr id="7" name="Freeform 7"/>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8" name="TextBox 8"/>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9" name="Freeform 9"/>
            <p:cNvSpPr/>
            <p:nvPr/>
          </p:nvSpPr>
          <p:spPr>
            <a:xfrm>
              <a:off x="698132" y="165752"/>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3"/>
              <a:stretch>
                <a:fillRect/>
              </a:stretch>
            </a:blipFill>
          </p:spPr>
        </p:sp>
        <p:sp>
          <p:nvSpPr>
            <p:cNvPr id="10" name="Freeform 10"/>
            <p:cNvSpPr/>
            <p:nvPr/>
          </p:nvSpPr>
          <p:spPr>
            <a:xfrm>
              <a:off x="451085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4"/>
              <a:stretch>
                <a:fillRect/>
              </a:stretch>
            </a:blipFill>
          </p:spPr>
        </p:sp>
        <p:sp>
          <p:nvSpPr>
            <p:cNvPr id="11" name="Freeform 11"/>
            <p:cNvSpPr/>
            <p:nvPr/>
          </p:nvSpPr>
          <p:spPr>
            <a:xfrm>
              <a:off x="8168756"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5"/>
              <a:stretch>
                <a:fillRect/>
              </a:stretch>
            </a:blipFill>
          </p:spPr>
        </p:sp>
        <p:sp>
          <p:nvSpPr>
            <p:cNvPr id="12" name="Freeform 12"/>
            <p:cNvSpPr/>
            <p:nvPr/>
          </p:nvSpPr>
          <p:spPr>
            <a:xfrm>
              <a:off x="6290849"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6"/>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453486" y="1833107"/>
            <a:ext cx="7161912" cy="626745"/>
          </a:xfrm>
          <a:prstGeom prst="rect">
            <a:avLst/>
          </a:prstGeom>
        </p:spPr>
        <p:txBody>
          <a:bodyPr lIns="0" tIns="0" rIns="0" bIns="0" rtlCol="0" anchor="t">
            <a:spAutoFit/>
          </a:bodyPr>
          <a:lstStyle/>
          <a:p>
            <a:pPr>
              <a:lnSpc>
                <a:spcPts val="4799"/>
              </a:lnSpc>
              <a:spcBef>
                <a:spcPct val="0"/>
              </a:spcBef>
            </a:pPr>
            <a:r>
              <a:rPr lang="en-US" sz="4799" dirty="0">
                <a:solidFill>
                  <a:srgbClr val="F6F3E4"/>
                </a:solidFill>
                <a:latin typeface="Tahoma Bold"/>
              </a:rPr>
              <a:t>Learning Objectives</a:t>
            </a:r>
          </a:p>
        </p:txBody>
      </p:sp>
      <p:sp>
        <p:nvSpPr>
          <p:cNvPr id="14" name="TextBox 14"/>
          <p:cNvSpPr txBox="1"/>
          <p:nvPr/>
        </p:nvSpPr>
        <p:spPr>
          <a:xfrm>
            <a:off x="2070620" y="2918961"/>
            <a:ext cx="14667435" cy="4813562"/>
          </a:xfrm>
          <a:prstGeom prst="rect">
            <a:avLst/>
          </a:prstGeom>
        </p:spPr>
        <p:txBody>
          <a:bodyPr lIns="0" tIns="0" rIns="0" bIns="0" rtlCol="0" anchor="t">
            <a:spAutoFit/>
          </a:bodyPr>
          <a:lstStyle/>
          <a:p>
            <a:pPr marL="734064" lvl="1" indent="-367032">
              <a:lnSpc>
                <a:spcPts val="3400"/>
              </a:lnSpc>
              <a:buFont typeface="Arial"/>
              <a:buChar char="•"/>
            </a:pPr>
            <a:r>
              <a:rPr lang="en-US" sz="3400" dirty="0">
                <a:solidFill>
                  <a:srgbClr val="F6F3E4"/>
                </a:solidFill>
                <a:latin typeface="Tahoma"/>
              </a:rPr>
              <a:t>Introduction</a:t>
            </a:r>
          </a:p>
          <a:p>
            <a:pPr marL="734064" lvl="1" indent="-367032">
              <a:lnSpc>
                <a:spcPts val="3400"/>
              </a:lnSpc>
              <a:buFont typeface="Arial"/>
              <a:buChar char="•"/>
            </a:pPr>
            <a:r>
              <a:rPr lang="en-US" sz="3400" dirty="0">
                <a:solidFill>
                  <a:srgbClr val="F6F3E4"/>
                </a:solidFill>
                <a:latin typeface="Tahoma"/>
              </a:rPr>
              <a:t>Machine Vision Applications</a:t>
            </a:r>
          </a:p>
          <a:p>
            <a:pPr marL="734064" lvl="1" indent="-367032">
              <a:lnSpc>
                <a:spcPts val="3400"/>
              </a:lnSpc>
              <a:buFont typeface="Arial"/>
              <a:buChar char="•"/>
            </a:pPr>
            <a:r>
              <a:rPr lang="en-US" sz="3400" dirty="0">
                <a:solidFill>
                  <a:srgbClr val="F6F3E4"/>
                </a:solidFill>
                <a:latin typeface="Tahoma"/>
              </a:rPr>
              <a:t>Basic Principles of Vision</a:t>
            </a:r>
          </a:p>
          <a:p>
            <a:pPr marL="734064" lvl="1" indent="-367032">
              <a:lnSpc>
                <a:spcPts val="3400"/>
              </a:lnSpc>
              <a:buFont typeface="Arial"/>
              <a:buChar char="•"/>
            </a:pPr>
            <a:r>
              <a:rPr lang="en-US" sz="3400" dirty="0">
                <a:solidFill>
                  <a:srgbClr val="F6F3E4"/>
                </a:solidFill>
                <a:latin typeface="Tahoma"/>
              </a:rPr>
              <a:t>From Image-to-Scene</a:t>
            </a:r>
          </a:p>
          <a:p>
            <a:pPr marL="734064" lvl="1" indent="-367032">
              <a:lnSpc>
                <a:spcPts val="3400"/>
              </a:lnSpc>
              <a:buFont typeface="Arial"/>
              <a:buChar char="•"/>
            </a:pPr>
            <a:r>
              <a:rPr lang="en-US" sz="3400" dirty="0">
                <a:solidFill>
                  <a:srgbClr val="F6F3E4"/>
                </a:solidFill>
                <a:latin typeface="Tahoma"/>
              </a:rPr>
              <a:t>Machine Vision Techniques</a:t>
            </a:r>
          </a:p>
          <a:p>
            <a:pPr marL="734064" lvl="1" indent="-367032">
              <a:lnSpc>
                <a:spcPts val="3400"/>
              </a:lnSpc>
              <a:buFont typeface="Arial"/>
              <a:buChar char="•"/>
            </a:pPr>
            <a:r>
              <a:rPr lang="en-US" sz="3400" dirty="0">
                <a:solidFill>
                  <a:srgbClr val="F6F3E4"/>
                </a:solidFill>
                <a:latin typeface="Tahoma"/>
              </a:rPr>
              <a:t>Indexing and Geometric Hashing</a:t>
            </a:r>
          </a:p>
          <a:p>
            <a:pPr marL="734064" lvl="1" indent="-367032">
              <a:lnSpc>
                <a:spcPts val="3400"/>
              </a:lnSpc>
              <a:buFont typeface="Arial"/>
              <a:buChar char="•"/>
            </a:pPr>
            <a:r>
              <a:rPr lang="en-US" sz="3400" dirty="0">
                <a:solidFill>
                  <a:srgbClr val="F6F3E4"/>
                </a:solidFill>
                <a:latin typeface="Tahoma"/>
              </a:rPr>
              <a:t>Object Representation and Tracking</a:t>
            </a:r>
          </a:p>
          <a:p>
            <a:pPr marL="734064" lvl="1" indent="-367032">
              <a:lnSpc>
                <a:spcPts val="3400"/>
              </a:lnSpc>
              <a:buFont typeface="Arial"/>
              <a:buChar char="•"/>
            </a:pPr>
            <a:r>
              <a:rPr lang="en-US" sz="3400" dirty="0">
                <a:solidFill>
                  <a:srgbClr val="F6F3E4"/>
                </a:solidFill>
                <a:latin typeface="Tahoma"/>
              </a:rPr>
              <a:t>Feature Selection and Object Detection</a:t>
            </a:r>
          </a:p>
          <a:p>
            <a:pPr marL="734064" lvl="1" indent="-367032">
              <a:lnSpc>
                <a:spcPts val="3400"/>
              </a:lnSpc>
              <a:buFont typeface="Arial"/>
              <a:buChar char="•"/>
            </a:pPr>
            <a:r>
              <a:rPr lang="en-US" sz="3400" dirty="0">
                <a:solidFill>
                  <a:srgbClr val="F6F3E4"/>
                </a:solidFill>
                <a:latin typeface="Tahoma"/>
              </a:rPr>
              <a:t>Supervised Learning for Object Detection</a:t>
            </a:r>
          </a:p>
          <a:p>
            <a:pPr marL="734064" lvl="1" indent="-367032">
              <a:lnSpc>
                <a:spcPts val="3400"/>
              </a:lnSpc>
              <a:buFont typeface="Arial"/>
              <a:buChar char="•"/>
            </a:pPr>
            <a:r>
              <a:rPr lang="en-US" sz="3400" dirty="0">
                <a:solidFill>
                  <a:srgbClr val="F6F3E4"/>
                </a:solidFill>
                <a:latin typeface="Tahoma"/>
              </a:rPr>
              <a:t>Axioms of Vision</a:t>
            </a:r>
          </a:p>
          <a:p>
            <a:pPr marL="734064" lvl="1" indent="-367032">
              <a:lnSpc>
                <a:spcPts val="3400"/>
              </a:lnSpc>
              <a:buFont typeface="Arial"/>
              <a:buChar char="•"/>
            </a:pPr>
            <a:r>
              <a:rPr lang="en-US" sz="3400" dirty="0">
                <a:solidFill>
                  <a:srgbClr val="F6F3E4"/>
                </a:solidFill>
                <a:latin typeface="Tahoma"/>
              </a:rPr>
              <a:t>Computer Vision Tools</a:t>
            </a:r>
          </a:p>
        </p:txBody>
      </p:sp>
      <p:sp>
        <p:nvSpPr>
          <p:cNvPr id="16" name="TextBox 12">
            <a:extLst>
              <a:ext uri="{FF2B5EF4-FFF2-40B4-BE49-F238E27FC236}">
                <a16:creationId xmlns:a16="http://schemas.microsoft.com/office/drawing/2014/main" id="{6B72D264-1615-4D90-AF4E-BEABC1B91DE9}"/>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61259" cy="3015590"/>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56321" y="2123705"/>
            <a:ext cx="4444479" cy="626745"/>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Introduction</a:t>
            </a:r>
          </a:p>
        </p:txBody>
      </p:sp>
      <p:sp>
        <p:nvSpPr>
          <p:cNvPr id="14" name="TextBox 14"/>
          <p:cNvSpPr txBox="1"/>
          <p:nvPr/>
        </p:nvSpPr>
        <p:spPr>
          <a:xfrm>
            <a:off x="1295400" y="2976842"/>
            <a:ext cx="15773399" cy="4360168"/>
          </a:xfrm>
          <a:prstGeom prst="rect">
            <a:avLst/>
          </a:prstGeom>
        </p:spPr>
        <p:txBody>
          <a:bodyPr wrap="square" lIns="0" tIns="0" rIns="0" bIns="0" rtlCol="0" anchor="t">
            <a:spAutoFit/>
          </a:bodyPr>
          <a:lstStyle/>
          <a:p>
            <a:pPr algn="just">
              <a:lnSpc>
                <a:spcPts val="3400"/>
              </a:lnSpc>
            </a:pPr>
            <a:r>
              <a:rPr lang="id-ID" sz="3200" dirty="0">
                <a:solidFill>
                  <a:schemeClr val="bg1"/>
                </a:solidFill>
              </a:rPr>
              <a:t>Bidang </a:t>
            </a:r>
            <a:r>
              <a:rPr lang="id-ID" sz="3200" i="1" dirty="0">
                <a:solidFill>
                  <a:schemeClr val="bg1"/>
                </a:solidFill>
              </a:rPr>
              <a:t>Machine Vision </a:t>
            </a:r>
            <a:r>
              <a:rPr lang="id-ID" sz="3200" dirty="0">
                <a:solidFill>
                  <a:schemeClr val="bg1"/>
                </a:solidFill>
              </a:rPr>
              <a:t>(</a:t>
            </a:r>
            <a:r>
              <a:rPr lang="id-ID" sz="3200" i="1" dirty="0">
                <a:solidFill>
                  <a:schemeClr val="bg1"/>
                </a:solidFill>
              </a:rPr>
              <a:t>Computer Vision</a:t>
            </a:r>
            <a:r>
              <a:rPr lang="id-ID" sz="3200" dirty="0">
                <a:solidFill>
                  <a:schemeClr val="bg1"/>
                </a:solidFill>
              </a:rPr>
              <a:t>) berkaitan dengan analisis, modifikasi, dan pemahaman gambar. Tujuan</a:t>
            </a:r>
            <a:r>
              <a:rPr lang="en-US" sz="3200" dirty="0" err="1">
                <a:solidFill>
                  <a:schemeClr val="bg1"/>
                </a:solidFill>
              </a:rPr>
              <a:t>nya</a:t>
            </a:r>
            <a:r>
              <a:rPr lang="id-ID" sz="3200" dirty="0">
                <a:solidFill>
                  <a:schemeClr val="bg1"/>
                </a:solidFill>
              </a:rPr>
              <a:t> adalah untuk memahami apa yang terjadi di depan kamera, dan menggunakan pemahaman tersebut untuk mengendalikan komputer atau sistem robot, atau memanfaatkan gambar-gambar ini untuk memberikan gambaran baru kepada orang-orang yang lebih informatif atau lebih estetis</a:t>
            </a:r>
            <a:r>
              <a:rPr lang="en-US" sz="3200" dirty="0">
                <a:solidFill>
                  <a:schemeClr val="bg1"/>
                </a:solidFill>
              </a:rPr>
              <a:t>, </a:t>
            </a:r>
            <a:r>
              <a:rPr lang="en-US" sz="3200" dirty="0" err="1">
                <a:solidFill>
                  <a:schemeClr val="bg1"/>
                </a:solidFill>
              </a:rPr>
              <a:t>karena</a:t>
            </a:r>
            <a:r>
              <a:rPr lang="en-US" sz="3200" dirty="0">
                <a:solidFill>
                  <a:schemeClr val="bg1"/>
                </a:solidFill>
              </a:rPr>
              <a:t> </a:t>
            </a:r>
            <a:r>
              <a:rPr lang="en-US" sz="3200" dirty="0" err="1">
                <a:solidFill>
                  <a:schemeClr val="bg1"/>
                </a:solidFill>
              </a:rPr>
              <a:t>lebih</a:t>
            </a:r>
            <a:r>
              <a:rPr lang="en-US" sz="3200" dirty="0">
                <a:solidFill>
                  <a:schemeClr val="bg1"/>
                </a:solidFill>
              </a:rPr>
              <a:t> </a:t>
            </a:r>
            <a:r>
              <a:rPr lang="id-ID" sz="3200" dirty="0">
                <a:solidFill>
                  <a:schemeClr val="bg1"/>
                </a:solidFill>
              </a:rPr>
              <a:t>menyenangkan daripada gambar aslinya. </a:t>
            </a:r>
            <a:r>
              <a:rPr lang="en-US" sz="3200" i="1" dirty="0">
                <a:solidFill>
                  <a:schemeClr val="bg1"/>
                </a:solidFill>
              </a:rPr>
              <a:t>Machine Vision </a:t>
            </a:r>
            <a:r>
              <a:rPr lang="id-ID" sz="3200" dirty="0">
                <a:solidFill>
                  <a:schemeClr val="bg1"/>
                </a:solidFill>
              </a:rPr>
              <a:t>memiliki aplikasi yang </a:t>
            </a:r>
            <a:r>
              <a:rPr lang="en-US" sz="3200" dirty="0" err="1">
                <a:solidFill>
                  <a:schemeClr val="bg1"/>
                </a:solidFill>
              </a:rPr>
              <a:t>banyak</a:t>
            </a:r>
            <a:r>
              <a:rPr lang="id-ID" sz="3200" dirty="0">
                <a:solidFill>
                  <a:schemeClr val="bg1"/>
                </a:solidFill>
              </a:rPr>
              <a:t>, beberapa area aplikasi penting</a:t>
            </a:r>
            <a:r>
              <a:rPr lang="en-US" sz="3200" dirty="0" err="1">
                <a:solidFill>
                  <a:schemeClr val="bg1"/>
                </a:solidFill>
              </a:rPr>
              <a:t>nya</a:t>
            </a:r>
            <a:r>
              <a:rPr lang="id-ID" sz="3200" dirty="0">
                <a:solidFill>
                  <a:schemeClr val="bg1"/>
                </a:solidFill>
              </a:rPr>
              <a:t> sebagai berikut: sistem otomotif, fotografi, pengawasan video, biometrik, produksi film, pencarian web, obat-obatan, ilmu kedokteran dan kesehatan, augmented reality, permainan, pengguna baru antarmuka dengan komputer, dan faktanya, tidak ada daftar lengkap mengenai semua area yang memungkinkan, karena jumlahnya terus meningkat.</a:t>
            </a:r>
            <a:endParaRPr lang="en-US" sz="3000" b="1" dirty="0">
              <a:solidFill>
                <a:schemeClr val="bg1"/>
              </a:solidFill>
              <a:latin typeface="Tahoma"/>
            </a:endParaRPr>
          </a:p>
        </p:txBody>
      </p:sp>
      <p:sp>
        <p:nvSpPr>
          <p:cNvPr id="16" name="TextBox 12">
            <a:extLst>
              <a:ext uri="{FF2B5EF4-FFF2-40B4-BE49-F238E27FC236}">
                <a16:creationId xmlns:a16="http://schemas.microsoft.com/office/drawing/2014/main" id="{C8B3B51E-8ECA-4D3F-872E-65B651C327D3}"/>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321344" y="1916620"/>
            <a:ext cx="15937956"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Machine Vision Applications</a:t>
            </a:r>
          </a:p>
        </p:txBody>
      </p:sp>
      <p:sp>
        <p:nvSpPr>
          <p:cNvPr id="14" name="TextBox 14"/>
          <p:cNvSpPr txBox="1"/>
          <p:nvPr/>
        </p:nvSpPr>
        <p:spPr>
          <a:xfrm>
            <a:off x="1321771" y="2939080"/>
            <a:ext cx="15937529" cy="5232202"/>
          </a:xfrm>
          <a:prstGeom prst="rect">
            <a:avLst/>
          </a:prstGeom>
        </p:spPr>
        <p:txBody>
          <a:bodyPr wrap="square" lIns="0" tIns="0" rIns="0" bIns="0" rtlCol="0" anchor="t">
            <a:spAutoFit/>
          </a:bodyPr>
          <a:lstStyle/>
          <a:p>
            <a:pPr algn="just">
              <a:lnSpc>
                <a:spcPts val="3400"/>
              </a:lnSpc>
            </a:pPr>
            <a:r>
              <a:rPr lang="id-ID" sz="3200" dirty="0">
                <a:solidFill>
                  <a:schemeClr val="bg1"/>
                </a:solidFill>
              </a:rPr>
              <a:t>Awalnya sistem visi komputer dirancang dengan tujuan untuk digunakan dalam aplikasi industri dan militer. Beberapa aplikasi militer yang umum dari visi komputer adalah: pengenalan target jauh, sistem panduan berbasis visual untuk kendaraan otonom, dan interpretasi gambar. Belakangan ini, banyak komputer Aplikasi penglihatan telah muncul dalam pencitraan medis dan sistem multimedia, seperti pemindaian pasien sebelum operasi di ruang operasi, pembedahan kompleks menggunakan robot, dll. Teknik penglihatan komputer juga digunakan untuk aplikasi realitas virtual, dan sistem pengambilan basis data gambar. Keberhasilan penerapan </a:t>
            </a:r>
            <a:r>
              <a:rPr lang="en-US" sz="3200" i="1" dirty="0">
                <a:solidFill>
                  <a:schemeClr val="bg1"/>
                </a:solidFill>
              </a:rPr>
              <a:t>c</a:t>
            </a:r>
            <a:r>
              <a:rPr lang="id-ID" sz="3200" i="1" dirty="0">
                <a:solidFill>
                  <a:schemeClr val="bg1"/>
                </a:solidFill>
              </a:rPr>
              <a:t>omputer visi</a:t>
            </a:r>
            <a:r>
              <a:rPr lang="en-US" sz="3200" i="1" dirty="0">
                <a:solidFill>
                  <a:schemeClr val="bg1"/>
                </a:solidFill>
              </a:rPr>
              <a:t>on</a:t>
            </a:r>
            <a:r>
              <a:rPr lang="id-ID" sz="3200" i="1" dirty="0">
                <a:solidFill>
                  <a:schemeClr val="bg1"/>
                </a:solidFill>
              </a:rPr>
              <a:t> </a:t>
            </a:r>
            <a:r>
              <a:rPr lang="id-ID" sz="3200" dirty="0">
                <a:solidFill>
                  <a:schemeClr val="bg1"/>
                </a:solidFill>
              </a:rPr>
              <a:t>disebabkan oleh dua </a:t>
            </a:r>
            <a:r>
              <a:rPr lang="en-US" sz="3200" dirty="0" err="1">
                <a:solidFill>
                  <a:schemeClr val="bg1"/>
                </a:solidFill>
              </a:rPr>
              <a:t>hal</a:t>
            </a:r>
            <a:r>
              <a:rPr lang="id-ID" sz="3200" dirty="0">
                <a:solidFill>
                  <a:schemeClr val="bg1"/>
                </a:solidFill>
              </a:rPr>
              <a:t>: </a:t>
            </a:r>
            <a:endParaRPr lang="en-US" sz="3200" dirty="0">
              <a:solidFill>
                <a:schemeClr val="bg1"/>
              </a:solidFill>
            </a:endParaRPr>
          </a:p>
          <a:p>
            <a:pPr marL="514350" indent="-514350" algn="just">
              <a:lnSpc>
                <a:spcPts val="3400"/>
              </a:lnSpc>
              <a:buAutoNum type="arabicPeriod"/>
            </a:pPr>
            <a:r>
              <a:rPr lang="id-ID" sz="3200" dirty="0">
                <a:solidFill>
                  <a:schemeClr val="bg1"/>
                </a:solidFill>
              </a:rPr>
              <a:t>Dorongan teknis untuk membatasi domain yang mempunyai struktur atau batasan yang memadai sehingga masalah inversi </a:t>
            </a:r>
            <a:r>
              <a:rPr lang="en-US" sz="3200" dirty="0">
                <a:solidFill>
                  <a:schemeClr val="bg1"/>
                </a:solidFill>
              </a:rPr>
              <a:t>(</a:t>
            </a:r>
            <a:r>
              <a:rPr lang="en-ID" sz="3200" dirty="0" err="1">
                <a:solidFill>
                  <a:schemeClr val="bg1"/>
                </a:solidFill>
              </a:rPr>
              <a:t>praktik</a:t>
            </a:r>
            <a:r>
              <a:rPr lang="en-ID" sz="3200" dirty="0">
                <a:solidFill>
                  <a:schemeClr val="bg1"/>
                </a:solidFill>
              </a:rPr>
              <a:t> </a:t>
            </a:r>
            <a:r>
              <a:rPr lang="en-ID" sz="3200" dirty="0" err="1">
                <a:solidFill>
                  <a:schemeClr val="bg1"/>
                </a:solidFill>
              </a:rPr>
              <a:t>memikirkan</a:t>
            </a:r>
            <a:r>
              <a:rPr lang="en-ID" sz="3200" dirty="0">
                <a:solidFill>
                  <a:schemeClr val="bg1"/>
                </a:solidFill>
              </a:rPr>
              <a:t> </a:t>
            </a:r>
            <a:r>
              <a:rPr lang="en-ID" sz="3200" dirty="0" err="1">
                <a:solidFill>
                  <a:schemeClr val="bg1"/>
                </a:solidFill>
              </a:rPr>
              <a:t>masalah</a:t>
            </a:r>
            <a:r>
              <a:rPr lang="en-ID" sz="3200" dirty="0">
                <a:solidFill>
                  <a:schemeClr val="bg1"/>
                </a:solidFill>
              </a:rPr>
              <a:t> </a:t>
            </a:r>
            <a:r>
              <a:rPr lang="en-ID" sz="3200" dirty="0" err="1">
                <a:solidFill>
                  <a:schemeClr val="bg1"/>
                </a:solidFill>
              </a:rPr>
              <a:t>secara</a:t>
            </a:r>
            <a:r>
              <a:rPr lang="en-ID" sz="3200" dirty="0">
                <a:solidFill>
                  <a:schemeClr val="bg1"/>
                </a:solidFill>
              </a:rPr>
              <a:t> </a:t>
            </a:r>
            <a:r>
              <a:rPr lang="en-ID" sz="3200" dirty="0" err="1">
                <a:solidFill>
                  <a:schemeClr val="bg1"/>
                </a:solidFill>
              </a:rPr>
              <a:t>terbalik</a:t>
            </a:r>
            <a:r>
              <a:rPr lang="en-ID" sz="3200" dirty="0">
                <a:solidFill>
                  <a:schemeClr val="bg1"/>
                </a:solidFill>
              </a:rPr>
              <a:t>)</a:t>
            </a:r>
            <a:r>
              <a:rPr lang="en-ID" sz="3200" dirty="0"/>
              <a:t> </a:t>
            </a:r>
            <a:r>
              <a:rPr lang="id-ID" sz="3200" dirty="0">
                <a:solidFill>
                  <a:schemeClr val="bg1"/>
                </a:solidFill>
              </a:rPr>
              <a:t>banyak-ke-satu dapat diselesaikan, dan </a:t>
            </a:r>
            <a:endParaRPr lang="en-US" sz="3200" dirty="0">
              <a:solidFill>
                <a:schemeClr val="bg1"/>
              </a:solidFill>
            </a:endParaRPr>
          </a:p>
          <a:p>
            <a:pPr marL="514350" indent="-514350" algn="just">
              <a:lnSpc>
                <a:spcPts val="3400"/>
              </a:lnSpc>
              <a:buAutoNum type="arabicPeriod"/>
            </a:pPr>
            <a:r>
              <a:rPr lang="id-ID" sz="3200" dirty="0">
                <a:solidFill>
                  <a:schemeClr val="bg1"/>
                </a:solidFill>
              </a:rPr>
              <a:t>Kekuatan ekonomi mendorong masalah </a:t>
            </a:r>
            <a:r>
              <a:rPr lang="en-US" sz="3200" dirty="0">
                <a:solidFill>
                  <a:schemeClr val="bg1"/>
                </a:solidFill>
              </a:rPr>
              <a:t>yang </a:t>
            </a:r>
            <a:r>
              <a:rPr lang="en-US" sz="3200" dirty="0" err="1">
                <a:solidFill>
                  <a:schemeClr val="bg1"/>
                </a:solidFill>
              </a:rPr>
              <a:t>mendasar</a:t>
            </a:r>
            <a:r>
              <a:rPr lang="id-ID" sz="3200" dirty="0">
                <a:solidFill>
                  <a:schemeClr val="bg1"/>
                </a:solidFill>
              </a:rPr>
              <a:t> </a:t>
            </a:r>
            <a:r>
              <a:rPr lang="en-US" sz="3200" dirty="0" err="1">
                <a:solidFill>
                  <a:schemeClr val="bg1"/>
                </a:solidFill>
              </a:rPr>
              <a:t>diatasi</a:t>
            </a:r>
            <a:r>
              <a:rPr lang="en-US" sz="3200" dirty="0">
                <a:solidFill>
                  <a:schemeClr val="bg1"/>
                </a:solidFill>
              </a:rPr>
              <a:t> </a:t>
            </a:r>
            <a:r>
              <a:rPr lang="id-ID" sz="3200" dirty="0">
                <a:solidFill>
                  <a:schemeClr val="bg1"/>
                </a:solidFill>
              </a:rPr>
              <a:t>agar layak secara finansial. </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905000" y="647700"/>
            <a:ext cx="8889456"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F0000"/>
                </a:solidFill>
                <a:latin typeface="Tahoma Bold"/>
              </a:rPr>
              <a:t>M</a:t>
            </a:r>
            <a:r>
              <a:rPr lang="en-US" sz="4799" dirty="0">
                <a:solidFill>
                  <a:srgbClr val="F6F3E4"/>
                </a:solidFill>
                <a:latin typeface="Tahoma Bold"/>
              </a:rPr>
              <a:t>achine Vision Applications</a:t>
            </a:r>
          </a:p>
        </p:txBody>
      </p:sp>
      <p:sp>
        <p:nvSpPr>
          <p:cNvPr id="14" name="TextBox 14"/>
          <p:cNvSpPr txBox="1"/>
          <p:nvPr/>
        </p:nvSpPr>
        <p:spPr>
          <a:xfrm>
            <a:off x="609600" y="1638300"/>
            <a:ext cx="17068800" cy="7829644"/>
          </a:xfrm>
          <a:prstGeom prst="rect">
            <a:avLst/>
          </a:prstGeom>
        </p:spPr>
        <p:txBody>
          <a:bodyPr wrap="square" lIns="0" tIns="0" rIns="0" bIns="0" rtlCol="0" anchor="t">
            <a:spAutoFit/>
          </a:bodyPr>
          <a:lstStyle/>
          <a:p>
            <a:pPr algn="just">
              <a:lnSpc>
                <a:spcPts val="3400"/>
              </a:lnSpc>
            </a:pPr>
            <a:r>
              <a:rPr lang="en-US" sz="2800" b="1" i="1" dirty="0">
                <a:solidFill>
                  <a:schemeClr val="bg1"/>
                </a:solidFill>
              </a:rPr>
              <a:t>Visual Inspection</a:t>
            </a:r>
          </a:p>
          <a:p>
            <a:pPr algn="just">
              <a:lnSpc>
                <a:spcPts val="3400"/>
              </a:lnSpc>
            </a:pPr>
            <a:r>
              <a:rPr lang="id-ID" sz="2800" dirty="0">
                <a:solidFill>
                  <a:schemeClr val="bg1"/>
                </a:solidFill>
              </a:rPr>
              <a:t>Salah satu penerapan </a:t>
            </a:r>
            <a:r>
              <a:rPr lang="en-US" sz="2800" i="1" dirty="0">
                <a:solidFill>
                  <a:schemeClr val="bg1"/>
                </a:solidFill>
              </a:rPr>
              <a:t>c</a:t>
            </a:r>
            <a:r>
              <a:rPr lang="id-ID" sz="2800" i="1" dirty="0">
                <a:solidFill>
                  <a:schemeClr val="bg1"/>
                </a:solidFill>
              </a:rPr>
              <a:t>omputer</a:t>
            </a:r>
            <a:r>
              <a:rPr lang="en-US" sz="2800" i="1" dirty="0">
                <a:solidFill>
                  <a:schemeClr val="bg1"/>
                </a:solidFill>
              </a:rPr>
              <a:t> vision</a:t>
            </a:r>
            <a:r>
              <a:rPr lang="id-ID" sz="2800" dirty="0">
                <a:solidFill>
                  <a:schemeClr val="bg1"/>
                </a:solidFill>
              </a:rPr>
              <a:t> yang paling sukses adalah dalam pengendalian kualitas industri, misalnya, dalam otomatisasi tugas inspeksi visual</a:t>
            </a:r>
            <a:r>
              <a:rPr lang="en-US" sz="2800" dirty="0">
                <a:solidFill>
                  <a:schemeClr val="bg1"/>
                </a:solidFill>
              </a:rPr>
              <a:t>, yang </a:t>
            </a:r>
            <a:r>
              <a:rPr lang="id-ID" sz="2800" dirty="0">
                <a:solidFill>
                  <a:schemeClr val="bg1"/>
                </a:solidFill>
              </a:rPr>
              <a:t>menggantikan inspeksi visual manusia, yang sangat penting untuk pengendalian kualitas di seluruh spektrum manufaktur, mulai dari produk khusus bervolume rendah hingga produk bervolume tinggi dan massal. </a:t>
            </a:r>
            <a:endParaRPr lang="en-US" sz="2800" dirty="0">
              <a:solidFill>
                <a:schemeClr val="bg1"/>
              </a:solidFill>
            </a:endParaRPr>
          </a:p>
          <a:p>
            <a:pPr algn="just">
              <a:lnSpc>
                <a:spcPts val="3400"/>
              </a:lnSpc>
            </a:pPr>
            <a:r>
              <a:rPr lang="id-ID" sz="2800" b="1" i="1" dirty="0">
                <a:solidFill>
                  <a:schemeClr val="bg1"/>
                </a:solidFill>
              </a:rPr>
              <a:t>Assembly and Material Handling</a:t>
            </a:r>
            <a:r>
              <a:rPr lang="id-ID" sz="2800" b="1" dirty="0">
                <a:solidFill>
                  <a:schemeClr val="bg1"/>
                </a:solidFill>
              </a:rPr>
              <a:t> </a:t>
            </a:r>
            <a:endParaRPr lang="en-US" sz="2800" b="1" dirty="0">
              <a:solidFill>
                <a:schemeClr val="bg1"/>
              </a:solidFill>
            </a:endParaRPr>
          </a:p>
          <a:p>
            <a:pPr algn="just">
              <a:lnSpc>
                <a:spcPts val="3400"/>
              </a:lnSpc>
            </a:pPr>
            <a:r>
              <a:rPr lang="en-US" sz="2800" dirty="0">
                <a:solidFill>
                  <a:schemeClr val="bg1"/>
                </a:solidFill>
              </a:rPr>
              <a:t>F</a:t>
            </a:r>
            <a:r>
              <a:rPr lang="id-ID" sz="2800" dirty="0">
                <a:solidFill>
                  <a:schemeClr val="bg1"/>
                </a:solidFill>
              </a:rPr>
              <a:t>aktor utama</a:t>
            </a:r>
            <a:r>
              <a:rPr lang="en-US" sz="2800" dirty="0">
                <a:solidFill>
                  <a:schemeClr val="bg1"/>
                </a:solidFill>
              </a:rPr>
              <a:t> </a:t>
            </a:r>
            <a:r>
              <a:rPr lang="id-ID" sz="2800" dirty="0">
                <a:solidFill>
                  <a:schemeClr val="bg1"/>
                </a:solidFill>
              </a:rPr>
              <a:t>perakitan produk otomatis adalah ketidakpastian di pabrik. Untuk mengatasi masalah ini, </a:t>
            </a:r>
            <a:r>
              <a:rPr lang="id-ID" sz="2800" i="1" dirty="0">
                <a:solidFill>
                  <a:schemeClr val="bg1"/>
                </a:solidFill>
              </a:rPr>
              <a:t>visi</a:t>
            </a:r>
            <a:r>
              <a:rPr lang="en-US" sz="2800" i="1" dirty="0">
                <a:solidFill>
                  <a:schemeClr val="bg1"/>
                </a:solidFill>
              </a:rPr>
              <a:t>on</a:t>
            </a:r>
            <a:r>
              <a:rPr lang="id-ID" sz="2800" dirty="0">
                <a:solidFill>
                  <a:schemeClr val="bg1"/>
                </a:solidFill>
              </a:rPr>
              <a:t> robot biasanya digunakan</a:t>
            </a:r>
            <a:r>
              <a:rPr lang="en-US" sz="2800" dirty="0">
                <a:solidFill>
                  <a:schemeClr val="bg1"/>
                </a:solidFill>
              </a:rPr>
              <a:t>, </a:t>
            </a:r>
            <a:r>
              <a:rPr lang="id-ID" sz="2800" dirty="0">
                <a:solidFill>
                  <a:schemeClr val="bg1"/>
                </a:solidFill>
              </a:rPr>
              <a:t>didasarkan pada algoritma </a:t>
            </a:r>
            <a:r>
              <a:rPr lang="en-US" sz="2800" dirty="0">
                <a:solidFill>
                  <a:schemeClr val="bg1"/>
                </a:solidFill>
              </a:rPr>
              <a:t>c</a:t>
            </a:r>
            <a:r>
              <a:rPr lang="id-ID" sz="2800" dirty="0">
                <a:solidFill>
                  <a:schemeClr val="bg1"/>
                </a:solidFill>
              </a:rPr>
              <a:t>omputer</a:t>
            </a:r>
            <a:r>
              <a:rPr lang="en-US" sz="2800" dirty="0">
                <a:solidFill>
                  <a:schemeClr val="bg1"/>
                </a:solidFill>
              </a:rPr>
              <a:t> </a:t>
            </a:r>
            <a:r>
              <a:rPr lang="id-ID" sz="2800" dirty="0">
                <a:solidFill>
                  <a:schemeClr val="bg1"/>
                </a:solidFill>
              </a:rPr>
              <a:t>visi</a:t>
            </a:r>
            <a:r>
              <a:rPr lang="en-US" sz="2800" dirty="0">
                <a:solidFill>
                  <a:schemeClr val="bg1"/>
                </a:solidFill>
              </a:rPr>
              <a:t>on</a:t>
            </a:r>
            <a:r>
              <a:rPr lang="id-ID" sz="2800" dirty="0">
                <a:solidFill>
                  <a:schemeClr val="bg1"/>
                </a:solidFill>
              </a:rPr>
              <a:t>, yang memiliki aplikasi dalam navigasi dan kontrol jalur kendaraan robot dan manipulator robot. </a:t>
            </a:r>
            <a:endParaRPr lang="en-US" sz="2800" dirty="0">
              <a:solidFill>
                <a:schemeClr val="bg1"/>
              </a:solidFill>
            </a:endParaRPr>
          </a:p>
          <a:p>
            <a:pPr algn="just">
              <a:lnSpc>
                <a:spcPts val="3400"/>
              </a:lnSpc>
            </a:pPr>
            <a:r>
              <a:rPr lang="id-ID" sz="2800" b="1" i="1" dirty="0">
                <a:solidFill>
                  <a:schemeClr val="bg1"/>
                </a:solidFill>
              </a:rPr>
              <a:t>Automatic Target Recognition</a:t>
            </a:r>
            <a:r>
              <a:rPr lang="id-ID" sz="2800" b="1" dirty="0">
                <a:solidFill>
                  <a:schemeClr val="bg1"/>
                </a:solidFill>
              </a:rPr>
              <a:t> (ATR) </a:t>
            </a:r>
            <a:endParaRPr lang="en-US" sz="2800" b="1" dirty="0">
              <a:solidFill>
                <a:schemeClr val="bg1"/>
              </a:solidFill>
            </a:endParaRPr>
          </a:p>
          <a:p>
            <a:pPr algn="just">
              <a:lnSpc>
                <a:spcPts val="3400"/>
              </a:lnSpc>
            </a:pPr>
            <a:r>
              <a:rPr lang="en-US" sz="2800" dirty="0">
                <a:solidFill>
                  <a:schemeClr val="bg1"/>
                </a:solidFill>
              </a:rPr>
              <a:t>K</a:t>
            </a:r>
            <a:r>
              <a:rPr lang="id-ID" sz="2800" dirty="0">
                <a:solidFill>
                  <a:schemeClr val="bg1"/>
                </a:solidFill>
              </a:rPr>
              <a:t>ecanggihan </a:t>
            </a:r>
            <a:r>
              <a:rPr lang="en-US" sz="2800" dirty="0">
                <a:solidFill>
                  <a:schemeClr val="bg1"/>
                </a:solidFill>
              </a:rPr>
              <a:t>pada </a:t>
            </a:r>
            <a:r>
              <a:rPr lang="id-ID" sz="2800" dirty="0">
                <a:solidFill>
                  <a:schemeClr val="bg1"/>
                </a:solidFill>
              </a:rPr>
              <a:t>sistem senjata</a:t>
            </a:r>
            <a:r>
              <a:rPr lang="en-US" sz="2800" dirty="0">
                <a:solidFill>
                  <a:schemeClr val="bg1"/>
                </a:solidFill>
              </a:rPr>
              <a:t> </a:t>
            </a:r>
            <a:r>
              <a:rPr lang="en-US" sz="2800" dirty="0" err="1">
                <a:solidFill>
                  <a:schemeClr val="bg1"/>
                </a:solidFill>
              </a:rPr>
              <a:t>untuk</a:t>
            </a:r>
            <a:r>
              <a:rPr lang="id-ID" sz="2800" dirty="0">
                <a:solidFill>
                  <a:schemeClr val="bg1"/>
                </a:solidFill>
              </a:rPr>
              <a:t> identifikasi dan pelacakan target menjadi penting dan cepat. Kekuatan pendorong utama adalah keakuratan pengenalan, dengan pelacakan beberapa target pada saat yang bersamaan. Interpretasi </a:t>
            </a:r>
            <a:r>
              <a:rPr lang="en-US" sz="2800" dirty="0">
                <a:solidFill>
                  <a:schemeClr val="bg1"/>
                </a:solidFill>
              </a:rPr>
              <a:t>f</a:t>
            </a:r>
            <a:r>
              <a:rPr lang="id-ID" sz="2800" dirty="0">
                <a:solidFill>
                  <a:schemeClr val="bg1"/>
                </a:solidFill>
              </a:rPr>
              <a:t>oto memerlukan digitalisasi data gambar, dan menafsirkannya menggunakan algoritma </a:t>
            </a:r>
            <a:r>
              <a:rPr lang="id-ID" sz="2800" i="1" dirty="0">
                <a:solidFill>
                  <a:schemeClr val="bg1"/>
                </a:solidFill>
              </a:rPr>
              <a:t>visi</a:t>
            </a:r>
            <a:r>
              <a:rPr lang="en-US" sz="2800" i="1" dirty="0">
                <a:solidFill>
                  <a:schemeClr val="bg1"/>
                </a:solidFill>
              </a:rPr>
              <a:t>on</a:t>
            </a:r>
            <a:r>
              <a:rPr lang="id-ID" sz="2800" dirty="0">
                <a:solidFill>
                  <a:schemeClr val="bg1"/>
                </a:solidFill>
              </a:rPr>
              <a:t>. </a:t>
            </a:r>
            <a:endParaRPr lang="en-US" sz="2800" dirty="0">
              <a:solidFill>
                <a:schemeClr val="bg1"/>
              </a:solidFill>
            </a:endParaRPr>
          </a:p>
          <a:p>
            <a:pPr algn="just">
              <a:lnSpc>
                <a:spcPts val="3400"/>
              </a:lnSpc>
            </a:pPr>
            <a:r>
              <a:rPr lang="id-ID" sz="2800" b="1" i="1" dirty="0">
                <a:solidFill>
                  <a:schemeClr val="bg1"/>
                </a:solidFill>
              </a:rPr>
              <a:t>Extraction of 3D Structure </a:t>
            </a:r>
            <a:endParaRPr lang="en-US" sz="2800" b="1" i="1" dirty="0">
              <a:solidFill>
                <a:schemeClr val="bg1"/>
              </a:solidFill>
            </a:endParaRPr>
          </a:p>
          <a:p>
            <a:pPr algn="just">
              <a:lnSpc>
                <a:spcPts val="3400"/>
              </a:lnSpc>
            </a:pPr>
            <a:r>
              <a:rPr lang="en-US" sz="2800" dirty="0" err="1">
                <a:solidFill>
                  <a:schemeClr val="bg1"/>
                </a:solidFill>
              </a:rPr>
              <a:t>Aplikasi</a:t>
            </a:r>
            <a:r>
              <a:rPr lang="id-ID" sz="2800" dirty="0">
                <a:solidFill>
                  <a:schemeClr val="bg1"/>
                </a:solidFill>
              </a:rPr>
              <a:t> </a:t>
            </a:r>
            <a:r>
              <a:rPr lang="en-US" sz="2800" dirty="0" err="1">
                <a:solidFill>
                  <a:schemeClr val="bg1"/>
                </a:solidFill>
              </a:rPr>
              <a:t>untuk</a:t>
            </a:r>
            <a:r>
              <a:rPr lang="en-US" sz="2800" dirty="0">
                <a:solidFill>
                  <a:schemeClr val="bg1"/>
                </a:solidFill>
              </a:rPr>
              <a:t> </a:t>
            </a:r>
            <a:r>
              <a:rPr lang="id-ID" sz="2800" dirty="0">
                <a:solidFill>
                  <a:schemeClr val="bg1"/>
                </a:solidFill>
              </a:rPr>
              <a:t>model geometris 3D dan medan yang kompleks</a:t>
            </a:r>
            <a:r>
              <a:rPr lang="en-US" sz="2800" dirty="0">
                <a:solidFill>
                  <a:schemeClr val="bg1"/>
                </a:solidFill>
              </a:rPr>
              <a:t> </a:t>
            </a:r>
            <a:r>
              <a:rPr lang="id-ID" sz="2800" dirty="0">
                <a:solidFill>
                  <a:schemeClr val="bg1"/>
                </a:solidFill>
              </a:rPr>
              <a:t>adalah: </a:t>
            </a:r>
            <a:r>
              <a:rPr lang="en-US" sz="2800" i="1" dirty="0">
                <a:solidFill>
                  <a:schemeClr val="bg1"/>
                </a:solidFill>
              </a:rPr>
              <a:t>engineering simulation, numerically controlled machines, virtual reality, and advanced cartography</a:t>
            </a:r>
            <a:r>
              <a:rPr lang="en-US" sz="2800" dirty="0">
                <a:solidFill>
                  <a:schemeClr val="bg1"/>
                </a:solidFill>
              </a:rPr>
              <a:t>. </a:t>
            </a:r>
            <a:r>
              <a:rPr lang="id-ID" sz="2800" dirty="0">
                <a:solidFill>
                  <a:schemeClr val="bg1"/>
                </a:solidFill>
              </a:rPr>
              <a:t>Masukan</a:t>
            </a:r>
            <a:r>
              <a:rPr lang="en-US" sz="2800" dirty="0" err="1">
                <a:solidFill>
                  <a:schemeClr val="bg1"/>
                </a:solidFill>
              </a:rPr>
              <a:t>nya</a:t>
            </a:r>
            <a:r>
              <a:rPr lang="en-US" sz="2800" dirty="0">
                <a:solidFill>
                  <a:schemeClr val="bg1"/>
                </a:solidFill>
              </a:rPr>
              <a:t> </a:t>
            </a:r>
            <a:r>
              <a:rPr lang="id-ID" sz="2800" dirty="0">
                <a:solidFill>
                  <a:schemeClr val="bg1"/>
                </a:solidFill>
              </a:rPr>
              <a:t>adalah: </a:t>
            </a:r>
            <a:r>
              <a:rPr lang="en-US" sz="2800" i="1" dirty="0">
                <a:solidFill>
                  <a:schemeClr val="bg1"/>
                </a:solidFill>
              </a:rPr>
              <a:t>drawings, intensity images, and 3D sensors like laser triangulation</a:t>
            </a:r>
            <a:r>
              <a:rPr lang="en-US" sz="2800" dirty="0">
                <a:solidFill>
                  <a:schemeClr val="bg1"/>
                </a:solidFill>
              </a:rPr>
              <a:t>. </a:t>
            </a:r>
            <a:r>
              <a:rPr lang="id-ID" sz="2800" dirty="0">
                <a:solidFill>
                  <a:schemeClr val="bg1"/>
                </a:solidFill>
              </a:rPr>
              <a:t>Algoritme </a:t>
            </a:r>
            <a:r>
              <a:rPr lang="en-US" sz="2800" dirty="0">
                <a:solidFill>
                  <a:schemeClr val="bg1"/>
                </a:solidFill>
              </a:rPr>
              <a:t>pada </a:t>
            </a:r>
            <a:r>
              <a:rPr lang="id-ID" sz="2800" dirty="0">
                <a:solidFill>
                  <a:schemeClr val="bg1"/>
                </a:solidFill>
              </a:rPr>
              <a:t>aplikasi ini secara otomatis memperoleh model slide 3D dari suatu objek yang menggerakkan elemen atau program simulasi grafis.</a:t>
            </a:r>
            <a:endParaRPr lang="en-US" sz="2800" dirty="0">
              <a:solidFill>
                <a:schemeClr val="bg1"/>
              </a:solidFill>
              <a:latin typeface="Tahoma"/>
            </a:endParaRPr>
          </a:p>
        </p:txBody>
      </p:sp>
      <p:sp>
        <p:nvSpPr>
          <p:cNvPr id="16" name="TextBox 12">
            <a:extLst>
              <a:ext uri="{FF2B5EF4-FFF2-40B4-BE49-F238E27FC236}">
                <a16:creationId xmlns:a16="http://schemas.microsoft.com/office/drawing/2014/main" id="{82FAFF1E-9635-4D82-A55E-B505A6F7A0F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1925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Basic Principles of Vision</a:t>
            </a:r>
          </a:p>
        </p:txBody>
      </p:sp>
      <p:sp>
        <p:nvSpPr>
          <p:cNvPr id="14" name="TextBox 14"/>
          <p:cNvSpPr txBox="1"/>
          <p:nvPr/>
        </p:nvSpPr>
        <p:spPr>
          <a:xfrm>
            <a:off x="914400" y="2793366"/>
            <a:ext cx="16229064" cy="2180084"/>
          </a:xfrm>
          <a:prstGeom prst="rect">
            <a:avLst/>
          </a:prstGeom>
        </p:spPr>
        <p:txBody>
          <a:bodyPr wrap="square" lIns="0" tIns="0" rIns="0" bIns="0" rtlCol="0" anchor="t">
            <a:spAutoFit/>
          </a:bodyPr>
          <a:lstStyle/>
          <a:p>
            <a:pPr algn="just">
              <a:lnSpc>
                <a:spcPts val="3400"/>
              </a:lnSpc>
            </a:pPr>
            <a:r>
              <a:rPr lang="id-ID" sz="3200" dirty="0">
                <a:solidFill>
                  <a:schemeClr val="bg1"/>
                </a:solidFill>
              </a:rPr>
              <a:t>Salah satu ciri makhluk hidup yang paling mendasar dan esensial adalah kemampuan mengenali dan mengidentifikasi objek. Semua hewan bergantung pada kemampuan ini untuk kelangsungan hidup</a:t>
            </a:r>
            <a:r>
              <a:rPr lang="en-US" sz="3200" dirty="0" err="1">
                <a:solidFill>
                  <a:schemeClr val="bg1"/>
                </a:solidFill>
              </a:rPr>
              <a:t>nya</a:t>
            </a:r>
            <a:r>
              <a:rPr lang="id-ID" sz="3200" dirty="0">
                <a:solidFill>
                  <a:schemeClr val="bg1"/>
                </a:solidFill>
              </a:rPr>
              <a:t>. Tanpa </a:t>
            </a:r>
            <a:r>
              <a:rPr lang="en-US" sz="3200" dirty="0" err="1">
                <a:solidFill>
                  <a:schemeClr val="bg1"/>
                </a:solidFill>
              </a:rPr>
              <a:t>kemampuan</a:t>
            </a:r>
            <a:r>
              <a:rPr lang="en-US" sz="3200" dirty="0">
                <a:solidFill>
                  <a:schemeClr val="bg1"/>
                </a:solidFill>
              </a:rPr>
              <a:t> </a:t>
            </a:r>
            <a:r>
              <a:rPr lang="en-US" sz="3200" dirty="0" err="1">
                <a:solidFill>
                  <a:schemeClr val="bg1"/>
                </a:solidFill>
              </a:rPr>
              <a:t>tersebut</a:t>
            </a:r>
            <a:r>
              <a:rPr lang="en-US" sz="3200" dirty="0">
                <a:solidFill>
                  <a:schemeClr val="bg1"/>
                </a:solidFill>
              </a:rPr>
              <a:t> </a:t>
            </a:r>
            <a:r>
              <a:rPr lang="id-ID" sz="3200" dirty="0">
                <a:solidFill>
                  <a:schemeClr val="bg1"/>
                </a:solidFill>
              </a:rPr>
              <a:t>tidak dapat </a:t>
            </a:r>
            <a:r>
              <a:rPr lang="en-US" sz="3200" dirty="0" err="1">
                <a:solidFill>
                  <a:schemeClr val="bg1"/>
                </a:solidFill>
              </a:rPr>
              <a:t>bertahan</a:t>
            </a:r>
            <a:r>
              <a:rPr lang="en-US" sz="3200" dirty="0">
                <a:solidFill>
                  <a:schemeClr val="bg1"/>
                </a:solidFill>
              </a:rPr>
              <a:t> </a:t>
            </a:r>
            <a:r>
              <a:rPr lang="id-ID" sz="3200" dirty="0">
                <a:solidFill>
                  <a:schemeClr val="bg1"/>
                </a:solidFill>
              </a:rPr>
              <a:t>bahkan dalam lingkungan yang statis dan tidak berubah. Penglihatan adalah indra yang paling mengesankan. </a:t>
            </a:r>
            <a:r>
              <a:rPr lang="en-US" sz="3200" dirty="0" err="1">
                <a:solidFill>
                  <a:schemeClr val="bg1"/>
                </a:solidFill>
              </a:rPr>
              <a:t>Ini</a:t>
            </a:r>
            <a:r>
              <a:rPr lang="en-US" sz="3200" dirty="0">
                <a:solidFill>
                  <a:schemeClr val="bg1"/>
                </a:solidFill>
              </a:rPr>
              <a:t> juga m</a:t>
            </a:r>
            <a:r>
              <a:rPr lang="id-ID" sz="3200" dirty="0">
                <a:solidFill>
                  <a:schemeClr val="bg1"/>
                </a:solidFill>
              </a:rPr>
              <a:t>erupakan bidang AI </a:t>
            </a:r>
            <a:r>
              <a:rPr lang="en-US" sz="3200" dirty="0">
                <a:solidFill>
                  <a:schemeClr val="bg1"/>
                </a:solidFill>
              </a:rPr>
              <a:t> </a:t>
            </a:r>
            <a:r>
              <a:rPr lang="id-ID" sz="3200" dirty="0">
                <a:solidFill>
                  <a:schemeClr val="bg1"/>
                </a:solidFill>
              </a:rPr>
              <a:t>yang menantang.</a:t>
            </a:r>
            <a:endParaRPr lang="en-US" sz="3000" dirty="0">
              <a:solidFill>
                <a:schemeClr val="bg1"/>
              </a:solidFill>
              <a:latin typeface="Tahoma"/>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pic>
        <p:nvPicPr>
          <p:cNvPr id="12" name="Picture 11">
            <a:extLst>
              <a:ext uri="{FF2B5EF4-FFF2-40B4-BE49-F238E27FC236}">
                <a16:creationId xmlns:a16="http://schemas.microsoft.com/office/drawing/2014/main" id="{C0631AAE-B0BD-44C6-AF60-E1C35815E8E6}"/>
              </a:ext>
            </a:extLst>
          </p:cNvPr>
          <p:cNvPicPr>
            <a:picLocks noChangeAspect="1"/>
          </p:cNvPicPr>
          <p:nvPr/>
        </p:nvPicPr>
        <p:blipFill rotWithShape="1">
          <a:blip r:embed="rId10"/>
          <a:srcRect l="44143" t="50000" r="26574" b="31250"/>
          <a:stretch/>
        </p:blipFill>
        <p:spPr>
          <a:xfrm>
            <a:off x="4960092" y="5275451"/>
            <a:ext cx="8840955" cy="3141223"/>
          </a:xfrm>
          <a:prstGeom prst="rect">
            <a:avLst/>
          </a:prstGeom>
        </p:spPr>
      </p:pic>
    </p:spTree>
    <p:extLst>
      <p:ext uri="{BB962C8B-B14F-4D97-AF65-F5344CB8AC3E}">
        <p14:creationId xmlns:p14="http://schemas.microsoft.com/office/powerpoint/2010/main" val="337480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From Image-to-Scene</a:t>
            </a:r>
          </a:p>
        </p:txBody>
      </p:sp>
      <p:sp>
        <p:nvSpPr>
          <p:cNvPr id="14" name="TextBox 14"/>
          <p:cNvSpPr txBox="1"/>
          <p:nvPr/>
        </p:nvSpPr>
        <p:spPr>
          <a:xfrm>
            <a:off x="1600200" y="2793366"/>
            <a:ext cx="15137855" cy="4360168"/>
          </a:xfrm>
          <a:prstGeom prst="rect">
            <a:avLst/>
          </a:prstGeom>
        </p:spPr>
        <p:txBody>
          <a:bodyPr wrap="square" lIns="0" tIns="0" rIns="0" bIns="0" rtlCol="0" anchor="t">
            <a:spAutoFit/>
          </a:bodyPr>
          <a:lstStyle/>
          <a:p>
            <a:pPr algn="just">
              <a:lnSpc>
                <a:spcPts val="3400"/>
              </a:lnSpc>
            </a:pPr>
            <a:r>
              <a:rPr lang="en-US" sz="3200" dirty="0">
                <a:solidFill>
                  <a:schemeClr val="bg1"/>
                </a:solidFill>
              </a:rPr>
              <a:t>S</a:t>
            </a:r>
            <a:r>
              <a:rPr lang="id-ID" sz="3200" dirty="0">
                <a:solidFill>
                  <a:schemeClr val="bg1"/>
                </a:solidFill>
              </a:rPr>
              <a:t>uatu makhluk, baik yang bersifat biologis maupun mekanis (misalnya robot), agar dapat berinteraksi secara efektif dengan lingkungannya, perlu mengetahui objek apa saja, dan di mana </a:t>
            </a:r>
            <a:r>
              <a:rPr lang="en-US" sz="3200" dirty="0" err="1">
                <a:solidFill>
                  <a:schemeClr val="bg1"/>
                </a:solidFill>
              </a:rPr>
              <a:t>saja</a:t>
            </a:r>
            <a:r>
              <a:rPr lang="en-US" sz="3200" dirty="0">
                <a:solidFill>
                  <a:schemeClr val="bg1"/>
                </a:solidFill>
              </a:rPr>
              <a:t>.</a:t>
            </a:r>
            <a:r>
              <a:rPr lang="id-ID" sz="3200" dirty="0">
                <a:solidFill>
                  <a:schemeClr val="bg1"/>
                </a:solidFill>
              </a:rPr>
              <a:t> </a:t>
            </a:r>
            <a:r>
              <a:rPr lang="en-US" sz="3200" i="1" dirty="0">
                <a:solidFill>
                  <a:schemeClr val="bg1"/>
                </a:solidFill>
              </a:rPr>
              <a:t>C</a:t>
            </a:r>
            <a:r>
              <a:rPr lang="id-ID" sz="3200" i="1" dirty="0">
                <a:solidFill>
                  <a:schemeClr val="bg1"/>
                </a:solidFill>
              </a:rPr>
              <a:t>omputer </a:t>
            </a:r>
            <a:r>
              <a:rPr lang="en-US" sz="3200" i="1" dirty="0">
                <a:solidFill>
                  <a:schemeClr val="bg1"/>
                </a:solidFill>
              </a:rPr>
              <a:t>v</a:t>
            </a:r>
            <a:r>
              <a:rPr lang="id-ID" sz="3200" i="1" dirty="0">
                <a:solidFill>
                  <a:schemeClr val="bg1"/>
                </a:solidFill>
              </a:rPr>
              <a:t>isi</a:t>
            </a:r>
            <a:r>
              <a:rPr lang="en-US" sz="3200" i="1" dirty="0">
                <a:solidFill>
                  <a:schemeClr val="bg1"/>
                </a:solidFill>
              </a:rPr>
              <a:t>on</a:t>
            </a:r>
            <a:r>
              <a:rPr lang="id-ID" sz="3200" i="1" dirty="0">
                <a:solidFill>
                  <a:schemeClr val="bg1"/>
                </a:solidFill>
              </a:rPr>
              <a:t> </a:t>
            </a:r>
            <a:r>
              <a:rPr lang="id-ID" sz="3200" dirty="0">
                <a:solidFill>
                  <a:schemeClr val="bg1"/>
                </a:solidFill>
              </a:rPr>
              <a:t>memberikan metode dasar untuk memahami cara membuat keputusan cerdas tentang lingkungan interaksi, berdasarkan masukan sensorik yang diterimanya. Untuk mendukung interaksi cerdas dengan lingkungan, sistem penglihatan harus mengetahui informasi tentang objek di dunia (yang berinteraksi dengannya). Pengetahuan tentang objek dan posisinya diketahui oleh sistem penglihatan hanya berdasarkan pengukuran masukan yang diterima dalam bentuk kecerahan yang dipantulkan. Untuk mengubah kecerahan ini menjadi dunia pengukuran, pertama-tama perlu diketahui bagaimana objek dipetakan ke dalam kecerahan gambar.</a:t>
            </a:r>
            <a:endParaRPr lang="en-US" sz="3200" i="1" dirty="0">
              <a:solidFill>
                <a:schemeClr val="bg1"/>
              </a:solidFill>
            </a:endParaRP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65236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2556899" y="838031"/>
            <a:ext cx="84582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Machine Vision Techniques</a:t>
            </a:r>
          </a:p>
        </p:txBody>
      </p:sp>
      <p:sp>
        <p:nvSpPr>
          <p:cNvPr id="14" name="TextBox 14"/>
          <p:cNvSpPr txBox="1"/>
          <p:nvPr/>
        </p:nvSpPr>
        <p:spPr>
          <a:xfrm>
            <a:off x="806311" y="1714798"/>
            <a:ext cx="16611600" cy="7848302"/>
          </a:xfrm>
          <a:prstGeom prst="rect">
            <a:avLst/>
          </a:prstGeom>
        </p:spPr>
        <p:txBody>
          <a:bodyPr wrap="square" lIns="0" tIns="0" rIns="0" bIns="0" rtlCol="0" anchor="t">
            <a:spAutoFit/>
          </a:bodyPr>
          <a:lstStyle/>
          <a:p>
            <a:pPr algn="just"/>
            <a:r>
              <a:rPr lang="id-ID" sz="3000" dirty="0">
                <a:solidFill>
                  <a:schemeClr val="bg1"/>
                </a:solidFill>
              </a:rPr>
              <a:t>Sistem </a:t>
            </a:r>
            <a:r>
              <a:rPr lang="id-ID" sz="3000" i="1" dirty="0">
                <a:solidFill>
                  <a:schemeClr val="bg1"/>
                </a:solidFill>
              </a:rPr>
              <a:t>m</a:t>
            </a:r>
            <a:r>
              <a:rPr lang="en-US" sz="3000" i="1" dirty="0">
                <a:solidFill>
                  <a:schemeClr val="bg1"/>
                </a:solidFill>
              </a:rPr>
              <a:t>ach</a:t>
            </a:r>
            <a:r>
              <a:rPr lang="id-ID" sz="3000" i="1" dirty="0">
                <a:solidFill>
                  <a:schemeClr val="bg1"/>
                </a:solidFill>
              </a:rPr>
              <a:t>in</a:t>
            </a:r>
            <a:r>
              <a:rPr lang="en-US" sz="3000" i="1" dirty="0">
                <a:solidFill>
                  <a:schemeClr val="bg1"/>
                </a:solidFill>
              </a:rPr>
              <a:t>e</a:t>
            </a:r>
            <a:r>
              <a:rPr lang="id-ID" sz="3000" i="1" dirty="0">
                <a:solidFill>
                  <a:schemeClr val="bg1"/>
                </a:solidFill>
              </a:rPr>
              <a:t> visi</a:t>
            </a:r>
            <a:r>
              <a:rPr lang="en-US" sz="3000" i="1" dirty="0">
                <a:solidFill>
                  <a:schemeClr val="bg1"/>
                </a:solidFill>
              </a:rPr>
              <a:t>on</a:t>
            </a:r>
            <a:r>
              <a:rPr lang="id-ID" sz="3000" i="1" dirty="0">
                <a:solidFill>
                  <a:schemeClr val="bg1"/>
                </a:solidFill>
              </a:rPr>
              <a:t> </a:t>
            </a:r>
            <a:r>
              <a:rPr lang="id-ID" sz="3000" dirty="0">
                <a:solidFill>
                  <a:schemeClr val="bg1"/>
                </a:solidFill>
              </a:rPr>
              <a:t>beroperasi pada gambar digital, yaitu kumpulan nilai diskrit terkuantisasi dalam ruang 2D dengan intensitas yang bervariasi. Metode yang digunakan dalam </a:t>
            </a:r>
            <a:r>
              <a:rPr lang="id-ID" sz="3000" i="1" dirty="0">
                <a:solidFill>
                  <a:schemeClr val="bg1"/>
                </a:solidFill>
              </a:rPr>
              <a:t>m</a:t>
            </a:r>
            <a:r>
              <a:rPr lang="en-US" sz="3000" i="1" dirty="0">
                <a:solidFill>
                  <a:schemeClr val="bg1"/>
                </a:solidFill>
              </a:rPr>
              <a:t>ach</a:t>
            </a:r>
            <a:r>
              <a:rPr lang="id-ID" sz="3000" i="1" dirty="0">
                <a:solidFill>
                  <a:schemeClr val="bg1"/>
                </a:solidFill>
              </a:rPr>
              <a:t>in</a:t>
            </a:r>
            <a:r>
              <a:rPr lang="en-US" sz="3000" i="1" dirty="0">
                <a:solidFill>
                  <a:schemeClr val="bg1"/>
                </a:solidFill>
              </a:rPr>
              <a:t>e</a:t>
            </a:r>
            <a:r>
              <a:rPr lang="id-ID" sz="3000" i="1" dirty="0">
                <a:solidFill>
                  <a:schemeClr val="bg1"/>
                </a:solidFill>
              </a:rPr>
              <a:t> visi</a:t>
            </a:r>
            <a:r>
              <a:rPr lang="en-US" sz="3000" i="1" dirty="0">
                <a:solidFill>
                  <a:schemeClr val="bg1"/>
                </a:solidFill>
              </a:rPr>
              <a:t>on</a:t>
            </a:r>
            <a:r>
              <a:rPr lang="id-ID" sz="3000" i="1" dirty="0">
                <a:solidFill>
                  <a:schemeClr val="bg1"/>
                </a:solidFill>
              </a:rPr>
              <a:t> </a:t>
            </a:r>
            <a:r>
              <a:rPr lang="id-ID" sz="3000" dirty="0">
                <a:solidFill>
                  <a:schemeClr val="bg1"/>
                </a:solidFill>
              </a:rPr>
              <a:t>juga diklasifikasikan menjadi</a:t>
            </a:r>
            <a:r>
              <a:rPr lang="id-ID" sz="3000" i="1" dirty="0">
                <a:solidFill>
                  <a:schemeClr val="bg1"/>
                </a:solidFill>
              </a:rPr>
              <a:t> visi</a:t>
            </a:r>
            <a:r>
              <a:rPr lang="en-US" sz="3000" i="1" dirty="0">
                <a:solidFill>
                  <a:schemeClr val="bg1"/>
                </a:solidFill>
              </a:rPr>
              <a:t>on </a:t>
            </a:r>
            <a:r>
              <a:rPr lang="id-ID" sz="3000" dirty="0">
                <a:solidFill>
                  <a:schemeClr val="bg1"/>
                </a:solidFill>
              </a:rPr>
              <a:t>tingkat rendah, </a:t>
            </a:r>
            <a:r>
              <a:rPr lang="id-ID" sz="3000" i="1" dirty="0">
                <a:solidFill>
                  <a:schemeClr val="bg1"/>
                </a:solidFill>
              </a:rPr>
              <a:t>visi</a:t>
            </a:r>
            <a:r>
              <a:rPr lang="en-US" sz="3000" i="1" dirty="0">
                <a:solidFill>
                  <a:schemeClr val="bg1"/>
                </a:solidFill>
              </a:rPr>
              <a:t>on</a:t>
            </a:r>
            <a:r>
              <a:rPr lang="id-ID" sz="3000" dirty="0">
                <a:solidFill>
                  <a:schemeClr val="bg1"/>
                </a:solidFill>
              </a:rPr>
              <a:t> tingkat menengah, dan </a:t>
            </a:r>
            <a:r>
              <a:rPr lang="id-ID" sz="3000" i="1" dirty="0">
                <a:solidFill>
                  <a:schemeClr val="bg1"/>
                </a:solidFill>
              </a:rPr>
              <a:t>visi</a:t>
            </a:r>
            <a:r>
              <a:rPr lang="en-US" sz="3000" i="1" dirty="0">
                <a:solidFill>
                  <a:schemeClr val="bg1"/>
                </a:solidFill>
              </a:rPr>
              <a:t>on</a:t>
            </a:r>
            <a:r>
              <a:rPr lang="id-ID" sz="3000" dirty="0">
                <a:solidFill>
                  <a:schemeClr val="bg1"/>
                </a:solidFill>
              </a:rPr>
              <a:t> tingkat tinggi. </a:t>
            </a:r>
            <a:endParaRPr lang="en-US" sz="3000" dirty="0">
              <a:solidFill>
                <a:schemeClr val="bg1"/>
              </a:solidFill>
            </a:endParaRPr>
          </a:p>
          <a:p>
            <a:pPr algn="just"/>
            <a:r>
              <a:rPr lang="id-ID" sz="3000" b="1" dirty="0">
                <a:solidFill>
                  <a:schemeClr val="bg1"/>
                </a:solidFill>
              </a:rPr>
              <a:t>Teknik penglihatan tingkat rendah </a:t>
            </a:r>
            <a:r>
              <a:rPr lang="id-ID" sz="3000" dirty="0">
                <a:solidFill>
                  <a:schemeClr val="bg1"/>
                </a:solidFill>
              </a:rPr>
              <a:t>beroperasi secara langsung pada gambar dan menghasilkan gambar keluaran dalam sistem koordinat yang sama dengan sistem masukan. Misalnya, algoritme deteksi tepi dapat mengambil gambar dengan nilai intensitas berbeda sebagai masukan, dan menghasilkan keluaran biner yang menunjukkan tepi pada gambar. </a:t>
            </a:r>
            <a:endParaRPr lang="en-US" sz="3000" dirty="0">
              <a:solidFill>
                <a:schemeClr val="bg1"/>
              </a:solidFill>
            </a:endParaRPr>
          </a:p>
          <a:p>
            <a:pPr algn="just"/>
            <a:r>
              <a:rPr lang="id-ID" sz="3000" b="1" dirty="0">
                <a:solidFill>
                  <a:schemeClr val="bg1"/>
                </a:solidFill>
              </a:rPr>
              <a:t>Teknik penglihatan tingkat menengah </a:t>
            </a:r>
            <a:r>
              <a:rPr lang="id-ID" sz="3000" dirty="0">
                <a:solidFill>
                  <a:schemeClr val="bg1"/>
                </a:solidFill>
              </a:rPr>
              <a:t>mengambil gambar atau keluaran yang dihasilkan oleh algoritma penglihatan tingkat rendah sebagai masukan, dan menghasilkan keluaran selain piksel dari sistem koordinat gambar. Misalnya, sistem penglihatan stereo dapat menghasilkan bentuk keluaran dalam 3D menggunakan masukan sebagai dua gambar 2D. Contoh lain, algoritme struktur-dari-gerak mengambil masukan sekumpulan fitur gambar dan menghasilkan keluaran koordinat 3D dari fitur-fitur ini. </a:t>
            </a:r>
            <a:endParaRPr lang="en-US" sz="3000" dirty="0">
              <a:solidFill>
                <a:schemeClr val="bg1"/>
              </a:solidFill>
            </a:endParaRPr>
          </a:p>
          <a:p>
            <a:pPr algn="just"/>
            <a:r>
              <a:rPr lang="id-ID" sz="3000" b="1" dirty="0">
                <a:solidFill>
                  <a:schemeClr val="bg1"/>
                </a:solidFill>
              </a:rPr>
              <a:t>Teknik penglihatan tingkat tinggi </a:t>
            </a:r>
            <a:r>
              <a:rPr lang="id-ID" sz="3000" dirty="0">
                <a:solidFill>
                  <a:schemeClr val="bg1"/>
                </a:solidFill>
              </a:rPr>
              <a:t>mengambil masukan dari hasil algoritme visi tingkat rendah atau menengah dan menghasilkan keluaran beberapa struktur data abstrak. Misalnya, sistem pengenalan berbasis model dapat mengambil serangkaian fitur gambar sebagai masukan, dan memberikan keluaran transformasi geometris yang memetakan model dalam databasenya ke lokasi masing-masing dalam gambar.</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222219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4B"/>
        </a:solidFill>
        <a:effectLst/>
      </p:bgPr>
    </p:bg>
    <p:spTree>
      <p:nvGrpSpPr>
        <p:cNvPr id="1" name=""/>
        <p:cNvGrpSpPr/>
        <p:nvPr/>
      </p:nvGrpSpPr>
      <p:grpSpPr>
        <a:xfrm>
          <a:off x="0" y="0"/>
          <a:ext cx="0" cy="0"/>
          <a:chOff x="0" y="0"/>
          <a:chExt cx="0" cy="0"/>
        </a:xfrm>
      </p:grpSpPr>
      <p:sp>
        <p:nvSpPr>
          <p:cNvPr id="2" name="Freeform 2"/>
          <p:cNvSpPr/>
          <p:nvPr/>
        </p:nvSpPr>
        <p:spPr>
          <a:xfrm>
            <a:off x="-1750568" y="-1456954"/>
            <a:ext cx="4193168" cy="2966667"/>
          </a:xfrm>
          <a:custGeom>
            <a:avLst/>
            <a:gdLst/>
            <a:ahLst/>
            <a:cxnLst/>
            <a:rect l="l" t="t" r="r" b="b"/>
            <a:pathLst>
              <a:path w="4193168" h="2966667">
                <a:moveTo>
                  <a:pt x="0" y="0"/>
                </a:moveTo>
                <a:lnTo>
                  <a:pt x="4193169" y="0"/>
                </a:lnTo>
                <a:lnTo>
                  <a:pt x="4193169" y="2966667"/>
                </a:lnTo>
                <a:lnTo>
                  <a:pt x="0" y="29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7259300" y="8617846"/>
            <a:ext cx="1642777" cy="1907433"/>
          </a:xfrm>
          <a:custGeom>
            <a:avLst/>
            <a:gdLst/>
            <a:ahLst/>
            <a:cxnLst/>
            <a:rect l="l" t="t" r="r" b="b"/>
            <a:pathLst>
              <a:path w="1642777" h="1907433">
                <a:moveTo>
                  <a:pt x="0" y="0"/>
                </a:moveTo>
                <a:lnTo>
                  <a:pt x="1642777" y="0"/>
                </a:lnTo>
                <a:lnTo>
                  <a:pt x="1642777" y="1907433"/>
                </a:lnTo>
                <a:lnTo>
                  <a:pt x="0" y="19074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0941778" y="389471"/>
            <a:ext cx="7683351" cy="897122"/>
            <a:chOff x="0" y="0"/>
            <a:chExt cx="10244467" cy="1196163"/>
          </a:xfrm>
        </p:grpSpPr>
        <p:grpSp>
          <p:nvGrpSpPr>
            <p:cNvPr id="5" name="Group 5"/>
            <p:cNvGrpSpPr/>
            <p:nvPr/>
          </p:nvGrpSpPr>
          <p:grpSpPr>
            <a:xfrm>
              <a:off x="0" y="0"/>
              <a:ext cx="10244467" cy="1196163"/>
              <a:chOff x="0" y="0"/>
              <a:chExt cx="2449405" cy="285997"/>
            </a:xfrm>
          </p:grpSpPr>
          <p:sp>
            <p:nvSpPr>
              <p:cNvPr id="6" name="Freeform 6"/>
              <p:cNvSpPr/>
              <p:nvPr/>
            </p:nvSpPr>
            <p:spPr>
              <a:xfrm>
                <a:off x="0" y="0"/>
                <a:ext cx="2449405" cy="285997"/>
              </a:xfrm>
              <a:custGeom>
                <a:avLst/>
                <a:gdLst/>
                <a:ahLst/>
                <a:cxnLst/>
                <a:rect l="l" t="t" r="r" b="b"/>
                <a:pathLst>
                  <a:path w="2449405" h="285997">
                    <a:moveTo>
                      <a:pt x="42320" y="0"/>
                    </a:moveTo>
                    <a:lnTo>
                      <a:pt x="2407085" y="0"/>
                    </a:lnTo>
                    <a:cubicBezTo>
                      <a:pt x="2430458" y="0"/>
                      <a:pt x="2449405" y="18947"/>
                      <a:pt x="2449405" y="42320"/>
                    </a:cubicBezTo>
                    <a:lnTo>
                      <a:pt x="2449405" y="243677"/>
                    </a:lnTo>
                    <a:cubicBezTo>
                      <a:pt x="2449405" y="267050"/>
                      <a:pt x="2430458" y="285997"/>
                      <a:pt x="2407085" y="285997"/>
                    </a:cubicBezTo>
                    <a:lnTo>
                      <a:pt x="42320" y="285997"/>
                    </a:lnTo>
                    <a:cubicBezTo>
                      <a:pt x="18947" y="285997"/>
                      <a:pt x="0" y="267050"/>
                      <a:pt x="0" y="243677"/>
                    </a:cubicBezTo>
                    <a:lnTo>
                      <a:pt x="0" y="42320"/>
                    </a:lnTo>
                    <a:cubicBezTo>
                      <a:pt x="0" y="18947"/>
                      <a:pt x="18947" y="0"/>
                      <a:pt x="42320" y="0"/>
                    </a:cubicBezTo>
                    <a:close/>
                  </a:path>
                </a:pathLst>
              </a:custGeom>
              <a:solidFill>
                <a:srgbClr val="FFFFFF"/>
              </a:solidFill>
            </p:spPr>
          </p:sp>
          <p:sp>
            <p:nvSpPr>
              <p:cNvPr id="7" name="TextBox 7"/>
              <p:cNvSpPr txBox="1"/>
              <p:nvPr/>
            </p:nvSpPr>
            <p:spPr>
              <a:xfrm>
                <a:off x="0" y="-76200"/>
                <a:ext cx="812800" cy="889000"/>
              </a:xfrm>
              <a:prstGeom prst="rect">
                <a:avLst/>
              </a:prstGeom>
            </p:spPr>
            <p:txBody>
              <a:bodyPr lIns="41969" tIns="41969" rIns="41969" bIns="41969" rtlCol="0" anchor="ctr"/>
              <a:lstStyle/>
              <a:p>
                <a:pPr algn="ctr">
                  <a:lnSpc>
                    <a:spcPts val="3695"/>
                  </a:lnSpc>
                </a:pPr>
                <a:endParaRPr/>
              </a:p>
            </p:txBody>
          </p:sp>
        </p:grpSp>
        <p:sp>
          <p:nvSpPr>
            <p:cNvPr id="8" name="Freeform 8"/>
            <p:cNvSpPr/>
            <p:nvPr/>
          </p:nvSpPr>
          <p:spPr>
            <a:xfrm>
              <a:off x="329832" y="155260"/>
              <a:ext cx="3482526" cy="885642"/>
            </a:xfrm>
            <a:custGeom>
              <a:avLst/>
              <a:gdLst/>
              <a:ahLst/>
              <a:cxnLst/>
              <a:rect l="l" t="t" r="r" b="b"/>
              <a:pathLst>
                <a:path w="3482526" h="885642">
                  <a:moveTo>
                    <a:pt x="0" y="0"/>
                  </a:moveTo>
                  <a:lnTo>
                    <a:pt x="3482526" y="0"/>
                  </a:lnTo>
                  <a:lnTo>
                    <a:pt x="3482526" y="885643"/>
                  </a:lnTo>
                  <a:lnTo>
                    <a:pt x="0" y="885643"/>
                  </a:lnTo>
                  <a:lnTo>
                    <a:pt x="0" y="0"/>
                  </a:lnTo>
                  <a:close/>
                </a:path>
              </a:pathLst>
            </a:custGeom>
            <a:blipFill>
              <a:blip r:embed="rId6"/>
              <a:stretch>
                <a:fillRect/>
              </a:stretch>
            </a:blipFill>
          </p:spPr>
        </p:sp>
        <p:sp>
          <p:nvSpPr>
            <p:cNvPr id="9" name="Freeform 9"/>
            <p:cNvSpPr/>
            <p:nvPr/>
          </p:nvSpPr>
          <p:spPr>
            <a:xfrm>
              <a:off x="4071928" y="165752"/>
              <a:ext cx="1400551" cy="885642"/>
            </a:xfrm>
            <a:custGeom>
              <a:avLst/>
              <a:gdLst/>
              <a:ahLst/>
              <a:cxnLst/>
              <a:rect l="l" t="t" r="r" b="b"/>
              <a:pathLst>
                <a:path w="1400551" h="885642">
                  <a:moveTo>
                    <a:pt x="0" y="0"/>
                  </a:moveTo>
                  <a:lnTo>
                    <a:pt x="1400551" y="0"/>
                  </a:lnTo>
                  <a:lnTo>
                    <a:pt x="1400551" y="885643"/>
                  </a:lnTo>
                  <a:lnTo>
                    <a:pt x="0" y="885643"/>
                  </a:lnTo>
                  <a:lnTo>
                    <a:pt x="0" y="0"/>
                  </a:lnTo>
                  <a:close/>
                </a:path>
              </a:pathLst>
            </a:custGeom>
            <a:blipFill>
              <a:blip r:embed="rId7"/>
              <a:stretch>
                <a:fillRect/>
              </a:stretch>
            </a:blipFill>
          </p:spPr>
        </p:sp>
        <p:sp>
          <p:nvSpPr>
            <p:cNvPr id="10" name="Freeform 10"/>
            <p:cNvSpPr/>
            <p:nvPr/>
          </p:nvSpPr>
          <p:spPr>
            <a:xfrm>
              <a:off x="7728368" y="0"/>
              <a:ext cx="1826203" cy="1196163"/>
            </a:xfrm>
            <a:custGeom>
              <a:avLst/>
              <a:gdLst/>
              <a:ahLst/>
              <a:cxnLst/>
              <a:rect l="l" t="t" r="r" b="b"/>
              <a:pathLst>
                <a:path w="1826203" h="1196163">
                  <a:moveTo>
                    <a:pt x="0" y="0"/>
                  </a:moveTo>
                  <a:lnTo>
                    <a:pt x="1826203" y="0"/>
                  </a:lnTo>
                  <a:lnTo>
                    <a:pt x="1826203" y="1196163"/>
                  </a:lnTo>
                  <a:lnTo>
                    <a:pt x="0" y="1196163"/>
                  </a:lnTo>
                  <a:lnTo>
                    <a:pt x="0" y="0"/>
                  </a:lnTo>
                  <a:close/>
                </a:path>
              </a:pathLst>
            </a:custGeom>
            <a:blipFill>
              <a:blip r:embed="rId8"/>
              <a:stretch>
                <a:fillRect/>
              </a:stretch>
            </a:blipFill>
          </p:spPr>
        </p:sp>
        <p:sp>
          <p:nvSpPr>
            <p:cNvPr id="11" name="Freeform 11"/>
            <p:cNvSpPr/>
            <p:nvPr/>
          </p:nvSpPr>
          <p:spPr>
            <a:xfrm>
              <a:off x="5912867" y="165793"/>
              <a:ext cx="1663102" cy="885602"/>
            </a:xfrm>
            <a:custGeom>
              <a:avLst/>
              <a:gdLst/>
              <a:ahLst/>
              <a:cxnLst/>
              <a:rect l="l" t="t" r="r" b="b"/>
              <a:pathLst>
                <a:path w="1663102" h="885602">
                  <a:moveTo>
                    <a:pt x="0" y="0"/>
                  </a:moveTo>
                  <a:lnTo>
                    <a:pt x="1663101" y="0"/>
                  </a:lnTo>
                  <a:lnTo>
                    <a:pt x="1663101" y="885602"/>
                  </a:lnTo>
                  <a:lnTo>
                    <a:pt x="0" y="885602"/>
                  </a:lnTo>
                  <a:lnTo>
                    <a:pt x="0" y="0"/>
                  </a:lnTo>
                  <a:close/>
                </a:path>
              </a:pathLst>
            </a:custGeom>
            <a:blipFill>
              <a:blip r:embed="rId9"/>
              <a:stretch>
                <a:fillRect/>
              </a:stretch>
            </a:blipFill>
          </p:spPr>
        </p:sp>
      </p:grpSp>
      <p:sp>
        <p:nvSpPr>
          <p:cNvPr id="13" name="TextBox 13"/>
          <p:cNvSpPr txBox="1"/>
          <p:nvPr/>
        </p:nvSpPr>
        <p:spPr>
          <a:xfrm>
            <a:off x="1600200" y="1792109"/>
            <a:ext cx="14401800" cy="615553"/>
          </a:xfrm>
          <a:prstGeom prst="rect">
            <a:avLst/>
          </a:prstGeom>
        </p:spPr>
        <p:txBody>
          <a:bodyPr wrap="square" lIns="0" tIns="0" rIns="0" bIns="0" rtlCol="0" anchor="t">
            <a:spAutoFit/>
          </a:bodyPr>
          <a:lstStyle/>
          <a:p>
            <a:pPr>
              <a:lnSpc>
                <a:spcPts val="4799"/>
              </a:lnSpc>
              <a:spcBef>
                <a:spcPct val="0"/>
              </a:spcBef>
            </a:pPr>
            <a:r>
              <a:rPr lang="en-US" sz="4799" dirty="0">
                <a:solidFill>
                  <a:srgbClr val="F6F3E4"/>
                </a:solidFill>
                <a:latin typeface="Tahoma Bold"/>
              </a:rPr>
              <a:t>Indexing and Geometric Hashing</a:t>
            </a:r>
          </a:p>
        </p:txBody>
      </p:sp>
      <p:sp>
        <p:nvSpPr>
          <p:cNvPr id="14" name="TextBox 14"/>
          <p:cNvSpPr txBox="1"/>
          <p:nvPr/>
        </p:nvSpPr>
        <p:spPr>
          <a:xfrm>
            <a:off x="1600200" y="2793366"/>
            <a:ext cx="15137855" cy="4431983"/>
          </a:xfrm>
          <a:prstGeom prst="rect">
            <a:avLst/>
          </a:prstGeom>
        </p:spPr>
        <p:txBody>
          <a:bodyPr wrap="square" lIns="0" tIns="0" rIns="0" bIns="0" rtlCol="0" anchor="t">
            <a:spAutoFit/>
          </a:bodyPr>
          <a:lstStyle/>
          <a:p>
            <a:pPr algn="just"/>
            <a:r>
              <a:rPr lang="id-ID" sz="3200" dirty="0">
                <a:solidFill>
                  <a:schemeClr val="bg1"/>
                </a:solidFill>
              </a:rPr>
              <a:t>Pentingnya pengindeks</a:t>
            </a:r>
            <a:r>
              <a:rPr lang="en-US" sz="3200" dirty="0">
                <a:solidFill>
                  <a:schemeClr val="bg1"/>
                </a:solidFill>
              </a:rPr>
              <a:t>-</a:t>
            </a:r>
            <a:r>
              <a:rPr lang="id-ID" sz="3200" dirty="0">
                <a:solidFill>
                  <a:schemeClr val="bg1"/>
                </a:solidFill>
              </a:rPr>
              <a:t>an dalam </a:t>
            </a:r>
            <a:r>
              <a:rPr lang="id-ID" sz="3200" i="1" dirty="0">
                <a:solidFill>
                  <a:schemeClr val="bg1"/>
                </a:solidFill>
              </a:rPr>
              <a:t>vision</a:t>
            </a:r>
            <a:r>
              <a:rPr lang="id-ID" sz="3200" dirty="0">
                <a:solidFill>
                  <a:schemeClr val="bg1"/>
                </a:solidFill>
              </a:rPr>
              <a:t> adalah untuk mencocokkan gambar secara efisien dengan model yang disimpan dalam repositori. Dengan memiliki fasilitas ini, pada prinsipnya dimungkinkan untuk mencari objek di perpustakaan model yang disimpan, dengan kompleksitas waktu, yang tidak bergantung pada jumlah model yang disimpan. Untuk melakukan pengindeks</a:t>
            </a:r>
            <a:r>
              <a:rPr lang="en-US" sz="3200" dirty="0">
                <a:solidFill>
                  <a:schemeClr val="bg1"/>
                </a:solidFill>
              </a:rPr>
              <a:t>-</a:t>
            </a:r>
            <a:r>
              <a:rPr lang="id-ID" sz="3200" dirty="0">
                <a:solidFill>
                  <a:schemeClr val="bg1"/>
                </a:solidFill>
              </a:rPr>
              <a:t>an, diperlukan pencarian invarian geometrik dalam pengenalan model</a:t>
            </a:r>
            <a:r>
              <a:rPr lang="en-US" sz="3200" dirty="0">
                <a:solidFill>
                  <a:schemeClr val="bg1"/>
                </a:solidFill>
              </a:rPr>
              <a:t>-</a:t>
            </a:r>
            <a:r>
              <a:rPr lang="id-ID" sz="3200" dirty="0">
                <a:solidFill>
                  <a:schemeClr val="bg1"/>
                </a:solidFill>
              </a:rPr>
              <a:t>atribut gambar yang tidak berubah karena perubahan sudut pandang objek. Salah satu perbedaan utama antara pengindeksan model ini dengan hashing adalah</a:t>
            </a:r>
            <a:r>
              <a:rPr lang="en-US" sz="3200" dirty="0">
                <a:solidFill>
                  <a:schemeClr val="bg1"/>
                </a:solidFill>
              </a:rPr>
              <a:t> </a:t>
            </a:r>
            <a:r>
              <a:rPr lang="id-ID" sz="3200" dirty="0">
                <a:solidFill>
                  <a:schemeClr val="bg1"/>
                </a:solidFill>
              </a:rPr>
              <a:t>berbagai contoh objek yang sama dalam gambar </a:t>
            </a:r>
            <a:r>
              <a:rPr lang="en-US" sz="3200" dirty="0">
                <a:solidFill>
                  <a:schemeClr val="bg1"/>
                </a:solidFill>
              </a:rPr>
              <a:t>yang </a:t>
            </a:r>
            <a:r>
              <a:rPr lang="id-ID" sz="3200" dirty="0">
                <a:solidFill>
                  <a:schemeClr val="bg1"/>
                </a:solidFill>
              </a:rPr>
              <a:t>berbeda tidak akan menghasilkan kunci yang persis sama karena ketidakpastian penginderaan.</a:t>
            </a:r>
          </a:p>
        </p:txBody>
      </p:sp>
      <p:sp>
        <p:nvSpPr>
          <p:cNvPr id="16" name="TextBox 12">
            <a:extLst>
              <a:ext uri="{FF2B5EF4-FFF2-40B4-BE49-F238E27FC236}">
                <a16:creationId xmlns:a16="http://schemas.microsoft.com/office/drawing/2014/main" id="{B85F4B62-72B1-4A8E-AED3-E09D4BC86D18}"/>
              </a:ext>
            </a:extLst>
          </p:cNvPr>
          <p:cNvSpPr txBox="1"/>
          <p:nvPr/>
        </p:nvSpPr>
        <p:spPr>
          <a:xfrm>
            <a:off x="1030236" y="9715500"/>
            <a:ext cx="16229064" cy="349455"/>
          </a:xfrm>
          <a:prstGeom prst="rect">
            <a:avLst/>
          </a:prstGeom>
        </p:spPr>
        <p:txBody>
          <a:bodyPr lIns="0" tIns="0" rIns="0" bIns="0" rtlCol="0" anchor="t">
            <a:spAutoFit/>
          </a:bodyPr>
          <a:lstStyle/>
          <a:p>
            <a:pPr algn="ctr">
              <a:lnSpc>
                <a:spcPts val="2963"/>
              </a:lnSpc>
              <a:spcBef>
                <a:spcPct val="0"/>
              </a:spcBef>
            </a:pPr>
            <a:r>
              <a:rPr lang="en-US" sz="1600" spc="78" dirty="0">
                <a:solidFill>
                  <a:srgbClr val="FFFFFF"/>
                </a:solidFill>
                <a:latin typeface="Open Sans"/>
              </a:rPr>
              <a:t>[ 20-09-2023 ] | [KODE MK: </a:t>
            </a:r>
            <a:r>
              <a:rPr lang="en-ID" sz="1600" spc="78" dirty="0">
                <a:solidFill>
                  <a:srgbClr val="FFFFFF"/>
                </a:solidFill>
                <a:latin typeface="Open Sans"/>
              </a:rPr>
              <a:t>SSD23202</a:t>
            </a:r>
            <a:r>
              <a:rPr lang="en-US" sz="1600" spc="78" dirty="0">
                <a:solidFill>
                  <a:srgbClr val="FFFFFF"/>
                </a:solidFill>
                <a:latin typeface="Open Sans"/>
              </a:rPr>
              <a:t> | MATAKULIAH: </a:t>
            </a:r>
            <a:r>
              <a:rPr lang="en-ID" sz="1600" spc="78" dirty="0">
                <a:solidFill>
                  <a:srgbClr val="FFFFFF"/>
                </a:solidFill>
                <a:latin typeface="Open Sans"/>
              </a:rPr>
              <a:t>ELEMEN KECERDASAN BUATAN</a:t>
            </a:r>
            <a:r>
              <a:rPr lang="en-US" sz="1600" spc="78" dirty="0">
                <a:solidFill>
                  <a:srgbClr val="FFFFFF"/>
                </a:solidFill>
                <a:latin typeface="Open Sans"/>
              </a:rPr>
              <a:t> | SKS: 2 | VERSI: 01</a:t>
            </a:r>
          </a:p>
        </p:txBody>
      </p:sp>
    </p:spTree>
    <p:extLst>
      <p:ext uri="{BB962C8B-B14F-4D97-AF65-F5344CB8AC3E}">
        <p14:creationId xmlns:p14="http://schemas.microsoft.com/office/powerpoint/2010/main" val="3982928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2029</Words>
  <Application>Microsoft Office PowerPoint</Application>
  <PresentationFormat>Custom</PresentationFormat>
  <Paragraphs>81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Open Sans Bold Bold</vt:lpstr>
      <vt:lpstr>Tahoma</vt:lpstr>
      <vt:lpstr>Open Sauce</vt:lpstr>
      <vt:lpstr>Tahoma 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future technology is developing very fast</dc:title>
  <dc:creator>Hendra Kurniawan</dc:creator>
  <cp:lastModifiedBy>user</cp:lastModifiedBy>
  <cp:revision>53</cp:revision>
  <dcterms:created xsi:type="dcterms:W3CDTF">2006-08-16T00:00:00Z</dcterms:created>
  <dcterms:modified xsi:type="dcterms:W3CDTF">2023-12-12T07:58:44Z</dcterms:modified>
  <dc:identifier>DAFtcN56TXg</dc:identifier>
</cp:coreProperties>
</file>