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8" r:id="rId3"/>
    <p:sldId id="259" r:id="rId4"/>
    <p:sldId id="282" r:id="rId5"/>
    <p:sldId id="260" r:id="rId6"/>
    <p:sldId id="261" r:id="rId7"/>
    <p:sldId id="277" r:id="rId8"/>
    <p:sldId id="278" r:id="rId9"/>
    <p:sldId id="279" r:id="rId10"/>
    <p:sldId id="280" r:id="rId11"/>
    <p:sldId id="281" r:id="rId12"/>
    <p:sldId id="275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7B095D0-26A2-4483-8FEC-CDF94B2DF43F}" type="datetimeFigureOut">
              <a:rPr lang="en-US"/>
              <a:pPr>
                <a:defRPr/>
              </a:pPr>
              <a:t>2/21/2011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D5F64ED-10B4-4FAE-88F8-BB2D1E81BF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180AC0E-CCFB-49CB-BD79-CD23EA7617BD}" type="datetimeFigureOut">
              <a:rPr lang="en-US"/>
              <a:pPr>
                <a:defRPr/>
              </a:pPr>
              <a:t>2/21/2011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648B28D-22CD-4F3D-8223-E7A4649D50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11245-5772-4B3D-96DD-3894A2211C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022ED-D487-45F9-95F4-F1744407D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C014A-61C1-4B06-86CA-7D1638A02D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7B8DB-4F22-4A8F-BDEB-344B738FC8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B64C6-F2AA-4A95-A792-BA9DB7B80A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485D0-BE05-4D73-B0C7-4F24AB8F71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630F4-C26F-489E-8C29-5037018D70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26401-CD0B-4991-8414-799167104A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44ED2-EB5E-4C2F-AE1A-6A8010AB68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5BF99-353F-4CC0-B576-E0C56EB2DD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4B628-68DC-41BF-9340-A4FE8BE75E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957D38-201A-4FA9-BF4B-6A69A5560A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500188"/>
            <a:ext cx="9144000" cy="3108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ke-12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PENYELENGGARAAN PEMERINTAHAN  YANG BERSIH DAN BERWIBAWA</a:t>
            </a: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D4E68-0295-4BC4-A7E1-C5B4EE340FD3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E48BDD-60EB-4AA5-BD75-6B964E10187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83568" y="1220554"/>
            <a:ext cx="7632848" cy="501675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Transparansi</a:t>
            </a:r>
            <a:endParaRPr lang="en-US" sz="3200" b="1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Partisipasi</a:t>
            </a:r>
            <a:endParaRPr lang="en-US" sz="3200" b="1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Penegakan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hukum</a:t>
            </a:r>
            <a:endParaRPr lang="en-US" sz="3200" b="1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Demokrasi</a:t>
            </a:r>
            <a:endParaRPr lang="en-US" sz="3200" b="1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Daya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tanggap</a:t>
            </a:r>
            <a:r>
              <a:rPr lang="en-US" sz="3200" b="1" dirty="0">
                <a:latin typeface="Cambria" pitchFamily="18" charset="0"/>
              </a:rPr>
              <a:t> (</a:t>
            </a:r>
            <a:r>
              <a:rPr lang="en-US" sz="3200" b="1" dirty="0" err="1">
                <a:latin typeface="Cambria" pitchFamily="18" charset="0"/>
              </a:rPr>
              <a:t>responsip</a:t>
            </a:r>
            <a:r>
              <a:rPr lang="en-US" sz="3200" b="1" dirty="0">
                <a:latin typeface="Cambria" pitchFamily="18" charset="0"/>
              </a:rPr>
              <a:t>)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Wawasan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ke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depan</a:t>
            </a:r>
            <a:r>
              <a:rPr lang="en-US" sz="3200" b="1" dirty="0">
                <a:latin typeface="Cambria" pitchFamily="18" charset="0"/>
              </a:rPr>
              <a:t> (</a:t>
            </a:r>
            <a:r>
              <a:rPr lang="en-US" sz="3200" b="1" dirty="0" err="1">
                <a:latin typeface="Cambria" pitchFamily="18" charset="0"/>
              </a:rPr>
              <a:t>visi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strategis</a:t>
            </a:r>
            <a:r>
              <a:rPr lang="en-US" sz="3200" b="1" dirty="0">
                <a:latin typeface="Cambria" pitchFamily="18" charset="0"/>
              </a:rPr>
              <a:t>)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Akuntabilitas</a:t>
            </a:r>
            <a:endParaRPr lang="en-US" sz="3200" b="1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Efektivitas</a:t>
            </a:r>
            <a:r>
              <a:rPr lang="en-US" sz="3200" b="1" dirty="0">
                <a:latin typeface="Cambria" pitchFamily="18" charset="0"/>
              </a:rPr>
              <a:t> &amp; </a:t>
            </a:r>
            <a:r>
              <a:rPr lang="en-US" sz="3200" b="1" dirty="0" err="1">
                <a:latin typeface="Cambria" pitchFamily="18" charset="0"/>
              </a:rPr>
              <a:t>efesiensi</a:t>
            </a:r>
            <a:endParaRPr lang="en-US" sz="3200" b="1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Profesionalisme</a:t>
            </a:r>
            <a:endParaRPr lang="en-US" sz="3200" b="1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Pengawasan</a:t>
            </a:r>
            <a:endParaRPr lang="en-US" sz="3200" b="1" dirty="0">
              <a:latin typeface="Cambr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9632" y="332656"/>
            <a:ext cx="7056784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dirty="0" err="1">
                <a:latin typeface="Cambria" pitchFamily="18" charset="0"/>
              </a:rPr>
              <a:t>Prinsip</a:t>
            </a:r>
            <a:r>
              <a:rPr lang="en-US" sz="4000" dirty="0">
                <a:latin typeface="Cambria" pitchFamily="18" charset="0"/>
              </a:rPr>
              <a:t> </a:t>
            </a:r>
            <a:r>
              <a:rPr lang="en-US" sz="4000" i="1" dirty="0">
                <a:latin typeface="Cambria" pitchFamily="18" charset="0"/>
              </a:rPr>
              <a:t>Good Governance</a:t>
            </a:r>
            <a:endParaRPr lang="en-US" sz="4000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81821D-AE53-4EC9-9C14-0D64B64FE32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67544" y="1113706"/>
            <a:ext cx="7848872" cy="3539430"/>
          </a:xfrm>
          <a:prstGeom prst="rect">
            <a:avLst/>
          </a:prstGeom>
          <a:scene3d>
            <a:camera prst="isometricOffAxis1Righ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latin typeface="Cambria" pitchFamily="18" charset="0"/>
              </a:rPr>
              <a:t>Untuk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mewujudkan</a:t>
            </a:r>
            <a:r>
              <a:rPr lang="en-US" sz="3200" b="1" dirty="0">
                <a:latin typeface="Cambria" pitchFamily="18" charset="0"/>
              </a:rPr>
              <a:t> good governance </a:t>
            </a:r>
            <a:r>
              <a:rPr lang="en-US" sz="3200" b="1" dirty="0" err="1">
                <a:latin typeface="Cambria" pitchFamily="18" charset="0"/>
              </a:rPr>
              <a:t>dibutuhkan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komitmen</a:t>
            </a:r>
            <a:r>
              <a:rPr lang="en-US" sz="3200" b="1" dirty="0">
                <a:latin typeface="Cambria" pitchFamily="18" charset="0"/>
              </a:rPr>
              <a:t> yang </a:t>
            </a:r>
            <a:r>
              <a:rPr lang="en-US" sz="3200" b="1" dirty="0" err="1">
                <a:latin typeface="Cambria" pitchFamily="18" charset="0"/>
              </a:rPr>
              <a:t>kuat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dari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semua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unsur</a:t>
            </a:r>
            <a:r>
              <a:rPr lang="en-US" sz="3200" b="1" dirty="0">
                <a:latin typeface="Cambria" pitchFamily="18" charset="0"/>
              </a:rPr>
              <a:t>.</a:t>
            </a:r>
          </a:p>
          <a:p>
            <a:pPr>
              <a:defRPr/>
            </a:pPr>
            <a:endParaRPr lang="en-US" sz="3200" b="1" dirty="0">
              <a:latin typeface="Cambria" pitchFamily="18" charset="0"/>
            </a:endParaRPr>
          </a:p>
          <a:p>
            <a:pPr>
              <a:defRPr/>
            </a:pPr>
            <a:r>
              <a:rPr lang="en-US" sz="3200" b="1" dirty="0" err="1">
                <a:latin typeface="Cambria" pitchFamily="18" charset="0"/>
              </a:rPr>
              <a:t>Untuk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itu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dibutuhkan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pembinaan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sikap</a:t>
            </a:r>
            <a:r>
              <a:rPr lang="en-US" sz="3200" b="1" dirty="0">
                <a:latin typeface="Cambria" pitchFamily="18" charset="0"/>
              </a:rPr>
              <a:t> mental (</a:t>
            </a:r>
            <a:r>
              <a:rPr lang="en-US" sz="3200" b="1" i="1" dirty="0">
                <a:latin typeface="Cambria" pitchFamily="18" charset="0"/>
              </a:rPr>
              <a:t>character building</a:t>
            </a:r>
            <a:r>
              <a:rPr lang="en-US" sz="3200" b="1" dirty="0">
                <a:latin typeface="Cambria" pitchFamily="18" charset="0"/>
              </a:rPr>
              <a:t>) yang </a:t>
            </a:r>
            <a:r>
              <a:rPr lang="en-US" sz="3200" b="1" dirty="0" err="1">
                <a:latin typeface="Cambria" pitchFamily="18" charset="0"/>
              </a:rPr>
              <a:t>konsisten</a:t>
            </a:r>
            <a:r>
              <a:rPr lang="en-US" sz="3200" b="1" dirty="0">
                <a:latin typeface="Cambria" pitchFamily="18" charset="0"/>
              </a:rPr>
              <a:t>.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0CB7FC-074F-4C8E-8358-1DF888B50C55}" type="slidenum">
              <a:rPr lang="en-US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28662" y="357189"/>
            <a:ext cx="7772400" cy="142873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Autofit/>
          </a:bodyPr>
          <a:lstStyle>
            <a:extLst/>
          </a:lstStyle>
          <a:p>
            <a:pPr algn="r">
              <a:defRPr/>
            </a:pPr>
            <a:r>
              <a:rPr lang="en-US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Posisi</a:t>
            </a:r>
            <a:r>
              <a:rPr lang="en-US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dan</a:t>
            </a:r>
            <a:r>
              <a:rPr lang="en-US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Arti</a:t>
            </a:r>
            <a:r>
              <a:rPr lang="en-US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Penting</a:t>
            </a:r>
            <a:r>
              <a:rPr lang="en-US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Pembelajaran</a:t>
            </a:r>
            <a:endParaRPr lang="en-US" sz="3200" dirty="0" smtClean="0">
              <a:solidFill>
                <a:srgbClr val="7030A0"/>
              </a:solidFill>
              <a:latin typeface="Cambria" pitchFamily="18" charset="0"/>
            </a:endParaRPr>
          </a:p>
        </p:txBody>
      </p:sp>
      <p:sp>
        <p:nvSpPr>
          <p:cNvPr id="5" name="Rectangle 4"/>
          <p:cNvSpPr>
            <a:spLocks noGrp="1"/>
          </p:cNvSpPr>
          <p:nvPr>
            <p:ph type="body" idx="1"/>
          </p:nvPr>
        </p:nvSpPr>
        <p:spPr>
          <a:xfrm>
            <a:off x="943004" y="1857364"/>
            <a:ext cx="7772400" cy="3643309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Autofit/>
          </a:bodyPr>
          <a:lstStyle>
            <a:extLst/>
          </a:lstStyle>
          <a:p>
            <a:pPr indent="-287338"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Membantu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mahasiswa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memahami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tata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pemerintahan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yang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baik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(</a:t>
            </a:r>
            <a:r>
              <a:rPr lang="en-US" sz="3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Good Governance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) agar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mahasiswa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dapat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berpartisipasi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dengan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benar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dalam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sistem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pemerintahan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dan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memiliki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sikap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kritis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terhadap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pelaksanaan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penyelenggaraan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pemerintahan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E8C42A-9A74-4C5B-BFDB-3435F7D12B18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93813" y="285750"/>
            <a:ext cx="76009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Outcomes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Prores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Pembelajaran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28625" y="1357313"/>
          <a:ext cx="82296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288"/>
                <a:gridCol w="5829312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Taxonomi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Bloom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Outcomes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Memorizing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pengetahuan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yang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benar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penyelenggaraan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pemerintahan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yang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baik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(</a:t>
                      </a:r>
                      <a:r>
                        <a:rPr kumimoji="0" lang="en-US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good governance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)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Comprehension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mampu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menerjemahkan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wujud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pemerintahan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yang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baik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sikap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kritis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terhadap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penyelenggaraan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pemerintahan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Application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menunjukkan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partisipasi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aktif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menciptakan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good governance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segala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tingkatan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54E334-8E79-417F-8989-8E0D273667D5}" type="slidenum">
              <a:rPr lang="en-US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144ED2-EB5E-4C2F-AE1A-6A8010AB682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1026" name="Picture 2" descr="H:\LAMPUNG\GALERY\POLITIK\sukarno-pancasi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3429000"/>
            <a:ext cx="2689225" cy="2689225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857224" y="642918"/>
            <a:ext cx="6786610" cy="2928958"/>
          </a:xfrm>
          <a:prstGeom prst="wedgeRoundRectCallout">
            <a:avLst>
              <a:gd name="adj1" fmla="val 28675"/>
              <a:gd name="adj2" fmla="val 77809"/>
              <a:gd name="adj3" fmla="val 1666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 smtClean="0">
                <a:solidFill>
                  <a:srgbClr val="FFFF00"/>
                </a:solidFill>
              </a:rPr>
              <a:t>Coba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analisis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salah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satu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pemerintah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daerah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di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wilayah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Anda</a:t>
            </a:r>
            <a:r>
              <a:rPr lang="en-US" sz="2800" b="1" dirty="0" smtClean="0">
                <a:solidFill>
                  <a:srgbClr val="FFFF00"/>
                </a:solidFill>
              </a:rPr>
              <a:t>! </a:t>
            </a:r>
            <a:r>
              <a:rPr lang="en-US" sz="2800" b="1" dirty="0" err="1" smtClean="0">
                <a:solidFill>
                  <a:srgbClr val="FFFF00"/>
                </a:solidFill>
              </a:rPr>
              <a:t>Menurut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Anda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sudahkah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Pemda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tersebut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menunjukkan</a:t>
            </a:r>
            <a:r>
              <a:rPr lang="en-US" sz="2800" b="1" dirty="0" smtClean="0">
                <a:solidFill>
                  <a:srgbClr val="FFFF00"/>
                </a:solidFill>
              </a:rPr>
              <a:t> good governance? </a:t>
            </a:r>
            <a:r>
              <a:rPr lang="en-US" sz="2800" b="1" dirty="0" err="1" smtClean="0">
                <a:solidFill>
                  <a:srgbClr val="FFFF00"/>
                </a:solidFill>
              </a:rPr>
              <a:t>Tunjukkan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di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mana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letak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kelebihan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dan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kekurangannya</a:t>
            </a:r>
            <a:r>
              <a:rPr lang="en-US" sz="2800" b="1" dirty="0" smtClean="0">
                <a:solidFill>
                  <a:srgbClr val="FFFF00"/>
                </a:solidFill>
              </a:rPr>
              <a:t>!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95736" y="548680"/>
            <a:ext cx="4954048" cy="707886"/>
          </a:xfrm>
          <a:prstGeom prst="rect">
            <a:avLst/>
          </a:prstGeom>
        </p:spPr>
        <p:style>
          <a:lnRef idx="0">
            <a:schemeClr val="accent3"/>
          </a:lnRef>
          <a:fillRef idx="1003">
            <a:schemeClr val="lt2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GOOD GOVERNANCE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AEB71D-A8CC-4736-87D8-A82BE6020E6E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83568" y="1700808"/>
            <a:ext cx="7848872" cy="95410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1" dirty="0" err="1">
                <a:latin typeface="Cambria" pitchFamily="18" charset="0"/>
              </a:rPr>
              <a:t>Penyelenggaran</a:t>
            </a:r>
            <a:r>
              <a:rPr lang="en-US" sz="2800" b="1" dirty="0">
                <a:latin typeface="Cambria" pitchFamily="18" charset="0"/>
              </a:rPr>
              <a:t> </a:t>
            </a:r>
            <a:r>
              <a:rPr lang="en-US" sz="2800" b="1" dirty="0" err="1">
                <a:latin typeface="Cambria" pitchFamily="18" charset="0"/>
              </a:rPr>
              <a:t>pemerinahan</a:t>
            </a:r>
            <a:r>
              <a:rPr lang="en-US" sz="2800" b="1" dirty="0">
                <a:latin typeface="Cambria" pitchFamily="18" charset="0"/>
              </a:rPr>
              <a:t> yang </a:t>
            </a:r>
            <a:r>
              <a:rPr lang="en-US" sz="2800" b="1" dirty="0" err="1">
                <a:latin typeface="Cambria" pitchFamily="18" charset="0"/>
              </a:rPr>
              <a:t>amanah</a:t>
            </a:r>
            <a:r>
              <a:rPr lang="en-US" sz="2800" b="1" dirty="0">
                <a:latin typeface="Cambria" pitchFamily="18" charset="0"/>
              </a:rPr>
              <a:t> (</a:t>
            </a:r>
            <a:r>
              <a:rPr lang="en-US" sz="2800" b="1" dirty="0" err="1">
                <a:latin typeface="Cambria" pitchFamily="18" charset="0"/>
              </a:rPr>
              <a:t>Bintoro</a:t>
            </a:r>
            <a:r>
              <a:rPr lang="en-US" sz="2800" b="1" dirty="0">
                <a:latin typeface="Cambria" pitchFamily="18" charset="0"/>
              </a:rPr>
              <a:t> </a:t>
            </a:r>
            <a:r>
              <a:rPr lang="en-US" sz="2800" b="1" dirty="0" err="1">
                <a:latin typeface="Cambria" pitchFamily="18" charset="0"/>
              </a:rPr>
              <a:t>Tjokroamidjojo</a:t>
            </a:r>
            <a:r>
              <a:rPr lang="en-US" sz="2800" b="1" dirty="0">
                <a:latin typeface="Cambria" pitchFamily="18" charset="0"/>
              </a:rPr>
              <a:t>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3568" y="3068960"/>
            <a:ext cx="7848872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latin typeface="Cambria" pitchFamily="18" charset="0"/>
              </a:rPr>
              <a:t>Tata </a:t>
            </a:r>
            <a:r>
              <a:rPr lang="en-US" sz="2800" b="1" dirty="0" err="1">
                <a:latin typeface="Cambria" pitchFamily="18" charset="0"/>
              </a:rPr>
              <a:t>pemerintahan</a:t>
            </a:r>
            <a:r>
              <a:rPr lang="en-US" sz="2800" b="1" dirty="0">
                <a:latin typeface="Cambria" pitchFamily="18" charset="0"/>
              </a:rPr>
              <a:t> yang </a:t>
            </a:r>
            <a:r>
              <a:rPr lang="en-US" sz="2800" b="1" dirty="0" err="1">
                <a:latin typeface="Cambria" pitchFamily="18" charset="0"/>
              </a:rPr>
              <a:t>baik</a:t>
            </a:r>
            <a:r>
              <a:rPr lang="en-US" sz="2800" b="1" dirty="0">
                <a:latin typeface="Cambria" pitchFamily="18" charset="0"/>
              </a:rPr>
              <a:t> (UNDP)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3568" y="3933056"/>
            <a:ext cx="7848872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1" dirty="0" err="1">
                <a:latin typeface="Cambria" pitchFamily="18" charset="0"/>
              </a:rPr>
              <a:t>Pengelolaan</a:t>
            </a:r>
            <a:r>
              <a:rPr lang="en-US" sz="2800" b="1" dirty="0">
                <a:latin typeface="Cambria" pitchFamily="18" charset="0"/>
              </a:rPr>
              <a:t> </a:t>
            </a:r>
            <a:r>
              <a:rPr lang="en-US" sz="2800" b="1" dirty="0" err="1">
                <a:latin typeface="Cambria" pitchFamily="18" charset="0"/>
              </a:rPr>
              <a:t>pemerintahan</a:t>
            </a:r>
            <a:r>
              <a:rPr lang="en-US" sz="2800" b="1" dirty="0">
                <a:latin typeface="Cambria" pitchFamily="18" charset="0"/>
              </a:rPr>
              <a:t> yang </a:t>
            </a:r>
            <a:r>
              <a:rPr lang="en-US" sz="2800" b="1" dirty="0" err="1">
                <a:latin typeface="Cambria" pitchFamily="18" charset="0"/>
              </a:rPr>
              <a:t>baik</a:t>
            </a:r>
            <a:r>
              <a:rPr lang="en-US" sz="2800" b="1" dirty="0">
                <a:latin typeface="Cambria" pitchFamily="18" charset="0"/>
              </a:rPr>
              <a:t> </a:t>
            </a:r>
            <a:r>
              <a:rPr lang="en-US" sz="2800" b="1" dirty="0" err="1">
                <a:latin typeface="Cambria" pitchFamily="18" charset="0"/>
              </a:rPr>
              <a:t>dan</a:t>
            </a:r>
            <a:r>
              <a:rPr lang="en-US" sz="2800" b="1" dirty="0">
                <a:latin typeface="Cambria" pitchFamily="18" charset="0"/>
              </a:rPr>
              <a:t> </a:t>
            </a:r>
            <a:r>
              <a:rPr lang="en-US" sz="2800" b="1" dirty="0" err="1">
                <a:latin typeface="Cambria" pitchFamily="18" charset="0"/>
              </a:rPr>
              <a:t>bertanggung</a:t>
            </a:r>
            <a:r>
              <a:rPr lang="en-US" sz="2800" b="1" dirty="0">
                <a:latin typeface="Cambria" pitchFamily="18" charset="0"/>
              </a:rPr>
              <a:t> </a:t>
            </a:r>
            <a:r>
              <a:rPr lang="en-US" sz="2800" b="1" dirty="0" err="1">
                <a:latin typeface="Cambria" pitchFamily="18" charset="0"/>
              </a:rPr>
              <a:t>jawab</a:t>
            </a:r>
            <a:r>
              <a:rPr lang="en-US" sz="2800" b="1" dirty="0">
                <a:latin typeface="Cambria" pitchFamily="18" charset="0"/>
              </a:rPr>
              <a:t> (LAN)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3568" y="5157192"/>
            <a:ext cx="7848872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1" dirty="0" err="1">
                <a:latin typeface="Cambria" pitchFamily="18" charset="0"/>
              </a:rPr>
              <a:t>Pemerintahan</a:t>
            </a:r>
            <a:r>
              <a:rPr lang="en-US" sz="2800" b="1" dirty="0">
                <a:latin typeface="Cambria" pitchFamily="18" charset="0"/>
              </a:rPr>
              <a:t> yang </a:t>
            </a:r>
            <a:r>
              <a:rPr lang="en-US" sz="2800" b="1" dirty="0" err="1">
                <a:latin typeface="Cambria" pitchFamily="18" charset="0"/>
              </a:rPr>
              <a:t>bersih</a:t>
            </a:r>
            <a:r>
              <a:rPr lang="en-US" sz="2800" b="1" dirty="0">
                <a:latin typeface="Cambria" pitchFamily="18" charset="0"/>
              </a:rPr>
              <a:t> (</a:t>
            </a:r>
            <a:r>
              <a:rPr lang="en-US" sz="2800" b="1" i="1" dirty="0">
                <a:latin typeface="Cambria" pitchFamily="18" charset="0"/>
              </a:rPr>
              <a:t>Clean Government</a:t>
            </a:r>
            <a:r>
              <a:rPr lang="en-US" sz="2800" b="1" dirty="0">
                <a:latin typeface="Cambria" pitchFamily="18" charset="0"/>
              </a:rPr>
              <a:t>)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EC8F02-84E6-4FE1-ACDC-6DF9BCC6354F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827584" y="1844824"/>
            <a:ext cx="3168352" cy="18002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Pemerintah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(</a:t>
            </a:r>
            <a:r>
              <a:rPr lang="en-US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The State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)</a:t>
            </a:r>
          </a:p>
        </p:txBody>
      </p:sp>
      <p:sp>
        <p:nvSpPr>
          <p:cNvPr id="9" name="Oval 8"/>
          <p:cNvSpPr/>
          <p:nvPr/>
        </p:nvSpPr>
        <p:spPr>
          <a:xfrm>
            <a:off x="5076056" y="1700808"/>
            <a:ext cx="3240360" cy="194421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Masy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madani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ctr"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(</a:t>
            </a:r>
            <a:r>
              <a:rPr lang="en-US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Sivil</a:t>
            </a:r>
            <a:r>
              <a:rPr 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Society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)</a:t>
            </a:r>
            <a:endParaRPr lang="en-US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987675" y="4365625"/>
            <a:ext cx="3240088" cy="172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Dunia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Usaha</a:t>
            </a:r>
          </a:p>
          <a:p>
            <a:pPr algn="ctr">
              <a:defRPr/>
            </a:pP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(</a:t>
            </a:r>
            <a:r>
              <a:rPr lang="en-US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pasar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19672" y="529516"/>
            <a:ext cx="576064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>
                <a:latin typeface="Cambria" pitchFamily="18" charset="0"/>
              </a:rPr>
              <a:t>FAKTOR PENDUKUNG</a:t>
            </a:r>
          </a:p>
        </p:txBody>
      </p:sp>
      <p:sp>
        <p:nvSpPr>
          <p:cNvPr id="13" name="Left-Right Arrow 12"/>
          <p:cNvSpPr/>
          <p:nvPr/>
        </p:nvSpPr>
        <p:spPr>
          <a:xfrm>
            <a:off x="3851920" y="2420888"/>
            <a:ext cx="1368152" cy="576064"/>
          </a:xfrm>
          <a:prstGeom prst="left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Left-Right Arrow 13"/>
          <p:cNvSpPr/>
          <p:nvPr/>
        </p:nvSpPr>
        <p:spPr>
          <a:xfrm rot="18168896">
            <a:off x="5580833" y="3799968"/>
            <a:ext cx="1368152" cy="576064"/>
          </a:xfrm>
          <a:prstGeom prst="left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Left-Right Arrow 14"/>
          <p:cNvSpPr/>
          <p:nvPr/>
        </p:nvSpPr>
        <p:spPr>
          <a:xfrm rot="2775153">
            <a:off x="2264767" y="3743770"/>
            <a:ext cx="1368152" cy="576064"/>
          </a:xfrm>
          <a:prstGeom prst="left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6282C0-E632-4055-8CAE-A60242FCA45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403648" y="332656"/>
            <a:ext cx="720080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dirty="0" err="1">
                <a:latin typeface="Cambria" pitchFamily="18" charset="0"/>
              </a:rPr>
              <a:t>Peran</a:t>
            </a:r>
            <a:r>
              <a:rPr lang="en-US" sz="4000" dirty="0">
                <a:latin typeface="Cambria" pitchFamily="18" charset="0"/>
              </a:rPr>
              <a:t> </a:t>
            </a:r>
            <a:r>
              <a:rPr lang="en-US" sz="4000" dirty="0" err="1">
                <a:latin typeface="Cambria" pitchFamily="18" charset="0"/>
              </a:rPr>
              <a:t>Pemerintahan</a:t>
            </a:r>
            <a:endParaRPr lang="en-US" sz="4000" dirty="0">
              <a:latin typeface="Cambr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124744"/>
            <a:ext cx="8208912" cy="501675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Menciptakan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kondisi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politik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ekonomi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sosial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yang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stabil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Menciptakan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peraturan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yang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efektif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dan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berkeadilan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Menyediakan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i="1" dirty="0">
                <a:solidFill>
                  <a:srgbClr val="002060"/>
                </a:solidFill>
                <a:latin typeface="Cambria" pitchFamily="18" charset="0"/>
              </a:rPr>
              <a:t>public service 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yang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efektif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dan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i="1" dirty="0">
                <a:solidFill>
                  <a:srgbClr val="002060"/>
                </a:solidFill>
                <a:latin typeface="Cambria" pitchFamily="18" charset="0"/>
              </a:rPr>
              <a:t>accountable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Menegakkan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HAM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Melindungi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lingkungan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hidup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Mengurus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standar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kesehatan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dan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standar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keselamatan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publik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4E3EC9-DA5B-42EC-AB0F-A1DE5DC4F42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123728" y="260648"/>
            <a:ext cx="6552728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dirty="0" err="1">
                <a:latin typeface="Cambria" pitchFamily="18" charset="0"/>
              </a:rPr>
              <a:t>Peran</a:t>
            </a:r>
            <a:r>
              <a:rPr lang="en-US" sz="4000" dirty="0">
                <a:latin typeface="Cambria" pitchFamily="18" charset="0"/>
              </a:rPr>
              <a:t> </a:t>
            </a:r>
            <a:r>
              <a:rPr lang="en-US" sz="4000" dirty="0" err="1">
                <a:latin typeface="Cambria" pitchFamily="18" charset="0"/>
              </a:rPr>
              <a:t>Masyarakat</a:t>
            </a:r>
            <a:r>
              <a:rPr lang="en-US" sz="4000" dirty="0">
                <a:latin typeface="Cambria" pitchFamily="18" charset="0"/>
              </a:rPr>
              <a:t> </a:t>
            </a:r>
            <a:r>
              <a:rPr lang="en-US" sz="4000" dirty="0" err="1">
                <a:latin typeface="Cambria" pitchFamily="18" charset="0"/>
              </a:rPr>
              <a:t>Madani</a:t>
            </a:r>
            <a:endParaRPr lang="en-US" sz="4000" dirty="0">
              <a:latin typeface="Cambr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340768"/>
            <a:ext cx="8208912" cy="452431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latin typeface="Cambria" pitchFamily="18" charset="0"/>
              </a:rPr>
              <a:t>Menjaga</a:t>
            </a:r>
            <a:r>
              <a:rPr lang="en-US" sz="3200" dirty="0">
                <a:latin typeface="Cambria" pitchFamily="18" charset="0"/>
              </a:rPr>
              <a:t> agar </a:t>
            </a:r>
            <a:r>
              <a:rPr lang="en-US" sz="3200" dirty="0" err="1">
                <a:latin typeface="Cambria" pitchFamily="18" charset="0"/>
              </a:rPr>
              <a:t>hak-hak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masyarakat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terlindungi</a:t>
            </a:r>
            <a:endParaRPr lang="en-US" sz="3200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latin typeface="Cambria" pitchFamily="18" charset="0"/>
              </a:rPr>
              <a:t>Mempengaruhi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kebijakan</a:t>
            </a:r>
            <a:endParaRPr lang="en-US" sz="3200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latin typeface="Cambria" pitchFamily="18" charset="0"/>
              </a:rPr>
              <a:t>Sebagai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sarana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i="1" dirty="0">
                <a:latin typeface="Cambria" pitchFamily="18" charset="0"/>
              </a:rPr>
              <a:t>check and balances </a:t>
            </a:r>
            <a:r>
              <a:rPr lang="en-US" sz="3200" dirty="0" err="1">
                <a:latin typeface="Cambria" pitchFamily="18" charset="0"/>
              </a:rPr>
              <a:t>pemerintah</a:t>
            </a:r>
            <a:endParaRPr lang="en-US" sz="3200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latin typeface="Cambria" pitchFamily="18" charset="0"/>
              </a:rPr>
              <a:t>Mengawasi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penyalahgunaan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kewenangan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sosial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pemerintah</a:t>
            </a:r>
            <a:r>
              <a:rPr lang="en-US" sz="3200" dirty="0">
                <a:latin typeface="Cambria" pitchFamily="18" charset="0"/>
              </a:rPr>
              <a:t>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latin typeface="Cambria" pitchFamily="18" charset="0"/>
              </a:rPr>
              <a:t>Mengembangkan</a:t>
            </a:r>
            <a:r>
              <a:rPr lang="en-US" sz="3200" dirty="0">
                <a:latin typeface="Cambria" pitchFamily="18" charset="0"/>
              </a:rPr>
              <a:t> SDM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latin typeface="Cambria" pitchFamily="18" charset="0"/>
              </a:rPr>
              <a:t>Sarana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komunikasi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antar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masyarakat</a:t>
            </a:r>
            <a:endParaRPr lang="en-US" sz="3200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83803-77B6-4D09-80F1-A828358CFDA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403648" y="404664"/>
            <a:ext cx="7272808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dirty="0" err="1">
                <a:latin typeface="Cambria" pitchFamily="18" charset="0"/>
              </a:rPr>
              <a:t>Peran</a:t>
            </a:r>
            <a:r>
              <a:rPr lang="en-US" sz="4000" dirty="0">
                <a:latin typeface="Cambria" pitchFamily="18" charset="0"/>
              </a:rPr>
              <a:t> </a:t>
            </a:r>
            <a:r>
              <a:rPr lang="en-US" sz="4000" dirty="0" err="1">
                <a:latin typeface="Cambria" pitchFamily="18" charset="0"/>
              </a:rPr>
              <a:t>Dunia</a:t>
            </a:r>
            <a:r>
              <a:rPr lang="en-US" sz="4000" dirty="0">
                <a:latin typeface="Cambria" pitchFamily="18" charset="0"/>
              </a:rPr>
              <a:t> Usaha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1285860"/>
            <a:ext cx="8280920" cy="501675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3200" dirty="0" err="1" smtClean="0">
                <a:solidFill>
                  <a:srgbClr val="002060"/>
                </a:solidFill>
                <a:latin typeface="Cambria" pitchFamily="18" charset="0"/>
              </a:rPr>
              <a:t>Menjalankan</a:t>
            </a:r>
            <a:r>
              <a:rPr lang="en-US" sz="3200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industri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Menciptakan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lapangan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kerja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Menyediakn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insentif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yang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layak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Meningkatkan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standar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kehidupan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masyarakat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Memelihara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lingkungan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hidup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Menegakkan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peraturan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Mentransfer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iptek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kepada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masyarakat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Menyediakan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dana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bagi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masyarakat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untuk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mengembangan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UKM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391</Words>
  <Application>Microsoft Office PowerPoint</Application>
  <PresentationFormat>On-screen Show (4:3)</PresentationFormat>
  <Paragraphs>101</Paragraphs>
  <Slides>12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Posisi dan Arti Penting Pembelajaran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68</cp:revision>
  <dcterms:created xsi:type="dcterms:W3CDTF">2010-04-18T12:06:30Z</dcterms:created>
  <dcterms:modified xsi:type="dcterms:W3CDTF">2011-02-21T00:54:15Z</dcterms:modified>
</cp:coreProperties>
</file>