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8" r:id="rId6"/>
    <p:sldId id="259" r:id="rId7"/>
    <p:sldId id="260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7030A0"/>
    <a:srgbClr val="00B0F0"/>
    <a:srgbClr val="0070C0"/>
    <a:srgbClr val="3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88415" autoAdjust="0"/>
  </p:normalViewPr>
  <p:slideViewPr>
    <p:cSldViewPr snapToGrid="0" showGuides="1">
      <p:cViewPr varScale="1">
        <p:scale>
          <a:sx n="68" d="100"/>
          <a:sy n="68" d="100"/>
        </p:scale>
        <p:origin x="51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-1476"/>
    </p:cViewPr>
  </p:sorterViewPr>
  <p:notesViewPr>
    <p:cSldViewPr snapToGrid="0" showGuides="1">
      <p:cViewPr>
        <p:scale>
          <a:sx n="50" d="100"/>
          <a:sy n="50" d="100"/>
        </p:scale>
        <p:origin x="2640" y="3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AFA8042-29A1-4486-A765-7552698406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8D8449A-A734-4B2E-9806-61303F24B6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49263-8DF9-4907-970E-1CFD040DC73A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6605C2A-990C-4531-8CBF-BC3BEC0AF3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D7358FE-F7D5-4C85-B0FD-2394F7F877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AE485-B3C6-4830-BBC8-C6E008BDD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28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B412-7BFF-46C7-AB5E-DE35F66C9933}" type="datetimeFigureOut">
              <a:rPr lang="en-US" noProof="0" smtClean="0"/>
              <a:t>3/19/2024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CE04-E13C-4837-B6DD-B388E7CAA05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044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3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2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33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ACE04-E13C-4837-B6DD-B388E7CAA05E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514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5ACE04-E13C-4837-B6DD-B388E7CAA05E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119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93407-1483-4B80-86DE-DAE1D4D89093}" type="datetimeFigureOut">
              <a:rPr lang="en-US" noProof="0" smtClean="0"/>
              <a:t>3/19/2024</a:t>
            </a:fld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4082142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CBCF8A4-C2B4-4945-8D79-C9D46B7FBECB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479C2256-8A0F-4625-86F0-FB439F3EAD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253CF488-6D31-4B63-A3C6-C4D838C23FCE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E32985B6-7260-445A-A580-6993E0DEBFD9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3BC682E1-4E5D-4006-81EA-550DD98166E4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94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BE814D66-F00F-0D44-AD03-889FEE787E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F9B990C-5D9C-4A90-AC73-5889BC9F7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4C85E5F-5B5E-48CC-8469-0263621D91FF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7EE4E300-6C8E-4262-BE1D-587C7B70E7ED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897028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6" name="Content Placeholder 3">
            <a:extLst>
              <a:ext uri="{FF2B5EF4-FFF2-40B4-BE49-F238E27FC236}">
                <a16:creationId xmlns="" xmlns:a16="http://schemas.microsoft.com/office/drawing/2014/main" id="{6E22FA8C-3243-4716-A6BD-F37D6058FB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47381" y="1825625"/>
            <a:ext cx="5481203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8ABE3FD8-339C-4F75-876F-8347ADE67E9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3416" y="1825625"/>
            <a:ext cx="5481203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E72FB389-5EA4-4084-B7A2-A4D0A43561F6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F7783FE1-0115-4345-89B2-C073569FB8EE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366146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7" name="Text Placeholder 4">
            <a:extLst>
              <a:ext uri="{FF2B5EF4-FFF2-40B4-BE49-F238E27FC236}">
                <a16:creationId xmlns="" xmlns:a16="http://schemas.microsoft.com/office/drawing/2014/main" id="{9F73353B-C50B-4A8A-87CF-657C1EB8940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7380" y="1681163"/>
            <a:ext cx="54812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="" xmlns:a16="http://schemas.microsoft.com/office/drawing/2014/main" id="{5EFF7F5E-3221-4390-9B17-D1944365BF1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47379" y="2586215"/>
            <a:ext cx="5481203" cy="36034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="" xmlns:a16="http://schemas.microsoft.com/office/drawing/2014/main" id="{9506B516-77C1-431B-A8A5-68FA5D4B6D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3416" y="1681163"/>
            <a:ext cx="54812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="" xmlns:a16="http://schemas.microsoft.com/office/drawing/2014/main" id="{860F1452-CAB9-4154-ADCC-9245E71D0D2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3416" y="2586215"/>
            <a:ext cx="5481202" cy="36034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12892DF4-5A8A-4E92-A425-210ABE570F58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99AE2680-A46C-4B06-9ED9-53E617C1F17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527855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5844635-8274-49B1-BBEC-354A0872E526}"/>
              </a:ext>
            </a:extLst>
          </p:cNvPr>
          <p:cNvGrpSpPr/>
          <p:nvPr userDrawn="1"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86E0573A-023B-4D1C-8224-56A5D0DDF37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839679"/>
            <a:ext cx="10507662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b="0" cap="none" baseline="0"/>
            </a:lvl1pPr>
          </a:lstStyle>
          <a:p>
            <a:pPr marL="228600" lvl="0" indent="-228600" algn="ctr">
              <a:lnSpc>
                <a:spcPct val="100000"/>
              </a:lnSpc>
            </a:pPr>
            <a:r>
              <a:rPr lang="en-US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="" xmlns:a16="http://schemas.microsoft.com/office/drawing/2014/main" id="{12087456-C0E8-4AA6-81E8-996CEC037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3713017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dirty="0"/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119214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Title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3385227" cy="134113"/>
            <a:chOff x="-24055" y="1452565"/>
            <a:chExt cx="2374534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Text Placeholder 3">
            <a:extLst>
              <a:ext uri="{FF2B5EF4-FFF2-40B4-BE49-F238E27FC236}">
                <a16:creationId xmlns="" xmlns:a16="http://schemas.microsoft.com/office/drawing/2014/main" id="{1B247C0B-04BA-4D5C-A41D-AEA60217241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3416" y="2057400"/>
            <a:ext cx="3206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="" xmlns:a16="http://schemas.microsoft.com/office/drawing/2014/main" id="{194C619D-34F6-4A29-857A-D760072187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84" y="246187"/>
            <a:ext cx="7467304" cy="56148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517590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2D9D565-739D-4898-97BD-79EB8C7F91EC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20FADA3-E777-489C-976D-0B0C4FD31310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651473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DCE8039-0D05-4A75-878A-907B8D44B9E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C1402252-45E8-45B3-BA5E-DFA33A4547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1300C883-1ACE-4AF3-9875-792A769588D5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E75483D7-E612-43D2-9B0E-C69356C160DA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F279C5F2-4C7F-4470-A44F-E8AD69AC9FA0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50611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30" y="1046163"/>
            <a:ext cx="5445369" cy="1114784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8430" y="2506662"/>
            <a:ext cx="5445370" cy="345452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800"/>
            </a:lvl1pPr>
            <a:lvl2pPr>
              <a:lnSpc>
                <a:spcPct val="100000"/>
              </a:lnSpc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buClr>
                <a:schemeClr val="accent1"/>
              </a:buClr>
              <a:defRPr sz="1400"/>
            </a:lvl3pPr>
            <a:lvl4pPr>
              <a:lnSpc>
                <a:spcPct val="100000"/>
              </a:lnSpc>
              <a:buClr>
                <a:schemeClr val="accent1"/>
              </a:buClr>
              <a:defRPr sz="1200"/>
            </a:lvl4pPr>
            <a:lvl5pPr>
              <a:lnSpc>
                <a:spcPct val="100000"/>
              </a:lnSpc>
              <a:buClr>
                <a:schemeClr val="accent1"/>
              </a:buCl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="" xmlns:a16="http://schemas.microsoft.com/office/drawing/2014/main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Your company name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045" y="0"/>
            <a:ext cx="5210175" cy="5961063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20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7508020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8476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1046163"/>
            <a:ext cx="5445369" cy="1114784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416" y="2506662"/>
            <a:ext cx="5445370" cy="345452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="" xmlns:a16="http://schemas.microsoft.com/office/drawing/2014/main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Your company name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19755" y="1"/>
            <a:ext cx="3430408" cy="4091942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-24055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1804745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>
            <a:extLst>
              <a:ext uri="{FF2B5EF4-FFF2-40B4-BE49-F238E27FC236}">
                <a16:creationId xmlns="" xmlns:a16="http://schemas.microsoft.com/office/drawing/2014/main" id="{63A2A33D-4D91-454D-A35B-6DA97069EC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2186" y="555157"/>
            <a:ext cx="2649814" cy="429819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="" xmlns:a16="http://schemas.microsoft.com/office/drawing/2014/main" id="{7EC67FB7-777C-473E-95B8-585AA8E6640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19754" y="4289110"/>
            <a:ext cx="3430407" cy="1672075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05895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8BFC94-FFEC-4290-AC27-760323F21B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39691"/>
            <a:ext cx="10515600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0" cap="none" baseline="0" dirty="0" smtClean="0"/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13018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Your company name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65844635-8274-49B1-BBEC-354A0872E526}"/>
              </a:ext>
            </a:extLst>
          </p:cNvPr>
          <p:cNvGrpSpPr/>
          <p:nvPr userDrawn="1"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7806385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2D9B6D-CE43-4FB1-87C0-D3565E7302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80986" y="2426274"/>
            <a:ext cx="3008434" cy="60108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49D73CD-EB11-4ED6-80CF-B68320D57E9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80986" y="3097702"/>
            <a:ext cx="3008434" cy="3091961"/>
          </a:xfrm>
        </p:spPr>
        <p:txBody>
          <a:bodyPr lIns="0" tIns="0" rIns="0" bIns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Content Placeholder 16">
            <a:extLst>
              <a:ext uri="{FF2B5EF4-FFF2-40B4-BE49-F238E27FC236}">
                <a16:creationId xmlns="" xmlns:a16="http://schemas.microsoft.com/office/drawing/2014/main" id="{57889B18-CC7E-47A7-B83B-45D7871D29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Your company name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3385227" cy="134113"/>
            <a:chOff x="-24055" y="1452565"/>
            <a:chExt cx="2374534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39489" y="421045"/>
            <a:ext cx="0" cy="5768619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="" xmlns:a16="http://schemas.microsoft.com/office/drawing/2014/main" id="{A09F60F9-61AE-4464-B369-1CF86DB708D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870582" y="2426274"/>
            <a:ext cx="3008434" cy="60108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="" xmlns:a16="http://schemas.microsoft.com/office/drawing/2014/main" id="{124CEF01-2C7C-4568-8A45-5F5A058ECFC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870582" y="3097702"/>
            <a:ext cx="3008434" cy="3091961"/>
          </a:xfrm>
        </p:spPr>
        <p:txBody>
          <a:bodyPr lIns="0" tIns="0" rIns="0" bIns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="" xmlns:a16="http://schemas.microsoft.com/office/drawing/2014/main" id="{BAF86618-E012-4E70-91E3-A72E71C63E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80986" y="1676296"/>
            <a:ext cx="587932" cy="58793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Icon Here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="" xmlns:a16="http://schemas.microsoft.com/office/drawing/2014/main" id="{4FF378B9-734E-4C43-836C-CB80566DDB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68008" y="1676296"/>
            <a:ext cx="587932" cy="587932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Icon Here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Text Placeholder 2">
            <a:extLst>
              <a:ext uri="{FF2B5EF4-FFF2-40B4-BE49-F238E27FC236}">
                <a16:creationId xmlns="" xmlns:a16="http://schemas.microsoft.com/office/drawing/2014/main" id="{76F2CCF2-293A-49CA-B2A9-134BB5DEF98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080985" y="480157"/>
            <a:ext cx="6944563" cy="82391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905163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Vertical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6488" y="0"/>
            <a:ext cx="6875511" cy="68580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536DA47-61AF-4CF1-8DF3-3721934D13E3}"/>
              </a:ext>
            </a:extLst>
          </p:cNvPr>
          <p:cNvSpPr/>
          <p:nvPr userDrawn="1"/>
        </p:nvSpPr>
        <p:spPr>
          <a:xfrm>
            <a:off x="0" y="0"/>
            <a:ext cx="5316488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56FD760-FBDC-4410-A039-469F7931D3A3}"/>
              </a:ext>
            </a:extLst>
          </p:cNvPr>
          <p:cNvSpPr/>
          <p:nvPr userDrawn="1"/>
        </p:nvSpPr>
        <p:spPr>
          <a:xfrm>
            <a:off x="831850" y="1723292"/>
            <a:ext cx="5307246" cy="3745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51" y="1087907"/>
            <a:ext cx="4468698" cy="1444275"/>
          </a:xfrm>
        </p:spPr>
        <p:txBody>
          <a:bodyPr vert="horz" lIns="91440" tIns="792000" rIns="91440" bIns="45720" rtlCol="0" anchor="t">
            <a:noAutofit/>
          </a:bodyPr>
          <a:lstStyle>
            <a:lvl1pPr algn="l">
              <a:defRPr lang="en-IN" sz="3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8BFC94-FFEC-4290-AC27-760323F21B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8711" y="2552611"/>
            <a:ext cx="4097778" cy="1992819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0" cap="none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454991" y="1620451"/>
            <a:ext cx="14886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Your company name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5F2EA84-5150-479B-86D5-F4BAE1263488}"/>
              </a:ext>
            </a:extLst>
          </p:cNvPr>
          <p:cNvGrpSpPr/>
          <p:nvPr userDrawn="1"/>
        </p:nvGrpSpPr>
        <p:grpSpPr>
          <a:xfrm flipH="1">
            <a:off x="1130928" y="4803540"/>
            <a:ext cx="3616779" cy="3522776"/>
            <a:chOff x="2555621" y="3917613"/>
            <a:chExt cx="3616779" cy="3522776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C0699C4B-8D8E-47E2-A0C5-D71C25ABAC72}"/>
                </a:ext>
              </a:extLst>
            </p:cNvPr>
            <p:cNvSpPr/>
            <p:nvPr userDrawn="1"/>
          </p:nvSpPr>
          <p:spPr>
            <a:xfrm>
              <a:off x="2874028" y="4142017"/>
              <a:ext cx="3298372" cy="3298372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2F607AB9-31A7-4B79-9AFE-0DFDB792E20C}"/>
                </a:ext>
              </a:extLst>
            </p:cNvPr>
            <p:cNvSpPr/>
            <p:nvPr userDrawn="1"/>
          </p:nvSpPr>
          <p:spPr>
            <a:xfrm>
              <a:off x="2555621" y="3917613"/>
              <a:ext cx="1268186" cy="1268186"/>
            </a:xfrm>
            <a:prstGeom prst="ellipse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174930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3CABAC-B403-4354-A27F-4C38B08C1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85" y="2704121"/>
            <a:ext cx="6556248" cy="750278"/>
          </a:xfrm>
        </p:spPr>
        <p:txBody>
          <a:bodyPr/>
          <a:lstStyle>
            <a:lvl1pPr>
              <a:defRPr lang="en-US" sz="4800" b="1" kern="1200" cap="all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93407-1483-4B80-86DE-DAE1D4D89093}" type="datetimeFigureOut">
              <a:rPr lang="en-US" noProof="0" smtClean="0"/>
              <a:t>3/19/2024</a:t>
            </a:fld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3760408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23" name="Graphic 22" descr="Envelope">
            <a:extLst>
              <a:ext uri="{FF2B5EF4-FFF2-40B4-BE49-F238E27FC236}">
                <a16:creationId xmlns="" xmlns:a16="http://schemas.microsoft.com/office/drawing/2014/main" id="{3C32C7E5-809C-4E12-8962-1B868951E6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4803" y="4029040"/>
            <a:ext cx="469232" cy="469232"/>
          </a:xfrm>
          <a:prstGeom prst="rect">
            <a:avLst/>
          </a:prstGeom>
        </p:spPr>
      </p:pic>
      <p:sp>
        <p:nvSpPr>
          <p:cNvPr id="34" name="Subtitle 2">
            <a:extLst>
              <a:ext uri="{FF2B5EF4-FFF2-40B4-BE49-F238E27FC236}">
                <a16:creationId xmlns="" xmlns:a16="http://schemas.microsoft.com/office/drawing/2014/main" id="{31AD270F-1692-4526-B979-6B5945A20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6809" y="4126311"/>
            <a:ext cx="3640478" cy="433938"/>
          </a:xfrm>
        </p:spPr>
        <p:txBody>
          <a:bodyPr>
            <a:normAutofit/>
          </a:bodyPr>
          <a:lstStyle>
            <a:lvl1pPr marL="0" indent="0" algn="l">
              <a:buNone/>
              <a:defRPr sz="1800" b="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39" name="Content Placeholder 38">
            <a:extLst>
              <a:ext uri="{FF2B5EF4-FFF2-40B4-BE49-F238E27FC236}">
                <a16:creationId xmlns="" xmlns:a16="http://schemas.microsoft.com/office/drawing/2014/main" id="{382940E6-7963-411F-B35A-57121171A98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408614" y="4836222"/>
            <a:ext cx="3638674" cy="4539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 b="0" cap="none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IN" sz="1600" dirty="0"/>
            </a:lvl5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1F8FC2D7-B114-3444-8684-995FC4D6D459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CEE45073-ED8E-0544-85FA-9AF5A478417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B8BAF06E-A8A8-484C-8F6C-E42EDC46BBCB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586EB62D-13C7-6E43-9D98-B706D2B9ADDF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35CF3453-ED5A-024D-8815-C08EFA13D1A6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pic>
        <p:nvPicPr>
          <p:cNvPr id="3" name="Graphic 2" descr="Link">
            <a:extLst>
              <a:ext uri="{FF2B5EF4-FFF2-40B4-BE49-F238E27FC236}">
                <a16:creationId xmlns="" xmlns:a16="http://schemas.microsoft.com/office/drawing/2014/main" id="{16E3F5A0-978F-8D46-BBFB-19A7F7883D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7152" y="4809677"/>
            <a:ext cx="542081" cy="5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F93407-1483-4B80-86DE-DAE1D4D89093}" type="datetimeFigureOut">
              <a:rPr lang="en-US" noProof="0" smtClean="0"/>
              <a:t>3/19/2024</a:t>
            </a:fld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4082142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CBCF8A4-C2B4-4945-8D79-C9D46B7FBECB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479C2256-8A0F-4625-86F0-FB439F3EAD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253CF488-6D31-4B63-A3C6-C4D838C23FCE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E32985B6-7260-445A-A580-6993E0DEBFD9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3BC682E1-4E5D-4006-81EA-550DD98166E4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5F8A1A8-E078-4836-ABD1-CD4E75BBF58F}"/>
              </a:ext>
            </a:extLst>
          </p:cNvPr>
          <p:cNvSpPr/>
          <p:nvPr userDrawn="1"/>
        </p:nvSpPr>
        <p:spPr>
          <a:xfrm>
            <a:off x="0" y="0"/>
            <a:ext cx="442436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17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20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7508020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A55704E-D515-4774-90C6-5F887DDAE55E}"/>
              </a:ext>
            </a:extLst>
          </p:cNvPr>
          <p:cNvSpPr/>
          <p:nvPr userDrawn="1"/>
        </p:nvSpPr>
        <p:spPr>
          <a:xfrm>
            <a:off x="469044" y="1"/>
            <a:ext cx="5210176" cy="5961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84878778-0299-471F-A4C9-D0C1E82ED8D2}"/>
              </a:ext>
            </a:extLst>
          </p:cNvPr>
          <p:cNvCxnSpPr>
            <a:cxnSpLocks/>
          </p:cNvCxnSpPr>
          <p:nvPr userDrawn="1"/>
        </p:nvCxnSpPr>
        <p:spPr>
          <a:xfrm>
            <a:off x="1001746" y="1290512"/>
            <a:ext cx="14886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E39D1C78-6110-4052-8455-7E7893F7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66" y="1276857"/>
            <a:ext cx="4097778" cy="1255325"/>
          </a:xfrm>
        </p:spPr>
        <p:txBody>
          <a:bodyPr/>
          <a:lstStyle>
            <a:lvl1pPr>
              <a:defRPr lang="en-US" sz="3600" b="1" kern="120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4" name="Text Placeholder 2">
            <a:extLst>
              <a:ext uri="{FF2B5EF4-FFF2-40B4-BE49-F238E27FC236}">
                <a16:creationId xmlns="" xmlns:a16="http://schemas.microsoft.com/office/drawing/2014/main" id="{E3405997-7AE2-4C6E-8A7D-735F58A49D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5467" y="2620651"/>
            <a:ext cx="4097778" cy="193368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b="0" cap="none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  <a:buNone/>
            </a:pPr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153372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40D79E1-5F46-41CA-85E7-44C2A6C6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365125"/>
            <a:ext cx="11465168" cy="9185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B0B511-05FD-459E-AC79-A87540961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32B635-1E22-483C-94B9-F587908D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B98321-594C-4030-A2B0-3492F77EE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5384" y="6463207"/>
            <a:ext cx="2743200" cy="258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48BB047D-A6CD-43AB-96F0-683C726B586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365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2" r:id="rId5"/>
    <p:sldLayoutId id="2147483660" r:id="rId6"/>
    <p:sldLayoutId id="2147483663" r:id="rId7"/>
    <p:sldLayoutId id="2147483667" r:id="rId8"/>
    <p:sldLayoutId id="2147483668" r:id="rId9"/>
    <p:sldLayoutId id="2147483666" r:id="rId10"/>
    <p:sldLayoutId id="2147483669" r:id="rId11"/>
    <p:sldLayoutId id="2147483670" r:id="rId12"/>
    <p:sldLayoutId id="2147483671" r:id="rId13"/>
    <p:sldLayoutId id="2147483672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Placeholder 35" descr="aerial view bridge over water">
            <a:extLst>
              <a:ext uri="{FF2B5EF4-FFF2-40B4-BE49-F238E27FC236}">
                <a16:creationId xmlns="" xmlns:a16="http://schemas.microsoft.com/office/drawing/2014/main" id="{F7CD9EDC-C949-4D72-B04B-A61A034595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359CD-8DFF-4AF2-B957-630ED2A60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3302" y="3012962"/>
            <a:ext cx="7233557" cy="8320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id-ID" sz="4000" dirty="0" smtClean="0"/>
              <a:t>Konsep dasar aplikasi digital pariwisata</a:t>
            </a:r>
            <a:endParaRPr lang="en-IN" sz="40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1DF7D53-1D50-48D8-B3B4-B9632324B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6959" y="6387995"/>
            <a:ext cx="7233557" cy="365125"/>
          </a:xfrm>
        </p:spPr>
        <p:txBody>
          <a:bodyPr/>
          <a:lstStyle/>
          <a:p>
            <a:r>
              <a:rPr lang="id-ID" b="1" dirty="0" smtClean="0"/>
              <a:t>Edwin sutadipraja, se., mba</a:t>
            </a:r>
            <a:endParaRPr lang="en-IN" b="1" dirty="0"/>
          </a:p>
        </p:txBody>
      </p:sp>
      <p:pic>
        <p:nvPicPr>
          <p:cNvPr id="1026" name="Picture 2" descr="Software Adalah Perangkat Lunak Yang Dilengkapi Dengan Bahasa Pemrograman, Ini Berbagai Jenisnya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2" y="1"/>
            <a:ext cx="7767637" cy="238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0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 descr="aerial view beack town">
            <a:extLst>
              <a:ext uri="{FF2B5EF4-FFF2-40B4-BE49-F238E27FC236}">
                <a16:creationId xmlns="" xmlns:a16="http://schemas.microsoft.com/office/drawing/2014/main" id="{D4E7378D-0752-482D-BA2B-045B98982F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itle 8">
            <a:extLst>
              <a:ext uri="{FF2B5EF4-FFF2-40B4-BE49-F238E27FC236}">
                <a16:creationId xmlns="" xmlns:a16="http://schemas.microsoft.com/office/drawing/2014/main" id="{E68E31FD-BE74-4CB3-A5A5-65214835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939EAE20-443B-4528-BBD6-32BD19163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Dalam memahami Aplikasi Digital Pariwisata secara konsep penjelasan akan dibagi kedalam 3 poin pembahasan, yang antara lain adalah, Aplikasi, Digital, Pariwisata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7378E833-4562-4660-94DC-D642C584CBF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Your company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8341D9-3B78-467A-9828-B85D230F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4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aerial view secluded beach">
            <a:extLst>
              <a:ext uri="{FF2B5EF4-FFF2-40B4-BE49-F238E27FC236}">
                <a16:creationId xmlns="" xmlns:a16="http://schemas.microsoft.com/office/drawing/2014/main" id="{BDA6BE98-197A-42D4-8B34-1D190FC6DD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7A487B60-F261-45EC-9627-5E612430FDA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d-ID" dirty="0" smtClean="0"/>
              <a:t>IIB Darmajaya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BA88AF-DB8A-4271-84BF-A8EFA98F9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53" y="1687399"/>
            <a:ext cx="1352591" cy="1413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013" y="443060"/>
            <a:ext cx="1585535" cy="16308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7229" y="2058036"/>
            <a:ext cx="1175995" cy="11759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1998" y="3865088"/>
            <a:ext cx="1306455" cy="13064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593" y="4892379"/>
            <a:ext cx="2036387" cy="203638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89" y="3665148"/>
            <a:ext cx="2132918" cy="170633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95827" y="1225734"/>
            <a:ext cx="3912124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d-ID" sz="5400" b="1" dirty="0" smtClean="0">
                <a:solidFill>
                  <a:schemeClr val="bg1"/>
                </a:solidFill>
              </a:rPr>
              <a:t>Struk Sistem</a:t>
            </a:r>
            <a:endParaRPr lang="id-ID" sz="5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7984" y="2935504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Manusia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88895" y="358219"/>
            <a:ext cx="1764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Perangkat Lunak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01467" y="3234031"/>
            <a:ext cx="17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Perangkat Keras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1347" y="5063936"/>
            <a:ext cx="1169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Basis Data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44839" y="6109843"/>
            <a:ext cx="97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Jaringan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09524" y="4694472"/>
            <a:ext cx="1120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Kebijakan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2048" name="Left-Right Arrow 2047"/>
          <p:cNvSpPr/>
          <p:nvPr/>
        </p:nvSpPr>
        <p:spPr>
          <a:xfrm rot="19999152">
            <a:off x="1665720" y="1738446"/>
            <a:ext cx="614249" cy="310164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Left-Right Arrow 33"/>
          <p:cNvSpPr/>
          <p:nvPr/>
        </p:nvSpPr>
        <p:spPr>
          <a:xfrm rot="2416144">
            <a:off x="3644687" y="1584059"/>
            <a:ext cx="614249" cy="310164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Left-Right Arrow 34"/>
          <p:cNvSpPr/>
          <p:nvPr/>
        </p:nvSpPr>
        <p:spPr>
          <a:xfrm rot="5550798">
            <a:off x="4181824" y="3666913"/>
            <a:ext cx="472740" cy="262177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Left-Right Arrow 35"/>
          <p:cNvSpPr/>
          <p:nvPr/>
        </p:nvSpPr>
        <p:spPr>
          <a:xfrm rot="8789647">
            <a:off x="3564043" y="5525332"/>
            <a:ext cx="614249" cy="310164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Left-Right Arrow 36"/>
          <p:cNvSpPr/>
          <p:nvPr/>
        </p:nvSpPr>
        <p:spPr>
          <a:xfrm rot="14010831">
            <a:off x="1163268" y="5272487"/>
            <a:ext cx="727754" cy="413809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Left-Right Arrow 37"/>
          <p:cNvSpPr/>
          <p:nvPr/>
        </p:nvSpPr>
        <p:spPr>
          <a:xfrm rot="16200000">
            <a:off x="865164" y="3343342"/>
            <a:ext cx="614249" cy="310164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49" name="TextBox 2048"/>
          <p:cNvSpPr txBox="1"/>
          <p:nvPr/>
        </p:nvSpPr>
        <p:spPr>
          <a:xfrm>
            <a:off x="8191893" y="4421171"/>
            <a:ext cx="34502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solidFill>
                  <a:schemeClr val="bg1"/>
                </a:solidFill>
              </a:rPr>
              <a:t>Definisi Sistem</a:t>
            </a:r>
          </a:p>
          <a:p>
            <a:r>
              <a:rPr lang="id-ID" sz="2000" dirty="0" smtClean="0">
                <a:solidFill>
                  <a:schemeClr val="bg1"/>
                </a:solidFill>
              </a:rPr>
              <a:t>Serangkaian </a:t>
            </a:r>
            <a:r>
              <a:rPr lang="id-ID" sz="2000" dirty="0">
                <a:solidFill>
                  <a:schemeClr val="bg1"/>
                </a:solidFill>
              </a:rPr>
              <a:t>komponen yang saling berhubungan untuk mencapai tujuan tertentu.</a:t>
            </a:r>
          </a:p>
          <a:p>
            <a:r>
              <a:rPr lang="id-ID" sz="2000" dirty="0">
                <a:solidFill>
                  <a:schemeClr val="bg1"/>
                </a:solidFill>
              </a:rPr>
              <a:t>(Keneth Laudon &amp; Jane Laudon, 2015; 16)</a:t>
            </a:r>
            <a:endParaRPr lang="en-US" sz="2000" dirty="0">
              <a:solidFill>
                <a:schemeClr val="bg1"/>
              </a:solidFill>
            </a:endParaRPr>
          </a:p>
          <a:p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5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aerial view cliffside and umbrella">
            <a:extLst>
              <a:ext uri="{FF2B5EF4-FFF2-40B4-BE49-F238E27FC236}">
                <a16:creationId xmlns="" xmlns:a16="http://schemas.microsoft.com/office/drawing/2014/main" id="{86E11806-F302-4002-BC05-308E87F6B5B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402C0A42-6D1B-4B6E-959B-1609A3825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436" y="83637"/>
            <a:ext cx="5445369" cy="1114784"/>
          </a:xfrm>
        </p:spPr>
        <p:txBody>
          <a:bodyPr/>
          <a:lstStyle/>
          <a:p>
            <a:r>
              <a:rPr lang="id-ID" dirty="0" smtClean="0"/>
              <a:t>Elemen Sistem Dalam struktur sistem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88E3AC1-D7A5-40C2-92D8-C386497C901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Your company name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D2888EF7-DDB5-41D0-A1B0-B012ABC9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70813" y="1198421"/>
            <a:ext cx="622914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id-ID" b="1" dirty="0" smtClean="0"/>
              <a:t>Perangkat Lunak</a:t>
            </a:r>
          </a:p>
          <a:p>
            <a:r>
              <a:rPr lang="id-ID" b="1" dirty="0" smtClean="0"/>
              <a:t>       </a:t>
            </a:r>
            <a:r>
              <a:rPr lang="id-ID" dirty="0" smtClean="0"/>
              <a:t>Serangkaian instruksi yang ditulis dalam bahasa </a:t>
            </a:r>
          </a:p>
          <a:p>
            <a:r>
              <a:rPr lang="id-ID" dirty="0"/>
              <a:t> </a:t>
            </a:r>
            <a:r>
              <a:rPr lang="id-ID" dirty="0" smtClean="0"/>
              <a:t>      pemrograman yang dugunakan untuk mengoperasikan </a:t>
            </a:r>
          </a:p>
          <a:p>
            <a:r>
              <a:rPr lang="id-ID" dirty="0"/>
              <a:t> </a:t>
            </a:r>
            <a:r>
              <a:rPr lang="id-ID" dirty="0" smtClean="0"/>
              <a:t>      komputer</a:t>
            </a:r>
            <a:endParaRPr lang="id-ID" b="1" dirty="0" smtClean="0"/>
          </a:p>
          <a:p>
            <a:pPr marL="342900" indent="-342900">
              <a:buAutoNum type="arabicPeriod" startAt="2"/>
            </a:pPr>
            <a:r>
              <a:rPr lang="id-ID" b="1" dirty="0" smtClean="0"/>
              <a:t>Perangkat Keras</a:t>
            </a:r>
          </a:p>
          <a:p>
            <a:r>
              <a:rPr lang="id-ID" b="1" dirty="0" smtClean="0"/>
              <a:t>       </a:t>
            </a:r>
            <a:r>
              <a:rPr lang="id-ID" dirty="0" smtClean="0"/>
              <a:t>Bagian komputer yang dapat terlihat wujud fisiknya</a:t>
            </a:r>
            <a:endParaRPr lang="id-ID" b="1" dirty="0" smtClean="0"/>
          </a:p>
          <a:p>
            <a:pPr marL="342900" indent="-342900">
              <a:buAutoNum type="arabicPeriod" startAt="3"/>
            </a:pPr>
            <a:r>
              <a:rPr lang="id-ID" b="1" dirty="0" smtClean="0"/>
              <a:t>Basis Data</a:t>
            </a:r>
          </a:p>
          <a:p>
            <a:r>
              <a:rPr lang="id-ID" b="1" dirty="0"/>
              <a:t> </a:t>
            </a:r>
            <a:r>
              <a:rPr lang="id-ID" b="1" dirty="0" smtClean="0"/>
              <a:t>      </a:t>
            </a:r>
            <a:r>
              <a:rPr lang="id-ID" dirty="0" smtClean="0"/>
              <a:t>Kumpulan informasi yang disusun dengan cara terstruktur</a:t>
            </a:r>
          </a:p>
          <a:p>
            <a:r>
              <a:rPr lang="id-ID" dirty="0"/>
              <a:t> </a:t>
            </a:r>
            <a:r>
              <a:rPr lang="id-ID" dirty="0" smtClean="0"/>
              <a:t>      memungkinkan penggunaan penyimpanan, mengakses,</a:t>
            </a:r>
          </a:p>
          <a:p>
            <a:r>
              <a:rPr lang="id-ID" dirty="0"/>
              <a:t> </a:t>
            </a:r>
            <a:r>
              <a:rPr lang="id-ID" dirty="0" smtClean="0"/>
              <a:t>      dan mengelola data dengan efisien       </a:t>
            </a:r>
          </a:p>
          <a:p>
            <a:pPr marL="342900" indent="-342900">
              <a:buAutoNum type="arabicPeriod" startAt="4"/>
            </a:pPr>
            <a:r>
              <a:rPr lang="id-ID" b="1" dirty="0" smtClean="0"/>
              <a:t>Jaringan</a:t>
            </a:r>
          </a:p>
          <a:p>
            <a:r>
              <a:rPr lang="id-ID" b="1" dirty="0"/>
              <a:t> </a:t>
            </a:r>
            <a:r>
              <a:rPr lang="id-ID" b="1" dirty="0" smtClean="0"/>
              <a:t>      </a:t>
            </a:r>
            <a:r>
              <a:rPr lang="id-ID" dirty="0" smtClean="0"/>
              <a:t>Sekumpulan perangkat komputer yang terhubung satu</a:t>
            </a:r>
          </a:p>
          <a:p>
            <a:r>
              <a:rPr lang="id-ID" b="1" dirty="0"/>
              <a:t> </a:t>
            </a:r>
            <a:r>
              <a:rPr lang="id-ID" b="1" dirty="0" smtClean="0"/>
              <a:t>      </a:t>
            </a:r>
            <a:r>
              <a:rPr lang="id-ID" dirty="0" smtClean="0"/>
              <a:t>sama lain untuk berbagi data dan sumberdaya lainnya</a:t>
            </a:r>
          </a:p>
          <a:p>
            <a:pPr marL="342900" indent="-342900">
              <a:buAutoNum type="arabicPeriod" startAt="5"/>
            </a:pPr>
            <a:r>
              <a:rPr lang="id-ID" b="1" dirty="0" smtClean="0"/>
              <a:t>Kebijakan</a:t>
            </a:r>
          </a:p>
          <a:p>
            <a:r>
              <a:rPr lang="id-ID" b="1" dirty="0"/>
              <a:t> </a:t>
            </a:r>
            <a:r>
              <a:rPr lang="id-ID" b="1" dirty="0" smtClean="0"/>
              <a:t>      </a:t>
            </a:r>
            <a:r>
              <a:rPr lang="id-ID" dirty="0" smtClean="0"/>
              <a:t>Digunakan untuk melindungi sistem komputer yang</a:t>
            </a:r>
          </a:p>
          <a:p>
            <a:r>
              <a:rPr lang="id-ID" dirty="0"/>
              <a:t> </a:t>
            </a:r>
            <a:r>
              <a:rPr lang="id-ID" dirty="0" smtClean="0"/>
              <a:t>      menjalankan sistim operasi</a:t>
            </a:r>
          </a:p>
          <a:p>
            <a:pPr marL="342900" indent="-342900">
              <a:buAutoNum type="arabicPeriod" startAt="6"/>
            </a:pPr>
            <a:r>
              <a:rPr lang="id-ID" b="1" dirty="0" smtClean="0"/>
              <a:t>Manusia</a:t>
            </a:r>
          </a:p>
          <a:p>
            <a:r>
              <a:rPr lang="id-ID" b="1" dirty="0"/>
              <a:t> </a:t>
            </a:r>
            <a:r>
              <a:rPr lang="id-ID" b="1" dirty="0" smtClean="0"/>
              <a:t>      </a:t>
            </a:r>
            <a:r>
              <a:rPr lang="id-ID" dirty="0" smtClean="0"/>
              <a:t>Manusia di dalam sistem berfung sebagai pencipta sistem </a:t>
            </a:r>
          </a:p>
          <a:p>
            <a:r>
              <a:rPr lang="id-ID" dirty="0"/>
              <a:t> </a:t>
            </a:r>
            <a:r>
              <a:rPr lang="id-ID" dirty="0" smtClean="0"/>
              <a:t>     (sistem buatan), memelihara, mengembangkan, atau memati</a:t>
            </a:r>
          </a:p>
          <a:p>
            <a:r>
              <a:rPr lang="id-ID" dirty="0"/>
              <a:t> </a:t>
            </a:r>
            <a:r>
              <a:rPr lang="id-ID" dirty="0" smtClean="0"/>
              <a:t>     kan sistem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216696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w Technology Trends Emerging For Tour Operators - 10x Tour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179" y="1505407"/>
            <a:ext cx="7828928" cy="520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959737-6B13-46AD-93F6-FE801BC76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Teknologi dan pariwisata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0F790F4A-2237-4C80-9628-48AC69754F0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63416" y="6462713"/>
            <a:ext cx="2262187" cy="249237"/>
          </a:xfrm>
        </p:spPr>
        <p:txBody>
          <a:bodyPr>
            <a:normAutofit fontScale="77500" lnSpcReduction="20000"/>
          </a:bodyPr>
          <a:lstStyle/>
          <a:p>
            <a:r>
              <a:rPr lang="id-ID" dirty="0" smtClean="0"/>
              <a:t>Iib Darmajaya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278B5B-9720-4024-9F7A-8708A62D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047D-A6CD-43AB-96F0-683C726B586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0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erial view bridge over water">
            <a:extLst>
              <a:ext uri="{FF2B5EF4-FFF2-40B4-BE49-F238E27FC236}">
                <a16:creationId xmlns="" xmlns:a16="http://schemas.microsoft.com/office/drawing/2014/main" id="{A02A293F-91B7-40E6-B378-A5EED474FF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9DD519AC-7392-4C53-9E3F-08F1208BC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="" xmlns:a16="http://schemas.microsoft.com/office/drawing/2014/main" id="{9A294210-0A3A-40B7-8019-FDFD9DA759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Email Address here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6ABAD79F-DC94-4F5D-8A43-C69B1B42666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Website here</a:t>
            </a:r>
          </a:p>
        </p:txBody>
      </p:sp>
    </p:spTree>
    <p:extLst>
      <p:ext uri="{BB962C8B-B14F-4D97-AF65-F5344CB8AC3E}">
        <p14:creationId xmlns:p14="http://schemas.microsoft.com/office/powerpoint/2010/main" val="1044043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30A0"/>
      </a:accent1>
      <a:accent2>
        <a:srgbClr val="404040"/>
      </a:accent2>
      <a:accent3>
        <a:srgbClr val="7F7F7F"/>
      </a:accent3>
      <a:accent4>
        <a:srgbClr val="C7A2E3"/>
      </a:accent4>
      <a:accent5>
        <a:srgbClr val="48A1FA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468121_Coastal presentation_RVA_v5" id="{5B652A6C-03CB-4457-ADFC-1C5BB6605FEF}" vid="{F00112C4-F9F0-4BD0-BC95-5242C8B0F7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2949B46-24C4-420B-AB49-DDC88FEB99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46D58D-B27D-4B23-AEA1-AE974AB622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0CE401-796E-4493-905E-4DDA5AF62AB4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Coastal presentation</Template>
  <TotalTime>0</TotalTime>
  <Words>210</Words>
  <Application>Microsoft Office PowerPoint</Application>
  <PresentationFormat>Widescreen</PresentationFormat>
  <Paragraphs>53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Konsep dasar aplikasi digital pariwisata</vt:lpstr>
      <vt:lpstr>Slide title</vt:lpstr>
      <vt:lpstr>PowerPoint Presentation</vt:lpstr>
      <vt:lpstr>Elemen Sistem Dalam struktur sistem</vt:lpstr>
      <vt:lpstr>Teknologi dan pariwisata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2024-03-18T23:01:15Z</dcterms:created>
  <dcterms:modified xsi:type="dcterms:W3CDTF">2024-03-19T04:26:20Z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