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368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6EB87-2468-40E0-B1D6-3A3301BA857F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16F8D-243A-4168-A9AA-0CA540C6A2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 err="1" smtClean="0"/>
              <a:t>Teori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Kreativitas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dan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Prinsipnya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51459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dasar – dasar pemikiran kreatif</a:t>
            </a:r>
          </a:p>
          <a:p>
            <a:r>
              <a:rPr lang="id-ID" dirty="0" smtClean="0"/>
              <a:t>Kreatifitas adalah kunci sukses dalam bisnis</a:t>
            </a:r>
          </a:p>
          <a:p>
            <a:r>
              <a:rPr lang="id-ID" dirty="0" smtClean="0"/>
              <a:t>Prinsip prinsip berpikir kreatif</a:t>
            </a:r>
          </a:p>
          <a:p>
            <a:r>
              <a:rPr lang="id-ID" dirty="0" smtClean="0"/>
              <a:t>inovasi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29000" y="304800"/>
            <a:ext cx="2209800" cy="1981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Teori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Ketidak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Sempurnaan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324600" y="4419600"/>
            <a:ext cx="2209800" cy="1981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Instinct And Intuition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62000" y="4343400"/>
            <a:ext cx="2209800" cy="1981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The  Basic Of Creative Thinking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 rot="18291793">
            <a:off x="1645395" y="2801461"/>
            <a:ext cx="2294396" cy="5650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 rot="3071788">
            <a:off x="5125883" y="2769723"/>
            <a:ext cx="2294396" cy="5650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3505200" y="5562600"/>
            <a:ext cx="2294396" cy="5650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/>
          <p:cNvSpPr/>
          <p:nvPr/>
        </p:nvSpPr>
        <p:spPr>
          <a:xfrm rot="9318950">
            <a:off x="2780979" y="4440727"/>
            <a:ext cx="9144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Arrow 10"/>
          <p:cNvSpPr/>
          <p:nvPr/>
        </p:nvSpPr>
        <p:spPr>
          <a:xfrm rot="16200000">
            <a:off x="4076700" y="2552700"/>
            <a:ext cx="9144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 rot="1812035">
            <a:off x="5596371" y="4471328"/>
            <a:ext cx="9144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6200" y="3657600"/>
            <a:ext cx="144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Inspirasi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aku</a:t>
            </a:r>
            <a:r>
              <a:rPr lang="en-US" sz="2800" b="1" dirty="0" smtClean="0"/>
              <a:t>)</a:t>
            </a:r>
            <a:endParaRPr lang="en-US" sz="2800" b="1" dirty="0"/>
          </a:p>
        </p:txBody>
      </p:sp>
      <p:sp>
        <p:nvSpPr>
          <p:cNvPr id="37" name="Rounded Rectangle 36"/>
          <p:cNvSpPr/>
          <p:nvPr/>
        </p:nvSpPr>
        <p:spPr>
          <a:xfrm>
            <a:off x="152400" y="228600"/>
            <a:ext cx="2895600" cy="1524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800" dirty="0" err="1" smtClean="0"/>
              <a:t>Segitiga</a:t>
            </a:r>
            <a:r>
              <a:rPr lang="en-US" sz="2800" dirty="0" smtClean="0"/>
              <a:t> </a:t>
            </a:r>
            <a:r>
              <a:rPr lang="en-US" sz="2800" dirty="0" err="1" smtClean="0"/>
              <a:t>Inspirasi</a:t>
            </a:r>
            <a:endParaRPr lang="en-US" sz="2800" dirty="0" smtClean="0"/>
          </a:p>
          <a:p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dirty="0" err="1" smtClean="0"/>
              <a:t>ide</a:t>
            </a:r>
            <a:endParaRPr lang="en-US" sz="2800" dirty="0" smtClean="0"/>
          </a:p>
          <a:p>
            <a:pPr algn="ctr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81400" y="762000"/>
            <a:ext cx="2438400" cy="685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endParaRPr lang="en-US" dirty="0"/>
          </a:p>
        </p:txBody>
      </p:sp>
      <p:sp>
        <p:nvSpPr>
          <p:cNvPr id="19" name="Flowchart: Decision 18"/>
          <p:cNvSpPr/>
          <p:nvPr/>
        </p:nvSpPr>
        <p:spPr>
          <a:xfrm>
            <a:off x="3733800" y="2209800"/>
            <a:ext cx="2133600" cy="1981200"/>
          </a:xfrm>
          <a:prstGeom prst="flowChartDecisi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Pastinya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20" name="Flowchart: Decision 19"/>
          <p:cNvSpPr/>
          <p:nvPr/>
        </p:nvSpPr>
        <p:spPr>
          <a:xfrm>
            <a:off x="6553200" y="4114800"/>
            <a:ext cx="2057400" cy="1981200"/>
          </a:xfrm>
          <a:prstGeom prst="flowChartDecisi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Resiko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81000" y="5867400"/>
            <a:ext cx="2209800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81000" y="3733800"/>
            <a:ext cx="2209800" cy="1676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mengkalkulasi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2" idx="2"/>
            <a:endCxn id="21" idx="0"/>
          </p:cNvCxnSpPr>
          <p:nvPr/>
        </p:nvCxnSpPr>
        <p:spPr>
          <a:xfrm rot="5400000">
            <a:off x="1257300" y="5638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hape 31"/>
          <p:cNvCxnSpPr>
            <a:stCxn id="19" idx="1"/>
            <a:endCxn id="22" idx="0"/>
          </p:cNvCxnSpPr>
          <p:nvPr/>
        </p:nvCxnSpPr>
        <p:spPr>
          <a:xfrm rot="10800000" flipV="1">
            <a:off x="1485900" y="3200400"/>
            <a:ext cx="2247900" cy="5334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hape 33"/>
          <p:cNvCxnSpPr>
            <a:stCxn id="19" idx="3"/>
            <a:endCxn id="20" idx="0"/>
          </p:cNvCxnSpPr>
          <p:nvPr/>
        </p:nvCxnSpPr>
        <p:spPr>
          <a:xfrm>
            <a:off x="5867400" y="3200400"/>
            <a:ext cx="1714500" cy="9144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4" idx="2"/>
            <a:endCxn id="19" idx="0"/>
          </p:cNvCxnSpPr>
          <p:nvPr/>
        </p:nvCxnSpPr>
        <p:spPr>
          <a:xfrm rot="5400000">
            <a:off x="4419600" y="18288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0" idx="2"/>
          </p:cNvCxnSpPr>
          <p:nvPr/>
        </p:nvCxnSpPr>
        <p:spPr>
          <a:xfrm rot="5400000">
            <a:off x="7181850" y="6457950"/>
            <a:ext cx="762000" cy="38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28600" y="228600"/>
            <a:ext cx="2743200" cy="1600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Diagram Cara </a:t>
            </a:r>
            <a:r>
              <a:rPr lang="en-US" sz="2400" dirty="0" err="1" smtClean="0"/>
              <a:t>Berfikir</a:t>
            </a:r>
            <a:r>
              <a:rPr lang="en-US" sz="2400" dirty="0" smtClean="0"/>
              <a:t> </a:t>
            </a:r>
            <a:r>
              <a:rPr lang="en-US" sz="2400" dirty="0" err="1" smtClean="0"/>
              <a:t>otak</a:t>
            </a:r>
            <a:r>
              <a:rPr lang="en-US" sz="2400" dirty="0" smtClean="0"/>
              <a:t> </a:t>
            </a:r>
            <a:r>
              <a:rPr lang="en-US" sz="2400" dirty="0" err="1" smtClean="0"/>
              <a:t>kanan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kiri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mencari</a:t>
            </a:r>
            <a:r>
              <a:rPr lang="en-US" sz="2400" dirty="0" smtClean="0"/>
              <a:t> </a:t>
            </a:r>
            <a:r>
              <a:rPr lang="en-US" sz="2400" dirty="0" err="1" smtClean="0"/>
              <a:t>solusi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ecision 3"/>
          <p:cNvSpPr/>
          <p:nvPr/>
        </p:nvSpPr>
        <p:spPr>
          <a:xfrm>
            <a:off x="3657600" y="0"/>
            <a:ext cx="1752600" cy="1676400"/>
          </a:xfrm>
          <a:prstGeom prst="flowChartDecisi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Resiko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752600"/>
            <a:ext cx="3124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Menggunakan</a:t>
            </a:r>
            <a:r>
              <a:rPr lang="en-US" dirty="0" smtClean="0"/>
              <a:t>  </a:t>
            </a:r>
            <a:r>
              <a:rPr lang="en-US" dirty="0" err="1" smtClean="0"/>
              <a:t>Otak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2286000"/>
            <a:ext cx="3124200" cy="2743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eksakta</a:t>
            </a:r>
            <a:r>
              <a:rPr lang="en-US" dirty="0" smtClean="0"/>
              <a:t> (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 smtClean="0"/>
              <a:t>Malas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6096000"/>
            <a:ext cx="3124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5334000"/>
            <a:ext cx="3124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715000" y="1752600"/>
            <a:ext cx="3124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Otak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715000" y="2286000"/>
            <a:ext cx="3124200" cy="2743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menyerah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pengalaman</a:t>
            </a:r>
            <a:r>
              <a:rPr lang="en-US" dirty="0" smtClean="0"/>
              <a:t>,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,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baca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media web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715000" y="6324600"/>
            <a:ext cx="3124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715000" y="5181600"/>
            <a:ext cx="3124200" cy="838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Sukses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, </a:t>
            </a:r>
            <a:r>
              <a:rPr lang="en-US" dirty="0" err="1" smtClean="0"/>
              <a:t>otak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810000" y="2057400"/>
            <a:ext cx="16002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810000" y="3962400"/>
            <a:ext cx="14478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810000" y="3048000"/>
            <a:ext cx="14478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selesai</a:t>
            </a:r>
            <a:endParaRPr lang="en-US" dirty="0"/>
          </a:p>
        </p:txBody>
      </p:sp>
      <p:cxnSp>
        <p:nvCxnSpPr>
          <p:cNvPr id="19" name="Shape 18"/>
          <p:cNvCxnSpPr>
            <a:stCxn id="4" idx="3"/>
            <a:endCxn id="9" idx="0"/>
          </p:cNvCxnSpPr>
          <p:nvPr/>
        </p:nvCxnSpPr>
        <p:spPr>
          <a:xfrm>
            <a:off x="5410200" y="838200"/>
            <a:ext cx="1866900" cy="9144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stCxn id="4" idx="1"/>
            <a:endCxn id="5" idx="0"/>
          </p:cNvCxnSpPr>
          <p:nvPr/>
        </p:nvCxnSpPr>
        <p:spPr>
          <a:xfrm rot="10800000" flipV="1">
            <a:off x="2019300" y="838200"/>
            <a:ext cx="1638300" cy="9144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4" idx="2"/>
            <a:endCxn id="13" idx="0"/>
          </p:cNvCxnSpPr>
          <p:nvPr/>
        </p:nvCxnSpPr>
        <p:spPr>
          <a:xfrm rot="16200000" flipH="1">
            <a:off x="4381500" y="1828800"/>
            <a:ext cx="381000" cy="76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3" idx="2"/>
            <a:endCxn id="17" idx="0"/>
          </p:cNvCxnSpPr>
          <p:nvPr/>
        </p:nvCxnSpPr>
        <p:spPr>
          <a:xfrm rot="5400000">
            <a:off x="4381500" y="2819400"/>
            <a:ext cx="381000" cy="76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7" idx="2"/>
            <a:endCxn id="16" idx="0"/>
          </p:cNvCxnSpPr>
          <p:nvPr/>
        </p:nvCxnSpPr>
        <p:spPr>
          <a:xfrm rot="5400000">
            <a:off x="4343400" y="3771900"/>
            <a:ext cx="3810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6" idx="2"/>
            <a:endCxn id="8" idx="0"/>
          </p:cNvCxnSpPr>
          <p:nvPr/>
        </p:nvCxnSpPr>
        <p:spPr>
          <a:xfrm rot="5400000">
            <a:off x="1866900" y="5181600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8" idx="2"/>
            <a:endCxn id="7" idx="0"/>
          </p:cNvCxnSpPr>
          <p:nvPr/>
        </p:nvCxnSpPr>
        <p:spPr>
          <a:xfrm rot="5400000">
            <a:off x="1905000" y="5981700"/>
            <a:ext cx="2286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10" idx="2"/>
            <a:endCxn id="12" idx="0"/>
          </p:cNvCxnSpPr>
          <p:nvPr/>
        </p:nvCxnSpPr>
        <p:spPr>
          <a:xfrm rot="5400000">
            <a:off x="7200900" y="5105400"/>
            <a:ext cx="152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12" idx="2"/>
            <a:endCxn id="11" idx="0"/>
          </p:cNvCxnSpPr>
          <p:nvPr/>
        </p:nvCxnSpPr>
        <p:spPr>
          <a:xfrm rot="5400000">
            <a:off x="7124700" y="6172200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Faktor pendukung keberhasilan inovasi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Berorientasi pasar</a:t>
            </a:r>
          </a:p>
          <a:p>
            <a:r>
              <a:rPr lang="id-ID" dirty="0" smtClean="0"/>
              <a:t>Mampu meningkatkan nilai tambah pada perusahaan</a:t>
            </a:r>
          </a:p>
          <a:p>
            <a:r>
              <a:rPr lang="id-ID" dirty="0" smtClean="0"/>
              <a:t>Punya unsur efektifitas dan efisiensi</a:t>
            </a:r>
          </a:p>
          <a:p>
            <a:r>
              <a:rPr lang="id-ID" dirty="0" smtClean="0"/>
              <a:t>Harus sejalan dengan visi dan misi perusahaan</a:t>
            </a:r>
          </a:p>
          <a:p>
            <a:r>
              <a:rPr lang="id-ID" dirty="0" smtClean="0"/>
              <a:t>Harus bisa d tingkatkan lagi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6963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Sumber pendorong terjadinya inovasi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Perbedaan(gap) antara permintaan/demand, dan penawaran/ supply</a:t>
            </a:r>
          </a:p>
          <a:p>
            <a:r>
              <a:rPr lang="id-ID" dirty="0" smtClean="0"/>
              <a:t>Penciptaan permintaan karena kecenderungan ( trend )</a:t>
            </a:r>
          </a:p>
          <a:p>
            <a:r>
              <a:rPr lang="id-ID" dirty="0" smtClean="0"/>
              <a:t>Perubahan / change </a:t>
            </a:r>
          </a:p>
          <a:p>
            <a:r>
              <a:rPr lang="id-ID" dirty="0" smtClean="0"/>
              <a:t>Masalah yang belum terpecahkan dalam jangka waktu lama</a:t>
            </a:r>
          </a:p>
          <a:p>
            <a:r>
              <a:rPr lang="id-ID" dirty="0" smtClean="0"/>
              <a:t>Inovasi yang ditujukan untuk mengganti inovasi produknya sendiri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2666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 jenis inovasi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Inovasi produk</a:t>
            </a:r>
          </a:p>
          <a:p>
            <a:r>
              <a:rPr lang="id-ID" dirty="0" smtClean="0"/>
              <a:t>Inovasi marketing</a:t>
            </a:r>
          </a:p>
          <a:p>
            <a:r>
              <a:rPr lang="id-ID" dirty="0" smtClean="0"/>
              <a:t>Inovasi proses</a:t>
            </a:r>
          </a:p>
          <a:p>
            <a:r>
              <a:rPr lang="id-ID" dirty="0" smtClean="0"/>
              <a:t>Inovasi teknikal</a:t>
            </a:r>
          </a:p>
          <a:p>
            <a:r>
              <a:rPr lang="id-ID" dirty="0" smtClean="0"/>
              <a:t>Inovasi administrasi</a:t>
            </a:r>
            <a:endParaRPr lang="id-ID" dirty="0"/>
          </a:p>
        </p:txBody>
      </p:sp>
      <p:pic>
        <p:nvPicPr>
          <p:cNvPr id="1026" name="Picture 2" descr="C:\Users\ACER ONE 10\Downloads\techno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9600"/>
            <a:ext cx="91440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67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247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Teori Kreativitas dan Prinsipnya</vt:lpstr>
      <vt:lpstr>PowerPoint Presentation</vt:lpstr>
      <vt:lpstr>PowerPoint Presentation</vt:lpstr>
      <vt:lpstr>PowerPoint Presentation</vt:lpstr>
      <vt:lpstr>Faktor pendukung keberhasilan inovasi</vt:lpstr>
      <vt:lpstr>Sumber pendorong terjadinya inovasi</vt:lpstr>
      <vt:lpstr>Jenis jenis inovasi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ACER ONE 10</cp:lastModifiedBy>
  <cp:revision>12</cp:revision>
  <dcterms:created xsi:type="dcterms:W3CDTF">2015-10-05T04:13:34Z</dcterms:created>
  <dcterms:modified xsi:type="dcterms:W3CDTF">2015-10-13T10:11:47Z</dcterms:modified>
</cp:coreProperties>
</file>