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6E3A13-7954-48EA-B35E-647B952ED53B}" type="datetimeFigureOut">
              <a:rPr lang="en-US" smtClean="0"/>
              <a:pPr/>
              <a:t>3/30/2020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534EA0-3660-46F5-90F0-C19B35245C87}"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411FD-F43C-4FF7-B995-F1761E0439FC}" type="datetimeFigureOut">
              <a:rPr lang="en-US" smtClean="0"/>
              <a:pPr/>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58231-9198-4C99-9FBD-A70F6638DE2B}"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5A08A3-5C62-4DA8-93BE-AE57E8833E8C}" type="slidenum">
              <a:rPr lang="en-US" altLang="en-US"/>
              <a:pPr/>
              <a:t>11</a:t>
            </a:fld>
            <a:endParaRPr lang="en-US" alt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3669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77E411-9C0A-4E15-87F2-7F6989279DEF}" type="slidenum">
              <a:rPr lang="en-US" altLang="en-US"/>
              <a:pPr/>
              <a:t>12</a:t>
            </a:fld>
            <a:endParaRPr lang="en-US" alt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8187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CC23EE-A700-4BD4-A99D-AB0A601FCAE0}" type="slidenum">
              <a:rPr lang="en-US" altLang="en-US"/>
              <a:pPr/>
              <a:t>13</a:t>
            </a:fld>
            <a:endParaRPr lang="en-US" alt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3611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0BE7C8-8991-4902-931A-91FB81AE3FB0}" type="slidenum">
              <a:rPr lang="en-US" altLang="en-US"/>
              <a:pPr/>
              <a:t>14</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8203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036DFE-AE8E-408C-9A41-0B033E6F25AC}" type="slidenum">
              <a:rPr lang="en-US" altLang="en-US"/>
              <a:pPr/>
              <a:t>15</a:t>
            </a:fld>
            <a:endParaRPr lang="en-US" alt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3243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45A0DA-F795-4C49-9512-E245B270C47B}" type="slidenum">
              <a:rPr lang="en-US" altLang="en-US"/>
              <a:pPr/>
              <a:t>16</a:t>
            </a:fld>
            <a:endParaRPr lang="en-US"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47139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824C0D-BBC7-4A12-8847-625948E05FE3}" type="slidenum">
              <a:rPr lang="en-US" altLang="en-US"/>
              <a:pPr/>
              <a:t>17</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613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40337F-9ACF-44C6-B3B9-7A85A6B3EA20}" type="slidenum">
              <a:rPr lang="en-US" altLang="en-US"/>
              <a:pPr/>
              <a:t>18</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324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5B02CD-7837-477D-AB9F-9DF98FFFFEA8}" type="slidenum">
              <a:rPr lang="en-US" altLang="en-US"/>
              <a:pPr/>
              <a:t>19</a:t>
            </a:fld>
            <a:endParaRPr lang="en-US" alt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3797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9232B1-B181-41D2-9EF4-90D64ACA895A}" type="slidenum">
              <a:rPr lang="en-US" altLang="en-US"/>
              <a:pPr/>
              <a:t>20</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28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609438-F5A8-4FE8-BACC-3F38259EE023}" type="slidenum">
              <a:rPr lang="en-US" altLang="en-US"/>
              <a:pPr/>
              <a:t>21</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70176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8E53FA-ADAE-4F11-9042-2290D53EB93B}" type="slidenum">
              <a:rPr lang="en-US" altLang="en-US"/>
              <a:pPr/>
              <a:t>22</a:t>
            </a:fld>
            <a:endParaRPr lang="en-US" alt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093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6CF6A8-FA1C-4A4D-BB29-4AAB40F91F9D}" type="slidenum">
              <a:rPr lang="en-US" altLang="en-US"/>
              <a:pPr/>
              <a:t>23</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4985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D372F7-CE21-4B17-A29F-7EFA4DF290A7}" type="slidenum">
              <a:rPr lang="en-US" altLang="en-US"/>
              <a:pPr/>
              <a:t>4</a:t>
            </a:fld>
            <a:endParaRPr lang="en-US" alt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903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338245-0BA6-4A4E-8FBB-47A4231524DF}" type="slidenum">
              <a:rPr lang="en-US" altLang="en-US"/>
              <a:pPr/>
              <a:t>5</a:t>
            </a:fld>
            <a:endParaRPr lang="en-US" alt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5790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856E7C-0CF1-46AA-90BD-3A52C3D5FD5A}" type="slidenum">
              <a:rPr lang="en-US" altLang="en-US"/>
              <a:pPr/>
              <a:t>6</a:t>
            </a:fld>
            <a:endParaRPr lang="en-US" alt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5258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DF7BEE-3277-4F3C-A9B3-653D6772430E}" type="slidenum">
              <a:rPr lang="en-US" altLang="en-US"/>
              <a:pPr/>
              <a:t>7</a:t>
            </a:fld>
            <a:endParaRPr lang="en-US" alt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3699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B7D01E-5BA7-4C5F-8D3F-F5A9E91AD138}" type="slidenum">
              <a:rPr lang="en-US" altLang="en-US"/>
              <a:pPr/>
              <a:t>8</a:t>
            </a:fld>
            <a:endParaRPr lang="en-US"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9777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7E6387-42C3-47A0-8CCA-21B8F18FE1FF}" type="slidenum">
              <a:rPr lang="en-US" altLang="en-US"/>
              <a:pPr/>
              <a:t>9</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4077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052AF-F4F1-4A4A-8062-0D2C6BDA5783}" type="slidenum">
              <a:rPr lang="en-US" altLang="en-US"/>
              <a:pPr/>
              <a:t>10</a:t>
            </a:fld>
            <a:endParaRPr lang="en-US"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7877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id-ID" smtClean="0"/>
              <a:t>14/2/2011</a:t>
            </a:r>
            <a:endParaRPr lang="en-US"/>
          </a:p>
        </p:txBody>
      </p:sp>
      <p:sp>
        <p:nvSpPr>
          <p:cNvPr id="5" name="Footer Placeholder 4"/>
          <p:cNvSpPr>
            <a:spLocks noGrp="1"/>
          </p:cNvSpPr>
          <p:nvPr>
            <p:ph type="ftr" sz="quarter" idx="11"/>
          </p:nvPr>
        </p:nvSpPr>
        <p:spPr/>
        <p:txBody>
          <a:bodyPr/>
          <a:lstStyle/>
          <a:p>
            <a:r>
              <a:rPr lang="es-ES" smtClean="0"/>
              <a:t>Revisi 01 Pemodelan dan Simulasi</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14/2/2011</a:t>
            </a:r>
            <a:endParaRPr lang="en-US"/>
          </a:p>
        </p:txBody>
      </p:sp>
      <p:sp>
        <p:nvSpPr>
          <p:cNvPr id="5" name="Footer Placeholder 4"/>
          <p:cNvSpPr>
            <a:spLocks noGrp="1"/>
          </p:cNvSpPr>
          <p:nvPr>
            <p:ph type="ftr" sz="quarter" idx="11"/>
          </p:nvPr>
        </p:nvSpPr>
        <p:spPr/>
        <p:txBody>
          <a:bodyPr/>
          <a:lstStyle/>
          <a:p>
            <a:r>
              <a:rPr lang="es-ES" smtClean="0"/>
              <a:t>Revisi 01 Pemodelan dan Simulasi</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14/2/2011</a:t>
            </a:r>
            <a:endParaRPr lang="en-US"/>
          </a:p>
        </p:txBody>
      </p:sp>
      <p:sp>
        <p:nvSpPr>
          <p:cNvPr id="5" name="Footer Placeholder 4"/>
          <p:cNvSpPr>
            <a:spLocks noGrp="1"/>
          </p:cNvSpPr>
          <p:nvPr>
            <p:ph type="ftr" sz="quarter" idx="11"/>
          </p:nvPr>
        </p:nvSpPr>
        <p:spPr/>
        <p:txBody>
          <a:bodyPr/>
          <a:lstStyle/>
          <a:p>
            <a:r>
              <a:rPr lang="es-ES" smtClean="0"/>
              <a:t>Revisi 01 Pemodelan dan Simulasi</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1FA804F-06A4-47A4-A9B4-F12DF7000A1C}" type="slidenum">
              <a:rPr lang="en-US" altLang="en-US"/>
              <a:pPr/>
              <a:t>‹#›</a:t>
            </a:fld>
            <a:endParaRPr lang="en-US" altLang="en-US"/>
          </a:p>
        </p:txBody>
      </p:sp>
    </p:spTree>
    <p:extLst>
      <p:ext uri="{BB962C8B-B14F-4D97-AF65-F5344CB8AC3E}">
        <p14:creationId xmlns:p14="http://schemas.microsoft.com/office/powerpoint/2010/main" val="320102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14/2/2011</a:t>
            </a:r>
            <a:endParaRPr lang="en-US"/>
          </a:p>
        </p:txBody>
      </p:sp>
      <p:sp>
        <p:nvSpPr>
          <p:cNvPr id="5" name="Footer Placeholder 4"/>
          <p:cNvSpPr>
            <a:spLocks noGrp="1"/>
          </p:cNvSpPr>
          <p:nvPr>
            <p:ph type="ftr" sz="quarter" idx="11"/>
          </p:nvPr>
        </p:nvSpPr>
        <p:spPr/>
        <p:txBody>
          <a:bodyPr/>
          <a:lstStyle/>
          <a:p>
            <a:r>
              <a:rPr lang="es-ES" smtClean="0"/>
              <a:t>Revisi 01 Pemodelan dan Simulasi</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d-ID" smtClean="0"/>
              <a:t>14/2/2011</a:t>
            </a:r>
            <a:endParaRPr lang="en-US"/>
          </a:p>
        </p:txBody>
      </p:sp>
      <p:sp>
        <p:nvSpPr>
          <p:cNvPr id="5" name="Footer Placeholder 4"/>
          <p:cNvSpPr>
            <a:spLocks noGrp="1"/>
          </p:cNvSpPr>
          <p:nvPr>
            <p:ph type="ftr" sz="quarter" idx="11"/>
          </p:nvPr>
        </p:nvSpPr>
        <p:spPr/>
        <p:txBody>
          <a:bodyPr/>
          <a:lstStyle/>
          <a:p>
            <a:r>
              <a:rPr lang="es-ES" smtClean="0"/>
              <a:t>Revisi 01 Pemodelan dan Simulasi</a:t>
            </a:r>
            <a:endParaRPr lang="en-US"/>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d-ID" smtClean="0"/>
              <a:t>14/2/2011</a:t>
            </a:r>
            <a:endParaRPr lang="en-US"/>
          </a:p>
        </p:txBody>
      </p:sp>
      <p:sp>
        <p:nvSpPr>
          <p:cNvPr id="6" name="Footer Placeholder 5"/>
          <p:cNvSpPr>
            <a:spLocks noGrp="1"/>
          </p:cNvSpPr>
          <p:nvPr>
            <p:ph type="ftr" sz="quarter" idx="11"/>
          </p:nvPr>
        </p:nvSpPr>
        <p:spPr/>
        <p:txBody>
          <a:bodyPr/>
          <a:lstStyle/>
          <a:p>
            <a:r>
              <a:rPr lang="es-ES" smtClean="0"/>
              <a:t>Revisi 01 Pemodelan dan Simulasi</a:t>
            </a:r>
            <a:endParaRPr lang="en-US"/>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d-ID" smtClean="0"/>
              <a:t>14/2/2011</a:t>
            </a:r>
            <a:endParaRPr lang="en-US"/>
          </a:p>
        </p:txBody>
      </p:sp>
      <p:sp>
        <p:nvSpPr>
          <p:cNvPr id="8" name="Footer Placeholder 7"/>
          <p:cNvSpPr>
            <a:spLocks noGrp="1"/>
          </p:cNvSpPr>
          <p:nvPr>
            <p:ph type="ftr" sz="quarter" idx="11"/>
          </p:nvPr>
        </p:nvSpPr>
        <p:spPr/>
        <p:txBody>
          <a:bodyPr/>
          <a:lstStyle/>
          <a:p>
            <a:r>
              <a:rPr lang="es-ES" smtClean="0"/>
              <a:t>Revisi 01 Pemodelan dan Simulasi</a:t>
            </a:r>
            <a:endParaRPr lang="en-US"/>
          </a:p>
        </p:txBody>
      </p:sp>
      <p:sp>
        <p:nvSpPr>
          <p:cNvPr id="9" name="Slide Number Placeholder 8"/>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d-ID" smtClean="0"/>
              <a:t>14/2/2011</a:t>
            </a:r>
            <a:endParaRPr lang="en-US"/>
          </a:p>
        </p:txBody>
      </p:sp>
      <p:sp>
        <p:nvSpPr>
          <p:cNvPr id="4" name="Footer Placeholder 3"/>
          <p:cNvSpPr>
            <a:spLocks noGrp="1"/>
          </p:cNvSpPr>
          <p:nvPr>
            <p:ph type="ftr" sz="quarter" idx="11"/>
          </p:nvPr>
        </p:nvSpPr>
        <p:spPr/>
        <p:txBody>
          <a:bodyPr/>
          <a:lstStyle/>
          <a:p>
            <a:r>
              <a:rPr lang="es-ES" smtClean="0"/>
              <a:t>Revisi 01 Pemodelan dan Simulasi</a:t>
            </a:r>
            <a:endParaRPr lang="en-US"/>
          </a:p>
        </p:txBody>
      </p:sp>
      <p:sp>
        <p:nvSpPr>
          <p:cNvPr id="5" name="Slide Number Placeholder 4"/>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t>14/2/2011</a:t>
            </a:r>
            <a:endParaRPr lang="en-US"/>
          </a:p>
        </p:txBody>
      </p:sp>
      <p:sp>
        <p:nvSpPr>
          <p:cNvPr id="3" name="Footer Placeholder 2"/>
          <p:cNvSpPr>
            <a:spLocks noGrp="1"/>
          </p:cNvSpPr>
          <p:nvPr>
            <p:ph type="ftr" sz="quarter" idx="11"/>
          </p:nvPr>
        </p:nvSpPr>
        <p:spPr/>
        <p:txBody>
          <a:bodyPr/>
          <a:lstStyle/>
          <a:p>
            <a:r>
              <a:rPr lang="es-ES" smtClean="0"/>
              <a:t>Revisi 01 Pemodelan dan Simulasi</a:t>
            </a:r>
            <a:endParaRPr lang="en-US"/>
          </a:p>
        </p:txBody>
      </p:sp>
      <p:sp>
        <p:nvSpPr>
          <p:cNvPr id="4" name="Slide Number Placeholder 3"/>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14/2/2011</a:t>
            </a:r>
            <a:endParaRPr lang="en-US"/>
          </a:p>
        </p:txBody>
      </p:sp>
      <p:sp>
        <p:nvSpPr>
          <p:cNvPr id="6" name="Footer Placeholder 5"/>
          <p:cNvSpPr>
            <a:spLocks noGrp="1"/>
          </p:cNvSpPr>
          <p:nvPr>
            <p:ph type="ftr" sz="quarter" idx="11"/>
          </p:nvPr>
        </p:nvSpPr>
        <p:spPr/>
        <p:txBody>
          <a:bodyPr/>
          <a:lstStyle/>
          <a:p>
            <a:r>
              <a:rPr lang="es-ES" smtClean="0"/>
              <a:t>Revisi 01 Pemodelan dan Simulasi</a:t>
            </a:r>
            <a:endParaRPr lang="en-US"/>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14/2/2011</a:t>
            </a:r>
            <a:endParaRPr lang="en-US"/>
          </a:p>
        </p:txBody>
      </p:sp>
      <p:sp>
        <p:nvSpPr>
          <p:cNvPr id="6" name="Footer Placeholder 5"/>
          <p:cNvSpPr>
            <a:spLocks noGrp="1"/>
          </p:cNvSpPr>
          <p:nvPr>
            <p:ph type="ftr" sz="quarter" idx="11"/>
          </p:nvPr>
        </p:nvSpPr>
        <p:spPr/>
        <p:txBody>
          <a:bodyPr/>
          <a:lstStyle/>
          <a:p>
            <a:r>
              <a:rPr lang="es-ES" smtClean="0"/>
              <a:t>Revisi 01 Pemodelan dan Simulasi</a:t>
            </a:r>
            <a:endParaRPr lang="en-US"/>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d-ID" smtClean="0"/>
              <a:t>14/2/2011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Revisi 01 Pemodelan dan Simulasi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0A70C-902A-499B-8946-FDFF5F575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rPr>
              <a:t>WEB DEVELOPMENT FUNDAMENTAL</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endParaRPr>
          </a:p>
        </p:txBody>
      </p:sp>
      <p:pic>
        <p:nvPicPr>
          <p:cNvPr id="11" name="Picture 2" descr="D:\Picture\logo ibi small.gif"/>
          <p:cNvPicPr>
            <a:picLocks noChangeAspect="1" noChangeArrowheads="1"/>
          </p:cNvPicPr>
          <p:nvPr/>
        </p:nvPicPr>
        <p:blipFill>
          <a:blip r:embed="rId5"/>
          <a:srcRect/>
          <a:stretch>
            <a:fillRect/>
          </a:stretch>
        </p:blipFill>
        <p:spPr bwMode="auto">
          <a:xfrm>
            <a:off x="7715272" y="142852"/>
            <a:ext cx="1244319" cy="1244320"/>
          </a:xfrm>
          <a:prstGeom prst="rect">
            <a:avLst/>
          </a:prstGeom>
          <a:noFill/>
        </p:spPr>
      </p:pic>
      <p:sp>
        <p:nvSpPr>
          <p:cNvPr id="8" name="Date Placeholder 3"/>
          <p:cNvSpPr>
            <a:spLocks noGrp="1"/>
          </p:cNvSpPr>
          <p:nvPr>
            <p:ph type="dt" sz="half" idx="10"/>
          </p:nvPr>
        </p:nvSpPr>
        <p:spPr>
          <a:xfrm>
            <a:off x="457200" y="6356350"/>
            <a:ext cx="2133600" cy="365125"/>
          </a:xfrm>
        </p:spPr>
        <p:txBody>
          <a:bodyPr/>
          <a:lstStyle/>
          <a:p>
            <a:r>
              <a:rPr lang="id-ID" smtClean="0"/>
              <a:t>14/2/2011</a:t>
            </a:r>
            <a:endParaRPr lang="en-US" dirty="0"/>
          </a:p>
        </p:txBody>
      </p:sp>
      <p:sp>
        <p:nvSpPr>
          <p:cNvPr id="9" name="Slide Number Placeholder 5"/>
          <p:cNvSpPr>
            <a:spLocks noGrp="1"/>
          </p:cNvSpPr>
          <p:nvPr>
            <p:ph type="sldNum" sz="quarter" idx="12"/>
          </p:nvPr>
        </p:nvSpPr>
        <p:spPr>
          <a:xfrm>
            <a:off x="6553200" y="6357958"/>
            <a:ext cx="2133600" cy="365125"/>
          </a:xfrm>
        </p:spPr>
        <p:txBody>
          <a:bodyPr/>
          <a:lstStyle/>
          <a:p>
            <a:fld id="{DA80A70C-902A-499B-8946-FDFF5F575613}" type="slidenum">
              <a:rPr lang="en-US" smtClean="0"/>
              <a:pPr/>
              <a:t>1</a:t>
            </a:fld>
            <a:endParaRPr lang="en-US" dirty="0"/>
          </a:p>
        </p:txBody>
      </p:sp>
      <p:sp>
        <p:nvSpPr>
          <p:cNvPr id="10" name="Footer Placeholder 4"/>
          <p:cNvSpPr>
            <a:spLocks noGrp="1"/>
          </p:cNvSpPr>
          <p:nvPr>
            <p:ph type="ftr" sz="quarter" idx="11"/>
          </p:nvPr>
        </p:nvSpPr>
        <p:spPr>
          <a:xfrm>
            <a:off x="3124200" y="6356350"/>
            <a:ext cx="2895600" cy="365125"/>
          </a:xfrm>
        </p:spPr>
        <p:txBody>
          <a:bodyPr/>
          <a:lstStyle/>
          <a:p>
            <a:r>
              <a:rPr lang="es-ES" dirty="0" smtClean="0"/>
              <a:t>Web </a:t>
            </a:r>
            <a:r>
              <a:rPr lang="es-ES" dirty="0" err="1" smtClean="0"/>
              <a:t>Development</a:t>
            </a:r>
            <a:r>
              <a:rPr lang="es-ES" dirty="0" smtClean="0"/>
              <a:t> Fundamental</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1143000"/>
            <a:ext cx="8229600" cy="4525963"/>
          </a:xfrm>
        </p:spPr>
        <p:txBody>
          <a:bodyPr/>
          <a:lstStyle/>
          <a:p>
            <a:pPr eaLnBrk="1" hangingPunct="1">
              <a:lnSpc>
                <a:spcPct val="90000"/>
              </a:lnSpc>
              <a:buFont typeface="Wingdings" panose="05000000000000000000" pitchFamily="2" charset="2"/>
              <a:buNone/>
            </a:pPr>
            <a:r>
              <a:rPr lang="en-US" altLang="en-US" sz="2800" b="1" u="sng" smtClean="0">
                <a:latin typeface="Century Gothic" panose="020B0502020202020204" pitchFamily="34" charset="0"/>
              </a:rPr>
              <a:t>Break</a:t>
            </a:r>
          </a:p>
          <a:p>
            <a:pPr algn="just" eaLnBrk="1" hangingPunct="1">
              <a:lnSpc>
                <a:spcPct val="90000"/>
              </a:lnSpc>
              <a:buFont typeface="Wingdings" panose="05000000000000000000" pitchFamily="2" charset="2"/>
              <a:buNone/>
            </a:pPr>
            <a:r>
              <a:rPr lang="en-US" altLang="en-US" sz="2800" b="1" smtClean="0">
                <a:latin typeface="Century Gothic" panose="020B0502020202020204" pitchFamily="34" charset="0"/>
              </a:rPr>
              <a:t>	Kadangkala diperlukan untuk menulis di baris yang baru dalam sebuah paragraf yang sama pada halaman web yang dibuat. Untuk itu digunakan tag break yang berupa </a:t>
            </a:r>
            <a:r>
              <a:rPr lang="en-US" altLang="en-US" sz="2800" b="1" smtClean="0">
                <a:latin typeface="Courier New" panose="02070309020205020404" pitchFamily="49" charset="0"/>
              </a:rPr>
              <a:t>&lt;BR&gt;.</a:t>
            </a:r>
          </a:p>
        </p:txBody>
      </p:sp>
      <p:sp>
        <p:nvSpPr>
          <p:cNvPr id="10243" name="Rectangle 4"/>
          <p:cNvSpPr>
            <a:spLocks noGrp="1" noChangeArrowheads="1"/>
          </p:cNvSpPr>
          <p:nvPr>
            <p:ph type="title"/>
          </p:nvPr>
        </p:nvSpPr>
        <p:spPr>
          <a:xfrm>
            <a:off x="457200" y="-73025"/>
            <a:ext cx="8458200" cy="1139825"/>
          </a:xfrm>
          <a:noFill/>
        </p:spPr>
        <p:txBody>
          <a:bodyPr anchorCtr="1">
            <a:normAutofit fontScale="90000"/>
          </a:bodyPr>
          <a:lstStyle/>
          <a:p>
            <a:pPr eaLnBrk="1" hangingPunct="1"/>
            <a:r>
              <a:rPr lang="en-US" altLang="en-US" smtClean="0">
                <a:latin typeface="Berlin Sans FB" panose="020E0602020502020306" pitchFamily="34" charset="0"/>
              </a:rPr>
              <a:t>Horizontal Line, Paragraph, Break (3)</a:t>
            </a:r>
          </a:p>
        </p:txBody>
      </p:sp>
      <p:sp>
        <p:nvSpPr>
          <p:cNvPr id="10244"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35726331"/>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6200"/>
            <a:ext cx="8229600" cy="1139825"/>
          </a:xfrm>
          <a:noFill/>
        </p:spPr>
        <p:txBody>
          <a:bodyPr anchorCtr="1"/>
          <a:lstStyle/>
          <a:p>
            <a:pPr eaLnBrk="1" hangingPunct="1"/>
            <a:r>
              <a:rPr lang="en-US" altLang="en-US" smtClean="0">
                <a:latin typeface="Berlin Sans FB" panose="020E0602020502020306" pitchFamily="34" charset="0"/>
              </a:rPr>
              <a:t>Font Style</a:t>
            </a:r>
          </a:p>
        </p:txBody>
      </p:sp>
      <p:sp>
        <p:nvSpPr>
          <p:cNvPr id="11267" name="Rectangle 3"/>
          <p:cNvSpPr>
            <a:spLocks noGrp="1" noChangeArrowheads="1"/>
          </p:cNvSpPr>
          <p:nvPr>
            <p:ph type="body" sz="half" idx="1"/>
          </p:nvPr>
        </p:nvSpPr>
        <p:spPr>
          <a:xfrm>
            <a:off x="457200" y="990600"/>
            <a:ext cx="8153400" cy="2057400"/>
          </a:xfrm>
        </p:spPr>
        <p:txBody>
          <a:bodyPr/>
          <a:lstStyle/>
          <a:p>
            <a:pPr algn="just" eaLnBrk="1" hangingPunct="1"/>
            <a:r>
              <a:rPr lang="en-US" altLang="en-US" sz="2000" b="1" smtClean="0">
                <a:latin typeface="Century Gothic" panose="020B0502020202020204" pitchFamily="34" charset="0"/>
              </a:rPr>
              <a:t>Salah satu tujuan perancangan halaman web adalah membuat halaman web yang menarik atau "eye catching". Untuk itu dalam suatu paragraph diperlukan suatu variasi huruf atau font style. </a:t>
            </a:r>
          </a:p>
          <a:p>
            <a:pPr algn="just" eaLnBrk="1" hangingPunct="1"/>
            <a:r>
              <a:rPr lang="en-US" altLang="en-US" sz="2000" b="1" smtClean="0">
                <a:latin typeface="Century Gothic" panose="020B0502020202020204" pitchFamily="34" charset="0"/>
              </a:rPr>
              <a:t>Berikut ini beberapa font style yang sering digunakan, antara lain :</a:t>
            </a:r>
          </a:p>
        </p:txBody>
      </p:sp>
      <p:sp>
        <p:nvSpPr>
          <p:cNvPr id="11268"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1413" name="Group 37"/>
          <p:cNvGraphicFramePr>
            <a:graphicFrameLocks noGrp="1"/>
          </p:cNvGraphicFramePr>
          <p:nvPr>
            <p:ph sz="half" idx="2"/>
          </p:nvPr>
        </p:nvGraphicFramePr>
        <p:xfrm>
          <a:off x="990600" y="3200400"/>
          <a:ext cx="7620000" cy="2432240"/>
        </p:xfrm>
        <a:graphic>
          <a:graphicData uri="http://schemas.openxmlformats.org/drawingml/2006/table">
            <a:tbl>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51739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rPr>
                        <a:t>Tag Style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chemeClr val="tx1"/>
                          </a:solidFill>
                          <a:effectLst/>
                          <a:latin typeface="Century Gothic" pitchFamily="34" charset="0"/>
                        </a:rPr>
                        <a:t>Keterangan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595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chemeClr val="tx1"/>
                          </a:solidFill>
                          <a:effectLst/>
                          <a:latin typeface="Century Gothic" pitchFamily="34" charset="0"/>
                        </a:rPr>
                        <a:t>&lt;b&gt;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chemeClr val="tx1"/>
                          </a:solidFill>
                          <a:effectLst/>
                          <a:latin typeface="Century Gothic" pitchFamily="34" charset="0"/>
                        </a:rPr>
                        <a:t>Huruf Tebal (Bold)</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595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chemeClr val="tx1"/>
                          </a:solidFill>
                          <a:effectLst/>
                          <a:latin typeface="Century Gothic" pitchFamily="34" charset="0"/>
                        </a:rPr>
                        <a:t>&lt;i&gt;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chemeClr val="tx1"/>
                          </a:solidFill>
                          <a:effectLst/>
                          <a:latin typeface="Century Gothic" pitchFamily="34" charset="0"/>
                        </a:rPr>
                        <a:t>Huruf Miring (Italic)</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74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smtClean="0">
                          <a:ln>
                            <a:noFill/>
                          </a:ln>
                          <a:solidFill>
                            <a:schemeClr val="tx1"/>
                          </a:solidFill>
                          <a:effectLst/>
                          <a:latin typeface="Century Gothic" pitchFamily="34" charset="0"/>
                        </a:rPr>
                        <a:t>&lt;u&gt;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Century Gothic" pitchFamily="34" charset="0"/>
                        </a:rPr>
                        <a:t>Huruf</a:t>
                      </a:r>
                      <a:r>
                        <a:rPr kumimoji="0" lang="en-US" sz="2400" b="1" i="0" u="none" strike="noStrike" cap="none" normalizeH="0" baseline="0" dirty="0" smtClean="0">
                          <a:ln>
                            <a:noFill/>
                          </a:ln>
                          <a:solidFill>
                            <a:schemeClr val="tx1"/>
                          </a:solidFill>
                          <a:effectLst/>
                          <a:latin typeface="Century Gothic" pitchFamily="34" charset="0"/>
                        </a:rPr>
                        <a:t> </a:t>
                      </a:r>
                      <a:r>
                        <a:rPr kumimoji="0" lang="en-US" sz="2400" b="1" i="0" u="none" strike="noStrike" cap="none" normalizeH="0" baseline="0" dirty="0" err="1" smtClean="0">
                          <a:ln>
                            <a:noFill/>
                          </a:ln>
                          <a:solidFill>
                            <a:schemeClr val="tx1"/>
                          </a:solidFill>
                          <a:effectLst/>
                          <a:latin typeface="Century Gothic" pitchFamily="34" charset="0"/>
                        </a:rPr>
                        <a:t>Garis</a:t>
                      </a:r>
                      <a:r>
                        <a:rPr kumimoji="0" lang="en-US" sz="2400" b="1" i="0" u="none" strike="noStrike" cap="none" normalizeH="0" baseline="0" dirty="0" smtClean="0">
                          <a:ln>
                            <a:noFill/>
                          </a:ln>
                          <a:solidFill>
                            <a:schemeClr val="tx1"/>
                          </a:solidFill>
                          <a:effectLst/>
                          <a:latin typeface="Century Gothic" pitchFamily="34" charset="0"/>
                        </a:rPr>
                        <a:t> </a:t>
                      </a:r>
                      <a:r>
                        <a:rPr kumimoji="0" lang="en-US" sz="2400" b="1" i="0" u="none" strike="noStrike" cap="none" normalizeH="0" baseline="0" dirty="0" err="1" smtClean="0">
                          <a:ln>
                            <a:noFill/>
                          </a:ln>
                          <a:solidFill>
                            <a:schemeClr val="tx1"/>
                          </a:solidFill>
                          <a:effectLst/>
                          <a:latin typeface="Century Gothic" pitchFamily="34" charset="0"/>
                        </a:rPr>
                        <a:t>Bawah</a:t>
                      </a:r>
                      <a:r>
                        <a:rPr kumimoji="0" lang="en-US" sz="2400" b="1" i="0" u="none" strike="noStrike" cap="none" normalizeH="0" baseline="0" dirty="0" smtClean="0">
                          <a:ln>
                            <a:noFill/>
                          </a:ln>
                          <a:solidFill>
                            <a:schemeClr val="tx1"/>
                          </a:solidFill>
                          <a:effectLst/>
                          <a:latin typeface="Century Gothic" pitchFamily="34" charset="0"/>
                        </a:rPr>
                        <a:t> (Underline)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0703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52400" y="990600"/>
            <a:ext cx="8686800" cy="5257800"/>
          </a:xfrm>
        </p:spPr>
        <p:txBody>
          <a:bodyPr/>
          <a:lstStyle/>
          <a:p>
            <a:pPr algn="just" eaLnBrk="1" hangingPunct="1">
              <a:lnSpc>
                <a:spcPct val="80000"/>
              </a:lnSpc>
            </a:pPr>
            <a:r>
              <a:rPr lang="en-US" altLang="en-US" sz="2000" b="1" smtClean="0">
                <a:latin typeface="Century Gothic" panose="020B0502020202020204" pitchFamily="34" charset="0"/>
              </a:rPr>
              <a:t>Dalam mengatur layout sebuah halaman web yang berisi teks, pengaturan besarnya huruf, warna dan ukuran adalah hal yang sangat penting untuk dilakukan oleh seorang perancang web. Pengaturan ini dapat menggunakan tag Font &lt;FONT&gt; dengan sintaksis sebagai berikut :</a:t>
            </a:r>
          </a:p>
          <a:p>
            <a:pPr algn="just" eaLnBrk="1" hangingPunct="1">
              <a:lnSpc>
                <a:spcPct val="80000"/>
              </a:lnSpc>
            </a:pPr>
            <a:endParaRPr lang="en-US" altLang="en-US" sz="2000" b="1" smtClean="0">
              <a:latin typeface="Century Gothic" panose="020B0502020202020204" pitchFamily="34" charset="0"/>
            </a:endParaRPr>
          </a:p>
          <a:p>
            <a:pPr algn="just" eaLnBrk="1" hangingPunct="1">
              <a:lnSpc>
                <a:spcPct val="80000"/>
              </a:lnSpc>
              <a:buFont typeface="Wingdings" panose="05000000000000000000" pitchFamily="2" charset="2"/>
              <a:buNone/>
            </a:pPr>
            <a:r>
              <a:rPr lang="en-US" altLang="en-US" sz="2000" b="1" smtClean="0">
                <a:latin typeface="Century Gothic" panose="020B0502020202020204" pitchFamily="34" charset="0"/>
              </a:rPr>
              <a:t>		</a:t>
            </a:r>
            <a:r>
              <a:rPr lang="en-US" altLang="en-US" sz="2000" b="1" smtClean="0">
                <a:latin typeface="Courier New" panose="02070309020205020404" pitchFamily="49" charset="0"/>
              </a:rPr>
              <a:t>&lt;font face="nama_font" size="4" color="red"&gt;</a:t>
            </a:r>
          </a:p>
          <a:p>
            <a:pPr algn="just" eaLnBrk="1" hangingPunct="1">
              <a:lnSpc>
                <a:spcPct val="80000"/>
              </a:lnSpc>
              <a:buFont typeface="Wingdings" panose="05000000000000000000" pitchFamily="2" charset="2"/>
              <a:buNone/>
            </a:pPr>
            <a:endParaRPr lang="en-US" altLang="en-US" sz="2000" b="1" smtClean="0">
              <a:latin typeface="Courier New" panose="02070309020205020404" pitchFamily="49" charset="0"/>
            </a:endParaRPr>
          </a:p>
          <a:p>
            <a:pPr algn="just" eaLnBrk="1" hangingPunct="1">
              <a:lnSpc>
                <a:spcPct val="80000"/>
              </a:lnSpc>
            </a:pPr>
            <a:r>
              <a:rPr lang="en-US" altLang="en-US" sz="2000" b="1" smtClean="0">
                <a:latin typeface="Century Gothic" panose="020B0502020202020204" pitchFamily="34" charset="0"/>
              </a:rPr>
              <a:t>Ukuran font dapat ditentukan dengan angka 1 sampai 7 dengan nilai default 2. Sedangkan warna dapat diganti dengan warna lain.</a:t>
            </a:r>
          </a:p>
          <a:p>
            <a:pPr algn="just" eaLnBrk="1" hangingPunct="1">
              <a:lnSpc>
                <a:spcPct val="80000"/>
              </a:lnSpc>
              <a:buFont typeface="Wingdings" panose="05000000000000000000" pitchFamily="2" charset="2"/>
              <a:buNone/>
            </a:pPr>
            <a:r>
              <a:rPr lang="en-US" altLang="en-US" sz="2000" b="1" smtClean="0">
                <a:latin typeface="Century Gothic" panose="020B0502020202020204" pitchFamily="34" charset="0"/>
              </a:rPr>
              <a:t>	Contoh penggunaan :</a:t>
            </a:r>
          </a:p>
          <a:p>
            <a:pPr algn="just" eaLnBrk="1" hangingPunct="1">
              <a:lnSpc>
                <a:spcPct val="80000"/>
              </a:lnSpc>
              <a:buFont typeface="Wingdings" panose="05000000000000000000" pitchFamily="2" charset="2"/>
              <a:buNone/>
            </a:pPr>
            <a:r>
              <a:rPr lang="en-US" altLang="en-US" sz="2000" b="1" smtClean="0">
                <a:latin typeface="Century Gothic" panose="020B0502020202020204" pitchFamily="34" charset="0"/>
              </a:rPr>
              <a:t>	</a:t>
            </a:r>
            <a:r>
              <a:rPr lang="en-US" altLang="en-US" sz="2000" b="1" smtClean="0">
                <a:latin typeface="Courier New" panose="02070309020205020404" pitchFamily="49" charset="0"/>
              </a:rPr>
              <a:t>&lt;font face="arial" size="5" color="blue"&gt;</a:t>
            </a:r>
          </a:p>
          <a:p>
            <a:pPr algn="just" eaLnBrk="1" hangingPunct="1">
              <a:lnSpc>
                <a:spcPct val="80000"/>
              </a:lnSpc>
              <a:buFont typeface="Wingdings" panose="05000000000000000000" pitchFamily="2" charset="2"/>
              <a:buNone/>
            </a:pPr>
            <a:r>
              <a:rPr lang="en-US" altLang="en-US" sz="2000" b="1" smtClean="0">
                <a:latin typeface="Courier New" panose="02070309020205020404" pitchFamily="49" charset="0"/>
              </a:rPr>
              <a:t>		Teks arial biru ukuran 5 </a:t>
            </a:r>
          </a:p>
          <a:p>
            <a:pPr algn="just" eaLnBrk="1" hangingPunct="1">
              <a:lnSpc>
                <a:spcPct val="80000"/>
              </a:lnSpc>
              <a:buFont typeface="Wingdings" panose="05000000000000000000" pitchFamily="2" charset="2"/>
              <a:buNone/>
            </a:pPr>
            <a:r>
              <a:rPr lang="en-US" altLang="en-US" sz="2000" b="1" smtClean="0">
                <a:latin typeface="Courier New" panose="02070309020205020404" pitchFamily="49" charset="0"/>
              </a:rPr>
              <a:t>  &lt;/font&gt;</a:t>
            </a:r>
          </a:p>
          <a:p>
            <a:pPr algn="just" eaLnBrk="1" hangingPunct="1">
              <a:lnSpc>
                <a:spcPct val="80000"/>
              </a:lnSpc>
              <a:buFont typeface="Wingdings" panose="05000000000000000000" pitchFamily="2" charset="2"/>
              <a:buNone/>
            </a:pPr>
            <a:r>
              <a:rPr lang="en-US" altLang="en-US" sz="2000" b="1" smtClean="0">
                <a:latin typeface="Courier New" panose="02070309020205020404" pitchFamily="49" charset="0"/>
              </a:rPr>
              <a:t>  &lt;font face="arial" size="3" color="green"&gt; </a:t>
            </a:r>
          </a:p>
          <a:p>
            <a:pPr algn="just" eaLnBrk="1" hangingPunct="1">
              <a:lnSpc>
                <a:spcPct val="80000"/>
              </a:lnSpc>
              <a:buFont typeface="Wingdings" panose="05000000000000000000" pitchFamily="2" charset="2"/>
              <a:buNone/>
            </a:pPr>
            <a:r>
              <a:rPr lang="en-US" altLang="en-US" sz="2000" b="1" smtClean="0">
                <a:latin typeface="Courier New" panose="02070309020205020404" pitchFamily="49" charset="0"/>
              </a:rPr>
              <a:t>      Teks arial hijau ukuran 3</a:t>
            </a:r>
          </a:p>
          <a:p>
            <a:pPr algn="just" eaLnBrk="1" hangingPunct="1">
              <a:lnSpc>
                <a:spcPct val="80000"/>
              </a:lnSpc>
              <a:buFont typeface="Wingdings" panose="05000000000000000000" pitchFamily="2" charset="2"/>
              <a:buNone/>
            </a:pPr>
            <a:r>
              <a:rPr lang="en-US" altLang="en-US" sz="2000" b="1" smtClean="0">
                <a:latin typeface="Courier New" panose="02070309020205020404" pitchFamily="49" charset="0"/>
              </a:rPr>
              <a:t>	&lt;/font&gt;</a:t>
            </a:r>
          </a:p>
        </p:txBody>
      </p:sp>
      <p:sp>
        <p:nvSpPr>
          <p:cNvPr id="12291"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Tag Font </a:t>
            </a:r>
          </a:p>
        </p:txBody>
      </p:sp>
      <p:sp>
        <p:nvSpPr>
          <p:cNvPr id="12292"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01492631"/>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04800" y="1143000"/>
            <a:ext cx="8229600" cy="4525963"/>
          </a:xfrm>
        </p:spPr>
        <p:txBody>
          <a:bodyPr/>
          <a:lstStyle/>
          <a:p>
            <a:pPr algn="just" eaLnBrk="1" hangingPunct="1">
              <a:buFont typeface="Wingdings" panose="05000000000000000000" pitchFamily="2" charset="2"/>
              <a:buNone/>
            </a:pPr>
            <a:r>
              <a:rPr lang="en-US" altLang="en-US" b="1" smtClean="0">
                <a:latin typeface="Century Gothic" panose="020B0502020202020204" pitchFamily="34" charset="0"/>
              </a:rPr>
              <a:t>	Untuk lebih mempercantik tampilan sebuah halaman web, permainan warna menjadi satu hal penting dalam perancangan halaman web. Penulisan atribut warna dapat menggunakan nilai heksa desimal (6 digit) ataupun nama warnanya. </a:t>
            </a:r>
          </a:p>
        </p:txBody>
      </p:sp>
      <p:sp>
        <p:nvSpPr>
          <p:cNvPr id="13315"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Atribut Warna (1)</a:t>
            </a:r>
          </a:p>
        </p:txBody>
      </p:sp>
      <p:sp>
        <p:nvSpPr>
          <p:cNvPr id="13316"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57534616"/>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Atribut Warna (2)</a:t>
            </a:r>
          </a:p>
        </p:txBody>
      </p:sp>
      <p:sp>
        <p:nvSpPr>
          <p:cNvPr id="14339"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629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241582"/>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57200" y="1219200"/>
            <a:ext cx="8229600" cy="5181600"/>
          </a:xfrm>
        </p:spPr>
        <p:txBody>
          <a:bodyPr/>
          <a:lstStyle/>
          <a:p>
            <a:pPr algn="just" eaLnBrk="1" hangingPunct="1">
              <a:lnSpc>
                <a:spcPct val="80000"/>
              </a:lnSpc>
              <a:buFont typeface="Wingdings" panose="05000000000000000000" pitchFamily="2" charset="2"/>
              <a:buNone/>
              <a:defRPr/>
            </a:pPr>
            <a:r>
              <a:rPr lang="en-US" sz="2400" dirty="0" smtClean="0"/>
              <a:t>	</a:t>
            </a:r>
            <a:r>
              <a:rPr lang="en-US" sz="2400" b="1" dirty="0" smtClean="0">
                <a:latin typeface="Century Gothic" pitchFamily="34" charset="0"/>
              </a:rPr>
              <a:t>HTML </a:t>
            </a:r>
            <a:r>
              <a:rPr lang="en-US" sz="2400" b="1" dirty="0" err="1" smtClean="0">
                <a:latin typeface="Century Gothic" pitchFamily="34" charset="0"/>
              </a:rPr>
              <a:t>mendukung</a:t>
            </a:r>
            <a:r>
              <a:rPr lang="en-US" sz="2400" b="1" dirty="0" smtClean="0">
                <a:latin typeface="Century Gothic" pitchFamily="34" charset="0"/>
              </a:rPr>
              <a:t> </a:t>
            </a:r>
            <a:r>
              <a:rPr lang="en-US" sz="2400" b="1" dirty="0" err="1" smtClean="0">
                <a:latin typeface="Century Gothic" pitchFamily="34" charset="0"/>
              </a:rPr>
              <a:t>beberapa</a:t>
            </a:r>
            <a:r>
              <a:rPr lang="en-US" sz="2400" b="1" dirty="0" smtClean="0">
                <a:latin typeface="Century Gothic" pitchFamily="34" charset="0"/>
              </a:rPr>
              <a:t> format list, </a:t>
            </a:r>
            <a:r>
              <a:rPr lang="en-US" sz="2400" b="1" dirty="0" err="1" smtClean="0">
                <a:latin typeface="Century Gothic" pitchFamily="34" charset="0"/>
              </a:rPr>
              <a:t>yaitu</a:t>
            </a:r>
            <a:r>
              <a:rPr lang="en-US" sz="2400" b="1" dirty="0" smtClean="0">
                <a:latin typeface="Century Gothic" pitchFamily="34" charset="0"/>
              </a:rPr>
              <a:t> Unordered List </a:t>
            </a:r>
            <a:r>
              <a:rPr lang="en-US" sz="2400" b="1" dirty="0" err="1" smtClean="0">
                <a:latin typeface="Century Gothic" pitchFamily="34" charset="0"/>
              </a:rPr>
              <a:t>dan</a:t>
            </a:r>
            <a:r>
              <a:rPr lang="en-US" sz="2400" b="1" dirty="0" smtClean="0">
                <a:latin typeface="Century Gothic" pitchFamily="34" charset="0"/>
              </a:rPr>
              <a:t> Ordered List.</a:t>
            </a:r>
          </a:p>
          <a:p>
            <a:pPr eaLnBrk="1" hangingPunct="1">
              <a:lnSpc>
                <a:spcPct val="80000"/>
              </a:lnSpc>
              <a:buFont typeface="Wingdings" panose="05000000000000000000" pitchFamily="2" charset="2"/>
              <a:buNone/>
              <a:defRPr/>
            </a:pPr>
            <a:endParaRPr lang="en-US" sz="1800" b="1" dirty="0" smtClean="0">
              <a:latin typeface="Century Gothic" pitchFamily="34" charset="0"/>
            </a:endParaRPr>
          </a:p>
          <a:p>
            <a:pPr algn="just" eaLnBrk="1" hangingPunct="1">
              <a:lnSpc>
                <a:spcPct val="80000"/>
              </a:lnSpc>
              <a:defRPr/>
            </a:pPr>
            <a:r>
              <a:rPr lang="en-US" sz="2400" b="1" dirty="0" smtClean="0">
                <a:latin typeface="Century Gothic" pitchFamily="34" charset="0"/>
              </a:rPr>
              <a:t>Unordered List </a:t>
            </a:r>
            <a:r>
              <a:rPr lang="en-US" sz="2400" b="1" dirty="0" err="1" smtClean="0">
                <a:latin typeface="Century Gothic" pitchFamily="34" charset="0"/>
              </a:rPr>
              <a:t>adalah</a:t>
            </a:r>
            <a:r>
              <a:rPr lang="en-US" sz="2400" b="1" dirty="0" smtClean="0">
                <a:latin typeface="Century Gothic" pitchFamily="34" charset="0"/>
              </a:rPr>
              <a:t> list yang </a:t>
            </a:r>
            <a:r>
              <a:rPr lang="en-US" sz="2400" b="1" dirty="0" err="1" smtClean="0">
                <a:latin typeface="Century Gothic" pitchFamily="34" charset="0"/>
              </a:rPr>
              <a:t>menggunakan</a:t>
            </a:r>
            <a:r>
              <a:rPr lang="en-US" sz="2400" b="1" dirty="0" smtClean="0">
                <a:latin typeface="Century Gothic" pitchFamily="34" charset="0"/>
              </a:rPr>
              <a:t> bullet </a:t>
            </a:r>
            <a:r>
              <a:rPr lang="en-US" sz="2400" b="1" dirty="0" err="1" smtClean="0">
                <a:latin typeface="Century Gothic" pitchFamily="34" charset="0"/>
              </a:rPr>
              <a:t>sebagai</a:t>
            </a:r>
            <a:r>
              <a:rPr lang="en-US" sz="2400" b="1" dirty="0" smtClean="0">
                <a:latin typeface="Century Gothic" pitchFamily="34" charset="0"/>
              </a:rPr>
              <a:t> </a:t>
            </a:r>
            <a:r>
              <a:rPr lang="en-US" sz="2400" b="1" dirty="0" err="1" smtClean="0">
                <a:latin typeface="Century Gothic" pitchFamily="34" charset="0"/>
              </a:rPr>
              <a:t>tanda</a:t>
            </a:r>
            <a:r>
              <a:rPr lang="en-US" sz="2400" b="1" dirty="0" smtClean="0">
                <a:latin typeface="Century Gothic" pitchFamily="34" charset="0"/>
              </a:rPr>
              <a:t> point.</a:t>
            </a:r>
          </a:p>
          <a:p>
            <a:pPr eaLnBrk="1" hangingPunct="1">
              <a:lnSpc>
                <a:spcPct val="80000"/>
              </a:lnSpc>
              <a:buFont typeface="Wingdings" panose="05000000000000000000" pitchFamily="2" charset="2"/>
              <a:buNone/>
              <a:defRPr/>
            </a:pPr>
            <a:r>
              <a:rPr lang="en-US" sz="2400" b="1" dirty="0" smtClean="0">
                <a:latin typeface="Century Gothic" pitchFamily="34" charset="0"/>
              </a:rPr>
              <a:t>	</a:t>
            </a:r>
            <a:r>
              <a:rPr lang="en-US" sz="2400" b="1" dirty="0" err="1" smtClean="0">
                <a:latin typeface="Century Gothic" pitchFamily="34" charset="0"/>
              </a:rPr>
              <a:t>Contoh</a:t>
            </a:r>
            <a:r>
              <a:rPr lang="en-US" sz="2400" b="1" dirty="0" smtClean="0">
                <a:latin typeface="Century Gothic" pitchFamily="34" charset="0"/>
              </a:rPr>
              <a:t> </a:t>
            </a:r>
            <a:r>
              <a:rPr lang="en-US" sz="2400" b="1" dirty="0" err="1" smtClean="0">
                <a:latin typeface="Century Gothic" pitchFamily="34" charset="0"/>
              </a:rPr>
              <a:t>sintaksis</a:t>
            </a:r>
            <a:r>
              <a:rPr lang="en-US" sz="2400" b="1" dirty="0" smtClean="0">
                <a:latin typeface="Century Gothic" pitchFamily="34" charset="0"/>
              </a:rPr>
              <a:t> :</a:t>
            </a:r>
            <a:br>
              <a:rPr lang="en-US" sz="2400" b="1" dirty="0" smtClean="0">
                <a:latin typeface="Century Gothic" pitchFamily="34" charset="0"/>
              </a:rPr>
            </a:br>
            <a:r>
              <a:rPr lang="en-US" sz="2400" b="1" dirty="0" smtClean="0">
                <a:latin typeface="Courier New" pitchFamily="49" charset="0"/>
                <a:cs typeface="Courier New" pitchFamily="49" charset="0"/>
              </a:rPr>
              <a:t>&lt;UL&gt;</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&lt;LI&gt; apples</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&lt;LI&gt; bananas</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&lt;LI&gt; grapefruit</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&lt;/UL&gt;</a:t>
            </a:r>
          </a:p>
          <a:p>
            <a:pPr eaLnBrk="1" hangingPunct="1">
              <a:lnSpc>
                <a:spcPct val="80000"/>
              </a:lnSpc>
              <a:buFont typeface="Wingdings" panose="05000000000000000000" pitchFamily="2" charset="2"/>
              <a:buNone/>
              <a:defRPr/>
            </a:pPr>
            <a:r>
              <a:rPr lang="en-US" sz="1800" b="1" dirty="0" smtClean="0">
                <a:latin typeface="Century Gothic" pitchFamily="34" charset="0"/>
              </a:rPr>
              <a:t>	</a:t>
            </a:r>
          </a:p>
          <a:p>
            <a:pPr eaLnBrk="1" hangingPunct="1">
              <a:lnSpc>
                <a:spcPct val="80000"/>
              </a:lnSpc>
              <a:buFont typeface="Wingdings" panose="05000000000000000000" pitchFamily="2" charset="2"/>
              <a:buNone/>
              <a:defRPr/>
            </a:pPr>
            <a:r>
              <a:rPr lang="en-US" sz="2400" b="1" dirty="0" smtClean="0">
                <a:latin typeface="Century Gothic" pitchFamily="34" charset="0"/>
              </a:rPr>
              <a:t>	</a:t>
            </a:r>
            <a:r>
              <a:rPr lang="en-US" sz="2400" b="1" dirty="0" err="1" smtClean="0">
                <a:latin typeface="Century Gothic" pitchFamily="34" charset="0"/>
              </a:rPr>
              <a:t>Hasil</a:t>
            </a:r>
            <a:r>
              <a:rPr lang="en-US" sz="2400" b="1" dirty="0" smtClean="0">
                <a:latin typeface="Century Gothic" pitchFamily="34" charset="0"/>
              </a:rPr>
              <a:t> </a:t>
            </a:r>
            <a:r>
              <a:rPr lang="en-US" sz="2400" b="1" dirty="0" err="1" smtClean="0">
                <a:latin typeface="Century Gothic" pitchFamily="34" charset="0"/>
              </a:rPr>
              <a:t>di</a:t>
            </a:r>
            <a:r>
              <a:rPr lang="en-US" sz="2400" b="1" dirty="0" smtClean="0">
                <a:latin typeface="Century Gothic" pitchFamily="34" charset="0"/>
              </a:rPr>
              <a:t> browser :</a:t>
            </a:r>
          </a:p>
          <a:p>
            <a:pPr marL="685800" eaLnBrk="1" hangingPunct="1">
              <a:lnSpc>
                <a:spcPct val="80000"/>
              </a:lnSpc>
              <a:buClrTx/>
              <a:defRPr/>
            </a:pPr>
            <a:r>
              <a:rPr lang="en-US" sz="2400" b="1" dirty="0" smtClean="0">
                <a:latin typeface="Century Gothic" pitchFamily="34" charset="0"/>
              </a:rPr>
              <a:t>apples </a:t>
            </a:r>
          </a:p>
          <a:p>
            <a:pPr marL="685800" eaLnBrk="1" hangingPunct="1">
              <a:lnSpc>
                <a:spcPct val="80000"/>
              </a:lnSpc>
              <a:buClrTx/>
              <a:defRPr/>
            </a:pPr>
            <a:r>
              <a:rPr lang="en-US" sz="2400" b="1" dirty="0" smtClean="0">
                <a:latin typeface="Century Gothic" pitchFamily="34" charset="0"/>
              </a:rPr>
              <a:t>bananas </a:t>
            </a:r>
          </a:p>
          <a:p>
            <a:pPr marL="685800" eaLnBrk="1" hangingPunct="1">
              <a:lnSpc>
                <a:spcPct val="80000"/>
              </a:lnSpc>
              <a:buClrTx/>
              <a:defRPr/>
            </a:pPr>
            <a:r>
              <a:rPr lang="en-US" sz="2400" b="1" dirty="0" smtClean="0">
                <a:latin typeface="Century Gothic" pitchFamily="34" charset="0"/>
              </a:rPr>
              <a:t>grapefruit</a:t>
            </a:r>
          </a:p>
          <a:p>
            <a:pPr eaLnBrk="1" hangingPunct="1">
              <a:lnSpc>
                <a:spcPct val="80000"/>
              </a:lnSpc>
              <a:defRPr/>
            </a:pPr>
            <a:endParaRPr lang="en-US" sz="2400" b="1" dirty="0" smtClean="0">
              <a:latin typeface="Century Gothic" pitchFamily="34" charset="0"/>
            </a:endParaRPr>
          </a:p>
        </p:txBody>
      </p:sp>
      <p:sp>
        <p:nvSpPr>
          <p:cNvPr id="15363"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List (1)</a:t>
            </a:r>
          </a:p>
        </p:txBody>
      </p:sp>
      <p:sp>
        <p:nvSpPr>
          <p:cNvPr id="15364"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80558220"/>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457200" y="1143000"/>
            <a:ext cx="8229600" cy="5334000"/>
          </a:xfrm>
        </p:spPr>
        <p:txBody>
          <a:bodyPr/>
          <a:lstStyle/>
          <a:p>
            <a:pPr marL="381000" indent="-381000" eaLnBrk="1" hangingPunct="1">
              <a:lnSpc>
                <a:spcPct val="80000"/>
              </a:lnSpc>
              <a:defRPr/>
            </a:pPr>
            <a:r>
              <a:rPr lang="en-US" sz="2400" b="1" dirty="0" smtClean="0">
                <a:latin typeface="Century Gothic" pitchFamily="34" charset="0"/>
              </a:rPr>
              <a:t>Ordered List</a:t>
            </a:r>
          </a:p>
          <a:p>
            <a:pPr marL="381000" indent="-381000" eaLnBrk="1" hangingPunct="1">
              <a:lnSpc>
                <a:spcPct val="80000"/>
              </a:lnSpc>
              <a:buFont typeface="Wingdings" panose="05000000000000000000" pitchFamily="2" charset="2"/>
              <a:buNone/>
              <a:defRPr/>
            </a:pPr>
            <a:r>
              <a:rPr lang="en-US" sz="2400" b="1" dirty="0" smtClean="0">
                <a:latin typeface="Century Gothic" pitchFamily="34" charset="0"/>
              </a:rPr>
              <a:t>	List yang </a:t>
            </a:r>
            <a:r>
              <a:rPr lang="en-US" sz="2400" b="1" dirty="0" err="1" smtClean="0">
                <a:latin typeface="Century Gothic" pitchFamily="34" charset="0"/>
              </a:rPr>
              <a:t>menggunakan</a:t>
            </a:r>
            <a:r>
              <a:rPr lang="en-US" sz="2400" b="1" dirty="0" smtClean="0">
                <a:latin typeface="Century Gothic" pitchFamily="34" charset="0"/>
              </a:rPr>
              <a:t> </a:t>
            </a:r>
            <a:r>
              <a:rPr lang="en-US" sz="2400" b="1" dirty="0" err="1" smtClean="0">
                <a:latin typeface="Century Gothic" pitchFamily="34" charset="0"/>
              </a:rPr>
              <a:t>angka</a:t>
            </a:r>
            <a:r>
              <a:rPr lang="en-US" sz="2400" b="1" dirty="0" smtClean="0">
                <a:latin typeface="Century Gothic" pitchFamily="34" charset="0"/>
              </a:rPr>
              <a:t> </a:t>
            </a:r>
            <a:r>
              <a:rPr lang="en-US" sz="2400" b="1" dirty="0" err="1" smtClean="0">
                <a:latin typeface="Century Gothic" pitchFamily="34" charset="0"/>
              </a:rPr>
              <a:t>urut</a:t>
            </a:r>
            <a:r>
              <a:rPr lang="en-US" sz="2400" b="1" dirty="0" smtClean="0">
                <a:latin typeface="Century Gothic" pitchFamily="34" charset="0"/>
              </a:rPr>
              <a:t> </a:t>
            </a:r>
            <a:r>
              <a:rPr lang="en-US" sz="2400" b="1" dirty="0" err="1" smtClean="0">
                <a:latin typeface="Century Gothic" pitchFamily="34" charset="0"/>
              </a:rPr>
              <a:t>sebagai</a:t>
            </a:r>
            <a:r>
              <a:rPr lang="en-US" sz="2400" b="1" dirty="0" smtClean="0">
                <a:latin typeface="Century Gothic" pitchFamily="34" charset="0"/>
              </a:rPr>
              <a:t> </a:t>
            </a:r>
            <a:r>
              <a:rPr lang="en-US" sz="2400" b="1" dirty="0" err="1" smtClean="0">
                <a:latin typeface="Century Gothic" pitchFamily="34" charset="0"/>
              </a:rPr>
              <a:t>tanda</a:t>
            </a:r>
            <a:r>
              <a:rPr lang="en-US" sz="2400" b="1" dirty="0" smtClean="0">
                <a:latin typeface="Century Gothic" pitchFamily="34" charset="0"/>
              </a:rPr>
              <a:t> point. </a:t>
            </a:r>
          </a:p>
          <a:p>
            <a:pPr marL="381000" indent="-381000" eaLnBrk="1" hangingPunct="1">
              <a:lnSpc>
                <a:spcPct val="80000"/>
              </a:lnSpc>
              <a:buFont typeface="Wingdings" panose="05000000000000000000" pitchFamily="2" charset="2"/>
              <a:buNone/>
              <a:defRPr/>
            </a:pPr>
            <a:r>
              <a:rPr lang="en-US" sz="2400" b="1" dirty="0" smtClean="0">
                <a:latin typeface="Century Gothic" pitchFamily="34" charset="0"/>
              </a:rPr>
              <a:t>	</a:t>
            </a:r>
          </a:p>
          <a:p>
            <a:pPr marL="381000" indent="-381000" eaLnBrk="1" hangingPunct="1">
              <a:lnSpc>
                <a:spcPct val="80000"/>
              </a:lnSpc>
              <a:buFont typeface="Wingdings" panose="05000000000000000000" pitchFamily="2" charset="2"/>
              <a:buNone/>
              <a:defRPr/>
            </a:pPr>
            <a:r>
              <a:rPr lang="en-US" sz="2400" b="1" dirty="0" smtClean="0">
                <a:latin typeface="Century Gothic" pitchFamily="34" charset="0"/>
              </a:rPr>
              <a:t>	</a:t>
            </a:r>
            <a:r>
              <a:rPr lang="en-US" sz="2400" b="1" dirty="0" err="1" smtClean="0">
                <a:latin typeface="Century Gothic" pitchFamily="34" charset="0"/>
              </a:rPr>
              <a:t>Contoh</a:t>
            </a:r>
            <a:r>
              <a:rPr lang="en-US" sz="2400" b="1" dirty="0" smtClean="0">
                <a:latin typeface="Century Gothic" pitchFamily="34" charset="0"/>
              </a:rPr>
              <a:t> </a:t>
            </a:r>
            <a:r>
              <a:rPr lang="en-US" sz="2400" b="1" dirty="0" err="1" smtClean="0">
                <a:latin typeface="Century Gothic" pitchFamily="34" charset="0"/>
              </a:rPr>
              <a:t>sintaksis</a:t>
            </a:r>
            <a:r>
              <a:rPr lang="en-US" sz="2400" b="1" dirty="0" smtClean="0">
                <a:latin typeface="Century Gothic" pitchFamily="34" charset="0"/>
              </a:rPr>
              <a:t> : </a:t>
            </a:r>
            <a:br>
              <a:rPr lang="en-US" sz="2400" b="1" dirty="0" smtClean="0">
                <a:latin typeface="Century Gothic" pitchFamily="34" charset="0"/>
              </a:rPr>
            </a:br>
            <a:r>
              <a:rPr lang="en-US" sz="2400" b="1" dirty="0" smtClean="0">
                <a:latin typeface="Courier New" pitchFamily="49" charset="0"/>
                <a:cs typeface="Courier New" pitchFamily="49" charset="0"/>
              </a:rPr>
              <a:t>&lt;OL&gt;</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&lt;LI&gt; oranges</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&lt;LI&gt; peaches</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&lt;LI&gt; grapes</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&lt;/OL&gt;</a:t>
            </a:r>
          </a:p>
          <a:p>
            <a:pPr marL="381000" indent="-381000" eaLnBrk="1" hangingPunct="1">
              <a:lnSpc>
                <a:spcPct val="80000"/>
              </a:lnSpc>
              <a:defRPr/>
            </a:pPr>
            <a:endParaRPr lang="en-US" sz="2400" b="1" dirty="0" smtClean="0">
              <a:latin typeface="Century Gothic" pitchFamily="34" charset="0"/>
            </a:endParaRPr>
          </a:p>
          <a:p>
            <a:pPr marL="381000" indent="-381000" eaLnBrk="1" hangingPunct="1">
              <a:lnSpc>
                <a:spcPct val="80000"/>
              </a:lnSpc>
              <a:buFont typeface="Wingdings" panose="05000000000000000000" pitchFamily="2" charset="2"/>
              <a:buNone/>
              <a:defRPr/>
            </a:pPr>
            <a:r>
              <a:rPr lang="en-US" sz="2400" b="1" dirty="0" smtClean="0">
                <a:latin typeface="Century Gothic" pitchFamily="34" charset="0"/>
              </a:rPr>
              <a:t>	</a:t>
            </a:r>
            <a:r>
              <a:rPr lang="en-US" sz="2400" b="1" dirty="0" err="1" smtClean="0">
                <a:latin typeface="Century Gothic" pitchFamily="34" charset="0"/>
              </a:rPr>
              <a:t>Tampilan</a:t>
            </a:r>
            <a:r>
              <a:rPr lang="en-US" sz="2400" b="1" dirty="0" smtClean="0">
                <a:latin typeface="Century Gothic" pitchFamily="34" charset="0"/>
              </a:rPr>
              <a:t> </a:t>
            </a:r>
            <a:r>
              <a:rPr lang="en-US" sz="2400" b="1" dirty="0" err="1" smtClean="0">
                <a:latin typeface="Century Gothic" pitchFamily="34" charset="0"/>
              </a:rPr>
              <a:t>di</a:t>
            </a:r>
            <a:r>
              <a:rPr lang="en-US" sz="2400" b="1" dirty="0" smtClean="0">
                <a:latin typeface="Century Gothic" pitchFamily="34" charset="0"/>
              </a:rPr>
              <a:t> browser :</a:t>
            </a:r>
          </a:p>
          <a:p>
            <a:pPr marL="792163" indent="-381000" eaLnBrk="1" hangingPunct="1">
              <a:lnSpc>
                <a:spcPct val="80000"/>
              </a:lnSpc>
              <a:buClr>
                <a:schemeClr val="tx1"/>
              </a:buClr>
              <a:buFont typeface="Wingdings" panose="05000000000000000000" pitchFamily="2" charset="2"/>
              <a:buAutoNum type="arabicPeriod"/>
              <a:defRPr/>
            </a:pPr>
            <a:r>
              <a:rPr lang="en-US" sz="2400" b="1" dirty="0" smtClean="0">
                <a:latin typeface="Century Gothic" pitchFamily="34" charset="0"/>
              </a:rPr>
              <a:t>oranges </a:t>
            </a:r>
          </a:p>
          <a:p>
            <a:pPr marL="792163" indent="-381000" eaLnBrk="1" hangingPunct="1">
              <a:lnSpc>
                <a:spcPct val="80000"/>
              </a:lnSpc>
              <a:buClr>
                <a:schemeClr val="tx1"/>
              </a:buClr>
              <a:buFont typeface="Wingdings" panose="05000000000000000000" pitchFamily="2" charset="2"/>
              <a:buAutoNum type="arabicPeriod"/>
              <a:defRPr/>
            </a:pPr>
            <a:r>
              <a:rPr lang="en-US" sz="2400" b="1" dirty="0" smtClean="0">
                <a:latin typeface="Century Gothic" pitchFamily="34" charset="0"/>
              </a:rPr>
              <a:t>peaches </a:t>
            </a:r>
          </a:p>
          <a:p>
            <a:pPr marL="792163" indent="-381000" eaLnBrk="1" hangingPunct="1">
              <a:lnSpc>
                <a:spcPct val="80000"/>
              </a:lnSpc>
              <a:buClr>
                <a:schemeClr val="tx1"/>
              </a:buClr>
              <a:buFont typeface="Wingdings" panose="05000000000000000000" pitchFamily="2" charset="2"/>
              <a:buAutoNum type="arabicPeriod"/>
              <a:defRPr/>
            </a:pPr>
            <a:r>
              <a:rPr lang="en-US" sz="2400" b="1" dirty="0" smtClean="0">
                <a:latin typeface="Century Gothic" pitchFamily="34" charset="0"/>
              </a:rPr>
              <a:t>grapes </a:t>
            </a:r>
          </a:p>
          <a:p>
            <a:pPr marL="381000" indent="-381000" eaLnBrk="1" hangingPunct="1">
              <a:lnSpc>
                <a:spcPct val="80000"/>
              </a:lnSpc>
              <a:defRPr/>
            </a:pPr>
            <a:endParaRPr lang="en-US" sz="2400" b="1" dirty="0" smtClean="0">
              <a:latin typeface="Century Gothic" pitchFamily="34" charset="0"/>
            </a:endParaRPr>
          </a:p>
        </p:txBody>
      </p:sp>
      <p:sp>
        <p:nvSpPr>
          <p:cNvPr id="16387"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List (2)</a:t>
            </a:r>
          </a:p>
        </p:txBody>
      </p:sp>
      <p:sp>
        <p:nvSpPr>
          <p:cNvPr id="16388"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98462435"/>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066800"/>
            <a:ext cx="8229600" cy="5562600"/>
          </a:xfrm>
        </p:spPr>
        <p:txBody>
          <a:bodyPr/>
          <a:lstStyle/>
          <a:p>
            <a:pPr algn="just" eaLnBrk="1" hangingPunct="1">
              <a:lnSpc>
                <a:spcPct val="80000"/>
              </a:lnSpc>
            </a:pPr>
            <a:r>
              <a:rPr lang="en-US" altLang="en-US" sz="2100" b="1" smtClean="0">
                <a:latin typeface="Century Gothic" panose="020B0502020202020204" pitchFamily="34" charset="0"/>
              </a:rPr>
              <a:t>Untuk menyisipkan gambar dapat memanfaatkan tag &lt;IMG&gt;. </a:t>
            </a:r>
          </a:p>
          <a:p>
            <a:pPr algn="just" eaLnBrk="1" hangingPunct="1">
              <a:lnSpc>
                <a:spcPct val="80000"/>
              </a:lnSpc>
            </a:pPr>
            <a:r>
              <a:rPr lang="en-US" altLang="en-US" sz="2100" b="1" smtClean="0">
                <a:latin typeface="Century Gothic" panose="020B0502020202020204" pitchFamily="34" charset="0"/>
              </a:rPr>
              <a:t>Format file gambar yang bisa ditampilkan bisa bermacam-macam, misalnya jp, jpeg, pcx, gif, psd, dan sebagainya. </a:t>
            </a:r>
          </a:p>
          <a:p>
            <a:pPr eaLnBrk="1" hangingPunct="1">
              <a:lnSpc>
                <a:spcPct val="80000"/>
              </a:lnSpc>
            </a:pPr>
            <a:r>
              <a:rPr lang="en-US" altLang="en-US" sz="2100" b="1" smtClean="0">
                <a:latin typeface="Century Gothic" panose="020B0502020202020204" pitchFamily="34" charset="0"/>
              </a:rPr>
              <a:t>Untuk menampilkan animasi file GIF, penggunaannya sama seperti file gambar biasa.</a:t>
            </a:r>
          </a:p>
          <a:p>
            <a:pPr eaLnBrk="1" hangingPunct="1">
              <a:lnSpc>
                <a:spcPct val="80000"/>
              </a:lnSpc>
            </a:pPr>
            <a:endParaRPr lang="en-US" altLang="en-US" sz="2100" b="1" smtClean="0">
              <a:latin typeface="Century Gothic" panose="020B0502020202020204" pitchFamily="34" charset="0"/>
            </a:endParaRPr>
          </a:p>
          <a:p>
            <a:pPr algn="just" eaLnBrk="1" hangingPunct="1">
              <a:lnSpc>
                <a:spcPct val="80000"/>
              </a:lnSpc>
            </a:pPr>
            <a:r>
              <a:rPr lang="en-US" altLang="en-US" sz="2100" b="1" smtClean="0">
                <a:latin typeface="Century Gothic" panose="020B0502020202020204" pitchFamily="34" charset="0"/>
              </a:rPr>
              <a:t>Contoh sintaksis: </a:t>
            </a:r>
          </a:p>
          <a:p>
            <a:pPr eaLnBrk="1" hangingPunct="1">
              <a:lnSpc>
                <a:spcPct val="80000"/>
              </a:lnSpc>
              <a:buFont typeface="Wingdings" panose="05000000000000000000" pitchFamily="2" charset="2"/>
              <a:buNone/>
            </a:pPr>
            <a:r>
              <a:rPr lang="en-US" altLang="en-US" sz="2100" b="1" smtClean="0"/>
              <a:t>	</a:t>
            </a:r>
          </a:p>
          <a:p>
            <a:pPr eaLnBrk="1" hangingPunct="1">
              <a:lnSpc>
                <a:spcPct val="80000"/>
              </a:lnSpc>
              <a:buFont typeface="Wingdings" panose="05000000000000000000" pitchFamily="2" charset="2"/>
              <a:buNone/>
            </a:pPr>
            <a:r>
              <a:rPr lang="en-US" altLang="en-US" sz="2100" b="1" smtClean="0"/>
              <a:t>	</a:t>
            </a:r>
            <a:r>
              <a:rPr lang="en-US" altLang="en-US" sz="2100" b="1" smtClean="0">
                <a:latin typeface="Courier New" panose="02070309020205020404" pitchFamily="49" charset="0"/>
              </a:rPr>
              <a:t>&lt;IMG src="url_file" width=“lebar_gbr" height=“tinggi_gbr" vspace=“" hspace="" alt="alt_teks"&gt;</a:t>
            </a:r>
          </a:p>
          <a:p>
            <a:pPr eaLnBrk="1" hangingPunct="1">
              <a:lnSpc>
                <a:spcPct val="80000"/>
              </a:lnSpc>
              <a:buFont typeface="Wingdings" panose="05000000000000000000" pitchFamily="2" charset="2"/>
              <a:buNone/>
            </a:pPr>
            <a:endParaRPr lang="en-US" altLang="en-US" sz="2100" smtClean="0">
              <a:latin typeface="Courier New" panose="02070309020205020404" pitchFamily="49" charset="0"/>
            </a:endParaRPr>
          </a:p>
          <a:p>
            <a:pPr eaLnBrk="1" hangingPunct="1">
              <a:lnSpc>
                <a:spcPct val="80000"/>
              </a:lnSpc>
            </a:pPr>
            <a:r>
              <a:rPr lang="en-US" altLang="en-US" sz="2100" b="1" smtClean="0">
                <a:latin typeface="Century Gothic" panose="020B0502020202020204" pitchFamily="34" charset="0"/>
              </a:rPr>
              <a:t>Contoh penggunaan :</a:t>
            </a:r>
          </a:p>
          <a:p>
            <a:pPr eaLnBrk="1" hangingPunct="1">
              <a:lnSpc>
                <a:spcPct val="80000"/>
              </a:lnSpc>
              <a:buFont typeface="Wingdings" panose="05000000000000000000" pitchFamily="2" charset="2"/>
              <a:buNone/>
            </a:pPr>
            <a:endParaRPr lang="en-US" altLang="en-US" sz="2100" b="1" smtClean="0">
              <a:latin typeface="Courier New" panose="02070309020205020404" pitchFamily="49" charset="0"/>
            </a:endParaRPr>
          </a:p>
          <a:p>
            <a:pPr eaLnBrk="1" hangingPunct="1">
              <a:lnSpc>
                <a:spcPct val="80000"/>
              </a:lnSpc>
              <a:buFont typeface="Wingdings" panose="05000000000000000000" pitchFamily="2" charset="2"/>
              <a:buNone/>
            </a:pPr>
            <a:r>
              <a:rPr lang="en-US" altLang="en-US" sz="2100" b="1" smtClean="0">
                <a:latin typeface="Courier New" panose="02070309020205020404" pitchFamily="49" charset="0"/>
              </a:rPr>
              <a:t>	&lt;IMG src=“logo.gif" width="78" height="79" vspace="20" hspace="20" alt="logo"&gt;</a:t>
            </a:r>
          </a:p>
          <a:p>
            <a:pPr eaLnBrk="1" hangingPunct="1">
              <a:lnSpc>
                <a:spcPct val="80000"/>
              </a:lnSpc>
              <a:buFont typeface="Wingdings" panose="05000000000000000000" pitchFamily="2" charset="2"/>
              <a:buNone/>
            </a:pPr>
            <a:endParaRPr lang="en-US" altLang="en-US" sz="2000" b="1" smtClean="0"/>
          </a:p>
        </p:txBody>
      </p:sp>
      <p:sp>
        <p:nvSpPr>
          <p:cNvPr id="17411"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Tag Image</a:t>
            </a:r>
          </a:p>
        </p:txBody>
      </p:sp>
      <p:sp>
        <p:nvSpPr>
          <p:cNvPr id="17412"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5886990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04800" y="960438"/>
            <a:ext cx="8534400" cy="5516562"/>
          </a:xfrm>
        </p:spPr>
        <p:txBody>
          <a:bodyPr/>
          <a:lstStyle/>
          <a:p>
            <a:pPr algn="just" eaLnBrk="1" hangingPunct="1">
              <a:lnSpc>
                <a:spcPct val="80000"/>
              </a:lnSpc>
            </a:pPr>
            <a:r>
              <a:rPr lang="en-US" altLang="en-US" sz="2400" b="1" smtClean="0">
                <a:latin typeface="Century Gothic" panose="020B0502020202020204" pitchFamily="34" charset="0"/>
              </a:rPr>
              <a:t>Kekuatan utama dokumen HTML terletak pada </a:t>
            </a:r>
            <a:r>
              <a:rPr lang="en-US" altLang="en-US" sz="2400" b="1" u="sng" smtClean="0">
                <a:latin typeface="Century Gothic" panose="020B0502020202020204" pitchFamily="34" charset="0"/>
              </a:rPr>
              <a:t>hypertext link</a:t>
            </a:r>
            <a:r>
              <a:rPr lang="en-US" altLang="en-US" sz="2400" b="1" smtClean="0">
                <a:latin typeface="Century Gothic" panose="020B0502020202020204" pitchFamily="34" charset="0"/>
              </a:rPr>
              <a:t> atau </a:t>
            </a:r>
            <a:r>
              <a:rPr lang="en-US" altLang="en-US" sz="2400" b="1" u="sng" smtClean="0">
                <a:latin typeface="Century Gothic" panose="020B0502020202020204" pitchFamily="34" charset="0"/>
              </a:rPr>
              <a:t>hyperlink</a:t>
            </a:r>
            <a:r>
              <a:rPr lang="en-US" altLang="en-US" sz="2400" b="1" smtClean="0">
                <a:latin typeface="Century Gothic" panose="020B0502020202020204" pitchFamily="34" charset="0"/>
              </a:rPr>
              <a:t> atau lebih singkat lagi disebut </a:t>
            </a:r>
            <a:r>
              <a:rPr lang="en-US" altLang="en-US" sz="2400" b="1" u="sng" smtClean="0">
                <a:latin typeface="Century Gothic" panose="020B0502020202020204" pitchFamily="34" charset="0"/>
              </a:rPr>
              <a:t>link</a:t>
            </a:r>
            <a:r>
              <a:rPr lang="en-US" altLang="en-US" sz="2400" b="1" smtClean="0">
                <a:latin typeface="Century Gothic" panose="020B0502020202020204" pitchFamily="34" charset="0"/>
              </a:rPr>
              <a:t>. </a:t>
            </a:r>
          </a:p>
          <a:p>
            <a:pPr algn="just" eaLnBrk="1" hangingPunct="1">
              <a:lnSpc>
                <a:spcPct val="80000"/>
              </a:lnSpc>
            </a:pPr>
            <a:r>
              <a:rPr lang="en-US" altLang="en-US" sz="2400" b="1" smtClean="0">
                <a:latin typeface="Century Gothic" panose="020B0502020202020204" pitchFamily="34" charset="0"/>
              </a:rPr>
              <a:t>Dengan hyperlink, dapat membuka dokumen HTML lain. </a:t>
            </a:r>
          </a:p>
          <a:p>
            <a:pPr algn="just" eaLnBrk="1" hangingPunct="1">
              <a:lnSpc>
                <a:spcPct val="80000"/>
              </a:lnSpc>
            </a:pPr>
            <a:r>
              <a:rPr lang="en-US" altLang="en-US" sz="2400" b="1" smtClean="0">
                <a:latin typeface="Century Gothic" panose="020B0502020202020204" pitchFamily="34" charset="0"/>
              </a:rPr>
              <a:t>Hyperlink ini dapat diletakkan pada teks tertentu ataupun pada sebuah image.</a:t>
            </a:r>
          </a:p>
          <a:p>
            <a:pPr algn="just" eaLnBrk="1" hangingPunct="1">
              <a:lnSpc>
                <a:spcPct val="80000"/>
              </a:lnSpc>
            </a:pPr>
            <a:r>
              <a:rPr lang="en-US" altLang="en-US" sz="2400" b="1" smtClean="0">
                <a:latin typeface="Century Gothic" panose="020B0502020202020204" pitchFamily="34" charset="0"/>
              </a:rPr>
              <a:t>Bila diletakkan pada teks maka teks tersebut (secara default) akan digaris-bawahi dan warnanya menjadi berbeda. Sintaksis penulisan :</a:t>
            </a:r>
          </a:p>
          <a:p>
            <a:pPr algn="just" eaLnBrk="1" hangingPunct="1">
              <a:lnSpc>
                <a:spcPct val="80000"/>
              </a:lnSpc>
              <a:buFont typeface="Wingdings" panose="05000000000000000000" pitchFamily="2" charset="2"/>
              <a:buNone/>
            </a:pPr>
            <a:endParaRPr lang="en-US" altLang="en-US" sz="1800" b="1" smtClean="0">
              <a:latin typeface="Courier New" panose="02070309020205020404" pitchFamily="49" charset="0"/>
            </a:endParaRPr>
          </a:p>
          <a:p>
            <a:pPr algn="just" eaLnBrk="1" hangingPunct="1">
              <a:lnSpc>
                <a:spcPct val="80000"/>
              </a:lnSpc>
              <a:buFont typeface="Wingdings" panose="05000000000000000000" pitchFamily="2" charset="2"/>
              <a:buNone/>
            </a:pPr>
            <a:r>
              <a:rPr lang="en-US" altLang="en-US" sz="2200" b="1" smtClean="0">
                <a:latin typeface="Courier New" panose="02070309020205020404" pitchFamily="49" charset="0"/>
              </a:rPr>
              <a:t>	&lt;A href="url_file_tujuan"&gt; Teks hyperlink &lt;/A&gt;</a:t>
            </a:r>
          </a:p>
          <a:p>
            <a:pPr algn="just" eaLnBrk="1" hangingPunct="1">
              <a:lnSpc>
                <a:spcPct val="80000"/>
              </a:lnSpc>
              <a:buFont typeface="Wingdings" panose="05000000000000000000" pitchFamily="2" charset="2"/>
              <a:buNone/>
            </a:pPr>
            <a:endParaRPr lang="en-US" altLang="en-US" sz="1800" b="1" smtClean="0">
              <a:latin typeface="Century Gothic" panose="020B0502020202020204" pitchFamily="34" charset="0"/>
            </a:endParaRPr>
          </a:p>
          <a:p>
            <a:pPr algn="just" eaLnBrk="1" hangingPunct="1">
              <a:lnSpc>
                <a:spcPct val="80000"/>
              </a:lnSpc>
            </a:pPr>
            <a:r>
              <a:rPr lang="en-US" altLang="en-US" sz="2400" b="1" smtClean="0">
                <a:latin typeface="Century Gothic" panose="020B0502020202020204" pitchFamily="34" charset="0"/>
              </a:rPr>
              <a:t>Contoh penggunaan :</a:t>
            </a:r>
          </a:p>
          <a:p>
            <a:pPr algn="just" eaLnBrk="1" hangingPunct="1">
              <a:lnSpc>
                <a:spcPct val="80000"/>
              </a:lnSpc>
              <a:buFont typeface="Wingdings" panose="05000000000000000000" pitchFamily="2" charset="2"/>
              <a:buNone/>
            </a:pPr>
            <a:r>
              <a:rPr lang="en-US" altLang="en-US" sz="2200" b="1" smtClean="0">
                <a:latin typeface="Courier New" panose="02070309020205020404" pitchFamily="49" charset="0"/>
              </a:rPr>
              <a:t>	&lt;A href="tag_hyperlink.html“&gt;Tag Hyperlink&lt;/A&gt;</a:t>
            </a:r>
          </a:p>
        </p:txBody>
      </p:sp>
      <p:sp>
        <p:nvSpPr>
          <p:cNvPr id="18435"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Tag Hyperlink</a:t>
            </a:r>
            <a:r>
              <a:rPr lang="en-US" altLang="en-US" b="1" smtClean="0">
                <a:latin typeface="Berlin Sans FB" panose="020E0602020502020306" pitchFamily="34" charset="0"/>
              </a:rPr>
              <a:t> </a:t>
            </a:r>
            <a:r>
              <a:rPr lang="en-US" altLang="en-US" smtClean="0">
                <a:latin typeface="Berlin Sans FB" panose="020E0602020502020306" pitchFamily="34" charset="0"/>
              </a:rPr>
              <a:t>(1)</a:t>
            </a:r>
          </a:p>
        </p:txBody>
      </p:sp>
      <p:sp>
        <p:nvSpPr>
          <p:cNvPr id="18436"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6484681"/>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43000"/>
            <a:ext cx="8229600" cy="5181600"/>
          </a:xfrm>
        </p:spPr>
        <p:txBody>
          <a:bodyPr/>
          <a:lstStyle/>
          <a:p>
            <a:pPr algn="just" eaLnBrk="1" hangingPunct="1">
              <a:lnSpc>
                <a:spcPct val="80000"/>
              </a:lnSpc>
              <a:buFont typeface="Wingdings" panose="05000000000000000000" pitchFamily="2" charset="2"/>
              <a:buNone/>
            </a:pPr>
            <a:r>
              <a:rPr lang="en-US" altLang="en-US" sz="2000" b="1" u="sng" smtClean="0">
                <a:latin typeface="Century Gothic" panose="020B0502020202020204" pitchFamily="34" charset="0"/>
              </a:rPr>
              <a:t>Path Relatif dan Path Absolute</a:t>
            </a:r>
          </a:p>
          <a:p>
            <a:pPr algn="just" eaLnBrk="1" hangingPunct="1">
              <a:lnSpc>
                <a:spcPct val="80000"/>
              </a:lnSpc>
              <a:buFont typeface="Wingdings" panose="05000000000000000000" pitchFamily="2" charset="2"/>
              <a:buNone/>
            </a:pPr>
            <a:endParaRPr lang="en-US" altLang="en-US" sz="2000" b="1" u="sng" smtClean="0">
              <a:latin typeface="Century Gothic" panose="020B0502020202020204" pitchFamily="34" charset="0"/>
            </a:endParaRPr>
          </a:p>
          <a:p>
            <a:pPr algn="just" eaLnBrk="1" hangingPunct="1">
              <a:lnSpc>
                <a:spcPct val="80000"/>
              </a:lnSpc>
            </a:pPr>
            <a:r>
              <a:rPr lang="en-US" altLang="en-US" sz="2000" b="1" smtClean="0">
                <a:latin typeface="Century Gothic" panose="020B0502020202020204" pitchFamily="34" charset="0"/>
              </a:rPr>
              <a:t>Bila file HTML tujuan berada pada domain name yang sama tetapi pada direktori yang tidak sama maka kita bisa menggunakan url relatif, yaitu path name relatif berdasarkan posisi file saat ini. Misalnya kita akan membuka file atas.html yang berada 2 tingkat diatasnya maka hyperlink-nya berbentuk seperti :</a:t>
            </a:r>
          </a:p>
          <a:p>
            <a:pPr algn="just" eaLnBrk="1" hangingPunct="1">
              <a:lnSpc>
                <a:spcPct val="80000"/>
              </a:lnSpc>
            </a:pPr>
            <a:endParaRPr lang="en-US" altLang="en-US" sz="2000" b="1" smtClean="0">
              <a:latin typeface="Century Gothic" panose="020B0502020202020204" pitchFamily="34" charset="0"/>
            </a:endParaRPr>
          </a:p>
          <a:p>
            <a:pPr algn="just" eaLnBrk="1" hangingPunct="1">
              <a:lnSpc>
                <a:spcPct val="80000"/>
              </a:lnSpc>
              <a:buFont typeface="Wingdings" panose="05000000000000000000" pitchFamily="2" charset="2"/>
              <a:buNone/>
            </a:pPr>
            <a:r>
              <a:rPr lang="en-US" altLang="en-US" sz="2000" b="1" smtClean="0">
                <a:latin typeface="Century Gothic" panose="020B0502020202020204" pitchFamily="34" charset="0"/>
              </a:rPr>
              <a:t>		</a:t>
            </a:r>
            <a:r>
              <a:rPr lang="en-US" altLang="en-US" sz="2000" b="1" smtClean="0">
                <a:latin typeface="Courier New" panose="02070309020205020404" pitchFamily="49" charset="0"/>
              </a:rPr>
              <a:t>&lt;a href="../../atas.html"&gt; Keatas &lt;/a&gt;</a:t>
            </a:r>
          </a:p>
          <a:p>
            <a:pPr algn="just" eaLnBrk="1" hangingPunct="1">
              <a:lnSpc>
                <a:spcPct val="80000"/>
              </a:lnSpc>
              <a:buFont typeface="Wingdings" panose="05000000000000000000" pitchFamily="2" charset="2"/>
              <a:buNone/>
            </a:pPr>
            <a:endParaRPr lang="en-US" altLang="en-US" sz="2000" b="1" smtClean="0">
              <a:latin typeface="Century Gothic" panose="020B0502020202020204" pitchFamily="34" charset="0"/>
            </a:endParaRPr>
          </a:p>
          <a:p>
            <a:pPr algn="just" eaLnBrk="1" hangingPunct="1">
              <a:lnSpc>
                <a:spcPct val="80000"/>
              </a:lnSpc>
            </a:pPr>
            <a:r>
              <a:rPr lang="en-US" altLang="en-US" sz="2000" b="1" smtClean="0">
                <a:latin typeface="Century Gothic" panose="020B0502020202020204" pitchFamily="34" charset="0"/>
              </a:rPr>
              <a:t>Bila file yang akan dikaitkan berada pada domain name yang berbeda dengan domain name file yang sekarang ini, maka kita harus menggunakan url lengkap file tujuan tersebut. Misalnya :</a:t>
            </a:r>
          </a:p>
          <a:p>
            <a:pPr algn="just" eaLnBrk="1" hangingPunct="1">
              <a:lnSpc>
                <a:spcPct val="80000"/>
              </a:lnSpc>
            </a:pPr>
            <a:endParaRPr lang="en-US" altLang="en-US" sz="2000" b="1" smtClean="0">
              <a:latin typeface="Century Gothic" panose="020B0502020202020204" pitchFamily="34" charset="0"/>
            </a:endParaRPr>
          </a:p>
          <a:p>
            <a:pPr algn="just" eaLnBrk="1" hangingPunct="1">
              <a:lnSpc>
                <a:spcPct val="80000"/>
              </a:lnSpc>
              <a:buFont typeface="Wingdings" panose="05000000000000000000" pitchFamily="2" charset="2"/>
              <a:buNone/>
            </a:pPr>
            <a:r>
              <a:rPr lang="en-US" altLang="en-US" sz="2000" b="1" smtClean="0">
                <a:latin typeface="Century Gothic" panose="020B0502020202020204" pitchFamily="34" charset="0"/>
              </a:rPr>
              <a:t>		</a:t>
            </a:r>
            <a:r>
              <a:rPr lang="en-US" altLang="en-US" sz="2000" b="1" smtClean="0">
                <a:latin typeface="Courier New" panose="02070309020205020404" pitchFamily="49" charset="0"/>
              </a:rPr>
              <a:t>&lt;a href="http://www.bl.ac.id"&gt;Budi Luhur&lt;/a&gt;</a:t>
            </a:r>
          </a:p>
        </p:txBody>
      </p:sp>
      <p:sp>
        <p:nvSpPr>
          <p:cNvPr id="19459"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Tag Hyperlink</a:t>
            </a:r>
            <a:r>
              <a:rPr lang="en-US" altLang="en-US" b="1" smtClean="0">
                <a:latin typeface="Berlin Sans FB" panose="020E0602020502020306" pitchFamily="34" charset="0"/>
              </a:rPr>
              <a:t> </a:t>
            </a:r>
            <a:r>
              <a:rPr lang="en-US" altLang="en-US" smtClean="0">
                <a:latin typeface="Berlin Sans FB" panose="020E0602020502020306" pitchFamily="34" charset="0"/>
              </a:rPr>
              <a:t>(2)</a:t>
            </a:r>
          </a:p>
        </p:txBody>
      </p:sp>
      <p:sp>
        <p:nvSpPr>
          <p:cNvPr id="19460"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12479066"/>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p:cNvSpPr>
          <p:nvPr>
            <p:ph type="title"/>
            <p:custDataLst>
              <p:tags r:id="rId1"/>
            </p:custDataLst>
          </p:nvPr>
        </p:nvSpPr>
        <p:spPr>
          <a:xfrm>
            <a:off x="0" y="714356"/>
            <a:ext cx="9144000" cy="71438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id-ID"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cs typeface="Arial" charset="0"/>
              </a:rPr>
              <a:t>TUJUAN MATA KULIAH</a:t>
            </a:r>
            <a:endParaRPr lang="en-U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cs typeface="Arial" charset="0"/>
            </a:endParaRPr>
          </a:p>
        </p:txBody>
      </p:sp>
      <p:sp>
        <p:nvSpPr>
          <p:cNvPr id="9" name="Rectangle 3"/>
          <p:cNvSpPr txBox="1">
            <a:spLocks noChangeArrowheads="1"/>
          </p:cNvSpPr>
          <p:nvPr/>
        </p:nvSpPr>
        <p:spPr>
          <a:xfrm>
            <a:off x="642910" y="3357562"/>
            <a:ext cx="7858180" cy="2000264"/>
          </a:xfrm>
          <a:prstGeom prst="rect">
            <a:avLst/>
          </a:prstGeom>
        </p:spPr>
        <p:txBody>
          <a:bodyPr vert="horz" lIns="91440" tIns="45720" rIns="91440" bIns="45720" rtlCol="0" anchor="b">
            <a:noAutofit/>
          </a:bodyPr>
          <a:lstStyle/>
          <a:p>
            <a:pPr marL="449263" indent="-449263">
              <a:buFont typeface="Wingdings" pitchFamily="2" charset="2"/>
              <a:buChar char="§"/>
            </a:pPr>
            <a:r>
              <a:rPr lang="id-ID" sz="2800" dirty="0" smtClean="0">
                <a:latin typeface="Cambria" pitchFamily="18" charset="0"/>
              </a:rPr>
              <a:t>M</a:t>
            </a:r>
            <a:r>
              <a:rPr lang="en-US" sz="2800" dirty="0" err="1" smtClean="0">
                <a:latin typeface="Cambria" pitchFamily="18" charset="0"/>
              </a:rPr>
              <a:t>ahasiswa</a:t>
            </a:r>
            <a:r>
              <a:rPr lang="en-US" sz="2800" dirty="0" smtClean="0">
                <a:latin typeface="Cambria" pitchFamily="18" charset="0"/>
              </a:rPr>
              <a:t> </a:t>
            </a:r>
            <a:r>
              <a:rPr lang="en-US" sz="2800" dirty="0" err="1" smtClean="0">
                <a:latin typeface="Cambria" pitchFamily="18" charset="0"/>
              </a:rPr>
              <a:t>diharapkan</a:t>
            </a:r>
            <a:r>
              <a:rPr lang="en-US" sz="2800" dirty="0" smtClean="0">
                <a:latin typeface="Cambria" pitchFamily="18" charset="0"/>
              </a:rPr>
              <a:t> </a:t>
            </a:r>
            <a:r>
              <a:rPr lang="en-US" sz="2800" dirty="0" err="1" smtClean="0">
                <a:latin typeface="Cambria" pitchFamily="18" charset="0"/>
              </a:rPr>
              <a:t>dapat</a:t>
            </a:r>
            <a:r>
              <a:rPr lang="en-US" sz="2800" dirty="0" smtClean="0">
                <a:latin typeface="Cambria" pitchFamily="18" charset="0"/>
              </a:rPr>
              <a:t> </a:t>
            </a:r>
            <a:r>
              <a:rPr lang="en-US" sz="2800" dirty="0" err="1" smtClean="0">
                <a:latin typeface="Cambria" pitchFamily="18" charset="0"/>
              </a:rPr>
              <a:t>mengetahui</a:t>
            </a:r>
            <a:r>
              <a:rPr lang="en-US" sz="2800" dirty="0" smtClean="0">
                <a:latin typeface="Cambria" pitchFamily="18" charset="0"/>
              </a:rPr>
              <a:t>. </a:t>
            </a:r>
            <a:r>
              <a:rPr lang="en-US" sz="2800" dirty="0" err="1" smtClean="0">
                <a:latin typeface="Cambria" pitchFamily="18" charset="0"/>
              </a:rPr>
              <a:t>Memahami</a:t>
            </a:r>
            <a:r>
              <a:rPr lang="en-US" sz="2800" dirty="0" smtClean="0">
                <a:latin typeface="Cambria" pitchFamily="18" charset="0"/>
              </a:rPr>
              <a:t>, </a:t>
            </a:r>
            <a:r>
              <a:rPr lang="en-US" sz="2800" dirty="0" err="1" smtClean="0">
                <a:latin typeface="Cambria" pitchFamily="18" charset="0"/>
              </a:rPr>
              <a:t>mengembangkan</a:t>
            </a:r>
            <a:r>
              <a:rPr lang="en-US" sz="2800" dirty="0" smtClean="0">
                <a:latin typeface="Cambria" pitchFamily="18" charset="0"/>
              </a:rPr>
              <a:t>, </a:t>
            </a:r>
            <a:r>
              <a:rPr lang="en-US" sz="2800" dirty="0" err="1" smtClean="0">
                <a:latin typeface="Cambria" pitchFamily="18" charset="0"/>
              </a:rPr>
              <a:t>dan</a:t>
            </a:r>
            <a:r>
              <a:rPr lang="en-US" sz="2800" dirty="0" smtClean="0">
                <a:latin typeface="Cambria" pitchFamily="18" charset="0"/>
              </a:rPr>
              <a:t> </a:t>
            </a:r>
            <a:r>
              <a:rPr lang="en-US" sz="2800" dirty="0" err="1" smtClean="0">
                <a:latin typeface="Cambria" pitchFamily="18" charset="0"/>
              </a:rPr>
              <a:t>membuat</a:t>
            </a:r>
            <a:r>
              <a:rPr lang="en-US" sz="2800" dirty="0" smtClean="0">
                <a:latin typeface="Cambria" pitchFamily="18" charset="0"/>
              </a:rPr>
              <a:t>  Website </a:t>
            </a:r>
            <a:r>
              <a:rPr lang="en-US" sz="2800" dirty="0" err="1" smtClean="0">
                <a:latin typeface="Cambria" pitchFamily="18" charset="0"/>
              </a:rPr>
              <a:t>Statis</a:t>
            </a:r>
            <a:endParaRPr lang="en-US" sz="2800" dirty="0" smtClean="0">
              <a:latin typeface="Cambria" pitchFamily="18" charset="0"/>
            </a:endParaRPr>
          </a:p>
          <a:p>
            <a:pPr marL="449263" indent="-449263">
              <a:buFont typeface="Wingdings" pitchFamily="2" charset="2"/>
              <a:buChar char="§"/>
            </a:pPr>
            <a:endParaRPr lang="id-ID" sz="2800" dirty="0" smtClean="0">
              <a:latin typeface="Cambria" pitchFamily="18" charset="0"/>
            </a:endParaRPr>
          </a:p>
          <a:p>
            <a:pPr marL="449263" indent="-449263">
              <a:buFont typeface="Wingdings" pitchFamily="2" charset="2"/>
              <a:buChar char="§"/>
            </a:pPr>
            <a:r>
              <a:rPr lang="en-US" sz="2800" dirty="0" err="1" smtClean="0">
                <a:latin typeface="Cambria" pitchFamily="18" charset="0"/>
              </a:rPr>
              <a:t>Bagaimana</a:t>
            </a:r>
            <a:r>
              <a:rPr lang="en-US" sz="2800" dirty="0" smtClean="0">
                <a:latin typeface="Cambria" pitchFamily="18" charset="0"/>
              </a:rPr>
              <a:t> </a:t>
            </a:r>
            <a:r>
              <a:rPr lang="en-US" sz="2800" dirty="0" err="1" smtClean="0">
                <a:latin typeface="Cambria" pitchFamily="18" charset="0"/>
              </a:rPr>
              <a:t>Membuat</a:t>
            </a:r>
            <a:r>
              <a:rPr lang="en-US" sz="2800" dirty="0" smtClean="0">
                <a:latin typeface="Cambria" pitchFamily="18" charset="0"/>
              </a:rPr>
              <a:t> Website </a:t>
            </a:r>
            <a:r>
              <a:rPr lang="en-US" sz="2800" dirty="0" err="1" smtClean="0">
                <a:latin typeface="Cambria" pitchFamily="18" charset="0"/>
              </a:rPr>
              <a:t>Bersifat</a:t>
            </a:r>
            <a:r>
              <a:rPr lang="en-US" sz="2800" dirty="0" smtClean="0">
                <a:latin typeface="Cambria" pitchFamily="18" charset="0"/>
              </a:rPr>
              <a:t> </a:t>
            </a:r>
            <a:r>
              <a:rPr lang="en-US" sz="2800" dirty="0" err="1" smtClean="0">
                <a:latin typeface="Cambria" pitchFamily="18" charset="0"/>
              </a:rPr>
              <a:t>Statis</a:t>
            </a:r>
            <a:r>
              <a:rPr lang="en-US" sz="2800" dirty="0" smtClean="0">
                <a:latin typeface="Cambria" pitchFamily="18" charset="0"/>
              </a:rPr>
              <a:t> yang </a:t>
            </a:r>
            <a:r>
              <a:rPr lang="en-US" sz="2800" dirty="0" err="1" smtClean="0">
                <a:latin typeface="Cambria" pitchFamily="18" charset="0"/>
              </a:rPr>
              <a:t>bisa</a:t>
            </a:r>
            <a:r>
              <a:rPr lang="en-US" sz="2800" dirty="0" smtClean="0">
                <a:latin typeface="Cambria" pitchFamily="18" charset="0"/>
              </a:rPr>
              <a:t> </a:t>
            </a:r>
            <a:r>
              <a:rPr lang="en-US" sz="2800" dirty="0" err="1" smtClean="0">
                <a:latin typeface="Cambria" pitchFamily="18" charset="0"/>
              </a:rPr>
              <a:t>dijadikan</a:t>
            </a:r>
            <a:r>
              <a:rPr lang="en-US" sz="2800" dirty="0" smtClean="0">
                <a:latin typeface="Cambria" pitchFamily="18" charset="0"/>
              </a:rPr>
              <a:t> </a:t>
            </a:r>
            <a:r>
              <a:rPr lang="en-US" sz="2800" dirty="0" err="1" smtClean="0">
                <a:latin typeface="Cambria" pitchFamily="18" charset="0"/>
              </a:rPr>
              <a:t>untuk</a:t>
            </a:r>
            <a:r>
              <a:rPr lang="en-US" sz="2800" dirty="0" smtClean="0">
                <a:latin typeface="Cambria" pitchFamily="18" charset="0"/>
              </a:rPr>
              <a:t> </a:t>
            </a:r>
            <a:r>
              <a:rPr lang="en-US" sz="2800" dirty="0" err="1" smtClean="0">
                <a:latin typeface="Cambria" pitchFamily="18" charset="0"/>
              </a:rPr>
              <a:t>menampilkan</a:t>
            </a:r>
            <a:r>
              <a:rPr lang="en-US" sz="2800" dirty="0" smtClean="0">
                <a:latin typeface="Cambria" pitchFamily="18" charset="0"/>
              </a:rPr>
              <a:t> </a:t>
            </a:r>
            <a:r>
              <a:rPr lang="en-US" sz="2800" dirty="0" err="1" smtClean="0">
                <a:latin typeface="Cambria" pitchFamily="18" charset="0"/>
              </a:rPr>
              <a:t>Dokumen</a:t>
            </a:r>
            <a:r>
              <a:rPr lang="en-US" sz="2800" dirty="0" smtClean="0">
                <a:latin typeface="Cambria" pitchFamily="18" charset="0"/>
              </a:rPr>
              <a:t> </a:t>
            </a:r>
            <a:r>
              <a:rPr lang="en-US" sz="2800" dirty="0" err="1" smtClean="0">
                <a:latin typeface="Cambria" pitchFamily="18" charset="0"/>
              </a:rPr>
              <a:t>seperti</a:t>
            </a:r>
            <a:r>
              <a:rPr lang="en-US" sz="2800" dirty="0" smtClean="0">
                <a:latin typeface="Cambria" pitchFamily="18" charset="0"/>
              </a:rPr>
              <a:t> </a:t>
            </a:r>
            <a:r>
              <a:rPr lang="en-US" sz="2800" dirty="0" err="1" smtClean="0">
                <a:latin typeface="Cambria" pitchFamily="18" charset="0"/>
              </a:rPr>
              <a:t>Gambar</a:t>
            </a:r>
            <a:r>
              <a:rPr lang="en-US" sz="2800" dirty="0" smtClean="0">
                <a:latin typeface="Cambria" pitchFamily="18" charset="0"/>
              </a:rPr>
              <a:t>, Text, Audio </a:t>
            </a:r>
            <a:r>
              <a:rPr lang="en-US" sz="2800" dirty="0" err="1" smtClean="0">
                <a:latin typeface="Cambria" pitchFamily="18" charset="0"/>
              </a:rPr>
              <a:t>dan</a:t>
            </a:r>
            <a:r>
              <a:rPr lang="en-US" sz="2800" dirty="0" smtClean="0">
                <a:latin typeface="Cambria" pitchFamily="18" charset="0"/>
              </a:rPr>
              <a:t> Video</a:t>
            </a:r>
            <a:endParaRPr kumimoji="0" lang="en-US" sz="2800" b="0" i="0" u="none" strike="noStrike" kern="1200" cap="none" spc="0" normalizeH="0" baseline="0" noProof="0" dirty="0">
              <a:ln>
                <a:noFill/>
              </a:ln>
              <a:effectLst/>
              <a:uLnTx/>
              <a:uFillTx/>
              <a:latin typeface="Cambria" pitchFamily="18" charset="0"/>
            </a:endParaRPr>
          </a:p>
        </p:txBody>
      </p:sp>
      <p:sp>
        <p:nvSpPr>
          <p:cNvPr id="10" name="Date Placeholder 3"/>
          <p:cNvSpPr>
            <a:spLocks noGrp="1"/>
          </p:cNvSpPr>
          <p:nvPr>
            <p:ph type="dt" sz="half" idx="10"/>
          </p:nvPr>
        </p:nvSpPr>
        <p:spPr>
          <a:xfrm>
            <a:off x="457200" y="6356350"/>
            <a:ext cx="2133600" cy="365125"/>
          </a:xfrm>
        </p:spPr>
        <p:txBody>
          <a:bodyPr/>
          <a:lstStyle/>
          <a:p>
            <a:r>
              <a:rPr lang="id-ID" dirty="0" smtClean="0"/>
              <a:t>14/2/2011</a:t>
            </a:r>
            <a:endParaRPr lang="en-US" dirty="0"/>
          </a:p>
        </p:txBody>
      </p:sp>
      <p:sp>
        <p:nvSpPr>
          <p:cNvPr id="11" name="Slide Number Placeholder 5"/>
          <p:cNvSpPr>
            <a:spLocks noGrp="1"/>
          </p:cNvSpPr>
          <p:nvPr>
            <p:ph type="sldNum" sz="quarter" idx="12"/>
          </p:nvPr>
        </p:nvSpPr>
        <p:spPr>
          <a:xfrm>
            <a:off x="6553200" y="6357958"/>
            <a:ext cx="2133600" cy="365125"/>
          </a:xfrm>
        </p:spPr>
        <p:txBody>
          <a:bodyPr/>
          <a:lstStyle/>
          <a:p>
            <a:fld id="{DA80A70C-902A-499B-8946-FDFF5F575613}" type="slidenum">
              <a:rPr lang="en-US" smtClean="0"/>
              <a:pPr/>
              <a:t>2</a:t>
            </a:fld>
            <a:endParaRPr lang="en-US" dirty="0"/>
          </a:p>
        </p:txBody>
      </p:sp>
      <p:sp>
        <p:nvSpPr>
          <p:cNvPr id="12" name="Footer Placeholder 4"/>
          <p:cNvSpPr>
            <a:spLocks noGrp="1"/>
          </p:cNvSpPr>
          <p:nvPr>
            <p:ph type="ftr" sz="quarter" idx="11"/>
          </p:nvPr>
        </p:nvSpPr>
        <p:spPr>
          <a:xfrm>
            <a:off x="3124200" y="6356350"/>
            <a:ext cx="2895600" cy="365125"/>
          </a:xfrm>
        </p:spPr>
        <p:txBody>
          <a:bodyPr/>
          <a:lstStyle/>
          <a:p>
            <a:r>
              <a:rPr lang="es-ES" dirty="0" err="1" smtClean="0"/>
              <a:t>Pemograman</a:t>
            </a:r>
            <a:r>
              <a:rPr lang="es-ES" dirty="0" smtClean="0"/>
              <a:t> Web</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066800"/>
            <a:ext cx="8229600" cy="4525963"/>
          </a:xfrm>
        </p:spPr>
        <p:txBody>
          <a:bodyPr/>
          <a:lstStyle/>
          <a:p>
            <a:pPr algn="just" eaLnBrk="1" hangingPunct="1">
              <a:buFont typeface="Wingdings" panose="05000000000000000000" pitchFamily="2" charset="2"/>
              <a:buNone/>
            </a:pPr>
            <a:r>
              <a:rPr lang="en-US" altLang="en-US" sz="2400" b="1" u="sng" smtClean="0">
                <a:latin typeface="Century Gothic" panose="020B0502020202020204" pitchFamily="34" charset="0"/>
              </a:rPr>
              <a:t>Mailto</a:t>
            </a:r>
          </a:p>
          <a:p>
            <a:pPr algn="just" eaLnBrk="1" hangingPunct="1">
              <a:buFont typeface="Wingdings" panose="05000000000000000000" pitchFamily="2" charset="2"/>
              <a:buNone/>
            </a:pPr>
            <a:r>
              <a:rPr lang="en-US" altLang="en-US" sz="2400" b="1" smtClean="0">
                <a:latin typeface="Century Gothic" panose="020B0502020202020204" pitchFamily="34" charset="0"/>
              </a:rPr>
              <a:t>	Untuk memudahkan pengguna mengirimkan email ke suatu alamat email tertentu, dapat dilakukan dengan tag hyperlink ini. Yaitu dengan menambah "mailto" dan alamat email tujuan. Sintaksis penulisannya sebagai berikut :</a:t>
            </a:r>
          </a:p>
          <a:p>
            <a:pPr eaLnBrk="1" hangingPunct="1">
              <a:buFont typeface="Wingdings" panose="05000000000000000000" pitchFamily="2" charset="2"/>
              <a:buNone/>
            </a:pPr>
            <a:r>
              <a:rPr lang="en-US" altLang="en-US" sz="2400" b="1" smtClean="0">
                <a:latin typeface="Century Gothic" panose="020B0502020202020204" pitchFamily="34" charset="0"/>
              </a:rPr>
              <a:t>	</a:t>
            </a:r>
            <a:r>
              <a:rPr lang="en-US" altLang="en-US" sz="2400" b="1" smtClean="0">
                <a:latin typeface="Courier New" panose="02070309020205020404" pitchFamily="49" charset="0"/>
              </a:rPr>
              <a:t>&lt;a href="mailto:budi@bl.ac.id"&gt; Kirim email &lt;/a&gt;</a:t>
            </a:r>
          </a:p>
        </p:txBody>
      </p:sp>
      <p:sp>
        <p:nvSpPr>
          <p:cNvPr id="20483"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Tag Hyperlink</a:t>
            </a:r>
            <a:r>
              <a:rPr lang="en-US" altLang="en-US" b="1" smtClean="0">
                <a:latin typeface="Berlin Sans FB" panose="020E0602020502020306" pitchFamily="34" charset="0"/>
              </a:rPr>
              <a:t> </a:t>
            </a:r>
            <a:r>
              <a:rPr lang="en-US" altLang="en-US" smtClean="0">
                <a:latin typeface="Berlin Sans FB" panose="020E0602020502020306" pitchFamily="34" charset="0"/>
              </a:rPr>
              <a:t>(3)</a:t>
            </a:r>
          </a:p>
        </p:txBody>
      </p:sp>
      <p:sp>
        <p:nvSpPr>
          <p:cNvPr id="20484"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3973089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Tabel (1)</a:t>
            </a:r>
          </a:p>
        </p:txBody>
      </p:sp>
      <p:sp>
        <p:nvSpPr>
          <p:cNvPr id="21507"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5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1981200"/>
            <a:ext cx="76374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533400" y="10668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latin typeface="Century Gothic" panose="020B0502020202020204" pitchFamily="34" charset="0"/>
              </a:rPr>
              <a:t>Tag tabel ini memerlukan tag lainnya untuk menampilkan data dalam bentuk tabulasi. </a:t>
            </a:r>
            <a:endParaRPr lang="en-US" altLang="en-US" sz="2400"/>
          </a:p>
        </p:txBody>
      </p:sp>
    </p:spTree>
    <p:extLst>
      <p:ext uri="{BB962C8B-B14F-4D97-AF65-F5344CB8AC3E}">
        <p14:creationId xmlns:p14="http://schemas.microsoft.com/office/powerpoint/2010/main" val="974249701"/>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Tabel (2)</a:t>
            </a:r>
          </a:p>
        </p:txBody>
      </p:sp>
      <p:sp>
        <p:nvSpPr>
          <p:cNvPr id="22531"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1534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609600" y="1371600"/>
            <a:ext cx="265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entury Gothic" panose="020B0502020202020204" pitchFamily="34" charset="0"/>
              </a:rPr>
              <a:t>Atribut Tag Tabel</a:t>
            </a:r>
          </a:p>
        </p:txBody>
      </p:sp>
    </p:spTree>
    <p:extLst>
      <p:ext uri="{BB962C8B-B14F-4D97-AF65-F5344CB8AC3E}">
        <p14:creationId xmlns:p14="http://schemas.microsoft.com/office/powerpoint/2010/main" val="1095073334"/>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1066800"/>
            <a:ext cx="8686800" cy="609600"/>
          </a:xfrm>
        </p:spPr>
        <p:txBody>
          <a:bodyPr>
            <a:normAutofit lnSpcReduction="10000"/>
          </a:bodyPr>
          <a:lstStyle/>
          <a:p>
            <a:pPr eaLnBrk="1" hangingPunct="1">
              <a:lnSpc>
                <a:spcPct val="80000"/>
              </a:lnSpc>
              <a:buFont typeface="Wingdings" panose="05000000000000000000" pitchFamily="2" charset="2"/>
              <a:buNone/>
            </a:pPr>
            <a:r>
              <a:rPr lang="en-US" altLang="en-US" sz="2000" b="1" smtClean="0">
                <a:latin typeface="Century Gothic" panose="020B0502020202020204" pitchFamily="34" charset="0"/>
              </a:rPr>
              <a:t>Berikut ini atribut tag-tag &lt;th&gt; dan &lt;td&gt;, bila disebutkan di tag &lt;tr&gt;</a:t>
            </a:r>
          </a:p>
          <a:p>
            <a:pPr eaLnBrk="1" hangingPunct="1">
              <a:lnSpc>
                <a:spcPct val="80000"/>
              </a:lnSpc>
              <a:buFont typeface="Wingdings" panose="05000000000000000000" pitchFamily="2" charset="2"/>
              <a:buNone/>
            </a:pPr>
            <a:r>
              <a:rPr lang="en-US" altLang="en-US" sz="2000" b="1" smtClean="0">
                <a:latin typeface="Century Gothic" panose="020B0502020202020204" pitchFamily="34" charset="0"/>
              </a:rPr>
              <a:t>maka atribut di tag &lt;th&gt; dan &lt;td&gt; diabaikan</a:t>
            </a:r>
          </a:p>
        </p:txBody>
      </p:sp>
      <p:sp>
        <p:nvSpPr>
          <p:cNvPr id="23555"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latin typeface="Berlin Sans FB" panose="020E0602020502020306" pitchFamily="34" charset="0"/>
              </a:rPr>
              <a:t>Tabel (3)</a:t>
            </a:r>
          </a:p>
        </p:txBody>
      </p:sp>
      <p:sp>
        <p:nvSpPr>
          <p:cNvPr id="23556"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5026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46213"/>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99358" y="2786058"/>
            <a:ext cx="7643866" cy="2357454"/>
          </a:xfrm>
          <a:prstGeom prst="rect">
            <a:avLst/>
          </a:prstGeom>
        </p:spPr>
        <p:txBody>
          <a:bodyPr vert="horz" lIns="91440" tIns="45720" rIns="91440" bIns="45720" rtlCol="0" anchor="b">
            <a:noAutofit/>
          </a:bodyPr>
          <a:lstStyle/>
          <a:p>
            <a:pPr algn="just">
              <a:lnSpc>
                <a:spcPts val="3625"/>
              </a:lnSpc>
              <a:spcBef>
                <a:spcPts val="13"/>
              </a:spcBef>
              <a:spcAft>
                <a:spcPts val="13"/>
              </a:spcAft>
            </a:pPr>
            <a:endParaRPr lang="en-GB" sz="2000" dirty="0">
              <a:solidFill>
                <a:srgbClr val="000000"/>
              </a:solidFill>
              <a:latin typeface="Cambria" pitchFamily="18" charset="0"/>
            </a:endParaRPr>
          </a:p>
        </p:txBody>
      </p:sp>
      <p:sp>
        <p:nvSpPr>
          <p:cNvPr id="11" name="Rectangle 3"/>
          <p:cNvSpPr>
            <a:spLocks noGrp="1"/>
          </p:cNvSpPr>
          <p:nvPr>
            <p:ph type="title"/>
            <p:custDataLst>
              <p:tags r:id="rId1"/>
            </p:custDataLst>
          </p:nvPr>
        </p:nvSpPr>
        <p:spPr>
          <a:xfrm>
            <a:off x="0" y="714356"/>
            <a:ext cx="9144000" cy="71438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cs typeface="Arial" charset="0"/>
              </a:rPr>
              <a:t>PERTEMUAN 2</a:t>
            </a:r>
            <a:endParaRPr lang="en-U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latin typeface="Cambria" pitchFamily="18" charset="0"/>
              <a:cs typeface="Arial" charset="0"/>
            </a:endParaRPr>
          </a:p>
        </p:txBody>
      </p:sp>
      <p:sp>
        <p:nvSpPr>
          <p:cNvPr id="12" name="Date Placeholder 3"/>
          <p:cNvSpPr>
            <a:spLocks noGrp="1"/>
          </p:cNvSpPr>
          <p:nvPr>
            <p:ph type="dt" sz="half" idx="10"/>
          </p:nvPr>
        </p:nvSpPr>
        <p:spPr>
          <a:xfrm>
            <a:off x="457200" y="6356350"/>
            <a:ext cx="2133600" cy="365125"/>
          </a:xfrm>
        </p:spPr>
        <p:txBody>
          <a:bodyPr/>
          <a:lstStyle/>
          <a:p>
            <a:r>
              <a:rPr lang="id-ID" smtClean="0"/>
              <a:t>14/2/2011</a:t>
            </a:r>
            <a:endParaRPr lang="en-US" dirty="0"/>
          </a:p>
        </p:txBody>
      </p:sp>
      <p:sp>
        <p:nvSpPr>
          <p:cNvPr id="13" name="Slide Number Placeholder 5"/>
          <p:cNvSpPr>
            <a:spLocks noGrp="1"/>
          </p:cNvSpPr>
          <p:nvPr>
            <p:ph type="sldNum" sz="quarter" idx="12"/>
          </p:nvPr>
        </p:nvSpPr>
        <p:spPr>
          <a:xfrm>
            <a:off x="6553200" y="6357958"/>
            <a:ext cx="2133600" cy="365125"/>
          </a:xfrm>
        </p:spPr>
        <p:txBody>
          <a:bodyPr/>
          <a:lstStyle/>
          <a:p>
            <a:fld id="{DA80A70C-902A-499B-8946-FDFF5F575613}" type="slidenum">
              <a:rPr lang="en-US" smtClean="0"/>
              <a:pPr/>
              <a:t>3</a:t>
            </a:fld>
            <a:endParaRPr lang="en-US" dirty="0"/>
          </a:p>
        </p:txBody>
      </p:sp>
      <p:sp>
        <p:nvSpPr>
          <p:cNvPr id="14" name="Footer Placeholder 4"/>
          <p:cNvSpPr>
            <a:spLocks noGrp="1"/>
          </p:cNvSpPr>
          <p:nvPr>
            <p:ph type="ftr" sz="quarter" idx="11"/>
          </p:nvPr>
        </p:nvSpPr>
        <p:spPr>
          <a:xfrm>
            <a:off x="3124200" y="6356350"/>
            <a:ext cx="2895600" cy="365125"/>
          </a:xfrm>
        </p:spPr>
        <p:txBody>
          <a:bodyPr/>
          <a:lstStyle/>
          <a:p>
            <a:r>
              <a:rPr lang="es-ES" dirty="0" smtClean="0"/>
              <a:t>Web </a:t>
            </a:r>
            <a:r>
              <a:rPr lang="es-ES" dirty="0" err="1" smtClean="0"/>
              <a:t>Development</a:t>
            </a:r>
            <a:r>
              <a:rPr lang="es-ES" dirty="0" smtClean="0"/>
              <a:t> Fundamental</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par>
                          <p:cTn id="8" fill="hold">
                            <p:stCondLst>
                              <p:cond delay="1000"/>
                            </p:stCondLst>
                            <p:childTnLst>
                              <p:par>
                                <p:cTn id="9" presetID="5" presetClass="entr" presetSubtype="10"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2400" y="1524000"/>
            <a:ext cx="8763000" cy="4525963"/>
          </a:xfrm>
        </p:spPr>
        <p:txBody>
          <a:bodyPr/>
          <a:lstStyle/>
          <a:p>
            <a:pPr lvl="1" algn="just" eaLnBrk="1" hangingPunct="1">
              <a:buFont typeface="Wingdings" panose="05000000000000000000" pitchFamily="2" charset="2"/>
              <a:buNone/>
            </a:pPr>
            <a:r>
              <a:rPr lang="en-US" altLang="en-US" sz="2800" b="1" smtClean="0">
                <a:latin typeface="Century Gothic" panose="020B0502020202020204" pitchFamily="34" charset="0"/>
              </a:rPr>
              <a:t>	HTML (Hypertext Markup Language) merupakan bahasa pemrograman yang digunakan untuk membuat halaman web.</a:t>
            </a:r>
          </a:p>
          <a:p>
            <a:pPr lvl="1" algn="just" eaLnBrk="1" hangingPunct="1">
              <a:buFont typeface="Wingdings" panose="05000000000000000000" pitchFamily="2" charset="2"/>
              <a:buNone/>
            </a:pPr>
            <a:r>
              <a:rPr lang="en-US" altLang="en-US" sz="2800" b="1" smtClean="0">
                <a:latin typeface="Century Gothic" panose="020B0502020202020204" pitchFamily="34" charset="0"/>
              </a:rPr>
              <a:t>	Untuk menulis kode HTML digunakan editor  seperti NotePad, Frontpage, atau Dreamweaver.</a:t>
            </a:r>
          </a:p>
        </p:txBody>
      </p:sp>
      <p:sp>
        <p:nvSpPr>
          <p:cNvPr id="4099"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solidFill>
                  <a:schemeClr val="tx1"/>
                </a:solidFill>
                <a:latin typeface="Berlin Sans FB" panose="020E0602020502020306" pitchFamily="34" charset="0"/>
              </a:rPr>
              <a:t>PENGENALAN HTML (1)</a:t>
            </a:r>
          </a:p>
        </p:txBody>
      </p:sp>
      <p:sp>
        <p:nvSpPr>
          <p:cNvPr id="4100"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98870250"/>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81000" y="1219200"/>
            <a:ext cx="8229600" cy="4525963"/>
          </a:xfrm>
        </p:spPr>
        <p:txBody>
          <a:bodyPr/>
          <a:lstStyle/>
          <a:p>
            <a:pPr algn="just" eaLnBrk="1" hangingPunct="1">
              <a:lnSpc>
                <a:spcPct val="80000"/>
              </a:lnSpc>
              <a:buFont typeface="Wingdings" panose="05000000000000000000" pitchFamily="2" charset="2"/>
              <a:buNone/>
            </a:pPr>
            <a:r>
              <a:rPr lang="en-US" altLang="en-US" sz="2700" b="1" smtClean="0">
                <a:latin typeface="Century Gothic" panose="020B0502020202020204" pitchFamily="34" charset="0"/>
              </a:rPr>
              <a:t>Contoh kode HTML yang sangat sederhana :</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&lt;HTML&gt;</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  &lt;HEAD&gt;</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    &lt;TITLE&gt;Latihan Pertama&lt;/TITLE&gt;</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  &lt;/HEAD&gt;</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  &lt;BODY&gt;</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    Selamat Belajar HTML</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  &lt;/BODY&gt;</a:t>
            </a:r>
          </a:p>
          <a:p>
            <a:pPr>
              <a:buFont typeface="Wingdings" panose="05000000000000000000" pitchFamily="2" charset="2"/>
              <a:buNone/>
            </a:pPr>
            <a:r>
              <a:rPr lang="en-US" altLang="en-US" sz="2700" b="1" smtClean="0">
                <a:latin typeface="Courier New" panose="02070309020205020404" pitchFamily="49" charset="0"/>
                <a:cs typeface="Courier New" panose="02070309020205020404" pitchFamily="49" charset="0"/>
              </a:rPr>
              <a:t>&lt;/HTML&gt;</a:t>
            </a:r>
          </a:p>
          <a:p>
            <a:pPr algn="just" eaLnBrk="1" hangingPunct="1">
              <a:lnSpc>
                <a:spcPct val="80000"/>
              </a:lnSpc>
              <a:buFont typeface="Wingdings" panose="05000000000000000000" pitchFamily="2" charset="2"/>
              <a:buNone/>
            </a:pPr>
            <a:endParaRPr lang="en-US" altLang="en-US" sz="2700" b="1" smtClean="0">
              <a:latin typeface="Century Gothic" panose="020B0502020202020204" pitchFamily="34" charset="0"/>
            </a:endParaRPr>
          </a:p>
        </p:txBody>
      </p:sp>
      <p:sp>
        <p:nvSpPr>
          <p:cNvPr id="5123"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solidFill>
                  <a:schemeClr val="tx1"/>
                </a:solidFill>
                <a:latin typeface="Berlin Sans FB" panose="020E0602020502020306" pitchFamily="34" charset="0"/>
              </a:rPr>
              <a:t>PENGENALAN HTML (2)</a:t>
            </a:r>
          </a:p>
        </p:txBody>
      </p:sp>
      <p:sp>
        <p:nvSpPr>
          <p:cNvPr id="5124"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68421374"/>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371600"/>
            <a:ext cx="8229600" cy="4525963"/>
          </a:xfrm>
        </p:spPr>
        <p:txBody>
          <a:bodyPr/>
          <a:lstStyle/>
          <a:p>
            <a:pPr algn="just"/>
            <a:r>
              <a:rPr lang="en-US" altLang="en-US" sz="2600" b="1" smtClean="0">
                <a:latin typeface="Century Gothic" panose="020B0502020202020204" pitchFamily="34" charset="0"/>
              </a:rPr>
              <a:t>Pasangan tag &lt;HTML&gt; dan &lt;/HTML&gt; menandakan bahwa kode yang terdapat di dalamnya adalah kode HTML sehingga browser akan menerjemahkan sebagai dokumen HTML</a:t>
            </a:r>
          </a:p>
          <a:p>
            <a:pPr algn="just"/>
            <a:r>
              <a:rPr lang="en-US" altLang="en-US" sz="2600" b="1" smtClean="0">
                <a:latin typeface="Century Gothic" panose="020B0502020202020204" pitchFamily="34" charset="0"/>
              </a:rPr>
              <a:t>Bagian yang terdapat dalam &lt;HTML&gt; dan &lt;/HTML&gt; umumnya terbagi atas :</a:t>
            </a:r>
          </a:p>
          <a:p>
            <a:pPr lvl="1" algn="just"/>
            <a:r>
              <a:rPr lang="en-US" altLang="en-US" sz="2400" b="1" smtClean="0">
                <a:latin typeface="Century Gothic" panose="020B0502020202020204" pitchFamily="34" charset="0"/>
              </a:rPr>
              <a:t>kepala, ditandai dengan pasangan tag &lt;HEAD&gt; dan &lt;/HEAD&gt;</a:t>
            </a:r>
          </a:p>
          <a:p>
            <a:pPr lvl="1" algn="just"/>
            <a:r>
              <a:rPr lang="en-US" altLang="en-US" sz="2400" b="1" smtClean="0">
                <a:latin typeface="Century Gothic" panose="020B0502020202020204" pitchFamily="34" charset="0"/>
              </a:rPr>
              <a:t>badan, ditandai dengan pasangan tag &lt;BODY&gt; dan &lt;/BODY&gt;</a:t>
            </a:r>
          </a:p>
        </p:txBody>
      </p:sp>
      <p:sp>
        <p:nvSpPr>
          <p:cNvPr id="6147"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solidFill>
                  <a:schemeClr val="tx1"/>
                </a:solidFill>
                <a:latin typeface="Berlin Sans FB" panose="020E0602020502020306" pitchFamily="34" charset="0"/>
              </a:rPr>
              <a:t>PENGENALAN HTML (3)</a:t>
            </a:r>
          </a:p>
        </p:txBody>
      </p:sp>
      <p:sp>
        <p:nvSpPr>
          <p:cNvPr id="6148"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78412481"/>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1295400"/>
            <a:ext cx="8229600" cy="4525963"/>
          </a:xfrm>
        </p:spPr>
        <p:txBody>
          <a:bodyPr/>
          <a:lstStyle/>
          <a:p>
            <a:pPr algn="just" eaLnBrk="1" hangingPunct="1"/>
            <a:r>
              <a:rPr lang="en-US" altLang="en-US" sz="2800" b="1" smtClean="0">
                <a:latin typeface="Century Gothic" panose="020B0502020202020204" pitchFamily="34" charset="0"/>
              </a:rPr>
              <a:t>Bagian </a:t>
            </a:r>
            <a:r>
              <a:rPr lang="en-US" altLang="en-US" sz="2800" b="1" i="1" smtClean="0">
                <a:latin typeface="Century Gothic" panose="020B0502020202020204" pitchFamily="34" charset="0"/>
              </a:rPr>
              <a:t>head</a:t>
            </a:r>
            <a:r>
              <a:rPr lang="en-US" altLang="en-US" sz="2800" b="1" smtClean="0">
                <a:latin typeface="Century Gothic" panose="020B0502020202020204" pitchFamily="34" charset="0"/>
              </a:rPr>
              <a:t> berfungsi untuk memberikan informasi tentang dokumen HTML, seperti judul dokumen HTML yang ditulis dalam  pasangan tag &lt;TITLE&gt; dan &lt;/TITLE&gt;</a:t>
            </a:r>
          </a:p>
          <a:p>
            <a:pPr algn="just" eaLnBrk="1" hangingPunct="1"/>
            <a:r>
              <a:rPr lang="en-US" altLang="en-US" sz="2800" b="1" smtClean="0">
                <a:latin typeface="Century Gothic" panose="020B0502020202020204" pitchFamily="34" charset="0"/>
              </a:rPr>
              <a:t>Bagian </a:t>
            </a:r>
            <a:r>
              <a:rPr lang="en-US" altLang="en-US" sz="2800" b="1" i="1" smtClean="0">
                <a:latin typeface="Century Gothic" panose="020B0502020202020204" pitchFamily="34" charset="0"/>
              </a:rPr>
              <a:t>body</a:t>
            </a:r>
            <a:r>
              <a:rPr lang="en-US" altLang="en-US" sz="2800" b="1" smtClean="0">
                <a:latin typeface="Century Gothic" panose="020B0502020202020204" pitchFamily="34" charset="0"/>
              </a:rPr>
              <a:t> berisi semua instruksi untuk mengatur seluruh tampilan halaman web di web browser</a:t>
            </a:r>
          </a:p>
        </p:txBody>
      </p:sp>
      <p:sp>
        <p:nvSpPr>
          <p:cNvPr id="7171" name="Rectangle 4"/>
          <p:cNvSpPr>
            <a:spLocks noGrp="1" noChangeArrowheads="1"/>
          </p:cNvSpPr>
          <p:nvPr>
            <p:ph type="title"/>
          </p:nvPr>
        </p:nvSpPr>
        <p:spPr>
          <a:xfrm>
            <a:off x="457200" y="-73025"/>
            <a:ext cx="8458200" cy="1139825"/>
          </a:xfrm>
          <a:noFill/>
        </p:spPr>
        <p:txBody>
          <a:bodyPr anchorCtr="1"/>
          <a:lstStyle/>
          <a:p>
            <a:pPr eaLnBrk="1" hangingPunct="1"/>
            <a:r>
              <a:rPr lang="en-US" altLang="en-US" smtClean="0">
                <a:solidFill>
                  <a:schemeClr val="tx1"/>
                </a:solidFill>
                <a:latin typeface="Berlin Sans FB" panose="020E0602020502020306" pitchFamily="34" charset="0"/>
              </a:rPr>
              <a:t>PENGENALAN HTML (4)</a:t>
            </a:r>
          </a:p>
        </p:txBody>
      </p:sp>
      <p:sp>
        <p:nvSpPr>
          <p:cNvPr id="7172"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1233521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066800"/>
            <a:ext cx="8229600" cy="4525963"/>
          </a:xfrm>
        </p:spPr>
        <p:txBody>
          <a:bodyPr/>
          <a:lstStyle/>
          <a:p>
            <a:pPr algn="just" eaLnBrk="1" hangingPunct="1">
              <a:buFont typeface="Wingdings" panose="05000000000000000000" pitchFamily="2" charset="2"/>
              <a:buNone/>
            </a:pPr>
            <a:r>
              <a:rPr lang="en-US" altLang="en-US" sz="2800" b="1" u="sng" smtClean="0">
                <a:latin typeface="Century Gothic" panose="020B0502020202020204" pitchFamily="34" charset="0"/>
              </a:rPr>
              <a:t>Horizontal Line </a:t>
            </a:r>
          </a:p>
          <a:p>
            <a:pPr algn="just" eaLnBrk="1" hangingPunct="1">
              <a:buFont typeface="Wingdings" panose="05000000000000000000" pitchFamily="2" charset="2"/>
              <a:buNone/>
            </a:pPr>
            <a:r>
              <a:rPr lang="nb-NO" altLang="en-US" sz="2800" b="1" smtClean="0">
                <a:latin typeface="Century Gothic" panose="020B0502020202020204" pitchFamily="34" charset="0"/>
              </a:rPr>
              <a:t>	Untuk mempercantik halaman, seringkali pembuat dokumen Web menambahkan garis horisontal. Garis ini sebenarnya dapat dibuat dengan mudah, yakni dengan menyertakan tag &lt;HR&gt;.</a:t>
            </a:r>
            <a:endParaRPr lang="en-US" altLang="en-US" sz="2800" b="1" smtClean="0">
              <a:latin typeface="Century Gothic" panose="020B0502020202020204" pitchFamily="34" charset="0"/>
            </a:endParaRPr>
          </a:p>
        </p:txBody>
      </p:sp>
      <p:sp>
        <p:nvSpPr>
          <p:cNvPr id="8195" name="Rectangle 4"/>
          <p:cNvSpPr>
            <a:spLocks noGrp="1" noChangeArrowheads="1"/>
          </p:cNvSpPr>
          <p:nvPr>
            <p:ph type="title"/>
          </p:nvPr>
        </p:nvSpPr>
        <p:spPr>
          <a:xfrm>
            <a:off x="457200" y="-73025"/>
            <a:ext cx="8458200" cy="1139825"/>
          </a:xfrm>
          <a:noFill/>
        </p:spPr>
        <p:txBody>
          <a:bodyPr anchorCtr="1">
            <a:normAutofit fontScale="90000"/>
          </a:bodyPr>
          <a:lstStyle/>
          <a:p>
            <a:pPr eaLnBrk="1" hangingPunct="1"/>
            <a:r>
              <a:rPr lang="en-US" altLang="en-US" smtClean="0">
                <a:latin typeface="Berlin Sans FB" panose="020E0602020502020306" pitchFamily="34" charset="0"/>
              </a:rPr>
              <a:t>Horizontal Line, Paragraph, Break (1)</a:t>
            </a:r>
          </a:p>
        </p:txBody>
      </p:sp>
      <p:sp>
        <p:nvSpPr>
          <p:cNvPr id="8196"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86419624"/>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219200"/>
            <a:ext cx="8229600" cy="4525963"/>
          </a:xfrm>
        </p:spPr>
        <p:txBody>
          <a:bodyPr/>
          <a:lstStyle/>
          <a:p>
            <a:pPr algn="just" eaLnBrk="1" hangingPunct="1">
              <a:lnSpc>
                <a:spcPct val="90000"/>
              </a:lnSpc>
              <a:buFont typeface="Wingdings" panose="05000000000000000000" pitchFamily="2" charset="2"/>
              <a:buNone/>
            </a:pPr>
            <a:r>
              <a:rPr lang="en-US" altLang="en-US" sz="2400" b="1" u="sng" smtClean="0">
                <a:latin typeface="Century Gothic" panose="020B0502020202020204" pitchFamily="34" charset="0"/>
              </a:rPr>
              <a:t>Paragraph </a:t>
            </a:r>
          </a:p>
          <a:p>
            <a:pPr algn="just" eaLnBrk="1" hangingPunct="1">
              <a:lnSpc>
                <a:spcPct val="90000"/>
              </a:lnSpc>
            </a:pPr>
            <a:r>
              <a:rPr lang="en-US" altLang="en-US" sz="2400" b="1" smtClean="0">
                <a:latin typeface="Century Gothic" panose="020B0502020202020204" pitchFamily="34" charset="0"/>
              </a:rPr>
              <a:t>Jika dokumen HTML berisi teks yang cukup panjang maka sangat diperlukan untuk membaginya kedalam beberapa paragraph untuk memudahkan pembacaan oleh pengguna. Pembentukan elemen paragraph ini menggunakan sintaksis :</a:t>
            </a:r>
          </a:p>
          <a:p>
            <a:pPr algn="just" eaLnBrk="1" hangingPunct="1">
              <a:lnSpc>
                <a:spcPct val="90000"/>
              </a:lnSpc>
            </a:pPr>
            <a:endParaRPr lang="en-US" altLang="en-US" sz="2400" b="1" smtClean="0">
              <a:latin typeface="Century Gothic" panose="020B0502020202020204" pitchFamily="34" charset="0"/>
            </a:endParaRPr>
          </a:p>
          <a:p>
            <a:pPr algn="just" eaLnBrk="1" hangingPunct="1">
              <a:lnSpc>
                <a:spcPct val="90000"/>
              </a:lnSpc>
              <a:buFont typeface="Wingdings" panose="05000000000000000000" pitchFamily="2" charset="2"/>
              <a:buNone/>
            </a:pPr>
            <a:r>
              <a:rPr lang="en-US" altLang="en-US" sz="2400" b="1" smtClean="0">
                <a:latin typeface="Century Gothic" panose="020B0502020202020204" pitchFamily="34" charset="0"/>
              </a:rPr>
              <a:t>		</a:t>
            </a:r>
            <a:r>
              <a:rPr lang="en-US" altLang="en-US" sz="2400" b="1" smtClean="0">
                <a:latin typeface="Courier New" panose="02070309020205020404" pitchFamily="49" charset="0"/>
              </a:rPr>
              <a:t>&lt;p&gt;Isi teks sebuah paragraph &lt;/p&gt;</a:t>
            </a:r>
          </a:p>
          <a:p>
            <a:pPr algn="just" eaLnBrk="1" hangingPunct="1">
              <a:lnSpc>
                <a:spcPct val="90000"/>
              </a:lnSpc>
              <a:buFont typeface="Wingdings" panose="05000000000000000000" pitchFamily="2" charset="2"/>
              <a:buNone/>
            </a:pPr>
            <a:endParaRPr lang="en-US" altLang="en-US" sz="2400" b="1" smtClean="0">
              <a:latin typeface="Courier New" panose="02070309020205020404" pitchFamily="49" charset="0"/>
            </a:endParaRPr>
          </a:p>
          <a:p>
            <a:pPr algn="just" eaLnBrk="1" hangingPunct="1">
              <a:lnSpc>
                <a:spcPct val="90000"/>
              </a:lnSpc>
            </a:pPr>
            <a:r>
              <a:rPr lang="en-US" altLang="en-US" sz="2400" b="1" smtClean="0">
                <a:latin typeface="Century Gothic" panose="020B0502020202020204" pitchFamily="34" charset="0"/>
              </a:rPr>
              <a:t>Tag penutup &lt;/p&gt; boleh dituliskan boleh tidak, akan tetapi sebaiknya dituliskan untuk mengetahui berakhirnya sebuah paragraf.</a:t>
            </a:r>
          </a:p>
        </p:txBody>
      </p:sp>
      <p:sp>
        <p:nvSpPr>
          <p:cNvPr id="9219" name="Rectangle 4"/>
          <p:cNvSpPr>
            <a:spLocks noGrp="1" noChangeArrowheads="1"/>
          </p:cNvSpPr>
          <p:nvPr>
            <p:ph type="title"/>
          </p:nvPr>
        </p:nvSpPr>
        <p:spPr>
          <a:xfrm>
            <a:off x="457200" y="-73025"/>
            <a:ext cx="8458200" cy="1139825"/>
          </a:xfrm>
          <a:noFill/>
        </p:spPr>
        <p:txBody>
          <a:bodyPr anchorCtr="1">
            <a:normAutofit fontScale="90000"/>
          </a:bodyPr>
          <a:lstStyle/>
          <a:p>
            <a:pPr eaLnBrk="1" hangingPunct="1"/>
            <a:r>
              <a:rPr lang="en-US" altLang="en-US" smtClean="0">
                <a:latin typeface="Berlin Sans FB" panose="020E0602020502020306" pitchFamily="34" charset="0"/>
              </a:rPr>
              <a:t>Horizontal Line, Paragraph, Break (2)</a:t>
            </a:r>
          </a:p>
        </p:txBody>
      </p:sp>
      <p:sp>
        <p:nvSpPr>
          <p:cNvPr id="9220" name="Line 5"/>
          <p:cNvSpPr>
            <a:spLocks noChangeShapeType="1"/>
          </p:cNvSpPr>
          <p:nvPr/>
        </p:nvSpPr>
        <p:spPr bwMode="auto">
          <a:xfrm>
            <a:off x="0" y="914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08694655"/>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quot;/&gt;&lt;property id=&quot;20307&quot; value=&quot;256&quot;/&gt;&lt;property id=&quot;20309&quot; value=&quot;-1&quot;/&gt;&lt;/object&gt;&lt;object type=&quot;3&quot; unique_id=&quot;11563&quot;&gt;&lt;property id=&quot;20148&quot; value=&quot;5&quot;/&gt;&lt;property id=&quot;20300&quot; value=&quot;Slide 2 - &amp;quot;Posisi dan Arti Penting Pembelajaran&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24C45B-E93B-4238-A4B2-61BAF79E2DCA}&quot;/&gt;&lt;filename val=&quot;D:\template ppt\template darmajaya\flash template\data\asimages\{1224C45B-E93B-4238-A4B2-61BAF79E2DCA}.png&quot;/&gt;&lt;hasEffects val=&quot;1&quot;/&gt;&lt;left val=&quot;38.16&quot;/&gt;&lt;top val=&quot;337.44&quot;/&gt;&lt;width val=&quot;632.88&quot;/&gt;&lt;height val=&quot;119.0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24C45B-E93B-4238-A4B2-61BAF79E2DCA}&quot;/&gt;&lt;filename val=&quot;D:\template ppt\template darmajaya\flash template\data\asimages\{1224C45B-E93B-4238-A4B2-61BAF79E2DCA}.png&quot;/&gt;&lt;hasEffects val=&quot;1&quot;/&gt;&lt;left val=&quot;38.16&quot;/&gt;&lt;top val=&quot;337.44&quot;/&gt;&lt;width val=&quot;632.88&quot;/&gt;&lt;height val=&quot;119.0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676</Words>
  <Application>Microsoft Office PowerPoint</Application>
  <PresentationFormat>On-screen Show (4:3)</PresentationFormat>
  <Paragraphs>159</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Berlin Sans FB</vt:lpstr>
      <vt:lpstr>Calibri</vt:lpstr>
      <vt:lpstr>Cambria</vt:lpstr>
      <vt:lpstr>Century Gothic</vt:lpstr>
      <vt:lpstr>Courier New</vt:lpstr>
      <vt:lpstr>Wingdings</vt:lpstr>
      <vt:lpstr>Office Theme</vt:lpstr>
      <vt:lpstr>PowerPoint Presentation</vt:lpstr>
      <vt:lpstr>TUJUAN MATA KULIAH</vt:lpstr>
      <vt:lpstr>PERTEMUAN 2</vt:lpstr>
      <vt:lpstr>PENGENALAN HTML (1)</vt:lpstr>
      <vt:lpstr>PENGENALAN HTML (2)</vt:lpstr>
      <vt:lpstr>PENGENALAN HTML (3)</vt:lpstr>
      <vt:lpstr>PENGENALAN HTML (4)</vt:lpstr>
      <vt:lpstr>Horizontal Line, Paragraph, Break (1)</vt:lpstr>
      <vt:lpstr>Horizontal Line, Paragraph, Break (2)</vt:lpstr>
      <vt:lpstr>Horizontal Line, Paragraph, Break (3)</vt:lpstr>
      <vt:lpstr>Font Style</vt:lpstr>
      <vt:lpstr>Tag Font </vt:lpstr>
      <vt:lpstr>Atribut Warna (1)</vt:lpstr>
      <vt:lpstr>Atribut Warna (2)</vt:lpstr>
      <vt:lpstr>List (1)</vt:lpstr>
      <vt:lpstr>List (2)</vt:lpstr>
      <vt:lpstr>Tag Image</vt:lpstr>
      <vt:lpstr>Tag Hyperlink (1)</vt:lpstr>
      <vt:lpstr>Tag Hyperlink (2)</vt:lpstr>
      <vt:lpstr>Tag Hyperlink (3)</vt:lpstr>
      <vt:lpstr>Tabel (1)</vt:lpstr>
      <vt:lpstr>Tabel (2)</vt:lpstr>
      <vt:lpstr>Tabel (3)</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Anggi Andriyadi</cp:lastModifiedBy>
  <cp:revision>137</cp:revision>
  <dcterms:created xsi:type="dcterms:W3CDTF">2010-04-18T12:06:30Z</dcterms:created>
  <dcterms:modified xsi:type="dcterms:W3CDTF">2020-03-30T00:10:56Z</dcterms:modified>
</cp:coreProperties>
</file>