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3" r:id="rId11"/>
    <p:sldId id="266" r:id="rId12"/>
    <p:sldId id="271" r:id="rId13"/>
  </p:sldIdLst>
  <p:sldSz cx="14630400" cy="8229600"/>
  <p:notesSz cx="8229600" cy="14630400"/>
  <p:embeddedFontLst>
    <p:embeddedFont>
      <p:font typeface="Brygada 1918 Bold" panose="020B0604020202020204" charset="0"/>
      <p:regular r:id="rId15"/>
    </p:embeddedFont>
    <p:embeddedFont>
      <p:font typeface="Montserrat Medium" panose="020B0604020202020204" charset="0"/>
      <p:regular r:id="rId16"/>
    </p:embeddedFont>
    <p:embeddedFont>
      <p:font typeface="Calibri" panose="020F0502020204030204" pitchFamily="34" charset="0"/>
      <p:regular r:id="rId17"/>
      <p:bold r:id="rId18"/>
      <p:italic r:id="rId19"/>
      <p:boldItalic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7" autoAdjust="0"/>
    <p:restoredTop sz="94610"/>
  </p:normalViewPr>
  <p:slideViewPr>
    <p:cSldViewPr snapToGrid="0" snapToObjects="1">
      <p:cViewPr varScale="1">
        <p:scale>
          <a:sx n="55" d="100"/>
          <a:sy n="55" d="100"/>
        </p:scale>
        <p:origin x="60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00335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42142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C2438"/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42142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C2438"/>
          </a:solidFill>
          <a:ln/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42142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C2438"/>
          </a:solidFill>
          <a:ln/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2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42142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C2438"/>
          </a:solidFill>
          <a:ln/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3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42142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C2438"/>
          </a:solidFill>
          <a:ln/>
        </p:spPr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4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42142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C2438"/>
          </a:solidFill>
          <a:ln/>
        </p:spPr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5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42142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C2438"/>
          </a:solidFill>
          <a:ln/>
        </p:spPr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6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42142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C2438"/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42142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C2438"/>
          </a:solidFill>
          <a:ln/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42142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C2438"/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42142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C2438"/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42142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C2438"/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42142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C2438"/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42142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C2438"/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42142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C2438"/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42142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C2438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49259" y="2305645"/>
            <a:ext cx="7645479" cy="9848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7750"/>
              </a:lnSpc>
              <a:buNone/>
            </a:pPr>
            <a:r>
              <a:rPr lang="en-US" sz="6600" b="1" dirty="0">
                <a:solidFill>
                  <a:srgbClr val="FFB393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Fungsi Linier</a:t>
            </a:r>
            <a:endParaRPr lang="en-US" sz="6600" dirty="0"/>
          </a:p>
        </p:txBody>
      </p:sp>
      <p:sp>
        <p:nvSpPr>
          <p:cNvPr id="4" name="Text 1"/>
          <p:cNvSpPr/>
          <p:nvPr/>
        </p:nvSpPr>
        <p:spPr>
          <a:xfrm>
            <a:off x="749260" y="3772376"/>
            <a:ext cx="7645479" cy="3424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650"/>
              </a:lnSpc>
              <a:buNone/>
            </a:pPr>
            <a:r>
              <a:rPr lang="en-US" sz="2000" dirty="0" err="1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Radhita</a:t>
            </a:r>
            <a:r>
              <a:rPr lang="en-US" sz="2000" dirty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 </a:t>
            </a:r>
            <a:r>
              <a:rPr lang="en-US" sz="2000" dirty="0" err="1" smtClean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Asfarina</a:t>
            </a:r>
            <a:r>
              <a:rPr lang="en-US" sz="2000" dirty="0" smtClean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 </a:t>
            </a:r>
            <a:r>
              <a:rPr lang="en-US" sz="2000" dirty="0" err="1" smtClean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Annizar</a:t>
            </a:r>
            <a:r>
              <a:rPr lang="en-US" sz="2000" dirty="0" smtClean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, </a:t>
            </a:r>
            <a:r>
              <a:rPr lang="en-US" sz="2000" dirty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S.E., M.Sc</a:t>
            </a:r>
            <a:endParaRPr lang="en-US" sz="2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00100" y="1104900"/>
            <a:ext cx="10337800" cy="26108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 err="1" smtClean="0">
                <a:solidFill>
                  <a:schemeClr val="bg1"/>
                </a:solidFill>
              </a:rPr>
              <a:t>Tentukan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persamaan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garis</a:t>
            </a:r>
            <a:r>
              <a:rPr lang="en-US" sz="2800" dirty="0" smtClean="0">
                <a:solidFill>
                  <a:schemeClr val="bg1"/>
                </a:solidFill>
              </a:rPr>
              <a:t> linier </a:t>
            </a:r>
            <a:r>
              <a:rPr lang="en-US" sz="2800" dirty="0" err="1" smtClean="0">
                <a:solidFill>
                  <a:schemeClr val="bg1"/>
                </a:solidFill>
              </a:rPr>
              <a:t>berikut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dan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gambarkan</a:t>
            </a:r>
            <a:r>
              <a:rPr lang="en-US" sz="2800" dirty="0" smtClean="0">
                <a:solidFill>
                  <a:schemeClr val="bg1"/>
                </a:solidFill>
              </a:rPr>
              <a:t>!</a:t>
            </a:r>
          </a:p>
          <a:p>
            <a:pPr marL="457200" indent="-457200" algn="just">
              <a:lnSpc>
                <a:spcPct val="150000"/>
              </a:lnSpc>
              <a:buAutoNum type="arabicPeriod"/>
            </a:pPr>
            <a:r>
              <a:rPr lang="en-US" sz="2800" dirty="0" err="1" smtClean="0">
                <a:solidFill>
                  <a:schemeClr val="bg1"/>
                </a:solidFill>
              </a:rPr>
              <a:t>Diketahui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satu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titik</a:t>
            </a:r>
            <a:r>
              <a:rPr lang="en-US" sz="2800" dirty="0" smtClean="0">
                <a:solidFill>
                  <a:schemeClr val="bg1"/>
                </a:solidFill>
              </a:rPr>
              <a:t> (4,2) </a:t>
            </a:r>
            <a:r>
              <a:rPr lang="en-US" sz="2800" dirty="0" err="1" smtClean="0">
                <a:solidFill>
                  <a:schemeClr val="bg1"/>
                </a:solidFill>
              </a:rPr>
              <a:t>dan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gradiennya</a:t>
            </a:r>
            <a:r>
              <a:rPr lang="en-US" sz="2800" dirty="0" smtClean="0">
                <a:solidFill>
                  <a:schemeClr val="bg1"/>
                </a:solidFill>
              </a:rPr>
              <a:t> m=−1</a:t>
            </a:r>
          </a:p>
          <a:p>
            <a:pPr marL="457200" indent="-457200" algn="just">
              <a:lnSpc>
                <a:spcPct val="150000"/>
              </a:lnSpc>
              <a:buFontTx/>
              <a:buAutoNum type="arabicPeriod"/>
            </a:pPr>
            <a:r>
              <a:rPr lang="en-US" sz="2800" dirty="0" err="1" smtClean="0">
                <a:solidFill>
                  <a:schemeClr val="bg1"/>
                </a:solidFill>
              </a:rPr>
              <a:t>Diketahui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satu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titik</a:t>
            </a:r>
            <a:r>
              <a:rPr lang="en-US" sz="2800" dirty="0" smtClean="0">
                <a:solidFill>
                  <a:schemeClr val="bg1"/>
                </a:solidFill>
              </a:rPr>
              <a:t> (1,7) </a:t>
            </a:r>
            <a:r>
              <a:rPr lang="en-US" sz="2800" dirty="0" err="1" smtClean="0">
                <a:solidFill>
                  <a:schemeClr val="bg1"/>
                </a:solidFill>
              </a:rPr>
              <a:t>dan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gradiennya</a:t>
            </a:r>
            <a:r>
              <a:rPr lang="en-US" sz="2800" dirty="0" smtClean="0">
                <a:solidFill>
                  <a:schemeClr val="bg1"/>
                </a:solidFill>
              </a:rPr>
              <a:t> m=3</a:t>
            </a:r>
          </a:p>
          <a:p>
            <a:pPr marL="457200" indent="-457200" algn="just">
              <a:lnSpc>
                <a:spcPct val="150000"/>
              </a:lnSpc>
              <a:buFontTx/>
              <a:buAutoNum type="arabicPeriod"/>
            </a:pPr>
            <a:r>
              <a:rPr lang="en-US" sz="2800" dirty="0" err="1" smtClean="0">
                <a:solidFill>
                  <a:schemeClr val="bg1"/>
                </a:solidFill>
              </a:rPr>
              <a:t>Diketahui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satu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titik</a:t>
            </a:r>
            <a:r>
              <a:rPr lang="en-US" sz="2800" dirty="0" smtClean="0">
                <a:solidFill>
                  <a:schemeClr val="bg1"/>
                </a:solidFill>
              </a:rPr>
              <a:t> (2,-3) </a:t>
            </a:r>
            <a:r>
              <a:rPr lang="en-US" sz="2800" dirty="0" err="1" smtClean="0">
                <a:solidFill>
                  <a:schemeClr val="bg1"/>
                </a:solidFill>
              </a:rPr>
              <a:t>dan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gradiennya</a:t>
            </a:r>
            <a:r>
              <a:rPr lang="en-US" sz="2800" dirty="0" smtClean="0">
                <a:solidFill>
                  <a:schemeClr val="bg1"/>
                </a:solidFill>
              </a:rPr>
              <a:t> m=−1</a:t>
            </a:r>
          </a:p>
        </p:txBody>
      </p:sp>
    </p:spTree>
    <p:extLst>
      <p:ext uri="{BB962C8B-B14F-4D97-AF65-F5344CB8AC3E}">
        <p14:creationId xmlns:p14="http://schemas.microsoft.com/office/powerpoint/2010/main" val="9594305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90560" y="688779"/>
            <a:ext cx="12865140" cy="7135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600"/>
              </a:lnSpc>
              <a:buNone/>
            </a:pPr>
            <a:r>
              <a:rPr lang="en-US" sz="6000" b="1" dirty="0">
                <a:solidFill>
                  <a:srgbClr val="FFB393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Hubungan Dua Garis Lurus</a:t>
            </a:r>
            <a:endParaRPr lang="en-US" sz="6000" dirty="0"/>
          </a:p>
        </p:txBody>
      </p:sp>
      <p:sp>
        <p:nvSpPr>
          <p:cNvPr id="3" name="Text 1"/>
          <p:cNvSpPr/>
          <p:nvPr/>
        </p:nvSpPr>
        <p:spPr>
          <a:xfrm>
            <a:off x="749260" y="1974414"/>
            <a:ext cx="2854643" cy="3568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00"/>
              </a:lnSpc>
              <a:buNone/>
            </a:pPr>
            <a:r>
              <a:rPr lang="en-US" sz="2200" b="1" dirty="0">
                <a:solidFill>
                  <a:srgbClr val="FFB393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Berimpit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30924" y="2488248"/>
            <a:ext cx="2891314" cy="20545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650"/>
              </a:lnSpc>
              <a:buNone/>
            </a:pPr>
            <a:r>
              <a:rPr lang="en-US" sz="1650" dirty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Dua garis akan berimpit apabila persamaan garis yang satu merupakan kelipatan (proporsional) dari persamaan garis yang lain.</a:t>
            </a:r>
            <a:endParaRPr lang="en-US" sz="1650" dirty="0"/>
          </a:p>
        </p:txBody>
      </p:sp>
      <p:sp>
        <p:nvSpPr>
          <p:cNvPr id="5" name="Text 3"/>
          <p:cNvSpPr/>
          <p:nvPr/>
        </p:nvSpPr>
        <p:spPr>
          <a:xfrm>
            <a:off x="4170402" y="1974414"/>
            <a:ext cx="2854643" cy="3568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00"/>
              </a:lnSpc>
              <a:buNone/>
            </a:pPr>
            <a:r>
              <a:rPr lang="en-US" sz="2200" b="1" dirty="0">
                <a:solidFill>
                  <a:srgbClr val="FFB393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Sejajar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4161234" y="2488248"/>
            <a:ext cx="2891314" cy="17121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650"/>
              </a:lnSpc>
              <a:buNone/>
            </a:pPr>
            <a:r>
              <a:rPr lang="en-US" sz="1650" dirty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Dua garis akan sejajar apabila kemiringan garis yang satu sama dengan kemiringan garis yang lain (m1 = m2).</a:t>
            </a:r>
            <a:endParaRPr lang="en-US" sz="1650" dirty="0"/>
          </a:p>
        </p:txBody>
      </p:sp>
      <p:sp>
        <p:nvSpPr>
          <p:cNvPr id="7" name="Text 5"/>
          <p:cNvSpPr/>
          <p:nvPr/>
        </p:nvSpPr>
        <p:spPr>
          <a:xfrm>
            <a:off x="767595" y="4922722"/>
            <a:ext cx="2854643" cy="3568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00"/>
              </a:lnSpc>
              <a:buNone/>
            </a:pPr>
            <a:r>
              <a:rPr lang="en-US" sz="2200" b="1" dirty="0">
                <a:solidFill>
                  <a:srgbClr val="FFB393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Berpotongan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767595" y="5543550"/>
            <a:ext cx="2891314" cy="20545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650"/>
              </a:lnSpc>
              <a:buNone/>
            </a:pPr>
            <a:r>
              <a:rPr lang="en-US" sz="1650" dirty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Dua garis akan berpotongan apabila kemiringan garis yang satu tidak sama dengan kemiringan garis yang lain (m1 ≠ m2).</a:t>
            </a:r>
            <a:endParaRPr lang="en-US" sz="1650" dirty="0"/>
          </a:p>
        </p:txBody>
      </p:sp>
      <p:sp>
        <p:nvSpPr>
          <p:cNvPr id="9" name="Text 7"/>
          <p:cNvSpPr/>
          <p:nvPr/>
        </p:nvSpPr>
        <p:spPr>
          <a:xfrm>
            <a:off x="4161234" y="4922722"/>
            <a:ext cx="2854643" cy="3568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00"/>
              </a:lnSpc>
              <a:buNone/>
            </a:pPr>
            <a:r>
              <a:rPr lang="en-US" sz="2200" b="1" dirty="0">
                <a:solidFill>
                  <a:srgbClr val="FFB393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Tegak Lurus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4170402" y="5543550"/>
            <a:ext cx="2891314" cy="239696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650"/>
              </a:lnSpc>
              <a:buNone/>
            </a:pPr>
            <a:r>
              <a:rPr lang="en-US" sz="1650" dirty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Dua garis akan saling tegak lurus apabila kemiringan garis yang satu merupakan kebalikan dari kemiringan garis yang lain dengan tanda yang berlawanan.</a:t>
            </a:r>
            <a:endParaRPr lang="en-US" sz="1650" dirty="0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90" b="22389"/>
          <a:stretch/>
        </p:blipFill>
        <p:spPr bwMode="auto">
          <a:xfrm>
            <a:off x="6397506" y="7306321"/>
            <a:ext cx="1603494" cy="683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Image 0" descr="preencoded.png"/>
          <p:cNvPicPr>
            <a:picLocks noChangeAspect="1"/>
          </p:cNvPicPr>
          <p:nvPr/>
        </p:nvPicPr>
        <p:blipFill rotWithShape="1">
          <a:blip r:embed="rId4"/>
          <a:srcRect l="1578" r="2539" b="10646"/>
          <a:stretch/>
        </p:blipFill>
        <p:spPr>
          <a:xfrm>
            <a:off x="7721599" y="2073912"/>
            <a:ext cx="6312825" cy="4441187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3781827" y="3506105"/>
            <a:ext cx="7645479" cy="9848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7750"/>
              </a:lnSpc>
              <a:buNone/>
            </a:pPr>
            <a:r>
              <a:rPr lang="en-US" sz="6200" b="1" dirty="0" err="1">
                <a:solidFill>
                  <a:schemeClr val="bg1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Terima</a:t>
            </a:r>
            <a:r>
              <a:rPr lang="en-US" sz="6200" b="1" dirty="0">
                <a:solidFill>
                  <a:schemeClr val="bg1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 </a:t>
            </a:r>
            <a:r>
              <a:rPr lang="en-US" sz="6200" b="1" dirty="0" err="1" smtClean="0">
                <a:solidFill>
                  <a:schemeClr val="bg1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Kasih</a:t>
            </a:r>
            <a:r>
              <a:rPr lang="en-US" sz="6200" b="1" dirty="0" smtClean="0">
                <a:solidFill>
                  <a:schemeClr val="bg1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 </a:t>
            </a:r>
            <a:r>
              <a:rPr lang="en-US" sz="6200" b="1" dirty="0" smtClean="0">
                <a:solidFill>
                  <a:schemeClr val="bg1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  <a:sym typeface="Wingdings" panose="05000000000000000000" pitchFamily="2" charset="2"/>
              </a:rPr>
              <a:t></a:t>
            </a:r>
            <a:endParaRPr lang="en-US" sz="6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85189" y="681780"/>
            <a:ext cx="6783824" cy="7135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600"/>
              </a:lnSpc>
              <a:buNone/>
            </a:pPr>
            <a:r>
              <a:rPr lang="en-US" sz="4450" b="1" dirty="0">
                <a:solidFill>
                  <a:srgbClr val="FFB393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Pengertian Fungsi Linier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6235660" y="2890480"/>
            <a:ext cx="7645479" cy="3424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650"/>
              </a:lnSpc>
              <a:buNone/>
            </a:pPr>
            <a:endParaRPr lang="en-US" sz="1650" dirty="0"/>
          </a:p>
        </p:txBody>
      </p:sp>
      <p:sp>
        <p:nvSpPr>
          <p:cNvPr id="5" name="Shape 2"/>
          <p:cNvSpPr/>
          <p:nvPr/>
        </p:nvSpPr>
        <p:spPr>
          <a:xfrm>
            <a:off x="5957867" y="1569272"/>
            <a:ext cx="7217450" cy="267533"/>
          </a:xfrm>
          <a:prstGeom prst="roundRect">
            <a:avLst>
              <a:gd name="adj" fmla="val 12004"/>
            </a:avLst>
          </a:prstGeom>
          <a:solidFill>
            <a:srgbClr val="4D1529"/>
          </a:solidFill>
          <a:ln/>
        </p:spPr>
      </p:sp>
      <p:sp>
        <p:nvSpPr>
          <p:cNvPr id="6" name="Text 3"/>
          <p:cNvSpPr/>
          <p:nvPr/>
        </p:nvSpPr>
        <p:spPr>
          <a:xfrm>
            <a:off x="6085189" y="2205633"/>
            <a:ext cx="7303056" cy="102727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just">
              <a:lnSpc>
                <a:spcPct val="200000"/>
              </a:lnSpc>
              <a:buSzPct val="100000"/>
              <a:buChar char="•"/>
            </a:pPr>
            <a:r>
              <a:rPr lang="en-US" sz="2000" dirty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Fungsi linier disebut juga fungsi garis lurus yaitu, fungsi yang paling sederhana, memiliki satu variabel bebas dengan pangkat satu.</a:t>
            </a:r>
            <a:endParaRPr lang="en-US" sz="2000" dirty="0"/>
          </a:p>
        </p:txBody>
      </p:sp>
      <p:sp>
        <p:nvSpPr>
          <p:cNvPr id="7" name="Text 4"/>
          <p:cNvSpPr/>
          <p:nvPr/>
        </p:nvSpPr>
        <p:spPr>
          <a:xfrm>
            <a:off x="6085189" y="4227401"/>
            <a:ext cx="7303056" cy="6848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just">
              <a:lnSpc>
                <a:spcPct val="200000"/>
              </a:lnSpc>
              <a:buSzPct val="100000"/>
              <a:buChar char="•"/>
            </a:pPr>
            <a:r>
              <a:rPr lang="en-US" sz="2000" dirty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Dikatakan fungsi garis lurus karena bila digambarkan kedudukan titik-titiknya maka akan membentuk suatu garis lurus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6235660" y="6031230"/>
            <a:ext cx="7645479" cy="3424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endParaRPr lang="en-US" sz="1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56526" y="897883"/>
            <a:ext cx="13024613" cy="7135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600"/>
              </a:lnSpc>
              <a:buNone/>
            </a:pPr>
            <a:r>
              <a:rPr lang="en-US" sz="6000" b="1" dirty="0">
                <a:solidFill>
                  <a:srgbClr val="FFB393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Bentuk Umum Fungsi Linier</a:t>
            </a:r>
            <a:endParaRPr lang="en-US" sz="6000" dirty="0"/>
          </a:p>
        </p:txBody>
      </p:sp>
      <p:sp>
        <p:nvSpPr>
          <p:cNvPr id="3" name="Text 1"/>
          <p:cNvSpPr/>
          <p:nvPr/>
        </p:nvSpPr>
        <p:spPr>
          <a:xfrm>
            <a:off x="749260" y="2181225"/>
            <a:ext cx="13131879" cy="3424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650"/>
              </a:lnSpc>
              <a:buNone/>
            </a:pPr>
            <a:r>
              <a:rPr lang="en-US" sz="2200" dirty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Bentuk umum persamaan fungsi linier dengan satu variabel bebas adalah sebagai berikut: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49260" y="2764512"/>
            <a:ext cx="13131879" cy="3424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endParaRPr lang="en-US" sz="1650" dirty="0"/>
          </a:p>
        </p:txBody>
      </p:sp>
      <p:sp>
        <p:nvSpPr>
          <p:cNvPr id="5" name="Text 3"/>
          <p:cNvSpPr/>
          <p:nvPr/>
        </p:nvSpPr>
        <p:spPr>
          <a:xfrm>
            <a:off x="749256" y="3159415"/>
            <a:ext cx="13131879" cy="3424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200" b="1" dirty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Y = a + mX</a:t>
            </a:r>
            <a:r>
              <a:rPr lang="en-US" sz="2200" dirty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  atau  </a:t>
            </a:r>
            <a:r>
              <a:rPr lang="en-US" sz="2200" b="1" dirty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Y = mX + a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749259" y="4051518"/>
            <a:ext cx="13131879" cy="3424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650"/>
              </a:lnSpc>
              <a:buNone/>
            </a:pPr>
            <a:r>
              <a:rPr lang="en-US" sz="2200" dirty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Y = Variabel terikat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749260" y="4574589"/>
            <a:ext cx="13131879" cy="3424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650"/>
              </a:lnSpc>
              <a:buNone/>
            </a:pPr>
            <a:r>
              <a:rPr lang="en-US" sz="2200" dirty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X = Variabel bebas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749258" y="5116246"/>
            <a:ext cx="13131879" cy="3424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650"/>
              </a:lnSpc>
              <a:buNone/>
            </a:pPr>
            <a:r>
              <a:rPr lang="en-US" sz="2200" dirty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a = Intercept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749257" y="5748164"/>
            <a:ext cx="13131879" cy="3424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650"/>
              </a:lnSpc>
              <a:buNone/>
            </a:pPr>
            <a:r>
              <a:rPr lang="en-US" sz="2200" dirty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m = Koefisien </a:t>
            </a:r>
            <a:r>
              <a:rPr lang="en-US" sz="2200" dirty="0" err="1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arah</a:t>
            </a:r>
            <a:r>
              <a:rPr lang="en-US" sz="2200" dirty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 </a:t>
            </a:r>
            <a:r>
              <a:rPr lang="en-US" sz="2200" dirty="0" err="1" smtClean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garis</a:t>
            </a:r>
            <a:r>
              <a:rPr lang="en-US" sz="2200" dirty="0" smtClean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/</a:t>
            </a:r>
            <a:r>
              <a:rPr lang="en-US" sz="2200" dirty="0" err="1" smtClean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lereng</a:t>
            </a:r>
            <a:r>
              <a:rPr lang="en-US" sz="2200" dirty="0" smtClean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/slope/</a:t>
            </a:r>
            <a:r>
              <a:rPr lang="en-US" sz="2200" dirty="0" err="1" smtClean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kemiringan</a:t>
            </a:r>
            <a:r>
              <a:rPr lang="en-US" sz="2200" dirty="0" smtClean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/</a:t>
            </a:r>
            <a:r>
              <a:rPr lang="en-US" sz="2200" dirty="0" err="1" smtClean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gradien</a:t>
            </a:r>
            <a:endParaRPr lang="en-US" sz="2200" dirty="0" smtClean="0">
              <a:solidFill>
                <a:srgbClr val="F4CAB8"/>
              </a:solidFill>
              <a:latin typeface="Montserrat Medium" pitchFamily="34" charset="0"/>
              <a:ea typeface="Montserrat Medium" pitchFamily="34" charset="-122"/>
              <a:cs typeface="Montserrat Medium" pitchFamily="34" charset="-120"/>
            </a:endParaRPr>
          </a:p>
          <a:p>
            <a:pPr marL="0" indent="0">
              <a:lnSpc>
                <a:spcPts val="2650"/>
              </a:lnSpc>
              <a:buNone/>
            </a:pPr>
            <a:endParaRPr lang="en-US" sz="2200" dirty="0">
              <a:solidFill>
                <a:srgbClr val="F4CAB8"/>
              </a:solidFill>
              <a:latin typeface="Montserrat Medium" pitchFamily="34" charset="0"/>
              <a:ea typeface="Montserrat Medium" pitchFamily="34" charset="-122"/>
              <a:cs typeface="Montserrat Medium" pitchFamily="34" charset="-120"/>
            </a:endParaRPr>
          </a:p>
          <a:p>
            <a:pPr>
              <a:lnSpc>
                <a:spcPts val="2650"/>
              </a:lnSpc>
            </a:pPr>
            <a:r>
              <a:rPr lang="en-US" sz="2200" b="1" dirty="0" smtClean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   					  m= ∆Y/ ∆X</a:t>
            </a:r>
            <a:endParaRPr lang="en-US" sz="2200" b="1" dirty="0"/>
          </a:p>
        </p:txBody>
      </p:sp>
      <p:sp>
        <p:nvSpPr>
          <p:cNvPr id="11" name="Text 9"/>
          <p:cNvSpPr/>
          <p:nvPr/>
        </p:nvSpPr>
        <p:spPr>
          <a:xfrm>
            <a:off x="749260" y="6847523"/>
            <a:ext cx="13131879" cy="3424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endParaRPr lang="en-US" sz="1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564130" y="716714"/>
            <a:ext cx="10039588" cy="7135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600"/>
              </a:lnSpc>
              <a:buNone/>
            </a:pPr>
            <a:r>
              <a:rPr lang="en-US" sz="4450" b="1" dirty="0">
                <a:solidFill>
                  <a:srgbClr val="FFB393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Kemiringan dan Titik Potong Sumbu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49260" y="2002420"/>
            <a:ext cx="6565940" cy="260959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b="1" dirty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Kemiringan (slope) </a:t>
            </a:r>
            <a:r>
              <a:rPr lang="en-US" dirty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dari fungsi linier adalah perubahan variabel terikat (y) dibagi dengan perubahan variabel bebas (x). Kemiringan juga disebut sebagai gradien, yang dilambangkan dengan huruf </a:t>
            </a:r>
            <a:r>
              <a:rPr lang="en-US" b="1" dirty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m</a:t>
            </a:r>
            <a:r>
              <a:rPr lang="en-US" dirty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. Nilai kemiringan menentukan apakah suatu </a:t>
            </a:r>
            <a:r>
              <a:rPr lang="en-US" dirty="0" err="1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garis</a:t>
            </a:r>
            <a:r>
              <a:rPr lang="en-US" dirty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 </a:t>
            </a:r>
            <a:r>
              <a:rPr lang="en-US" dirty="0" err="1" smtClean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naik</a:t>
            </a:r>
            <a:r>
              <a:rPr lang="en-US" dirty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, menurun, atau konstan.</a:t>
            </a: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749260" y="4835652"/>
            <a:ext cx="6565940" cy="2070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200000"/>
              </a:lnSpc>
              <a:buNone/>
            </a:pPr>
            <a:r>
              <a:rPr lang="en-US" b="1" dirty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Titik potong sumbu </a:t>
            </a:r>
            <a:r>
              <a:rPr lang="en-US" dirty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adalah titik di mana garis linier berpotongan dengan sumbu koordinat. Titik potong sumbu x dilambangkan dengan </a:t>
            </a:r>
            <a:r>
              <a:rPr lang="en-US" b="1" dirty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a</a:t>
            </a:r>
            <a:r>
              <a:rPr lang="en-US" dirty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, sedangkan titik potong sumbu y dilambangkan dengan </a:t>
            </a:r>
            <a:r>
              <a:rPr lang="en-US" b="1" dirty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b</a:t>
            </a:r>
            <a:r>
              <a:rPr lang="en-US" dirty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.</a:t>
            </a:r>
            <a:endParaRPr lang="en-US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50142" y="3609975"/>
            <a:ext cx="6304836" cy="1476137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8237" y="814328"/>
            <a:ext cx="5709404" cy="7135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600"/>
              </a:lnSpc>
              <a:buNone/>
            </a:pPr>
            <a:r>
              <a:rPr lang="en-US" sz="4450" b="1" dirty="0">
                <a:solidFill>
                  <a:srgbClr val="FFB393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Contoh Kemiringan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 rotWithShape="1">
          <a:blip r:embed="rId3"/>
          <a:srcRect b="45962"/>
          <a:stretch/>
        </p:blipFill>
        <p:spPr>
          <a:xfrm>
            <a:off x="749259" y="1828799"/>
            <a:ext cx="8086733" cy="270071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49260" y="5888355"/>
            <a:ext cx="2885361" cy="3568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749259" y="4968247"/>
            <a:ext cx="13131879" cy="212703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just">
              <a:lnSpc>
                <a:spcPct val="150000"/>
              </a:lnSpc>
              <a:buAutoNum type="alphaLcPeriod"/>
            </a:pPr>
            <a:r>
              <a:rPr lang="en-US" sz="2000" dirty="0" err="1" smtClean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Grafik</a:t>
            </a:r>
            <a:r>
              <a:rPr lang="en-US" sz="2000" dirty="0" smtClean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 </a:t>
            </a:r>
            <a:r>
              <a:rPr lang="en-US" sz="2000" dirty="0" err="1" smtClean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fungsi</a:t>
            </a:r>
            <a:r>
              <a:rPr lang="en-US" sz="2000" dirty="0" smtClean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 linier </a:t>
            </a:r>
            <a:r>
              <a:rPr lang="en-US" sz="2000" dirty="0" err="1" smtClean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dengan</a:t>
            </a:r>
            <a:r>
              <a:rPr lang="en-US" sz="2000" dirty="0" smtClean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 </a:t>
            </a:r>
            <a:r>
              <a:rPr lang="en-US" sz="2000" dirty="0" err="1" smtClean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kemiringan</a:t>
            </a:r>
            <a:r>
              <a:rPr lang="en-US" sz="2000" dirty="0" smtClean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 </a:t>
            </a:r>
            <a:r>
              <a:rPr lang="en-US" sz="2000" dirty="0" err="1" smtClean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positif</a:t>
            </a:r>
            <a:r>
              <a:rPr lang="en-US" sz="2000" dirty="0" smtClean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 (m&gt;0)</a:t>
            </a:r>
          </a:p>
          <a:p>
            <a:pPr marL="347663" indent="-1588" algn="just">
              <a:lnSpc>
                <a:spcPct val="150000"/>
              </a:lnSpc>
            </a:pPr>
            <a:r>
              <a:rPr lang="en-US" sz="2000" dirty="0" smtClean="0">
                <a:solidFill>
                  <a:srgbClr val="F4CAB8"/>
                </a:solidFill>
                <a:latin typeface="Montserrat Medium" pitchFamily="34" charset="0"/>
              </a:rPr>
              <a:t>Hal </a:t>
            </a:r>
            <a:r>
              <a:rPr lang="en-US" sz="2000" dirty="0" err="1" smtClean="0">
                <a:solidFill>
                  <a:srgbClr val="F4CAB8"/>
                </a:solidFill>
                <a:latin typeface="Montserrat Medium" pitchFamily="34" charset="0"/>
              </a:rPr>
              <a:t>ini</a:t>
            </a:r>
            <a:r>
              <a:rPr lang="en-US" sz="2000" dirty="0" smtClean="0">
                <a:solidFill>
                  <a:srgbClr val="F4CAB8"/>
                </a:solidFill>
                <a:latin typeface="Montserrat Medium" pitchFamily="34" charset="0"/>
              </a:rPr>
              <a:t> </a:t>
            </a:r>
            <a:r>
              <a:rPr lang="en-US" sz="2000" dirty="0" err="1" smtClean="0">
                <a:solidFill>
                  <a:srgbClr val="F4CAB8"/>
                </a:solidFill>
                <a:latin typeface="Montserrat Medium" pitchFamily="34" charset="0"/>
              </a:rPr>
              <a:t>menunjukkan</a:t>
            </a:r>
            <a:r>
              <a:rPr lang="en-US" sz="2000" dirty="0" smtClean="0">
                <a:solidFill>
                  <a:srgbClr val="F4CAB8"/>
                </a:solidFill>
                <a:latin typeface="Montserrat Medium" pitchFamily="34" charset="0"/>
              </a:rPr>
              <a:t> </a:t>
            </a:r>
            <a:r>
              <a:rPr lang="en-US" sz="2000" dirty="0" err="1" smtClean="0">
                <a:solidFill>
                  <a:srgbClr val="F4CAB8"/>
                </a:solidFill>
                <a:latin typeface="Montserrat Medium" pitchFamily="34" charset="0"/>
              </a:rPr>
              <a:t>bahwa</a:t>
            </a:r>
            <a:r>
              <a:rPr lang="en-US" sz="2000" dirty="0" smtClean="0">
                <a:solidFill>
                  <a:srgbClr val="F4CAB8"/>
                </a:solidFill>
                <a:latin typeface="Montserrat Medium" pitchFamily="34" charset="0"/>
              </a:rPr>
              <a:t> </a:t>
            </a:r>
            <a:r>
              <a:rPr lang="en-US" sz="2000" dirty="0" err="1" smtClean="0">
                <a:solidFill>
                  <a:srgbClr val="F4CAB8"/>
                </a:solidFill>
                <a:latin typeface="Montserrat Medium" pitchFamily="34" charset="0"/>
              </a:rPr>
              <a:t>perubahan</a:t>
            </a:r>
            <a:r>
              <a:rPr lang="en-US" sz="2000" dirty="0" smtClean="0">
                <a:solidFill>
                  <a:srgbClr val="F4CAB8"/>
                </a:solidFill>
                <a:latin typeface="Montserrat Medium" pitchFamily="34" charset="0"/>
              </a:rPr>
              <a:t> Y </a:t>
            </a:r>
            <a:r>
              <a:rPr lang="en-US" sz="2000" dirty="0" err="1" smtClean="0">
                <a:solidFill>
                  <a:srgbClr val="F4CAB8"/>
                </a:solidFill>
                <a:latin typeface="Montserrat Medium" pitchFamily="34" charset="0"/>
              </a:rPr>
              <a:t>dengan</a:t>
            </a:r>
            <a:r>
              <a:rPr lang="en-US" sz="2000" dirty="0" smtClean="0">
                <a:solidFill>
                  <a:srgbClr val="F4CAB8"/>
                </a:solidFill>
                <a:latin typeface="Montserrat Medium" pitchFamily="34" charset="0"/>
              </a:rPr>
              <a:t> </a:t>
            </a:r>
            <a:r>
              <a:rPr lang="en-US" sz="2000" dirty="0" err="1" smtClean="0">
                <a:solidFill>
                  <a:srgbClr val="F4CAB8"/>
                </a:solidFill>
                <a:latin typeface="Montserrat Medium" pitchFamily="34" charset="0"/>
              </a:rPr>
              <a:t>perubahan</a:t>
            </a:r>
            <a:r>
              <a:rPr lang="en-US" sz="2000" dirty="0" smtClean="0">
                <a:solidFill>
                  <a:srgbClr val="F4CAB8"/>
                </a:solidFill>
                <a:latin typeface="Montserrat Medium" pitchFamily="34" charset="0"/>
              </a:rPr>
              <a:t> X </a:t>
            </a:r>
            <a:r>
              <a:rPr lang="en-US" sz="2000" dirty="0" err="1" smtClean="0">
                <a:solidFill>
                  <a:srgbClr val="F4CAB8"/>
                </a:solidFill>
                <a:latin typeface="Montserrat Medium" pitchFamily="34" charset="0"/>
              </a:rPr>
              <a:t>searah</a:t>
            </a:r>
            <a:r>
              <a:rPr lang="en-US" sz="2000" dirty="0" smtClean="0">
                <a:solidFill>
                  <a:srgbClr val="F4CAB8"/>
                </a:solidFill>
                <a:latin typeface="Montserrat Medium" pitchFamily="34" charset="0"/>
              </a:rPr>
              <a:t>, </a:t>
            </a:r>
            <a:r>
              <a:rPr lang="en-US" sz="2000" dirty="0" err="1" smtClean="0">
                <a:solidFill>
                  <a:srgbClr val="F4CAB8"/>
                </a:solidFill>
                <a:latin typeface="Montserrat Medium" pitchFamily="34" charset="0"/>
              </a:rPr>
              <a:t>maksudnya</a:t>
            </a:r>
            <a:r>
              <a:rPr lang="en-US" sz="2000" dirty="0" smtClean="0">
                <a:solidFill>
                  <a:srgbClr val="F4CAB8"/>
                </a:solidFill>
                <a:latin typeface="Montserrat Medium" pitchFamily="34" charset="0"/>
              </a:rPr>
              <a:t> </a:t>
            </a:r>
            <a:r>
              <a:rPr lang="en-US" sz="2000" dirty="0" err="1" smtClean="0">
                <a:solidFill>
                  <a:srgbClr val="F4CAB8"/>
                </a:solidFill>
                <a:latin typeface="Montserrat Medium" pitchFamily="34" charset="0"/>
              </a:rPr>
              <a:t>jika</a:t>
            </a:r>
            <a:r>
              <a:rPr lang="en-US" sz="2000" dirty="0" smtClean="0">
                <a:solidFill>
                  <a:srgbClr val="F4CAB8"/>
                </a:solidFill>
                <a:latin typeface="Montserrat Medium" pitchFamily="34" charset="0"/>
              </a:rPr>
              <a:t> X </a:t>
            </a:r>
            <a:r>
              <a:rPr lang="en-US" sz="2000" dirty="0" err="1" smtClean="0">
                <a:solidFill>
                  <a:srgbClr val="F4CAB8"/>
                </a:solidFill>
                <a:latin typeface="Montserrat Medium" pitchFamily="34" charset="0"/>
              </a:rPr>
              <a:t>naik</a:t>
            </a:r>
            <a:r>
              <a:rPr lang="en-US" sz="2000" dirty="0" smtClean="0">
                <a:solidFill>
                  <a:srgbClr val="F4CAB8"/>
                </a:solidFill>
                <a:latin typeface="Montserrat Medium" pitchFamily="34" charset="0"/>
              </a:rPr>
              <a:t>, </a:t>
            </a:r>
            <a:r>
              <a:rPr lang="en-US" sz="2000" dirty="0" err="1" smtClean="0">
                <a:solidFill>
                  <a:srgbClr val="F4CAB8"/>
                </a:solidFill>
                <a:latin typeface="Montserrat Medium" pitchFamily="34" charset="0"/>
              </a:rPr>
              <a:t>maka</a:t>
            </a:r>
            <a:r>
              <a:rPr lang="en-US" sz="2000" dirty="0" smtClean="0">
                <a:solidFill>
                  <a:srgbClr val="F4CAB8"/>
                </a:solidFill>
                <a:latin typeface="Montserrat Medium" pitchFamily="34" charset="0"/>
              </a:rPr>
              <a:t> Y </a:t>
            </a:r>
            <a:r>
              <a:rPr lang="en-US" sz="2000" dirty="0" err="1" smtClean="0">
                <a:solidFill>
                  <a:srgbClr val="F4CAB8"/>
                </a:solidFill>
                <a:latin typeface="Montserrat Medium" pitchFamily="34" charset="0"/>
              </a:rPr>
              <a:t>juga</a:t>
            </a:r>
            <a:r>
              <a:rPr lang="en-US" sz="2000" dirty="0" smtClean="0">
                <a:solidFill>
                  <a:srgbClr val="F4CAB8"/>
                </a:solidFill>
                <a:latin typeface="Montserrat Medium" pitchFamily="34" charset="0"/>
              </a:rPr>
              <a:t> </a:t>
            </a:r>
            <a:r>
              <a:rPr lang="en-US" sz="2000" dirty="0" err="1" smtClean="0">
                <a:solidFill>
                  <a:srgbClr val="F4CAB8"/>
                </a:solidFill>
                <a:latin typeface="Montserrat Medium" pitchFamily="34" charset="0"/>
              </a:rPr>
              <a:t>akan</a:t>
            </a:r>
            <a:r>
              <a:rPr lang="en-US" sz="2000" dirty="0" smtClean="0">
                <a:solidFill>
                  <a:srgbClr val="F4CAB8"/>
                </a:solidFill>
                <a:latin typeface="Montserrat Medium" pitchFamily="34" charset="0"/>
              </a:rPr>
              <a:t> </a:t>
            </a:r>
            <a:r>
              <a:rPr lang="en-US" sz="2000" dirty="0" err="1" smtClean="0">
                <a:solidFill>
                  <a:srgbClr val="F4CAB8"/>
                </a:solidFill>
                <a:latin typeface="Montserrat Medium" pitchFamily="34" charset="0"/>
              </a:rPr>
              <a:t>naik</a:t>
            </a:r>
            <a:r>
              <a:rPr lang="en-US" sz="2000" dirty="0">
                <a:solidFill>
                  <a:srgbClr val="F4CAB8"/>
                </a:solidFill>
                <a:latin typeface="Montserrat Medium" pitchFamily="34" charset="0"/>
              </a:rPr>
              <a:t> </a:t>
            </a:r>
            <a:r>
              <a:rPr lang="en-US" sz="2000" dirty="0" err="1" smtClean="0">
                <a:solidFill>
                  <a:srgbClr val="F4CAB8"/>
                </a:solidFill>
                <a:latin typeface="Montserrat Medium" pitchFamily="34" charset="0"/>
              </a:rPr>
              <a:t>dan</a:t>
            </a:r>
            <a:r>
              <a:rPr lang="en-US" sz="2000" dirty="0" smtClean="0">
                <a:solidFill>
                  <a:srgbClr val="F4CAB8"/>
                </a:solidFill>
                <a:latin typeface="Montserrat Medium" pitchFamily="34" charset="0"/>
              </a:rPr>
              <a:t> </a:t>
            </a:r>
            <a:r>
              <a:rPr lang="en-US" sz="2000" dirty="0" err="1" smtClean="0">
                <a:solidFill>
                  <a:srgbClr val="F4CAB8"/>
                </a:solidFill>
                <a:latin typeface="Montserrat Medium" pitchFamily="34" charset="0"/>
              </a:rPr>
              <a:t>sebaliknya</a:t>
            </a:r>
            <a:endParaRPr lang="en-US" sz="2000" dirty="0"/>
          </a:p>
          <a:p>
            <a:pPr marL="342900" indent="-342900" algn="just">
              <a:lnSpc>
                <a:spcPct val="150000"/>
              </a:lnSpc>
              <a:buAutoNum type="alphaLcPeriod" startAt="2"/>
            </a:pPr>
            <a:r>
              <a:rPr lang="en-US" sz="2000" dirty="0" err="1" smtClean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Grafik</a:t>
            </a:r>
            <a:r>
              <a:rPr lang="en-US" sz="2000" dirty="0" smtClean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 </a:t>
            </a:r>
            <a:r>
              <a:rPr lang="en-US" sz="2000" dirty="0" err="1" smtClean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fungsi</a:t>
            </a:r>
            <a:r>
              <a:rPr lang="en-US" sz="2000" dirty="0" smtClean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 linier </a:t>
            </a:r>
            <a:r>
              <a:rPr lang="en-US" sz="2000" dirty="0" err="1" smtClean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dengan</a:t>
            </a:r>
            <a:r>
              <a:rPr lang="en-US" sz="2000" dirty="0" smtClean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 </a:t>
            </a:r>
            <a:r>
              <a:rPr lang="en-US" sz="2000" dirty="0" err="1" smtClean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kemiringan</a:t>
            </a:r>
            <a:r>
              <a:rPr lang="en-US" sz="2000" dirty="0" smtClean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 </a:t>
            </a:r>
            <a:r>
              <a:rPr lang="en-US" sz="2000" dirty="0" err="1" smtClean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negatif</a:t>
            </a:r>
            <a:r>
              <a:rPr lang="en-US" sz="2000" dirty="0" smtClean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 (m&lt;0)</a:t>
            </a:r>
          </a:p>
          <a:p>
            <a:pPr marL="288925" indent="58738" algn="just">
              <a:lnSpc>
                <a:spcPct val="150000"/>
              </a:lnSpc>
            </a:pPr>
            <a:r>
              <a:rPr lang="en-US" sz="2000" dirty="0" smtClean="0">
                <a:solidFill>
                  <a:srgbClr val="F4CAB8"/>
                </a:solidFill>
                <a:latin typeface="Montserrat Medium" pitchFamily="34" charset="0"/>
              </a:rPr>
              <a:t>Hal </a:t>
            </a:r>
            <a:r>
              <a:rPr lang="en-US" sz="2000" dirty="0" err="1" smtClean="0">
                <a:solidFill>
                  <a:srgbClr val="F4CAB8"/>
                </a:solidFill>
                <a:latin typeface="Montserrat Medium" pitchFamily="34" charset="0"/>
              </a:rPr>
              <a:t>ini</a:t>
            </a:r>
            <a:r>
              <a:rPr lang="en-US" sz="2000" dirty="0" smtClean="0">
                <a:solidFill>
                  <a:srgbClr val="F4CAB8"/>
                </a:solidFill>
                <a:latin typeface="Montserrat Medium" pitchFamily="34" charset="0"/>
              </a:rPr>
              <a:t> </a:t>
            </a:r>
            <a:r>
              <a:rPr lang="en-US" sz="2000" dirty="0" err="1" smtClean="0">
                <a:solidFill>
                  <a:srgbClr val="F4CAB8"/>
                </a:solidFill>
                <a:latin typeface="Montserrat Medium" pitchFamily="34" charset="0"/>
              </a:rPr>
              <a:t>menunjukkan</a:t>
            </a:r>
            <a:r>
              <a:rPr lang="en-US" sz="2000" dirty="0" smtClean="0">
                <a:solidFill>
                  <a:srgbClr val="F4CAB8"/>
                </a:solidFill>
                <a:latin typeface="Montserrat Medium" pitchFamily="34" charset="0"/>
              </a:rPr>
              <a:t> </a:t>
            </a:r>
            <a:r>
              <a:rPr lang="en-US" sz="2000" dirty="0" err="1" smtClean="0">
                <a:solidFill>
                  <a:srgbClr val="F4CAB8"/>
                </a:solidFill>
                <a:latin typeface="Montserrat Medium" pitchFamily="34" charset="0"/>
              </a:rPr>
              <a:t>bahwa</a:t>
            </a:r>
            <a:r>
              <a:rPr lang="en-US" sz="2000" dirty="0" smtClean="0">
                <a:solidFill>
                  <a:srgbClr val="F4CAB8"/>
                </a:solidFill>
                <a:latin typeface="Montserrat Medium" pitchFamily="34" charset="0"/>
              </a:rPr>
              <a:t> </a:t>
            </a:r>
            <a:r>
              <a:rPr lang="en-US" sz="2000" dirty="0" err="1" smtClean="0">
                <a:solidFill>
                  <a:srgbClr val="F4CAB8"/>
                </a:solidFill>
                <a:latin typeface="Montserrat Medium" pitchFamily="34" charset="0"/>
              </a:rPr>
              <a:t>perubahan</a:t>
            </a:r>
            <a:r>
              <a:rPr lang="en-US" sz="2000" dirty="0" smtClean="0">
                <a:solidFill>
                  <a:srgbClr val="F4CAB8"/>
                </a:solidFill>
                <a:latin typeface="Montserrat Medium" pitchFamily="34" charset="0"/>
              </a:rPr>
              <a:t> Y </a:t>
            </a:r>
            <a:r>
              <a:rPr lang="en-US" sz="2000" dirty="0" err="1" smtClean="0">
                <a:solidFill>
                  <a:srgbClr val="F4CAB8"/>
                </a:solidFill>
                <a:latin typeface="Montserrat Medium" pitchFamily="34" charset="0"/>
              </a:rPr>
              <a:t>dengan</a:t>
            </a:r>
            <a:r>
              <a:rPr lang="en-US" sz="2000" dirty="0" smtClean="0">
                <a:solidFill>
                  <a:srgbClr val="F4CAB8"/>
                </a:solidFill>
                <a:latin typeface="Montserrat Medium" pitchFamily="34" charset="0"/>
              </a:rPr>
              <a:t> </a:t>
            </a:r>
            <a:r>
              <a:rPr lang="en-US" sz="2000" dirty="0" err="1" smtClean="0">
                <a:solidFill>
                  <a:srgbClr val="F4CAB8"/>
                </a:solidFill>
                <a:latin typeface="Montserrat Medium" pitchFamily="34" charset="0"/>
              </a:rPr>
              <a:t>perubahan</a:t>
            </a:r>
            <a:r>
              <a:rPr lang="en-US" sz="2000" dirty="0" smtClean="0">
                <a:solidFill>
                  <a:srgbClr val="F4CAB8"/>
                </a:solidFill>
                <a:latin typeface="Montserrat Medium" pitchFamily="34" charset="0"/>
              </a:rPr>
              <a:t> X </a:t>
            </a:r>
            <a:r>
              <a:rPr lang="en-US" sz="2000" dirty="0" err="1" smtClean="0">
                <a:solidFill>
                  <a:srgbClr val="F4CAB8"/>
                </a:solidFill>
                <a:latin typeface="Montserrat Medium" pitchFamily="34" charset="0"/>
              </a:rPr>
              <a:t>berlawanan</a:t>
            </a:r>
            <a:r>
              <a:rPr lang="en-US" sz="2000" dirty="0" smtClean="0">
                <a:solidFill>
                  <a:srgbClr val="F4CAB8"/>
                </a:solidFill>
                <a:latin typeface="Montserrat Medium" pitchFamily="34" charset="0"/>
              </a:rPr>
              <a:t> </a:t>
            </a:r>
            <a:r>
              <a:rPr lang="en-US" sz="2000" dirty="0" err="1" smtClean="0">
                <a:solidFill>
                  <a:srgbClr val="F4CAB8"/>
                </a:solidFill>
                <a:latin typeface="Montserrat Medium" pitchFamily="34" charset="0"/>
              </a:rPr>
              <a:t>arah</a:t>
            </a:r>
            <a:r>
              <a:rPr lang="en-US" sz="2000" dirty="0" smtClean="0">
                <a:solidFill>
                  <a:srgbClr val="F4CAB8"/>
                </a:solidFill>
                <a:latin typeface="Montserrat Medium" pitchFamily="34" charset="0"/>
              </a:rPr>
              <a:t>, </a:t>
            </a:r>
            <a:r>
              <a:rPr lang="en-US" sz="2000" dirty="0" err="1" smtClean="0">
                <a:solidFill>
                  <a:srgbClr val="F4CAB8"/>
                </a:solidFill>
                <a:latin typeface="Montserrat Medium" pitchFamily="34" charset="0"/>
              </a:rPr>
              <a:t>maksudnya</a:t>
            </a:r>
            <a:r>
              <a:rPr lang="en-US" sz="2000" dirty="0" smtClean="0">
                <a:solidFill>
                  <a:srgbClr val="F4CAB8"/>
                </a:solidFill>
                <a:latin typeface="Montserrat Medium" pitchFamily="34" charset="0"/>
              </a:rPr>
              <a:t> </a:t>
            </a:r>
            <a:r>
              <a:rPr lang="en-US" sz="2000" dirty="0" err="1" smtClean="0">
                <a:solidFill>
                  <a:srgbClr val="F4CAB8"/>
                </a:solidFill>
                <a:latin typeface="Montserrat Medium" pitchFamily="34" charset="0"/>
              </a:rPr>
              <a:t>jika</a:t>
            </a:r>
            <a:r>
              <a:rPr lang="en-US" sz="2000" dirty="0" smtClean="0">
                <a:solidFill>
                  <a:srgbClr val="F4CAB8"/>
                </a:solidFill>
                <a:latin typeface="Montserrat Medium" pitchFamily="34" charset="0"/>
              </a:rPr>
              <a:t> X </a:t>
            </a:r>
            <a:r>
              <a:rPr lang="en-US" sz="2000" dirty="0" err="1" smtClean="0">
                <a:solidFill>
                  <a:srgbClr val="F4CAB8"/>
                </a:solidFill>
                <a:latin typeface="Montserrat Medium" pitchFamily="34" charset="0"/>
              </a:rPr>
              <a:t>naik</a:t>
            </a:r>
            <a:r>
              <a:rPr lang="en-US" sz="2000" dirty="0" smtClean="0">
                <a:solidFill>
                  <a:srgbClr val="F4CAB8"/>
                </a:solidFill>
                <a:latin typeface="Montserrat Medium" pitchFamily="34" charset="0"/>
              </a:rPr>
              <a:t>, </a:t>
            </a:r>
            <a:r>
              <a:rPr lang="en-US" sz="2000" dirty="0" err="1" smtClean="0">
                <a:solidFill>
                  <a:srgbClr val="F4CAB8"/>
                </a:solidFill>
                <a:latin typeface="Montserrat Medium" pitchFamily="34" charset="0"/>
              </a:rPr>
              <a:t>maka</a:t>
            </a:r>
            <a:r>
              <a:rPr lang="en-US" sz="2000" dirty="0" smtClean="0">
                <a:solidFill>
                  <a:srgbClr val="F4CAB8"/>
                </a:solidFill>
                <a:latin typeface="Montserrat Medium" pitchFamily="34" charset="0"/>
              </a:rPr>
              <a:t> Y </a:t>
            </a:r>
            <a:r>
              <a:rPr lang="en-US" sz="2000" dirty="0" err="1" smtClean="0">
                <a:solidFill>
                  <a:srgbClr val="F4CAB8"/>
                </a:solidFill>
                <a:latin typeface="Montserrat Medium" pitchFamily="34" charset="0"/>
              </a:rPr>
              <a:t>akan</a:t>
            </a:r>
            <a:r>
              <a:rPr lang="en-US" sz="2000" dirty="0" smtClean="0">
                <a:solidFill>
                  <a:srgbClr val="F4CAB8"/>
                </a:solidFill>
                <a:latin typeface="Montserrat Medium" pitchFamily="34" charset="0"/>
              </a:rPr>
              <a:t> </a:t>
            </a:r>
            <a:r>
              <a:rPr lang="en-US" sz="2000" dirty="0" err="1" smtClean="0">
                <a:solidFill>
                  <a:srgbClr val="F4CAB8"/>
                </a:solidFill>
                <a:latin typeface="Montserrat Medium" pitchFamily="34" charset="0"/>
              </a:rPr>
              <a:t>turun</a:t>
            </a:r>
            <a:r>
              <a:rPr lang="en-US" sz="2000" dirty="0" smtClean="0">
                <a:solidFill>
                  <a:srgbClr val="F4CAB8"/>
                </a:solidFill>
                <a:latin typeface="Montserrat Medium" pitchFamily="34" charset="0"/>
              </a:rPr>
              <a:t> </a:t>
            </a:r>
            <a:r>
              <a:rPr lang="en-US" sz="2000" dirty="0" err="1" smtClean="0">
                <a:solidFill>
                  <a:srgbClr val="F4CAB8"/>
                </a:solidFill>
                <a:latin typeface="Montserrat Medium" pitchFamily="34" charset="0"/>
              </a:rPr>
              <a:t>dan</a:t>
            </a:r>
            <a:r>
              <a:rPr lang="en-US" sz="2000" dirty="0" smtClean="0">
                <a:solidFill>
                  <a:srgbClr val="F4CAB8"/>
                </a:solidFill>
                <a:latin typeface="Montserrat Medium" pitchFamily="34" charset="0"/>
              </a:rPr>
              <a:t> </a:t>
            </a:r>
            <a:r>
              <a:rPr lang="en-US" sz="2000" dirty="0" err="1" smtClean="0">
                <a:solidFill>
                  <a:srgbClr val="F4CAB8"/>
                </a:solidFill>
                <a:latin typeface="Montserrat Medium" pitchFamily="34" charset="0"/>
              </a:rPr>
              <a:t>sebaliknya</a:t>
            </a:r>
            <a:endParaRPr lang="en-US" sz="2000" dirty="0" smtClean="0"/>
          </a:p>
          <a:p>
            <a:pPr algn="just">
              <a:lnSpc>
                <a:spcPct val="150000"/>
              </a:lnSpc>
            </a:pPr>
            <a:endParaRPr lang="en-US" sz="2000" dirty="0" smtClean="0">
              <a:solidFill>
                <a:srgbClr val="F4CAB8"/>
              </a:solidFill>
              <a:latin typeface="Montserrat Medium" pitchFamily="34" charset="0"/>
              <a:ea typeface="Montserrat Medium" pitchFamily="34" charset="-122"/>
              <a:cs typeface="Montserrat Medium" pitchFamily="34" charset="-120"/>
            </a:endParaRPr>
          </a:p>
          <a:p>
            <a:pPr marL="342900" indent="-342900" algn="just">
              <a:lnSpc>
                <a:spcPct val="150000"/>
              </a:lnSpc>
              <a:buAutoNum type="alphaLcPeriod"/>
            </a:pPr>
            <a:endParaRPr lang="en-US" sz="2000" dirty="0" smtClean="0">
              <a:solidFill>
                <a:srgbClr val="F4CAB8"/>
              </a:solidFill>
              <a:latin typeface="Montserrat Medium" pitchFamily="34" charset="0"/>
              <a:ea typeface="Montserrat Medium" pitchFamily="34" charset="-122"/>
              <a:cs typeface="Montserrat Medium" pitchFamily="34" charset="-12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676287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49260" y="3626287"/>
            <a:ext cx="8315325" cy="7135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600"/>
              </a:lnSpc>
              <a:buNone/>
            </a:pPr>
            <a:r>
              <a:rPr lang="en-US" sz="4450" b="1" dirty="0">
                <a:solidFill>
                  <a:srgbClr val="FFB393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Menentukan Persamaan Garis</a:t>
            </a:r>
            <a:endParaRPr lang="en-US" sz="4450" dirty="0"/>
          </a:p>
        </p:txBody>
      </p:sp>
      <p:sp>
        <p:nvSpPr>
          <p:cNvPr id="5" name="Text 1"/>
          <p:cNvSpPr/>
          <p:nvPr/>
        </p:nvSpPr>
        <p:spPr>
          <a:xfrm>
            <a:off x="749260" y="5053370"/>
            <a:ext cx="2854643" cy="3568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b="1" dirty="0" smtClean="0">
                <a:solidFill>
                  <a:srgbClr val="F4CAB8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1. </a:t>
            </a:r>
            <a:r>
              <a:rPr lang="en-US" sz="2200" b="1" dirty="0" err="1" smtClean="0">
                <a:solidFill>
                  <a:srgbClr val="F4CAB8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Metode</a:t>
            </a:r>
            <a:r>
              <a:rPr lang="en-US" sz="2200" b="1" dirty="0" smtClean="0">
                <a:solidFill>
                  <a:srgbClr val="F4CAB8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 </a:t>
            </a:r>
            <a:r>
              <a:rPr lang="en-US" sz="2200" b="1" dirty="0">
                <a:solidFill>
                  <a:srgbClr val="F4CAB8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Dua Titik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969179" y="5610105"/>
            <a:ext cx="4163139" cy="102727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ts val="2650"/>
              </a:lnSpc>
              <a:buNone/>
            </a:pPr>
            <a:r>
              <a:rPr lang="en-US" sz="1650" dirty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Persamaan garis dapat ditentukan menggunakan dua titik yang diketahui pada bidang koordinat.</a:t>
            </a:r>
            <a:endParaRPr lang="en-US" sz="1650" dirty="0"/>
          </a:p>
        </p:txBody>
      </p:sp>
      <p:sp>
        <p:nvSpPr>
          <p:cNvPr id="8" name="Text 3"/>
          <p:cNvSpPr/>
          <p:nvPr/>
        </p:nvSpPr>
        <p:spPr>
          <a:xfrm>
            <a:off x="6680347" y="5053370"/>
            <a:ext cx="5855036" cy="7136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b="1" dirty="0" smtClean="0">
                <a:solidFill>
                  <a:srgbClr val="F4CAB8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2. </a:t>
            </a:r>
            <a:r>
              <a:rPr lang="en-US" sz="2200" b="1" dirty="0" err="1" smtClean="0">
                <a:solidFill>
                  <a:srgbClr val="F4CAB8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Metode</a:t>
            </a:r>
            <a:r>
              <a:rPr lang="en-US" sz="2200" b="1" dirty="0" smtClean="0">
                <a:solidFill>
                  <a:srgbClr val="F4CAB8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 </a:t>
            </a:r>
            <a:r>
              <a:rPr lang="en-US" sz="2200" b="1" dirty="0">
                <a:solidFill>
                  <a:srgbClr val="F4CAB8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Satu Titik dan Satu Kemiringan</a:t>
            </a:r>
            <a:endParaRPr lang="en-US" sz="2200" dirty="0"/>
          </a:p>
        </p:txBody>
      </p:sp>
      <p:sp>
        <p:nvSpPr>
          <p:cNvPr id="9" name="Text 4"/>
          <p:cNvSpPr/>
          <p:nvPr/>
        </p:nvSpPr>
        <p:spPr>
          <a:xfrm>
            <a:off x="6982956" y="5610251"/>
            <a:ext cx="4163258" cy="102727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Selain dua titik, persamaan garis juga dapat ditentukan menggunakan satu titik dan satu nilai kemiringan.</a:t>
            </a:r>
            <a:endParaRPr lang="en-US" sz="1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668237" y="806106"/>
            <a:ext cx="5709404" cy="7135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600"/>
              </a:lnSpc>
              <a:buNone/>
            </a:pPr>
            <a:r>
              <a:rPr lang="en-US" sz="4450" b="1" dirty="0">
                <a:solidFill>
                  <a:srgbClr val="FFB393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Metode Dua Titik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49260" y="1852333"/>
            <a:ext cx="13013039" cy="39007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just">
              <a:lnSpc>
                <a:spcPct val="200000"/>
              </a:lnSpc>
            </a:pPr>
            <a:r>
              <a:rPr lang="en-US" sz="2200" dirty="0" err="1" smtClean="0">
                <a:solidFill>
                  <a:schemeClr val="bg1"/>
                </a:solidFill>
                <a:latin typeface="Montserrat Medium" panose="020B0604020202020204" charset="0"/>
                <a:ea typeface="Montserrat Medium" pitchFamily="34" charset="-122"/>
                <a:cs typeface="Montserrat Medium" pitchFamily="34" charset="-120"/>
              </a:rPr>
              <a:t>Untuk</a:t>
            </a:r>
            <a:r>
              <a:rPr lang="en-US" sz="2200" dirty="0" smtClean="0">
                <a:solidFill>
                  <a:schemeClr val="bg1"/>
                </a:solidFill>
                <a:latin typeface="Montserrat Medium" panose="020B0604020202020204" charset="0"/>
                <a:ea typeface="Montserrat Medium" pitchFamily="34" charset="-122"/>
                <a:cs typeface="Montserrat Medium" pitchFamily="34" charset="-12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Montserrat Medium" panose="020B0604020202020204" charset="0"/>
                <a:ea typeface="Montserrat Medium" pitchFamily="34" charset="-122"/>
                <a:cs typeface="Montserrat Medium" pitchFamily="34" charset="-120"/>
              </a:rPr>
              <a:t>menentukan</a:t>
            </a:r>
            <a:r>
              <a:rPr lang="en-US" sz="2200" dirty="0" smtClean="0">
                <a:solidFill>
                  <a:schemeClr val="bg1"/>
                </a:solidFill>
                <a:latin typeface="Montserrat Medium" panose="020B0604020202020204" charset="0"/>
                <a:ea typeface="Montserrat Medium" pitchFamily="34" charset="-122"/>
                <a:cs typeface="Montserrat Medium" pitchFamily="34" charset="-12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Montserrat Medium" panose="020B0604020202020204" charset="0"/>
                <a:ea typeface="Montserrat Medium" pitchFamily="34" charset="-122"/>
                <a:cs typeface="Montserrat Medium" pitchFamily="34" charset="-120"/>
              </a:rPr>
              <a:t>persamaan</a:t>
            </a:r>
            <a:r>
              <a:rPr lang="en-US" sz="2200" dirty="0" smtClean="0">
                <a:solidFill>
                  <a:schemeClr val="bg1"/>
                </a:solidFill>
                <a:latin typeface="Montserrat Medium" panose="020B0604020202020204" charset="0"/>
                <a:ea typeface="Montserrat Medium" pitchFamily="34" charset="-122"/>
                <a:cs typeface="Montserrat Medium" pitchFamily="34" charset="-12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Montserrat Medium" panose="020B0604020202020204" charset="0"/>
                <a:ea typeface="Montserrat Medium" pitchFamily="34" charset="-122"/>
                <a:cs typeface="Montserrat Medium" pitchFamily="34" charset="-120"/>
              </a:rPr>
              <a:t>garis</a:t>
            </a:r>
            <a:r>
              <a:rPr lang="en-US" sz="2200" dirty="0" smtClean="0">
                <a:solidFill>
                  <a:schemeClr val="bg1"/>
                </a:solidFill>
                <a:latin typeface="Montserrat Medium" panose="020B0604020202020204" charset="0"/>
                <a:ea typeface="Montserrat Medium" pitchFamily="34" charset="-122"/>
                <a:cs typeface="Montserrat Medium" pitchFamily="34" charset="-12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Montserrat Medium" panose="020B0604020202020204" charset="0"/>
                <a:ea typeface="Montserrat Medium" pitchFamily="34" charset="-122"/>
                <a:cs typeface="Montserrat Medium" pitchFamily="34" charset="-120"/>
              </a:rPr>
              <a:t>lurus</a:t>
            </a:r>
            <a:r>
              <a:rPr lang="en-US" sz="2200" dirty="0" smtClean="0">
                <a:solidFill>
                  <a:schemeClr val="bg1"/>
                </a:solidFill>
                <a:latin typeface="Montserrat Medium" panose="020B0604020202020204" charset="0"/>
                <a:ea typeface="Montserrat Medium" pitchFamily="34" charset="-122"/>
                <a:cs typeface="Montserrat Medium" pitchFamily="34" charset="-12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Montserrat Medium" panose="020B0604020202020204" charset="0"/>
                <a:ea typeface="Montserrat Medium" pitchFamily="34" charset="-122"/>
                <a:cs typeface="Montserrat Medium" pitchFamily="34" charset="-120"/>
              </a:rPr>
              <a:t>menggunakan</a:t>
            </a:r>
            <a:r>
              <a:rPr lang="en-US" sz="2200" dirty="0" smtClean="0">
                <a:solidFill>
                  <a:schemeClr val="bg1"/>
                </a:solidFill>
                <a:latin typeface="Montserrat Medium" panose="020B0604020202020204" charset="0"/>
                <a:ea typeface="Montserrat Medium" pitchFamily="34" charset="-122"/>
                <a:cs typeface="Montserrat Medium" pitchFamily="34" charset="-12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Montserrat Medium" panose="020B0604020202020204" charset="0"/>
                <a:ea typeface="Montserrat Medium" pitchFamily="34" charset="-122"/>
                <a:cs typeface="Montserrat Medium" pitchFamily="34" charset="-120"/>
              </a:rPr>
              <a:t>metode</a:t>
            </a:r>
            <a:r>
              <a:rPr lang="en-US" sz="2200" dirty="0" smtClean="0">
                <a:solidFill>
                  <a:schemeClr val="bg1"/>
                </a:solidFill>
                <a:latin typeface="Montserrat Medium" panose="020B0604020202020204" charset="0"/>
                <a:ea typeface="Montserrat Medium" pitchFamily="34" charset="-122"/>
                <a:cs typeface="Montserrat Medium" pitchFamily="34" charset="-12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Montserrat Medium" panose="020B0604020202020204" charset="0"/>
                <a:ea typeface="Montserrat Medium" pitchFamily="34" charset="-122"/>
                <a:cs typeface="Montserrat Medium" pitchFamily="34" charset="-120"/>
              </a:rPr>
              <a:t>dua</a:t>
            </a:r>
            <a:r>
              <a:rPr lang="en-US" sz="2200" dirty="0" smtClean="0">
                <a:solidFill>
                  <a:schemeClr val="bg1"/>
                </a:solidFill>
                <a:latin typeface="Montserrat Medium" panose="020B0604020202020204" charset="0"/>
                <a:ea typeface="Montserrat Medium" pitchFamily="34" charset="-122"/>
                <a:cs typeface="Montserrat Medium" pitchFamily="34" charset="-12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Montserrat Medium" panose="020B0604020202020204" charset="0"/>
                <a:ea typeface="Montserrat Medium" pitchFamily="34" charset="-122"/>
                <a:cs typeface="Montserrat Medium" pitchFamily="34" charset="-120"/>
              </a:rPr>
              <a:t>titik</a:t>
            </a:r>
            <a:r>
              <a:rPr lang="en-US" sz="2200" dirty="0" smtClean="0">
                <a:solidFill>
                  <a:schemeClr val="bg1"/>
                </a:solidFill>
                <a:latin typeface="Montserrat Medium" panose="020B0604020202020204" charset="0"/>
                <a:ea typeface="Montserrat Medium" pitchFamily="34" charset="-122"/>
                <a:cs typeface="Montserrat Medium" pitchFamily="34" charset="-120"/>
              </a:rPr>
              <a:t>, </a:t>
            </a:r>
            <a:r>
              <a:rPr lang="en-US" sz="2200" dirty="0" err="1" smtClean="0">
                <a:solidFill>
                  <a:schemeClr val="bg1"/>
                </a:solidFill>
                <a:latin typeface="Montserrat Medium" panose="020B0604020202020204" charset="0"/>
                <a:ea typeface="Montserrat Medium" pitchFamily="34" charset="-122"/>
                <a:cs typeface="Montserrat Medium" pitchFamily="34" charset="-120"/>
              </a:rPr>
              <a:t>kita</a:t>
            </a:r>
            <a:r>
              <a:rPr lang="en-US" sz="2200" dirty="0" smtClean="0">
                <a:solidFill>
                  <a:schemeClr val="bg1"/>
                </a:solidFill>
                <a:latin typeface="Montserrat Medium" panose="020B0604020202020204" charset="0"/>
                <a:ea typeface="Montserrat Medium" pitchFamily="34" charset="-122"/>
                <a:cs typeface="Montserrat Medium" pitchFamily="34" charset="-12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Montserrat Medium" panose="020B0604020202020204" charset="0"/>
                <a:ea typeface="Montserrat Medium" pitchFamily="34" charset="-122"/>
                <a:cs typeface="Montserrat Medium" pitchFamily="34" charset="-120"/>
              </a:rPr>
              <a:t>perlu</a:t>
            </a:r>
            <a:r>
              <a:rPr lang="en-US" sz="2200" dirty="0" smtClean="0">
                <a:solidFill>
                  <a:schemeClr val="bg1"/>
                </a:solidFill>
                <a:latin typeface="Montserrat Medium" panose="020B0604020202020204" charset="0"/>
                <a:ea typeface="Montserrat Medium" pitchFamily="34" charset="-122"/>
                <a:cs typeface="Montserrat Medium" pitchFamily="34" charset="-12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Montserrat Medium" panose="020B0604020202020204" charset="0"/>
                <a:ea typeface="Montserrat Medium" pitchFamily="34" charset="-122"/>
                <a:cs typeface="Montserrat Medium" pitchFamily="34" charset="-120"/>
              </a:rPr>
              <a:t>mengetahui</a:t>
            </a:r>
            <a:r>
              <a:rPr lang="en-US" sz="2200" dirty="0" smtClean="0">
                <a:solidFill>
                  <a:schemeClr val="bg1"/>
                </a:solidFill>
                <a:latin typeface="Montserrat Medium" panose="020B0604020202020204" charset="0"/>
                <a:ea typeface="Montserrat Medium" pitchFamily="34" charset="-122"/>
                <a:cs typeface="Montserrat Medium" pitchFamily="34" charset="-12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Montserrat Medium" panose="020B0604020202020204" charset="0"/>
                <a:ea typeface="Montserrat Medium" pitchFamily="34" charset="-122"/>
                <a:cs typeface="Montserrat Medium" pitchFamily="34" charset="-120"/>
              </a:rPr>
              <a:t>dua</a:t>
            </a:r>
            <a:r>
              <a:rPr lang="en-US" sz="2200" dirty="0" smtClean="0">
                <a:solidFill>
                  <a:schemeClr val="bg1"/>
                </a:solidFill>
                <a:latin typeface="Montserrat Medium" panose="020B0604020202020204" charset="0"/>
                <a:ea typeface="Montserrat Medium" pitchFamily="34" charset="-122"/>
                <a:cs typeface="Montserrat Medium" pitchFamily="34" charset="-12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Montserrat Medium" panose="020B0604020202020204" charset="0"/>
                <a:ea typeface="Montserrat Medium" pitchFamily="34" charset="-122"/>
                <a:cs typeface="Montserrat Medium" pitchFamily="34" charset="-120"/>
              </a:rPr>
              <a:t>titik</a:t>
            </a:r>
            <a:r>
              <a:rPr lang="en-US" sz="2200" dirty="0" smtClean="0">
                <a:solidFill>
                  <a:schemeClr val="bg1"/>
                </a:solidFill>
                <a:latin typeface="Montserrat Medium" panose="020B0604020202020204" charset="0"/>
                <a:ea typeface="Montserrat Medium" pitchFamily="34" charset="-122"/>
                <a:cs typeface="Montserrat Medium" pitchFamily="34" charset="-120"/>
              </a:rPr>
              <a:t> yang </a:t>
            </a:r>
            <a:r>
              <a:rPr lang="en-US" sz="2200" dirty="0" err="1" smtClean="0">
                <a:solidFill>
                  <a:schemeClr val="bg1"/>
                </a:solidFill>
                <a:latin typeface="Montserrat Medium" panose="020B0604020202020204" charset="0"/>
                <a:ea typeface="Montserrat Medium" pitchFamily="34" charset="-122"/>
                <a:cs typeface="Montserrat Medium" pitchFamily="34" charset="-120"/>
              </a:rPr>
              <a:t>berada</a:t>
            </a:r>
            <a:r>
              <a:rPr lang="en-US" sz="2200" dirty="0" smtClean="0">
                <a:solidFill>
                  <a:schemeClr val="bg1"/>
                </a:solidFill>
                <a:latin typeface="Montserrat Medium" panose="020B0604020202020204" charset="0"/>
                <a:ea typeface="Montserrat Medium" pitchFamily="34" charset="-122"/>
                <a:cs typeface="Montserrat Medium" pitchFamily="34" charset="-12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Montserrat Medium" panose="020B0604020202020204" charset="0"/>
                <a:ea typeface="Montserrat Medium" pitchFamily="34" charset="-122"/>
                <a:cs typeface="Montserrat Medium" pitchFamily="34" charset="-120"/>
              </a:rPr>
              <a:t>pada</a:t>
            </a:r>
            <a:r>
              <a:rPr lang="en-US" sz="2200" dirty="0" smtClean="0">
                <a:solidFill>
                  <a:schemeClr val="bg1"/>
                </a:solidFill>
                <a:latin typeface="Montserrat Medium" panose="020B0604020202020204" charset="0"/>
                <a:ea typeface="Montserrat Medium" pitchFamily="34" charset="-122"/>
                <a:cs typeface="Montserrat Medium" pitchFamily="34" charset="-12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Montserrat Medium" panose="020B0604020202020204" charset="0"/>
                <a:ea typeface="Montserrat Medium" pitchFamily="34" charset="-122"/>
                <a:cs typeface="Montserrat Medium" pitchFamily="34" charset="-120"/>
              </a:rPr>
              <a:t>garis</a:t>
            </a:r>
            <a:r>
              <a:rPr lang="en-US" sz="2200" dirty="0" smtClean="0">
                <a:solidFill>
                  <a:schemeClr val="bg1"/>
                </a:solidFill>
                <a:latin typeface="Montserrat Medium" panose="020B0604020202020204" charset="0"/>
                <a:ea typeface="Montserrat Medium" pitchFamily="34" charset="-122"/>
                <a:cs typeface="Montserrat Medium" pitchFamily="34" charset="-12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Montserrat Medium" panose="020B0604020202020204" charset="0"/>
                <a:ea typeface="Montserrat Medium" pitchFamily="34" charset="-122"/>
                <a:cs typeface="Montserrat Medium" pitchFamily="34" charset="-120"/>
              </a:rPr>
              <a:t>tersebut</a:t>
            </a:r>
            <a:r>
              <a:rPr lang="en-US" sz="2200" dirty="0" smtClean="0">
                <a:solidFill>
                  <a:schemeClr val="bg1"/>
                </a:solidFill>
                <a:latin typeface="Montserrat Medium" panose="020B0604020202020204" charset="0"/>
                <a:ea typeface="Montserrat Medium" pitchFamily="34" charset="-122"/>
                <a:cs typeface="Montserrat Medium" pitchFamily="34" charset="-120"/>
              </a:rPr>
              <a:t>. </a:t>
            </a:r>
            <a:r>
              <a:rPr lang="en-US" sz="2200" dirty="0" err="1" smtClean="0">
                <a:solidFill>
                  <a:schemeClr val="bg1"/>
                </a:solidFill>
                <a:latin typeface="Montserrat Medium" panose="020B0604020202020204" charset="0"/>
                <a:ea typeface="Montserrat Medium" pitchFamily="34" charset="-122"/>
                <a:cs typeface="Montserrat Medium" pitchFamily="34" charset="-120"/>
              </a:rPr>
              <a:t>Dengan</a:t>
            </a:r>
            <a:r>
              <a:rPr lang="en-US" sz="2200" dirty="0" smtClean="0">
                <a:solidFill>
                  <a:schemeClr val="bg1"/>
                </a:solidFill>
                <a:latin typeface="Montserrat Medium" panose="020B0604020202020204" charset="0"/>
                <a:ea typeface="Montserrat Medium" pitchFamily="34" charset="-122"/>
                <a:cs typeface="Montserrat Medium" pitchFamily="34" charset="-12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Montserrat Medium" panose="020B0604020202020204" charset="0"/>
                <a:ea typeface="Montserrat Medium" pitchFamily="34" charset="-122"/>
                <a:cs typeface="Montserrat Medium" pitchFamily="34" charset="-120"/>
              </a:rPr>
              <a:t>menggunakan</a:t>
            </a:r>
            <a:r>
              <a:rPr lang="en-US" sz="2200" dirty="0" smtClean="0">
                <a:solidFill>
                  <a:schemeClr val="bg1"/>
                </a:solidFill>
                <a:latin typeface="Montserrat Medium" panose="020B0604020202020204" charset="0"/>
                <a:ea typeface="Montserrat Medium" pitchFamily="34" charset="-122"/>
                <a:cs typeface="Montserrat Medium" pitchFamily="34" charset="-12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Montserrat Medium" panose="020B0604020202020204" charset="0"/>
                <a:ea typeface="Montserrat Medium" pitchFamily="34" charset="-122"/>
                <a:cs typeface="Montserrat Medium" pitchFamily="34" charset="-120"/>
              </a:rPr>
              <a:t>kedua</a:t>
            </a:r>
            <a:r>
              <a:rPr lang="en-US" sz="2200" dirty="0" smtClean="0">
                <a:solidFill>
                  <a:schemeClr val="bg1"/>
                </a:solidFill>
                <a:latin typeface="Montserrat Medium" panose="020B0604020202020204" charset="0"/>
                <a:ea typeface="Montserrat Medium" pitchFamily="34" charset="-122"/>
                <a:cs typeface="Montserrat Medium" pitchFamily="34" charset="-12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Montserrat Medium" panose="020B0604020202020204" charset="0"/>
                <a:ea typeface="Montserrat Medium" pitchFamily="34" charset="-122"/>
                <a:cs typeface="Montserrat Medium" pitchFamily="34" charset="-120"/>
              </a:rPr>
              <a:t>titik</a:t>
            </a:r>
            <a:r>
              <a:rPr lang="en-US" sz="2200" dirty="0" smtClean="0">
                <a:solidFill>
                  <a:schemeClr val="bg1"/>
                </a:solidFill>
                <a:latin typeface="Montserrat Medium" panose="020B0604020202020204" charset="0"/>
                <a:ea typeface="Montserrat Medium" pitchFamily="34" charset="-122"/>
                <a:cs typeface="Montserrat Medium" pitchFamily="34" charset="-12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Montserrat Medium" panose="020B0604020202020204" charset="0"/>
                <a:ea typeface="Montserrat Medium" pitchFamily="34" charset="-122"/>
                <a:cs typeface="Montserrat Medium" pitchFamily="34" charset="-120"/>
              </a:rPr>
              <a:t>tersebut</a:t>
            </a:r>
            <a:r>
              <a:rPr lang="en-US" sz="2200" dirty="0" smtClean="0">
                <a:solidFill>
                  <a:schemeClr val="bg1"/>
                </a:solidFill>
                <a:latin typeface="Montserrat Medium" panose="020B0604020202020204" charset="0"/>
                <a:ea typeface="Montserrat Medium" pitchFamily="34" charset="-122"/>
                <a:cs typeface="Montserrat Medium" pitchFamily="34" charset="-120"/>
              </a:rPr>
              <a:t>, </a:t>
            </a:r>
            <a:r>
              <a:rPr lang="en-US" sz="2200" dirty="0" err="1" smtClean="0">
                <a:solidFill>
                  <a:schemeClr val="bg1"/>
                </a:solidFill>
                <a:latin typeface="Montserrat Medium" panose="020B0604020202020204" charset="0"/>
                <a:ea typeface="Montserrat Medium" pitchFamily="34" charset="-122"/>
                <a:cs typeface="Montserrat Medium" pitchFamily="34" charset="-120"/>
              </a:rPr>
              <a:t>kita</a:t>
            </a:r>
            <a:r>
              <a:rPr lang="en-US" sz="2200" dirty="0" smtClean="0">
                <a:solidFill>
                  <a:schemeClr val="bg1"/>
                </a:solidFill>
                <a:latin typeface="Montserrat Medium" panose="020B0604020202020204" charset="0"/>
                <a:ea typeface="Montserrat Medium" pitchFamily="34" charset="-122"/>
                <a:cs typeface="Montserrat Medium" pitchFamily="34" charset="-12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Montserrat Medium" panose="020B0604020202020204" charset="0"/>
                <a:ea typeface="Montserrat Medium" pitchFamily="34" charset="-122"/>
                <a:cs typeface="Montserrat Medium" pitchFamily="34" charset="-120"/>
              </a:rPr>
              <a:t>dapat</a:t>
            </a:r>
            <a:r>
              <a:rPr lang="en-US" sz="2200" dirty="0" smtClean="0">
                <a:solidFill>
                  <a:schemeClr val="bg1"/>
                </a:solidFill>
                <a:latin typeface="Montserrat Medium" panose="020B0604020202020204" charset="0"/>
                <a:ea typeface="Montserrat Medium" pitchFamily="34" charset="-122"/>
                <a:cs typeface="Montserrat Medium" pitchFamily="34" charset="-12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Montserrat Medium" panose="020B0604020202020204" charset="0"/>
                <a:ea typeface="Montserrat Medium" pitchFamily="34" charset="-122"/>
                <a:cs typeface="Montserrat Medium" pitchFamily="34" charset="-120"/>
              </a:rPr>
              <a:t>menghitung</a:t>
            </a:r>
            <a:r>
              <a:rPr lang="en-US" sz="2200" dirty="0" smtClean="0">
                <a:solidFill>
                  <a:schemeClr val="bg1"/>
                </a:solidFill>
                <a:latin typeface="Montserrat Medium" panose="020B0604020202020204" charset="0"/>
                <a:ea typeface="Montserrat Medium" pitchFamily="34" charset="-122"/>
                <a:cs typeface="Montserrat Medium" pitchFamily="34" charset="-12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Montserrat Medium" panose="020B0604020202020204" charset="0"/>
                <a:ea typeface="Montserrat Medium" pitchFamily="34" charset="-122"/>
                <a:cs typeface="Montserrat Medium" pitchFamily="34" charset="-120"/>
              </a:rPr>
              <a:t>kemiringan</a:t>
            </a:r>
            <a:r>
              <a:rPr lang="en-US" sz="2200" dirty="0" smtClean="0">
                <a:solidFill>
                  <a:schemeClr val="bg1"/>
                </a:solidFill>
                <a:latin typeface="Montserrat Medium" panose="020B0604020202020204" charset="0"/>
                <a:ea typeface="Montserrat Medium" pitchFamily="34" charset="-122"/>
                <a:cs typeface="Montserrat Medium" pitchFamily="34" charset="-12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Montserrat Medium" panose="020B0604020202020204" charset="0"/>
                <a:ea typeface="Montserrat Medium" pitchFamily="34" charset="-122"/>
                <a:cs typeface="Montserrat Medium" pitchFamily="34" charset="-120"/>
              </a:rPr>
              <a:t>garis</a:t>
            </a:r>
            <a:r>
              <a:rPr lang="en-US" sz="2200" dirty="0" smtClean="0">
                <a:solidFill>
                  <a:schemeClr val="bg1"/>
                </a:solidFill>
                <a:latin typeface="Montserrat Medium" panose="020B0604020202020204" charset="0"/>
                <a:ea typeface="Montserrat Medium" pitchFamily="34" charset="-122"/>
                <a:cs typeface="Montserrat Medium" pitchFamily="34" charset="-12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Montserrat Medium" panose="020B0604020202020204" charset="0"/>
                <a:ea typeface="Montserrat Medium" pitchFamily="34" charset="-122"/>
                <a:cs typeface="Montserrat Medium" pitchFamily="34" charset="-120"/>
              </a:rPr>
              <a:t>dan</a:t>
            </a:r>
            <a:r>
              <a:rPr lang="en-US" sz="2200" dirty="0" smtClean="0">
                <a:solidFill>
                  <a:schemeClr val="bg1"/>
                </a:solidFill>
                <a:latin typeface="Montserrat Medium" panose="020B0604020202020204" charset="0"/>
                <a:ea typeface="Montserrat Medium" pitchFamily="34" charset="-122"/>
                <a:cs typeface="Montserrat Medium" pitchFamily="34" charset="-12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Montserrat Medium" panose="020B0604020202020204" charset="0"/>
                <a:ea typeface="Montserrat Medium" pitchFamily="34" charset="-122"/>
                <a:cs typeface="Montserrat Medium" pitchFamily="34" charset="-120"/>
              </a:rPr>
              <a:t>menemukan</a:t>
            </a:r>
            <a:r>
              <a:rPr lang="en-US" sz="2200" dirty="0" smtClean="0">
                <a:solidFill>
                  <a:schemeClr val="bg1"/>
                </a:solidFill>
                <a:latin typeface="Montserrat Medium" panose="020B0604020202020204" charset="0"/>
                <a:ea typeface="Montserrat Medium" pitchFamily="34" charset="-122"/>
                <a:cs typeface="Montserrat Medium" pitchFamily="34" charset="-12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Montserrat Medium" panose="020B0604020202020204" charset="0"/>
                <a:ea typeface="Montserrat Medium" pitchFamily="34" charset="-122"/>
                <a:cs typeface="Montserrat Medium" pitchFamily="34" charset="-120"/>
              </a:rPr>
              <a:t>persamaan</a:t>
            </a:r>
            <a:r>
              <a:rPr lang="en-US" sz="2200" dirty="0" smtClean="0">
                <a:solidFill>
                  <a:schemeClr val="bg1"/>
                </a:solidFill>
                <a:latin typeface="Montserrat Medium" panose="020B0604020202020204" charset="0"/>
                <a:ea typeface="Montserrat Medium" pitchFamily="34" charset="-122"/>
                <a:cs typeface="Montserrat Medium" pitchFamily="34" charset="-12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Montserrat Medium" panose="020B0604020202020204" charset="0"/>
                <a:ea typeface="Montserrat Medium" pitchFamily="34" charset="-122"/>
                <a:cs typeface="Montserrat Medium" pitchFamily="34" charset="-120"/>
              </a:rPr>
              <a:t>garis</a:t>
            </a:r>
            <a:r>
              <a:rPr lang="en-US" sz="2200" dirty="0" smtClean="0">
                <a:solidFill>
                  <a:schemeClr val="bg1"/>
                </a:solidFill>
                <a:latin typeface="Montserrat Medium" panose="020B0604020202020204" charset="0"/>
                <a:ea typeface="Montserrat Medium" pitchFamily="34" charset="-122"/>
                <a:cs typeface="Montserrat Medium" pitchFamily="34" charset="-12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Montserrat Medium" panose="020B0604020202020204" charset="0"/>
                <a:ea typeface="Montserrat Medium" pitchFamily="34" charset="-122"/>
                <a:cs typeface="Montserrat Medium" pitchFamily="34" charset="-120"/>
              </a:rPr>
              <a:t>lurus</a:t>
            </a:r>
            <a:r>
              <a:rPr lang="en-US" sz="2200" dirty="0" smtClean="0">
                <a:solidFill>
                  <a:schemeClr val="bg1"/>
                </a:solidFill>
                <a:latin typeface="Montserrat Medium" panose="020B0604020202020204" charset="0"/>
                <a:ea typeface="Montserrat Medium" pitchFamily="34" charset="-122"/>
                <a:cs typeface="Montserrat Medium" pitchFamily="34" charset="-120"/>
              </a:rPr>
              <a:t> yang </a:t>
            </a:r>
            <a:r>
              <a:rPr lang="en-US" sz="2200" dirty="0" err="1" smtClean="0">
                <a:solidFill>
                  <a:schemeClr val="bg1"/>
                </a:solidFill>
                <a:latin typeface="Montserrat Medium" panose="020B0604020202020204" charset="0"/>
                <a:ea typeface="Montserrat Medium" pitchFamily="34" charset="-122"/>
                <a:cs typeface="Montserrat Medium" pitchFamily="34" charset="-120"/>
              </a:rPr>
              <a:t>melalui</a:t>
            </a:r>
            <a:r>
              <a:rPr lang="en-US" sz="2200" dirty="0" smtClean="0">
                <a:solidFill>
                  <a:schemeClr val="bg1"/>
                </a:solidFill>
                <a:latin typeface="Montserrat Medium" panose="020B0604020202020204" charset="0"/>
                <a:ea typeface="Montserrat Medium" pitchFamily="34" charset="-122"/>
                <a:cs typeface="Montserrat Medium" pitchFamily="34" charset="-12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Montserrat Medium" panose="020B0604020202020204" charset="0"/>
                <a:ea typeface="Montserrat Medium" pitchFamily="34" charset="-122"/>
                <a:cs typeface="Montserrat Medium" pitchFamily="34" charset="-120"/>
              </a:rPr>
              <a:t>kedua</a:t>
            </a:r>
            <a:r>
              <a:rPr lang="en-US" sz="2200" dirty="0" smtClean="0">
                <a:solidFill>
                  <a:schemeClr val="bg1"/>
                </a:solidFill>
                <a:latin typeface="Montserrat Medium" panose="020B0604020202020204" charset="0"/>
                <a:ea typeface="Montserrat Medium" pitchFamily="34" charset="-122"/>
                <a:cs typeface="Montserrat Medium" pitchFamily="34" charset="-12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Montserrat Medium" panose="020B0604020202020204" charset="0"/>
                <a:ea typeface="Montserrat Medium" pitchFamily="34" charset="-122"/>
                <a:cs typeface="Montserrat Medium" pitchFamily="34" charset="-120"/>
              </a:rPr>
              <a:t>titik</a:t>
            </a:r>
            <a:r>
              <a:rPr lang="en-US" sz="2200" dirty="0" smtClean="0">
                <a:solidFill>
                  <a:schemeClr val="bg1"/>
                </a:solidFill>
                <a:latin typeface="Montserrat Medium" panose="020B0604020202020204" charset="0"/>
                <a:ea typeface="Montserrat Medium" pitchFamily="34" charset="-122"/>
                <a:cs typeface="Montserrat Medium" pitchFamily="34" charset="-12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Montserrat Medium" panose="020B0604020202020204" charset="0"/>
                <a:ea typeface="Montserrat Medium" pitchFamily="34" charset="-122"/>
                <a:cs typeface="Montserrat Medium" pitchFamily="34" charset="-120"/>
              </a:rPr>
              <a:t>tersebut</a:t>
            </a:r>
            <a:r>
              <a:rPr lang="en-US" sz="2200" dirty="0" smtClean="0">
                <a:solidFill>
                  <a:schemeClr val="bg1"/>
                </a:solidFill>
                <a:latin typeface="Montserrat Medium" panose="020B0604020202020204" charset="0"/>
                <a:ea typeface="Montserrat Medium" pitchFamily="34" charset="-122"/>
                <a:cs typeface="Montserrat Medium" pitchFamily="34" charset="-120"/>
              </a:rPr>
              <a:t>. </a:t>
            </a:r>
            <a:r>
              <a:rPr lang="id-ID" sz="2200" dirty="0" smtClean="0">
                <a:solidFill>
                  <a:schemeClr val="bg1"/>
                </a:solidFill>
                <a:latin typeface="Montserrat Medium" panose="020B0604020202020204" charset="0"/>
              </a:rPr>
              <a:t>Apabila diketahui dua titik A dan B dengan koordinat masing-masing (</a:t>
            </a:r>
            <a:r>
              <a:rPr lang="id-ID" sz="2200" i="1" dirty="0" smtClean="0">
                <a:solidFill>
                  <a:schemeClr val="bg1"/>
                </a:solidFill>
                <a:latin typeface="Montserrat Medium" panose="020B0604020202020204" charset="0"/>
              </a:rPr>
              <a:t>x1, y1) dan (x2, y2), </a:t>
            </a:r>
            <a:r>
              <a:rPr lang="fi-FI" sz="2200" dirty="0" smtClean="0">
                <a:solidFill>
                  <a:schemeClr val="bg1"/>
                </a:solidFill>
                <a:latin typeface="Montserrat Medium" panose="020B0604020202020204" charset="0"/>
              </a:rPr>
              <a:t>maka rumus persamaan liniernya adalah sebagai berikut:</a:t>
            </a:r>
            <a:endParaRPr lang="id-ID" sz="2200" dirty="0" smtClean="0">
              <a:solidFill>
                <a:schemeClr val="bg1"/>
              </a:solidFill>
              <a:latin typeface="Montserrat Medium" panose="020B060402020202020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55" r="23226"/>
          <a:stretch/>
        </p:blipFill>
        <p:spPr bwMode="auto">
          <a:xfrm>
            <a:off x="5267768" y="5961444"/>
            <a:ext cx="4103938" cy="17508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90298" y="883377"/>
            <a:ext cx="5393803" cy="646284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29341" y="750641"/>
            <a:ext cx="6878598" cy="7135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600"/>
              </a:lnSpc>
              <a:buNone/>
            </a:pPr>
            <a:r>
              <a:rPr lang="en-US" sz="4450" b="1" dirty="0">
                <a:solidFill>
                  <a:srgbClr val="FFB393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Contoh Metode Dua Titik</a:t>
            </a:r>
            <a:endParaRPr lang="en-US" sz="4450" dirty="0"/>
          </a:p>
        </p:txBody>
      </p:sp>
      <p:sp>
        <p:nvSpPr>
          <p:cNvPr id="6" name="Text 2"/>
          <p:cNvSpPr/>
          <p:nvPr/>
        </p:nvSpPr>
        <p:spPr>
          <a:xfrm>
            <a:off x="630490" y="2048372"/>
            <a:ext cx="7645479" cy="6848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2200" b="1" dirty="0" err="1" smtClean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Contoh</a:t>
            </a:r>
            <a:r>
              <a:rPr lang="en-US" sz="2200" b="1" dirty="0" smtClean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 </a:t>
            </a:r>
            <a:r>
              <a:rPr lang="en-US" sz="2200" dirty="0" smtClean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: </a:t>
            </a:r>
            <a:r>
              <a:rPr lang="en-US" sz="2200" dirty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Tentukanlah persamaan garis lurus yang melalui titik (2, 3) </a:t>
            </a:r>
            <a:r>
              <a:rPr lang="en-US" sz="2200" dirty="0" err="1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dan</a:t>
            </a:r>
            <a:r>
              <a:rPr lang="en-US" sz="2200" dirty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 </a:t>
            </a:r>
            <a:r>
              <a:rPr lang="en-US" sz="2200" dirty="0" smtClean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(6, </a:t>
            </a:r>
            <a:r>
              <a:rPr lang="en-US" sz="2200" dirty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5</a:t>
            </a:r>
            <a:r>
              <a:rPr lang="en-US" sz="2200" dirty="0" smtClean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)!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en-US" sz="2200" dirty="0">
              <a:solidFill>
                <a:srgbClr val="F4CAB8"/>
              </a:solidFill>
              <a:latin typeface="Montserrat Medium" pitchFamily="34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en-US" sz="2200" dirty="0" err="1" smtClean="0">
                <a:solidFill>
                  <a:srgbClr val="F4CAB8"/>
                </a:solidFill>
                <a:latin typeface="Montserrat Medium" pitchFamily="34" charset="0"/>
              </a:rPr>
              <a:t>Kerjakan</a:t>
            </a:r>
            <a:r>
              <a:rPr lang="en-US" sz="2200" dirty="0" smtClean="0">
                <a:solidFill>
                  <a:srgbClr val="F4CAB8"/>
                </a:solidFill>
                <a:latin typeface="Montserrat Medium" pitchFamily="34" charset="0"/>
              </a:rPr>
              <a:t>!</a:t>
            </a:r>
          </a:p>
          <a:p>
            <a:pPr marL="457200" indent="-457200" algn="just">
              <a:lnSpc>
                <a:spcPct val="150000"/>
              </a:lnSpc>
              <a:buAutoNum type="arabicPeriod"/>
            </a:pPr>
            <a:r>
              <a:rPr lang="en-US" sz="2200" dirty="0" smtClean="0">
                <a:solidFill>
                  <a:srgbClr val="F4CAB8"/>
                </a:solidFill>
                <a:latin typeface="Montserrat Medium" pitchFamily="34" charset="0"/>
              </a:rPr>
              <a:t>A(2,4) </a:t>
            </a:r>
            <a:r>
              <a:rPr lang="en-US" sz="2200" dirty="0" err="1" smtClean="0">
                <a:solidFill>
                  <a:srgbClr val="F4CAB8"/>
                </a:solidFill>
                <a:latin typeface="Montserrat Medium" pitchFamily="34" charset="0"/>
              </a:rPr>
              <a:t>dan</a:t>
            </a:r>
            <a:r>
              <a:rPr lang="en-US" sz="2200" dirty="0" smtClean="0">
                <a:solidFill>
                  <a:srgbClr val="F4CAB8"/>
                </a:solidFill>
                <a:latin typeface="Montserrat Medium" pitchFamily="34" charset="0"/>
              </a:rPr>
              <a:t> B(5,10)</a:t>
            </a:r>
          </a:p>
          <a:p>
            <a:pPr marL="457200" indent="-457200" algn="just">
              <a:lnSpc>
                <a:spcPct val="150000"/>
              </a:lnSpc>
              <a:buAutoNum type="arabicPeriod"/>
            </a:pPr>
            <a:r>
              <a:rPr lang="en-US" sz="2200" dirty="0" smtClean="0">
                <a:solidFill>
                  <a:srgbClr val="F4CAB8"/>
                </a:solidFill>
                <a:latin typeface="Montserrat Medium" pitchFamily="34" charset="0"/>
              </a:rPr>
              <a:t>G(5,8) </a:t>
            </a:r>
            <a:r>
              <a:rPr lang="en-US" sz="2200" dirty="0" err="1" smtClean="0">
                <a:solidFill>
                  <a:srgbClr val="F4CAB8"/>
                </a:solidFill>
                <a:latin typeface="Montserrat Medium" pitchFamily="34" charset="0"/>
              </a:rPr>
              <a:t>dan</a:t>
            </a:r>
            <a:r>
              <a:rPr lang="en-US" sz="2200" dirty="0" smtClean="0">
                <a:solidFill>
                  <a:srgbClr val="F4CAB8"/>
                </a:solidFill>
                <a:latin typeface="Montserrat Medium" pitchFamily="34" charset="0"/>
              </a:rPr>
              <a:t> H(10,6)</a:t>
            </a:r>
          </a:p>
          <a:p>
            <a:pPr marL="457200" indent="-457200" algn="just">
              <a:lnSpc>
                <a:spcPct val="150000"/>
              </a:lnSpc>
              <a:buAutoNum type="arabicPeriod"/>
            </a:pPr>
            <a:r>
              <a:rPr lang="en-US" sz="2200" dirty="0" smtClean="0">
                <a:solidFill>
                  <a:srgbClr val="F4CAB8"/>
                </a:solidFill>
                <a:latin typeface="Montserrat Medium" pitchFamily="34" charset="0"/>
              </a:rPr>
              <a:t>R(1,4) </a:t>
            </a:r>
            <a:r>
              <a:rPr lang="en-US" sz="2200" dirty="0" err="1" smtClean="0">
                <a:solidFill>
                  <a:srgbClr val="F4CAB8"/>
                </a:solidFill>
                <a:latin typeface="Montserrat Medium" pitchFamily="34" charset="0"/>
              </a:rPr>
              <a:t>dan</a:t>
            </a:r>
            <a:r>
              <a:rPr lang="en-US" sz="2200" dirty="0" smtClean="0">
                <a:solidFill>
                  <a:srgbClr val="F4CAB8"/>
                </a:solidFill>
                <a:latin typeface="Montserrat Medium" pitchFamily="34" charset="0"/>
              </a:rPr>
              <a:t> S(2,2)</a:t>
            </a:r>
          </a:p>
          <a:p>
            <a:pPr marL="457200" indent="-457200" algn="just">
              <a:lnSpc>
                <a:spcPct val="150000"/>
              </a:lnSpc>
              <a:buAutoNum type="arabicPeriod"/>
            </a:pPr>
            <a:r>
              <a:rPr lang="en-US" sz="2200" dirty="0" smtClean="0">
                <a:solidFill>
                  <a:srgbClr val="F4CAB8"/>
                </a:solidFill>
                <a:latin typeface="Montserrat Medium" pitchFamily="34" charset="0"/>
              </a:rPr>
              <a:t>D(5,2) </a:t>
            </a:r>
            <a:r>
              <a:rPr lang="en-US" sz="2200" dirty="0" err="1" smtClean="0">
                <a:solidFill>
                  <a:srgbClr val="F4CAB8"/>
                </a:solidFill>
                <a:latin typeface="Montserrat Medium" pitchFamily="34" charset="0"/>
              </a:rPr>
              <a:t>dan</a:t>
            </a:r>
            <a:r>
              <a:rPr lang="en-US" sz="2200" dirty="0" smtClean="0">
                <a:solidFill>
                  <a:srgbClr val="F4CAB8"/>
                </a:solidFill>
                <a:latin typeface="Montserrat Medium" pitchFamily="34" charset="0"/>
              </a:rPr>
              <a:t> U(1,8)</a:t>
            </a:r>
          </a:p>
          <a:p>
            <a:pPr marL="457200" indent="-457200" algn="just">
              <a:lnSpc>
                <a:spcPct val="150000"/>
              </a:lnSpc>
              <a:buAutoNum type="arabicPeriod"/>
            </a:pPr>
            <a:r>
              <a:rPr lang="en-US" sz="2200" dirty="0" smtClean="0">
                <a:solidFill>
                  <a:srgbClr val="F4CAB8"/>
                </a:solidFill>
                <a:latin typeface="Montserrat Medium" pitchFamily="34" charset="0"/>
              </a:rPr>
              <a:t>E(20,15) </a:t>
            </a:r>
            <a:r>
              <a:rPr lang="en-US" sz="2200" dirty="0" err="1" smtClean="0">
                <a:solidFill>
                  <a:srgbClr val="F4CAB8"/>
                </a:solidFill>
                <a:latin typeface="Montserrat Medium" pitchFamily="34" charset="0"/>
              </a:rPr>
              <a:t>dan</a:t>
            </a:r>
            <a:r>
              <a:rPr lang="en-US" sz="2200" dirty="0" smtClean="0">
                <a:solidFill>
                  <a:srgbClr val="F4CAB8"/>
                </a:solidFill>
                <a:latin typeface="Montserrat Medium" pitchFamily="34" charset="0"/>
              </a:rPr>
              <a:t> F(4,6)</a:t>
            </a:r>
            <a:endParaRPr lang="en-US" sz="2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98676" y="696263"/>
            <a:ext cx="12954040" cy="7135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600"/>
              </a:lnSpc>
              <a:buNone/>
            </a:pPr>
            <a:r>
              <a:rPr lang="en-US" sz="4450" b="1" dirty="0">
                <a:solidFill>
                  <a:srgbClr val="FFB393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Metode Satu Titik dan Satu Kemiringan</a:t>
            </a:r>
            <a:endParaRPr lang="en-US" sz="4450" dirty="0"/>
          </a:p>
        </p:txBody>
      </p:sp>
      <p:sp>
        <p:nvSpPr>
          <p:cNvPr id="7" name="Text 3"/>
          <p:cNvSpPr/>
          <p:nvPr/>
        </p:nvSpPr>
        <p:spPr>
          <a:xfrm>
            <a:off x="7475696" y="6042541"/>
            <a:ext cx="2854643" cy="3568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endParaRPr lang="en-US" sz="2200" dirty="0"/>
          </a:p>
        </p:txBody>
      </p:sp>
      <p:sp>
        <p:nvSpPr>
          <p:cNvPr id="9" name="Rectangle 8"/>
          <p:cNvSpPr/>
          <p:nvPr/>
        </p:nvSpPr>
        <p:spPr>
          <a:xfrm>
            <a:off x="749259" y="1797735"/>
            <a:ext cx="12928641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2200" dirty="0" smtClean="0">
                <a:solidFill>
                  <a:schemeClr val="bg1"/>
                </a:solidFill>
                <a:latin typeface="Montserrat Medium" panose="020B0604020202020204" charset="0"/>
              </a:rPr>
              <a:t>Dari sebuah titik A (x1, y1) dan suatu kemiringan (m)</a:t>
            </a:r>
            <a:r>
              <a:rPr lang="en-US" sz="2200" dirty="0" smtClean="0">
                <a:solidFill>
                  <a:schemeClr val="bg1"/>
                </a:solidFill>
                <a:latin typeface="Montserrat Medium" panose="020B0604020202020204" charset="0"/>
              </a:rPr>
              <a:t> </a:t>
            </a:r>
            <a:r>
              <a:rPr lang="id-ID" sz="2200" dirty="0" smtClean="0">
                <a:solidFill>
                  <a:schemeClr val="bg1"/>
                </a:solidFill>
                <a:latin typeface="Montserrat Medium" panose="020B0604020202020204" charset="0"/>
              </a:rPr>
              <a:t>dapat dibentuk sebuah persamaan linier dengan rumus sebagai berikut:</a:t>
            </a:r>
          </a:p>
        </p:txBody>
      </p:sp>
      <p:sp>
        <p:nvSpPr>
          <p:cNvPr id="10" name="Rectangle 9"/>
          <p:cNvSpPr/>
          <p:nvPr/>
        </p:nvSpPr>
        <p:spPr>
          <a:xfrm>
            <a:off x="828642" y="4600928"/>
            <a:ext cx="13124073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defRPr/>
            </a:pPr>
            <a:r>
              <a:rPr lang="id-ID" sz="2200" dirty="0">
                <a:solidFill>
                  <a:schemeClr val="bg1"/>
                </a:solidFill>
                <a:latin typeface="Montserrat Medium" panose="020B0604020202020204" charset="0"/>
              </a:rPr>
              <a:t>Misal diketahui titik A (2,3) dan kemiringan </a:t>
            </a:r>
            <a:r>
              <a:rPr lang="id-ID" sz="2200" i="1" dirty="0">
                <a:solidFill>
                  <a:schemeClr val="bg1"/>
                </a:solidFill>
                <a:latin typeface="Montserrat Medium" panose="020B0604020202020204" charset="0"/>
              </a:rPr>
              <a:t>m=0,5 maka persamaan liniernya adalah:</a:t>
            </a:r>
            <a:endParaRPr lang="id-ID" sz="2200" dirty="0">
              <a:solidFill>
                <a:schemeClr val="bg1"/>
              </a:solidFill>
              <a:latin typeface="Montserrat Medium" panose="020B0604020202020204" charset="0"/>
            </a:endParaRPr>
          </a:p>
        </p:txBody>
      </p:sp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7190" y="3311407"/>
            <a:ext cx="2857500" cy="788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7189" y="5673419"/>
            <a:ext cx="3561419" cy="2162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</TotalTime>
  <Words>611</Words>
  <Application>Microsoft Office PowerPoint</Application>
  <PresentationFormat>Custom</PresentationFormat>
  <Paragraphs>66</Paragraphs>
  <Slides>12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Brygada 1918 Bold</vt:lpstr>
      <vt:lpstr>Montserrat Medium</vt:lpstr>
      <vt:lpstr>Calibri</vt:lpstr>
      <vt:lpstr>Wingdings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User</cp:lastModifiedBy>
  <cp:revision>16</cp:revision>
  <dcterms:created xsi:type="dcterms:W3CDTF">2024-10-07T00:27:05Z</dcterms:created>
  <dcterms:modified xsi:type="dcterms:W3CDTF">2024-10-07T03:31:13Z</dcterms:modified>
</cp:coreProperties>
</file>