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07" r:id="rId2"/>
    <p:sldId id="322" r:id="rId3"/>
    <p:sldId id="397" r:id="rId4"/>
    <p:sldId id="406" r:id="rId5"/>
    <p:sldId id="400" r:id="rId6"/>
    <p:sldId id="401" r:id="rId7"/>
    <p:sldId id="350" r:id="rId8"/>
    <p:sldId id="363" r:id="rId9"/>
    <p:sldId id="399" r:id="rId10"/>
    <p:sldId id="402" r:id="rId11"/>
    <p:sldId id="352" r:id="rId12"/>
    <p:sldId id="353" r:id="rId13"/>
    <p:sldId id="354" r:id="rId14"/>
    <p:sldId id="360" r:id="rId15"/>
    <p:sldId id="368" r:id="rId16"/>
    <p:sldId id="327" r:id="rId17"/>
    <p:sldId id="328" r:id="rId18"/>
    <p:sldId id="329" r:id="rId19"/>
    <p:sldId id="330" r:id="rId20"/>
    <p:sldId id="331" r:id="rId21"/>
    <p:sldId id="369" r:id="rId22"/>
    <p:sldId id="335" r:id="rId23"/>
    <p:sldId id="377" r:id="rId24"/>
    <p:sldId id="403" r:id="rId25"/>
    <p:sldId id="376" r:id="rId26"/>
    <p:sldId id="379" r:id="rId27"/>
    <p:sldId id="390" r:id="rId28"/>
    <p:sldId id="338" r:id="rId29"/>
    <p:sldId id="382" r:id="rId30"/>
    <p:sldId id="383" r:id="rId31"/>
    <p:sldId id="391" r:id="rId32"/>
    <p:sldId id="392" r:id="rId33"/>
    <p:sldId id="395" r:id="rId34"/>
    <p:sldId id="393" r:id="rId35"/>
    <p:sldId id="396" r:id="rId36"/>
    <p:sldId id="404" r:id="rId37"/>
    <p:sldId id="344" r:id="rId38"/>
    <p:sldId id="345" r:id="rId39"/>
    <p:sldId id="356" r:id="rId40"/>
    <p:sldId id="405" r:id="rId41"/>
    <p:sldId id="349" r:id="rId42"/>
    <p:sldId id="365" r:id="rId43"/>
    <p:sldId id="366" r:id="rId44"/>
    <p:sldId id="388" r:id="rId45"/>
  </p:sldIdLst>
  <p:sldSz cx="9906000" cy="6858000" type="A4"/>
  <p:notesSz cx="6815138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9">
          <p15:clr>
            <a:srgbClr val="A4A3A4"/>
          </p15:clr>
        </p15:guide>
        <p15:guide id="2" pos="21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48" autoAdjust="0"/>
    <p:restoredTop sz="91203" autoAdjust="0"/>
  </p:normalViewPr>
  <p:slideViewPr>
    <p:cSldViewPr>
      <p:cViewPr varScale="1">
        <p:scale>
          <a:sx n="84" d="100"/>
          <a:sy n="84" d="100"/>
        </p:scale>
        <p:origin x="-780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10" y="-102"/>
      </p:cViewPr>
      <p:guideLst>
        <p:guide orient="horz" pos="3129"/>
        <p:guide pos="214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71820-A28C-4B79-B6F3-68B3ECF382E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A6256F5-EB26-449E-82FE-7FA86D2CA59F}">
      <dgm:prSet phldrT="[Text]"/>
      <dgm:spPr/>
      <dgm:t>
        <a:bodyPr/>
        <a:lstStyle/>
        <a:p>
          <a:r>
            <a:rPr lang="en-US" b="1" dirty="0" err="1" smtClean="0"/>
            <a:t>Kategori</a:t>
          </a:r>
          <a:r>
            <a:rPr lang="en-US" b="1" dirty="0" smtClean="0"/>
            <a:t> </a:t>
          </a:r>
          <a:r>
            <a:rPr lang="en-US" b="1" dirty="0" err="1" smtClean="0"/>
            <a:t>perusahaan</a:t>
          </a:r>
          <a:endParaRPr lang="en-US" b="1" dirty="0"/>
        </a:p>
      </dgm:t>
    </dgm:pt>
    <dgm:pt modelId="{516D8C15-646B-46DC-B41B-79F1A1595542}" type="parTrans" cxnId="{994AEBC9-AE49-4005-A8F9-8CAED8817D81}">
      <dgm:prSet/>
      <dgm:spPr/>
      <dgm:t>
        <a:bodyPr/>
        <a:lstStyle/>
        <a:p>
          <a:endParaRPr lang="en-US"/>
        </a:p>
      </dgm:t>
    </dgm:pt>
    <dgm:pt modelId="{356DFDD5-D396-4D85-B3BF-AA569E35736C}" type="sibTrans" cxnId="{994AEBC9-AE49-4005-A8F9-8CAED8817D81}">
      <dgm:prSet/>
      <dgm:spPr/>
      <dgm:t>
        <a:bodyPr/>
        <a:lstStyle/>
        <a:p>
          <a:endParaRPr lang="en-US"/>
        </a:p>
      </dgm:t>
    </dgm:pt>
    <dgm:pt modelId="{03401AB9-86F4-4D97-91BE-C0B2A38822B7}">
      <dgm:prSet phldrT="[Text]"/>
      <dgm:spPr/>
      <dgm:t>
        <a:bodyPr/>
        <a:lstStyle/>
        <a:p>
          <a:r>
            <a:rPr lang="en-US" b="1" dirty="0" smtClean="0"/>
            <a:t>Perusahaan </a:t>
          </a:r>
          <a:r>
            <a:rPr lang="en-US" b="1" dirty="0" err="1" smtClean="0"/>
            <a:t>Perseorangan</a:t>
          </a:r>
          <a:endParaRPr lang="en-US" b="1" dirty="0"/>
        </a:p>
      </dgm:t>
    </dgm:pt>
    <dgm:pt modelId="{37D01593-DD89-4E39-8752-381A6242463C}" type="parTrans" cxnId="{2569FD4C-5FC0-4DDE-A8B3-8D27DA85B15A}">
      <dgm:prSet/>
      <dgm:spPr/>
      <dgm:t>
        <a:bodyPr/>
        <a:lstStyle/>
        <a:p>
          <a:endParaRPr lang="en-US"/>
        </a:p>
      </dgm:t>
    </dgm:pt>
    <dgm:pt modelId="{7743292C-BBA2-40B3-A864-326C4AEB5692}" type="sibTrans" cxnId="{2569FD4C-5FC0-4DDE-A8B3-8D27DA85B15A}">
      <dgm:prSet/>
      <dgm:spPr/>
      <dgm:t>
        <a:bodyPr/>
        <a:lstStyle/>
        <a:p>
          <a:endParaRPr lang="en-US"/>
        </a:p>
      </dgm:t>
    </dgm:pt>
    <dgm:pt modelId="{D41B2BEA-CD1A-4DC3-92F5-8B02672AB81A}">
      <dgm:prSet phldrT="[Text]"/>
      <dgm:spPr/>
      <dgm:t>
        <a:bodyPr/>
        <a:lstStyle/>
        <a:p>
          <a:r>
            <a:rPr lang="en-US" dirty="0" smtClean="0"/>
            <a:t>Perusahaan yang </a:t>
          </a:r>
          <a:r>
            <a:rPr lang="en-US" dirty="0" err="1" smtClean="0"/>
            <a:t>dimiliki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perseorangan</a:t>
          </a:r>
          <a:endParaRPr lang="en-US" dirty="0"/>
        </a:p>
      </dgm:t>
    </dgm:pt>
    <dgm:pt modelId="{B8BA8C49-7365-47D7-80D9-ADA57C4F6B56}" type="parTrans" cxnId="{BFAAB95C-21B6-4E70-A8B3-C424E057B70F}">
      <dgm:prSet/>
      <dgm:spPr/>
      <dgm:t>
        <a:bodyPr/>
        <a:lstStyle/>
        <a:p>
          <a:endParaRPr lang="en-US"/>
        </a:p>
      </dgm:t>
    </dgm:pt>
    <dgm:pt modelId="{6DF062BA-6E8D-4D83-AE40-A0026756FAB1}" type="sibTrans" cxnId="{BFAAB95C-21B6-4E70-A8B3-C424E057B70F}">
      <dgm:prSet/>
      <dgm:spPr/>
      <dgm:t>
        <a:bodyPr/>
        <a:lstStyle/>
        <a:p>
          <a:endParaRPr lang="en-US"/>
        </a:p>
      </dgm:t>
    </dgm:pt>
    <dgm:pt modelId="{E98409BF-E830-449C-9CB4-AD26A9AE6791}">
      <dgm:prSet phldrT="[Text]"/>
      <dgm:spPr/>
      <dgm:t>
        <a:bodyPr/>
        <a:lstStyle/>
        <a:p>
          <a:r>
            <a:rPr lang="en-US" b="1" dirty="0" smtClean="0"/>
            <a:t>Perusahaan Persekutuan</a:t>
          </a:r>
          <a:endParaRPr lang="en-US" b="1" dirty="0"/>
        </a:p>
      </dgm:t>
    </dgm:pt>
    <dgm:pt modelId="{FA66C16B-1076-4924-B62C-0AEE780511A6}" type="parTrans" cxnId="{1E5AA7C6-2048-4849-81DF-B2B162C64F25}">
      <dgm:prSet/>
      <dgm:spPr/>
      <dgm:t>
        <a:bodyPr/>
        <a:lstStyle/>
        <a:p>
          <a:endParaRPr lang="en-US"/>
        </a:p>
      </dgm:t>
    </dgm:pt>
    <dgm:pt modelId="{0ADC825A-67BC-41AA-AD8B-1DBC14B06CA5}" type="sibTrans" cxnId="{1E5AA7C6-2048-4849-81DF-B2B162C64F25}">
      <dgm:prSet/>
      <dgm:spPr/>
      <dgm:t>
        <a:bodyPr/>
        <a:lstStyle/>
        <a:p>
          <a:endParaRPr lang="en-US"/>
        </a:p>
      </dgm:t>
    </dgm:pt>
    <dgm:pt modelId="{0A8F7FE8-297D-40FA-80BE-D94DE1D9400B}">
      <dgm:prSet phldrT="[Text]"/>
      <dgm:spPr/>
      <dgm:t>
        <a:bodyPr/>
        <a:lstStyle/>
        <a:p>
          <a:r>
            <a:rPr lang="en-US" dirty="0" smtClean="0"/>
            <a:t>Perusahaan yang </a:t>
          </a:r>
          <a:r>
            <a:rPr lang="en-US" dirty="0" err="1" smtClean="0"/>
            <a:t>dimiliki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dua</a:t>
          </a:r>
          <a:r>
            <a:rPr lang="en-US" dirty="0" smtClean="0"/>
            <a:t> </a:t>
          </a:r>
          <a:r>
            <a:rPr lang="en-US" dirty="0" err="1" smtClean="0"/>
            <a:t>orang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membentuk</a:t>
          </a:r>
          <a:r>
            <a:rPr lang="en-US" dirty="0" smtClean="0"/>
            <a:t> </a:t>
          </a:r>
          <a:r>
            <a:rPr lang="en-US" dirty="0" err="1" smtClean="0"/>
            <a:t>persekutuan</a:t>
          </a:r>
          <a:endParaRPr lang="en-US" dirty="0"/>
        </a:p>
      </dgm:t>
    </dgm:pt>
    <dgm:pt modelId="{ECC44045-064D-4DDB-8726-CB7BE162ECB7}" type="parTrans" cxnId="{C6A0EC30-0301-4DCC-89EC-729EB1B0089C}">
      <dgm:prSet/>
      <dgm:spPr/>
      <dgm:t>
        <a:bodyPr/>
        <a:lstStyle/>
        <a:p>
          <a:endParaRPr lang="en-US"/>
        </a:p>
      </dgm:t>
    </dgm:pt>
    <dgm:pt modelId="{D5503A2A-95DF-40CF-AB91-A9D894157A55}" type="sibTrans" cxnId="{C6A0EC30-0301-4DCC-89EC-729EB1B0089C}">
      <dgm:prSet/>
      <dgm:spPr/>
      <dgm:t>
        <a:bodyPr/>
        <a:lstStyle/>
        <a:p>
          <a:endParaRPr lang="en-US"/>
        </a:p>
      </dgm:t>
    </dgm:pt>
    <dgm:pt modelId="{6C7D3F60-3F93-4D85-9271-2D84037E8C0D}">
      <dgm:prSet phldrT="[Text]"/>
      <dgm:spPr/>
      <dgm:t>
        <a:bodyPr/>
        <a:lstStyle/>
        <a:p>
          <a:r>
            <a:rPr lang="en-US" b="1" dirty="0" smtClean="0"/>
            <a:t>Perseroan </a:t>
          </a:r>
          <a:r>
            <a:rPr lang="en-US" b="1" dirty="0" err="1" smtClean="0"/>
            <a:t>Terbatas</a:t>
          </a:r>
          <a:endParaRPr lang="en-US" b="1" dirty="0"/>
        </a:p>
      </dgm:t>
    </dgm:pt>
    <dgm:pt modelId="{AC3030B8-0174-45B4-8E0E-593A4D43443F}" type="parTrans" cxnId="{DE5A48F7-B7AB-4FEC-8C6B-C8F5492B1D38}">
      <dgm:prSet/>
      <dgm:spPr/>
      <dgm:t>
        <a:bodyPr/>
        <a:lstStyle/>
        <a:p>
          <a:endParaRPr lang="en-US"/>
        </a:p>
      </dgm:t>
    </dgm:pt>
    <dgm:pt modelId="{1BD0FD97-AE79-40B4-AAAA-612888B072E0}" type="sibTrans" cxnId="{DE5A48F7-B7AB-4FEC-8C6B-C8F5492B1D38}">
      <dgm:prSet/>
      <dgm:spPr/>
      <dgm:t>
        <a:bodyPr/>
        <a:lstStyle/>
        <a:p>
          <a:endParaRPr lang="en-US"/>
        </a:p>
      </dgm:t>
    </dgm:pt>
    <dgm:pt modelId="{D11F1318-45CD-4D4E-90D1-DB689FB5740B}">
      <dgm:prSet phldrT="[Text]"/>
      <dgm:spPr/>
      <dgm:t>
        <a:bodyPr/>
        <a:lstStyle/>
        <a:p>
          <a:r>
            <a:rPr lang="en-US" dirty="0" smtClean="0"/>
            <a:t>Perusahaan yang </a:t>
          </a:r>
          <a:r>
            <a:rPr lang="en-US" dirty="0" err="1" smtClean="0"/>
            <a:t>dimiliki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badan</a:t>
          </a:r>
          <a:r>
            <a:rPr lang="en-US" dirty="0" smtClean="0"/>
            <a:t> </a:t>
          </a:r>
          <a:r>
            <a:rPr lang="en-US" dirty="0" err="1" smtClean="0"/>
            <a:t>hukum</a:t>
          </a:r>
          <a:r>
            <a:rPr lang="en-US" dirty="0" smtClean="0"/>
            <a:t> </a:t>
          </a:r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penerbitan</a:t>
          </a:r>
          <a:r>
            <a:rPr lang="en-US" dirty="0" smtClean="0"/>
            <a:t> </a:t>
          </a:r>
          <a:r>
            <a:rPr lang="en-US" dirty="0" err="1" smtClean="0"/>
            <a:t>saham</a:t>
          </a:r>
          <a:endParaRPr lang="en-US" dirty="0"/>
        </a:p>
      </dgm:t>
    </dgm:pt>
    <dgm:pt modelId="{9810C352-987E-4ED4-8724-F38F64C4F93D}" type="parTrans" cxnId="{813FB8B1-60FF-45EB-B46C-B2C5C66124A5}">
      <dgm:prSet/>
      <dgm:spPr/>
      <dgm:t>
        <a:bodyPr/>
        <a:lstStyle/>
        <a:p>
          <a:endParaRPr lang="en-US"/>
        </a:p>
      </dgm:t>
    </dgm:pt>
    <dgm:pt modelId="{FA440BC1-F0E1-4616-8C19-8253099FCC63}" type="sibTrans" cxnId="{813FB8B1-60FF-45EB-B46C-B2C5C66124A5}">
      <dgm:prSet/>
      <dgm:spPr/>
      <dgm:t>
        <a:bodyPr/>
        <a:lstStyle/>
        <a:p>
          <a:endParaRPr lang="en-US"/>
        </a:p>
      </dgm:t>
    </dgm:pt>
    <dgm:pt modelId="{30BC3E4B-1AAD-47B1-A070-4C5496320CE8}" type="pres">
      <dgm:prSet presAssocID="{55871820-A28C-4B79-B6F3-68B3ECF382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819EA0C-765C-4B95-ADD0-979FEA1116B6}" type="pres">
      <dgm:prSet presAssocID="{7A6256F5-EB26-449E-82FE-7FA86D2CA59F}" presName="hierRoot1" presStyleCnt="0"/>
      <dgm:spPr/>
    </dgm:pt>
    <dgm:pt modelId="{BB7AAD3B-9DE6-409D-A916-333FCDEB23B7}" type="pres">
      <dgm:prSet presAssocID="{7A6256F5-EB26-449E-82FE-7FA86D2CA59F}" presName="composite" presStyleCnt="0"/>
      <dgm:spPr/>
    </dgm:pt>
    <dgm:pt modelId="{2B4C8B95-AF65-408C-A286-C863A3C97983}" type="pres">
      <dgm:prSet presAssocID="{7A6256F5-EB26-449E-82FE-7FA86D2CA59F}" presName="background" presStyleLbl="node0" presStyleIdx="0" presStyleCnt="1"/>
      <dgm:spPr/>
    </dgm:pt>
    <dgm:pt modelId="{F9C254F4-0499-4FAE-A0A8-C9425026974E}" type="pres">
      <dgm:prSet presAssocID="{7A6256F5-EB26-449E-82FE-7FA86D2CA59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4FBCB-A548-4E8A-B904-9C3DEEE49554}" type="pres">
      <dgm:prSet presAssocID="{7A6256F5-EB26-449E-82FE-7FA86D2CA59F}" presName="hierChild2" presStyleCnt="0"/>
      <dgm:spPr/>
    </dgm:pt>
    <dgm:pt modelId="{575DA7DA-7192-46A0-A1DA-6D0D8FAC972B}" type="pres">
      <dgm:prSet presAssocID="{37D01593-DD89-4E39-8752-381A6242463C}" presName="Name10" presStyleLbl="parChTrans1D2" presStyleIdx="0" presStyleCnt="3"/>
      <dgm:spPr/>
      <dgm:t>
        <a:bodyPr/>
        <a:lstStyle/>
        <a:p>
          <a:endParaRPr lang="en-US"/>
        </a:p>
      </dgm:t>
    </dgm:pt>
    <dgm:pt modelId="{9CEA0279-1823-45C2-AB8E-514738F37047}" type="pres">
      <dgm:prSet presAssocID="{03401AB9-86F4-4D97-91BE-C0B2A38822B7}" presName="hierRoot2" presStyleCnt="0"/>
      <dgm:spPr/>
    </dgm:pt>
    <dgm:pt modelId="{0DCC8DDC-D5F7-4F98-9C01-0323B58CCF73}" type="pres">
      <dgm:prSet presAssocID="{03401AB9-86F4-4D97-91BE-C0B2A38822B7}" presName="composite2" presStyleCnt="0"/>
      <dgm:spPr/>
    </dgm:pt>
    <dgm:pt modelId="{42EAAAF7-CE64-4D43-AB9B-400B4982E6E0}" type="pres">
      <dgm:prSet presAssocID="{03401AB9-86F4-4D97-91BE-C0B2A38822B7}" presName="background2" presStyleLbl="node2" presStyleIdx="0" presStyleCnt="3"/>
      <dgm:spPr/>
    </dgm:pt>
    <dgm:pt modelId="{77575332-74FA-4218-BA56-4C0742132A4C}" type="pres">
      <dgm:prSet presAssocID="{03401AB9-86F4-4D97-91BE-C0B2A38822B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75FFD2-C7A1-458C-8E4A-14378F5C45B6}" type="pres">
      <dgm:prSet presAssocID="{03401AB9-86F4-4D97-91BE-C0B2A38822B7}" presName="hierChild3" presStyleCnt="0"/>
      <dgm:spPr/>
    </dgm:pt>
    <dgm:pt modelId="{375BFBC6-A9BC-40CE-B3D0-EA8D5FD385A1}" type="pres">
      <dgm:prSet presAssocID="{B8BA8C49-7365-47D7-80D9-ADA57C4F6B56}" presName="Name17" presStyleLbl="parChTrans1D3" presStyleIdx="0" presStyleCnt="3"/>
      <dgm:spPr/>
      <dgm:t>
        <a:bodyPr/>
        <a:lstStyle/>
        <a:p>
          <a:endParaRPr lang="en-US"/>
        </a:p>
      </dgm:t>
    </dgm:pt>
    <dgm:pt modelId="{2D7F6490-ABFC-4C52-90C9-4813BE3E1182}" type="pres">
      <dgm:prSet presAssocID="{D41B2BEA-CD1A-4DC3-92F5-8B02672AB81A}" presName="hierRoot3" presStyleCnt="0"/>
      <dgm:spPr/>
    </dgm:pt>
    <dgm:pt modelId="{33B3B9C4-FDE1-4BCB-AA0F-678CBB0A6AFE}" type="pres">
      <dgm:prSet presAssocID="{D41B2BEA-CD1A-4DC3-92F5-8B02672AB81A}" presName="composite3" presStyleCnt="0"/>
      <dgm:spPr/>
    </dgm:pt>
    <dgm:pt modelId="{5FF89236-4C67-4335-86EE-BDA2566517B2}" type="pres">
      <dgm:prSet presAssocID="{D41B2BEA-CD1A-4DC3-92F5-8B02672AB81A}" presName="background3" presStyleLbl="node3" presStyleIdx="0" presStyleCnt="3"/>
      <dgm:spPr/>
    </dgm:pt>
    <dgm:pt modelId="{E56ED159-669B-4CBA-B85A-80502C379DE8}" type="pres">
      <dgm:prSet presAssocID="{D41B2BEA-CD1A-4DC3-92F5-8B02672AB81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5C8C96-C402-4C13-A05B-1C089A646965}" type="pres">
      <dgm:prSet presAssocID="{D41B2BEA-CD1A-4DC3-92F5-8B02672AB81A}" presName="hierChild4" presStyleCnt="0"/>
      <dgm:spPr/>
    </dgm:pt>
    <dgm:pt modelId="{8C463ECB-9851-4312-A61D-46F6DFB19CDE}" type="pres">
      <dgm:prSet presAssocID="{FA66C16B-1076-4924-B62C-0AEE780511A6}" presName="Name10" presStyleLbl="parChTrans1D2" presStyleIdx="1" presStyleCnt="3"/>
      <dgm:spPr/>
      <dgm:t>
        <a:bodyPr/>
        <a:lstStyle/>
        <a:p>
          <a:endParaRPr lang="en-US"/>
        </a:p>
      </dgm:t>
    </dgm:pt>
    <dgm:pt modelId="{899AA97C-9D05-4AD2-8F43-FE76632E0638}" type="pres">
      <dgm:prSet presAssocID="{E98409BF-E830-449C-9CB4-AD26A9AE6791}" presName="hierRoot2" presStyleCnt="0"/>
      <dgm:spPr/>
    </dgm:pt>
    <dgm:pt modelId="{6266AAC6-C1AA-4350-B431-0D2CCA665F1A}" type="pres">
      <dgm:prSet presAssocID="{E98409BF-E830-449C-9CB4-AD26A9AE6791}" presName="composite2" presStyleCnt="0"/>
      <dgm:spPr/>
    </dgm:pt>
    <dgm:pt modelId="{CFB9382C-651F-4552-B358-13E6ADE2DCB2}" type="pres">
      <dgm:prSet presAssocID="{E98409BF-E830-449C-9CB4-AD26A9AE6791}" presName="background2" presStyleLbl="node2" presStyleIdx="1" presStyleCnt="3"/>
      <dgm:spPr/>
    </dgm:pt>
    <dgm:pt modelId="{FD349C76-8555-4C3D-908C-255CE4CFD40C}" type="pres">
      <dgm:prSet presAssocID="{E98409BF-E830-449C-9CB4-AD26A9AE679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7FA36F-A732-42A1-97F9-2649C4258E64}" type="pres">
      <dgm:prSet presAssocID="{E98409BF-E830-449C-9CB4-AD26A9AE6791}" presName="hierChild3" presStyleCnt="0"/>
      <dgm:spPr/>
    </dgm:pt>
    <dgm:pt modelId="{097D3804-DE54-4D08-BF43-4A08FBFC8EBF}" type="pres">
      <dgm:prSet presAssocID="{ECC44045-064D-4DDB-8726-CB7BE162ECB7}" presName="Name17" presStyleLbl="parChTrans1D3" presStyleIdx="1" presStyleCnt="3"/>
      <dgm:spPr/>
      <dgm:t>
        <a:bodyPr/>
        <a:lstStyle/>
        <a:p>
          <a:endParaRPr lang="en-US"/>
        </a:p>
      </dgm:t>
    </dgm:pt>
    <dgm:pt modelId="{79D9B1B0-975E-4A7B-B7FA-1B3055AC5F2E}" type="pres">
      <dgm:prSet presAssocID="{0A8F7FE8-297D-40FA-80BE-D94DE1D9400B}" presName="hierRoot3" presStyleCnt="0"/>
      <dgm:spPr/>
    </dgm:pt>
    <dgm:pt modelId="{B68BB426-4569-4369-AD8D-199C4F35B8DA}" type="pres">
      <dgm:prSet presAssocID="{0A8F7FE8-297D-40FA-80BE-D94DE1D9400B}" presName="composite3" presStyleCnt="0"/>
      <dgm:spPr/>
    </dgm:pt>
    <dgm:pt modelId="{A0ADFAC9-E6CE-4E52-B665-B2697CEDE560}" type="pres">
      <dgm:prSet presAssocID="{0A8F7FE8-297D-40FA-80BE-D94DE1D9400B}" presName="background3" presStyleLbl="node3" presStyleIdx="1" presStyleCnt="3"/>
      <dgm:spPr/>
    </dgm:pt>
    <dgm:pt modelId="{9CFBB9BF-BC72-4EF6-974A-6CC780FE69ED}" type="pres">
      <dgm:prSet presAssocID="{0A8F7FE8-297D-40FA-80BE-D94DE1D9400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87E571-9FBD-4804-A625-24E315969B30}" type="pres">
      <dgm:prSet presAssocID="{0A8F7FE8-297D-40FA-80BE-D94DE1D9400B}" presName="hierChild4" presStyleCnt="0"/>
      <dgm:spPr/>
    </dgm:pt>
    <dgm:pt modelId="{AF1065F6-98AE-4A56-9959-72824B4BD9C6}" type="pres">
      <dgm:prSet presAssocID="{AC3030B8-0174-45B4-8E0E-593A4D43443F}" presName="Name10" presStyleLbl="parChTrans1D2" presStyleIdx="2" presStyleCnt="3"/>
      <dgm:spPr/>
      <dgm:t>
        <a:bodyPr/>
        <a:lstStyle/>
        <a:p>
          <a:endParaRPr lang="en-US"/>
        </a:p>
      </dgm:t>
    </dgm:pt>
    <dgm:pt modelId="{491474F0-EDD8-49A9-851E-C8C90B67AA7D}" type="pres">
      <dgm:prSet presAssocID="{6C7D3F60-3F93-4D85-9271-2D84037E8C0D}" presName="hierRoot2" presStyleCnt="0"/>
      <dgm:spPr/>
    </dgm:pt>
    <dgm:pt modelId="{FE041480-1F59-4C88-81BE-03DC78FEC626}" type="pres">
      <dgm:prSet presAssocID="{6C7D3F60-3F93-4D85-9271-2D84037E8C0D}" presName="composite2" presStyleCnt="0"/>
      <dgm:spPr/>
    </dgm:pt>
    <dgm:pt modelId="{E07704E5-35DA-4FDE-A531-704A7413ABE0}" type="pres">
      <dgm:prSet presAssocID="{6C7D3F60-3F93-4D85-9271-2D84037E8C0D}" presName="background2" presStyleLbl="node2" presStyleIdx="2" presStyleCnt="3"/>
      <dgm:spPr/>
    </dgm:pt>
    <dgm:pt modelId="{E3B2057D-4206-45D9-84D7-DBB0761B8DC6}" type="pres">
      <dgm:prSet presAssocID="{6C7D3F60-3F93-4D85-9271-2D84037E8C0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A175A7-3A87-431E-B48F-A6CB363E08FF}" type="pres">
      <dgm:prSet presAssocID="{6C7D3F60-3F93-4D85-9271-2D84037E8C0D}" presName="hierChild3" presStyleCnt="0"/>
      <dgm:spPr/>
    </dgm:pt>
    <dgm:pt modelId="{AFA1870A-F63B-42A4-A304-3464583E0D78}" type="pres">
      <dgm:prSet presAssocID="{9810C352-987E-4ED4-8724-F38F64C4F93D}" presName="Name17" presStyleLbl="parChTrans1D3" presStyleIdx="2" presStyleCnt="3"/>
      <dgm:spPr/>
      <dgm:t>
        <a:bodyPr/>
        <a:lstStyle/>
        <a:p>
          <a:endParaRPr lang="en-US"/>
        </a:p>
      </dgm:t>
    </dgm:pt>
    <dgm:pt modelId="{68C0D22C-B31C-49DD-9592-CD55A2E309FB}" type="pres">
      <dgm:prSet presAssocID="{D11F1318-45CD-4D4E-90D1-DB689FB5740B}" presName="hierRoot3" presStyleCnt="0"/>
      <dgm:spPr/>
    </dgm:pt>
    <dgm:pt modelId="{3CF03E54-2B21-42F4-B7CC-DADED35B405E}" type="pres">
      <dgm:prSet presAssocID="{D11F1318-45CD-4D4E-90D1-DB689FB5740B}" presName="composite3" presStyleCnt="0"/>
      <dgm:spPr/>
    </dgm:pt>
    <dgm:pt modelId="{86B75AFE-87B3-4054-B054-B1D9E7A227FF}" type="pres">
      <dgm:prSet presAssocID="{D11F1318-45CD-4D4E-90D1-DB689FB5740B}" presName="background3" presStyleLbl="node3" presStyleIdx="2" presStyleCnt="3"/>
      <dgm:spPr/>
    </dgm:pt>
    <dgm:pt modelId="{5FC05E97-5D23-4996-B661-D80C4C7BFC73}" type="pres">
      <dgm:prSet presAssocID="{D11F1318-45CD-4D4E-90D1-DB689FB5740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CDB6F6-FD58-4216-BE7E-B1460A97B8D5}" type="pres">
      <dgm:prSet presAssocID="{D11F1318-45CD-4D4E-90D1-DB689FB5740B}" presName="hierChild4" presStyleCnt="0"/>
      <dgm:spPr/>
    </dgm:pt>
  </dgm:ptLst>
  <dgm:cxnLst>
    <dgm:cxn modelId="{813FB8B1-60FF-45EB-B46C-B2C5C66124A5}" srcId="{6C7D3F60-3F93-4D85-9271-2D84037E8C0D}" destId="{D11F1318-45CD-4D4E-90D1-DB689FB5740B}" srcOrd="0" destOrd="0" parTransId="{9810C352-987E-4ED4-8724-F38F64C4F93D}" sibTransId="{FA440BC1-F0E1-4616-8C19-8253099FCC63}"/>
    <dgm:cxn modelId="{C6A0EC30-0301-4DCC-89EC-729EB1B0089C}" srcId="{E98409BF-E830-449C-9CB4-AD26A9AE6791}" destId="{0A8F7FE8-297D-40FA-80BE-D94DE1D9400B}" srcOrd="0" destOrd="0" parTransId="{ECC44045-064D-4DDB-8726-CB7BE162ECB7}" sibTransId="{D5503A2A-95DF-40CF-AB91-A9D894157A55}"/>
    <dgm:cxn modelId="{E4D7A80F-A5B8-4429-B961-B301F9A620C5}" type="presOf" srcId="{55871820-A28C-4B79-B6F3-68B3ECF382E7}" destId="{30BC3E4B-1AAD-47B1-A070-4C5496320CE8}" srcOrd="0" destOrd="0" presId="urn:microsoft.com/office/officeart/2005/8/layout/hierarchy1"/>
    <dgm:cxn modelId="{BFAAB95C-21B6-4E70-A8B3-C424E057B70F}" srcId="{03401AB9-86F4-4D97-91BE-C0B2A38822B7}" destId="{D41B2BEA-CD1A-4DC3-92F5-8B02672AB81A}" srcOrd="0" destOrd="0" parTransId="{B8BA8C49-7365-47D7-80D9-ADA57C4F6B56}" sibTransId="{6DF062BA-6E8D-4D83-AE40-A0026756FAB1}"/>
    <dgm:cxn modelId="{22FA6F1E-3DA3-4AA3-9322-2BF66AE0245B}" type="presOf" srcId="{AC3030B8-0174-45B4-8E0E-593A4D43443F}" destId="{AF1065F6-98AE-4A56-9959-72824B4BD9C6}" srcOrd="0" destOrd="0" presId="urn:microsoft.com/office/officeart/2005/8/layout/hierarchy1"/>
    <dgm:cxn modelId="{DCABFBFF-92C9-4A1C-A4FE-70086F046A24}" type="presOf" srcId="{37D01593-DD89-4E39-8752-381A6242463C}" destId="{575DA7DA-7192-46A0-A1DA-6D0D8FAC972B}" srcOrd="0" destOrd="0" presId="urn:microsoft.com/office/officeart/2005/8/layout/hierarchy1"/>
    <dgm:cxn modelId="{0BDEC2E4-87B6-4A1D-99E0-C11B6AA3D391}" type="presOf" srcId="{D41B2BEA-CD1A-4DC3-92F5-8B02672AB81A}" destId="{E56ED159-669B-4CBA-B85A-80502C379DE8}" srcOrd="0" destOrd="0" presId="urn:microsoft.com/office/officeart/2005/8/layout/hierarchy1"/>
    <dgm:cxn modelId="{3FA74971-BD03-44EB-9299-09DD25AA3B7C}" type="presOf" srcId="{D11F1318-45CD-4D4E-90D1-DB689FB5740B}" destId="{5FC05E97-5D23-4996-B661-D80C4C7BFC73}" srcOrd="0" destOrd="0" presId="urn:microsoft.com/office/officeart/2005/8/layout/hierarchy1"/>
    <dgm:cxn modelId="{B0095278-67D9-481F-B9DA-966CC521D98B}" type="presOf" srcId="{7A6256F5-EB26-449E-82FE-7FA86D2CA59F}" destId="{F9C254F4-0499-4FAE-A0A8-C9425026974E}" srcOrd="0" destOrd="0" presId="urn:microsoft.com/office/officeart/2005/8/layout/hierarchy1"/>
    <dgm:cxn modelId="{2A775D0C-22C3-44D6-978C-E91C90AFADDB}" type="presOf" srcId="{0A8F7FE8-297D-40FA-80BE-D94DE1D9400B}" destId="{9CFBB9BF-BC72-4EF6-974A-6CC780FE69ED}" srcOrd="0" destOrd="0" presId="urn:microsoft.com/office/officeart/2005/8/layout/hierarchy1"/>
    <dgm:cxn modelId="{DE5A48F7-B7AB-4FEC-8C6B-C8F5492B1D38}" srcId="{7A6256F5-EB26-449E-82FE-7FA86D2CA59F}" destId="{6C7D3F60-3F93-4D85-9271-2D84037E8C0D}" srcOrd="2" destOrd="0" parTransId="{AC3030B8-0174-45B4-8E0E-593A4D43443F}" sibTransId="{1BD0FD97-AE79-40B4-AAAA-612888B072E0}"/>
    <dgm:cxn modelId="{12902413-5C8A-47D4-96F0-A1A82F48D0CD}" type="presOf" srcId="{ECC44045-064D-4DDB-8726-CB7BE162ECB7}" destId="{097D3804-DE54-4D08-BF43-4A08FBFC8EBF}" srcOrd="0" destOrd="0" presId="urn:microsoft.com/office/officeart/2005/8/layout/hierarchy1"/>
    <dgm:cxn modelId="{994AEBC9-AE49-4005-A8F9-8CAED8817D81}" srcId="{55871820-A28C-4B79-B6F3-68B3ECF382E7}" destId="{7A6256F5-EB26-449E-82FE-7FA86D2CA59F}" srcOrd="0" destOrd="0" parTransId="{516D8C15-646B-46DC-B41B-79F1A1595542}" sibTransId="{356DFDD5-D396-4D85-B3BF-AA569E35736C}"/>
    <dgm:cxn modelId="{3FBC80BF-27EF-4FA4-8B3F-082EBEBD9049}" type="presOf" srcId="{E98409BF-E830-449C-9CB4-AD26A9AE6791}" destId="{FD349C76-8555-4C3D-908C-255CE4CFD40C}" srcOrd="0" destOrd="0" presId="urn:microsoft.com/office/officeart/2005/8/layout/hierarchy1"/>
    <dgm:cxn modelId="{577C19E4-DF67-48E1-89D8-8621887BC267}" type="presOf" srcId="{FA66C16B-1076-4924-B62C-0AEE780511A6}" destId="{8C463ECB-9851-4312-A61D-46F6DFB19CDE}" srcOrd="0" destOrd="0" presId="urn:microsoft.com/office/officeart/2005/8/layout/hierarchy1"/>
    <dgm:cxn modelId="{0BBCBCE0-7254-41F8-AE1B-E27B316571E3}" type="presOf" srcId="{03401AB9-86F4-4D97-91BE-C0B2A38822B7}" destId="{77575332-74FA-4218-BA56-4C0742132A4C}" srcOrd="0" destOrd="0" presId="urn:microsoft.com/office/officeart/2005/8/layout/hierarchy1"/>
    <dgm:cxn modelId="{78555E8D-5D5F-4669-B8FA-5A4982EB8B43}" type="presOf" srcId="{B8BA8C49-7365-47D7-80D9-ADA57C4F6B56}" destId="{375BFBC6-A9BC-40CE-B3D0-EA8D5FD385A1}" srcOrd="0" destOrd="0" presId="urn:microsoft.com/office/officeart/2005/8/layout/hierarchy1"/>
    <dgm:cxn modelId="{FAADD8C8-23A6-44B7-BD1C-6C0A487AB3FB}" type="presOf" srcId="{9810C352-987E-4ED4-8724-F38F64C4F93D}" destId="{AFA1870A-F63B-42A4-A304-3464583E0D78}" srcOrd="0" destOrd="0" presId="urn:microsoft.com/office/officeart/2005/8/layout/hierarchy1"/>
    <dgm:cxn modelId="{2569FD4C-5FC0-4DDE-A8B3-8D27DA85B15A}" srcId="{7A6256F5-EB26-449E-82FE-7FA86D2CA59F}" destId="{03401AB9-86F4-4D97-91BE-C0B2A38822B7}" srcOrd="0" destOrd="0" parTransId="{37D01593-DD89-4E39-8752-381A6242463C}" sibTransId="{7743292C-BBA2-40B3-A864-326C4AEB5692}"/>
    <dgm:cxn modelId="{36958225-A7A1-439B-9651-D60F50006908}" type="presOf" srcId="{6C7D3F60-3F93-4D85-9271-2D84037E8C0D}" destId="{E3B2057D-4206-45D9-84D7-DBB0761B8DC6}" srcOrd="0" destOrd="0" presId="urn:microsoft.com/office/officeart/2005/8/layout/hierarchy1"/>
    <dgm:cxn modelId="{1E5AA7C6-2048-4849-81DF-B2B162C64F25}" srcId="{7A6256F5-EB26-449E-82FE-7FA86D2CA59F}" destId="{E98409BF-E830-449C-9CB4-AD26A9AE6791}" srcOrd="1" destOrd="0" parTransId="{FA66C16B-1076-4924-B62C-0AEE780511A6}" sibTransId="{0ADC825A-67BC-41AA-AD8B-1DBC14B06CA5}"/>
    <dgm:cxn modelId="{38DA1FE1-035E-4C6C-BF93-A8B4B8E38B13}" type="presParOf" srcId="{30BC3E4B-1AAD-47B1-A070-4C5496320CE8}" destId="{8819EA0C-765C-4B95-ADD0-979FEA1116B6}" srcOrd="0" destOrd="0" presId="urn:microsoft.com/office/officeart/2005/8/layout/hierarchy1"/>
    <dgm:cxn modelId="{609B23F8-BF48-4FC2-806E-B6ED583A484B}" type="presParOf" srcId="{8819EA0C-765C-4B95-ADD0-979FEA1116B6}" destId="{BB7AAD3B-9DE6-409D-A916-333FCDEB23B7}" srcOrd="0" destOrd="0" presId="urn:microsoft.com/office/officeart/2005/8/layout/hierarchy1"/>
    <dgm:cxn modelId="{DACCAD6B-8796-4D12-93CF-DFAFA54B3D70}" type="presParOf" srcId="{BB7AAD3B-9DE6-409D-A916-333FCDEB23B7}" destId="{2B4C8B95-AF65-408C-A286-C863A3C97983}" srcOrd="0" destOrd="0" presId="urn:microsoft.com/office/officeart/2005/8/layout/hierarchy1"/>
    <dgm:cxn modelId="{D02238E8-F9D6-4F55-A390-ACD55B6CEE11}" type="presParOf" srcId="{BB7AAD3B-9DE6-409D-A916-333FCDEB23B7}" destId="{F9C254F4-0499-4FAE-A0A8-C9425026974E}" srcOrd="1" destOrd="0" presId="urn:microsoft.com/office/officeart/2005/8/layout/hierarchy1"/>
    <dgm:cxn modelId="{FB4CF369-164C-4C4A-B34F-3C548FE782BD}" type="presParOf" srcId="{8819EA0C-765C-4B95-ADD0-979FEA1116B6}" destId="{4AD4FBCB-A548-4E8A-B904-9C3DEEE49554}" srcOrd="1" destOrd="0" presId="urn:microsoft.com/office/officeart/2005/8/layout/hierarchy1"/>
    <dgm:cxn modelId="{6C6EF4A8-08D8-4431-AF28-0D39239C8ED3}" type="presParOf" srcId="{4AD4FBCB-A548-4E8A-B904-9C3DEEE49554}" destId="{575DA7DA-7192-46A0-A1DA-6D0D8FAC972B}" srcOrd="0" destOrd="0" presId="urn:microsoft.com/office/officeart/2005/8/layout/hierarchy1"/>
    <dgm:cxn modelId="{754F9CF3-DA8A-40D0-8A8F-AD39F10ED5B1}" type="presParOf" srcId="{4AD4FBCB-A548-4E8A-B904-9C3DEEE49554}" destId="{9CEA0279-1823-45C2-AB8E-514738F37047}" srcOrd="1" destOrd="0" presId="urn:microsoft.com/office/officeart/2005/8/layout/hierarchy1"/>
    <dgm:cxn modelId="{1A92D9AC-12E9-4ECB-8792-EBC8D99756C5}" type="presParOf" srcId="{9CEA0279-1823-45C2-AB8E-514738F37047}" destId="{0DCC8DDC-D5F7-4F98-9C01-0323B58CCF73}" srcOrd="0" destOrd="0" presId="urn:microsoft.com/office/officeart/2005/8/layout/hierarchy1"/>
    <dgm:cxn modelId="{E38DC523-00D9-4891-9992-B2C223CEC6B8}" type="presParOf" srcId="{0DCC8DDC-D5F7-4F98-9C01-0323B58CCF73}" destId="{42EAAAF7-CE64-4D43-AB9B-400B4982E6E0}" srcOrd="0" destOrd="0" presId="urn:microsoft.com/office/officeart/2005/8/layout/hierarchy1"/>
    <dgm:cxn modelId="{5B1AE232-2A12-4F97-83CD-1D8BA40A022E}" type="presParOf" srcId="{0DCC8DDC-D5F7-4F98-9C01-0323B58CCF73}" destId="{77575332-74FA-4218-BA56-4C0742132A4C}" srcOrd="1" destOrd="0" presId="urn:microsoft.com/office/officeart/2005/8/layout/hierarchy1"/>
    <dgm:cxn modelId="{4D789270-3B4A-4FA6-8455-DB90CE285DB5}" type="presParOf" srcId="{9CEA0279-1823-45C2-AB8E-514738F37047}" destId="{8375FFD2-C7A1-458C-8E4A-14378F5C45B6}" srcOrd="1" destOrd="0" presId="urn:microsoft.com/office/officeart/2005/8/layout/hierarchy1"/>
    <dgm:cxn modelId="{F08EB864-7C8A-4AF6-B495-58F16BBDD60E}" type="presParOf" srcId="{8375FFD2-C7A1-458C-8E4A-14378F5C45B6}" destId="{375BFBC6-A9BC-40CE-B3D0-EA8D5FD385A1}" srcOrd="0" destOrd="0" presId="urn:microsoft.com/office/officeart/2005/8/layout/hierarchy1"/>
    <dgm:cxn modelId="{3D36C150-2FBA-425F-BA48-29623EBCB5AB}" type="presParOf" srcId="{8375FFD2-C7A1-458C-8E4A-14378F5C45B6}" destId="{2D7F6490-ABFC-4C52-90C9-4813BE3E1182}" srcOrd="1" destOrd="0" presId="urn:microsoft.com/office/officeart/2005/8/layout/hierarchy1"/>
    <dgm:cxn modelId="{E40B1342-FA86-40C6-823E-28AFE49DCC57}" type="presParOf" srcId="{2D7F6490-ABFC-4C52-90C9-4813BE3E1182}" destId="{33B3B9C4-FDE1-4BCB-AA0F-678CBB0A6AFE}" srcOrd="0" destOrd="0" presId="urn:microsoft.com/office/officeart/2005/8/layout/hierarchy1"/>
    <dgm:cxn modelId="{7F968570-7BCC-4255-9082-3F6E934E18D6}" type="presParOf" srcId="{33B3B9C4-FDE1-4BCB-AA0F-678CBB0A6AFE}" destId="{5FF89236-4C67-4335-86EE-BDA2566517B2}" srcOrd="0" destOrd="0" presId="urn:microsoft.com/office/officeart/2005/8/layout/hierarchy1"/>
    <dgm:cxn modelId="{E5F9BD9B-D2DE-4DEF-A800-BB6FDC80DD63}" type="presParOf" srcId="{33B3B9C4-FDE1-4BCB-AA0F-678CBB0A6AFE}" destId="{E56ED159-669B-4CBA-B85A-80502C379DE8}" srcOrd="1" destOrd="0" presId="urn:microsoft.com/office/officeart/2005/8/layout/hierarchy1"/>
    <dgm:cxn modelId="{50F306F0-7AF4-47EA-9845-90C07861B868}" type="presParOf" srcId="{2D7F6490-ABFC-4C52-90C9-4813BE3E1182}" destId="{665C8C96-C402-4C13-A05B-1C089A646965}" srcOrd="1" destOrd="0" presId="urn:microsoft.com/office/officeart/2005/8/layout/hierarchy1"/>
    <dgm:cxn modelId="{3483D96B-D4CB-4A41-9C59-F3A7A2CCFCAB}" type="presParOf" srcId="{4AD4FBCB-A548-4E8A-B904-9C3DEEE49554}" destId="{8C463ECB-9851-4312-A61D-46F6DFB19CDE}" srcOrd="2" destOrd="0" presId="urn:microsoft.com/office/officeart/2005/8/layout/hierarchy1"/>
    <dgm:cxn modelId="{E55828EC-A9F2-4791-A39C-95244986587D}" type="presParOf" srcId="{4AD4FBCB-A548-4E8A-B904-9C3DEEE49554}" destId="{899AA97C-9D05-4AD2-8F43-FE76632E0638}" srcOrd="3" destOrd="0" presId="urn:microsoft.com/office/officeart/2005/8/layout/hierarchy1"/>
    <dgm:cxn modelId="{7AB0D67F-1D8F-4C3D-8FB9-FF513976914E}" type="presParOf" srcId="{899AA97C-9D05-4AD2-8F43-FE76632E0638}" destId="{6266AAC6-C1AA-4350-B431-0D2CCA665F1A}" srcOrd="0" destOrd="0" presId="urn:microsoft.com/office/officeart/2005/8/layout/hierarchy1"/>
    <dgm:cxn modelId="{E7BBD5D1-7927-4594-BC2F-CE91C94EB302}" type="presParOf" srcId="{6266AAC6-C1AA-4350-B431-0D2CCA665F1A}" destId="{CFB9382C-651F-4552-B358-13E6ADE2DCB2}" srcOrd="0" destOrd="0" presId="urn:microsoft.com/office/officeart/2005/8/layout/hierarchy1"/>
    <dgm:cxn modelId="{2AB81BD9-B247-47F9-9644-0E83310D3B5F}" type="presParOf" srcId="{6266AAC6-C1AA-4350-B431-0D2CCA665F1A}" destId="{FD349C76-8555-4C3D-908C-255CE4CFD40C}" srcOrd="1" destOrd="0" presId="urn:microsoft.com/office/officeart/2005/8/layout/hierarchy1"/>
    <dgm:cxn modelId="{B3E89996-90A0-40B4-8C58-0F61FF883139}" type="presParOf" srcId="{899AA97C-9D05-4AD2-8F43-FE76632E0638}" destId="{207FA36F-A732-42A1-97F9-2649C4258E64}" srcOrd="1" destOrd="0" presId="urn:microsoft.com/office/officeart/2005/8/layout/hierarchy1"/>
    <dgm:cxn modelId="{C209671A-C072-4F45-8B81-542907360ECB}" type="presParOf" srcId="{207FA36F-A732-42A1-97F9-2649C4258E64}" destId="{097D3804-DE54-4D08-BF43-4A08FBFC8EBF}" srcOrd="0" destOrd="0" presId="urn:microsoft.com/office/officeart/2005/8/layout/hierarchy1"/>
    <dgm:cxn modelId="{6BD05599-F1FA-4017-9187-4916955F2194}" type="presParOf" srcId="{207FA36F-A732-42A1-97F9-2649C4258E64}" destId="{79D9B1B0-975E-4A7B-B7FA-1B3055AC5F2E}" srcOrd="1" destOrd="0" presId="urn:microsoft.com/office/officeart/2005/8/layout/hierarchy1"/>
    <dgm:cxn modelId="{E99C42FC-55AE-4A05-B82D-9DB4913BB086}" type="presParOf" srcId="{79D9B1B0-975E-4A7B-B7FA-1B3055AC5F2E}" destId="{B68BB426-4569-4369-AD8D-199C4F35B8DA}" srcOrd="0" destOrd="0" presId="urn:microsoft.com/office/officeart/2005/8/layout/hierarchy1"/>
    <dgm:cxn modelId="{24C71D0D-B8F8-4AAF-B6FE-D00D353A70A3}" type="presParOf" srcId="{B68BB426-4569-4369-AD8D-199C4F35B8DA}" destId="{A0ADFAC9-E6CE-4E52-B665-B2697CEDE560}" srcOrd="0" destOrd="0" presId="urn:microsoft.com/office/officeart/2005/8/layout/hierarchy1"/>
    <dgm:cxn modelId="{289BD60E-73E6-4BC0-A03B-2A4DBB58F51A}" type="presParOf" srcId="{B68BB426-4569-4369-AD8D-199C4F35B8DA}" destId="{9CFBB9BF-BC72-4EF6-974A-6CC780FE69ED}" srcOrd="1" destOrd="0" presId="urn:microsoft.com/office/officeart/2005/8/layout/hierarchy1"/>
    <dgm:cxn modelId="{0BBFB308-0ED7-4A02-A695-57BB163F2ECA}" type="presParOf" srcId="{79D9B1B0-975E-4A7B-B7FA-1B3055AC5F2E}" destId="{5C87E571-9FBD-4804-A625-24E315969B30}" srcOrd="1" destOrd="0" presId="urn:microsoft.com/office/officeart/2005/8/layout/hierarchy1"/>
    <dgm:cxn modelId="{22EECB2A-14F1-4F7C-87D8-49336F305FD4}" type="presParOf" srcId="{4AD4FBCB-A548-4E8A-B904-9C3DEEE49554}" destId="{AF1065F6-98AE-4A56-9959-72824B4BD9C6}" srcOrd="4" destOrd="0" presId="urn:microsoft.com/office/officeart/2005/8/layout/hierarchy1"/>
    <dgm:cxn modelId="{0FDAE2ED-2786-4E49-9723-4D994243F440}" type="presParOf" srcId="{4AD4FBCB-A548-4E8A-B904-9C3DEEE49554}" destId="{491474F0-EDD8-49A9-851E-C8C90B67AA7D}" srcOrd="5" destOrd="0" presId="urn:microsoft.com/office/officeart/2005/8/layout/hierarchy1"/>
    <dgm:cxn modelId="{584FC7C6-38D7-4E54-9DA2-EBE43B11A1E7}" type="presParOf" srcId="{491474F0-EDD8-49A9-851E-C8C90B67AA7D}" destId="{FE041480-1F59-4C88-81BE-03DC78FEC626}" srcOrd="0" destOrd="0" presId="urn:microsoft.com/office/officeart/2005/8/layout/hierarchy1"/>
    <dgm:cxn modelId="{F784D54E-B023-4AD9-B16A-B3D63F5A9008}" type="presParOf" srcId="{FE041480-1F59-4C88-81BE-03DC78FEC626}" destId="{E07704E5-35DA-4FDE-A531-704A7413ABE0}" srcOrd="0" destOrd="0" presId="urn:microsoft.com/office/officeart/2005/8/layout/hierarchy1"/>
    <dgm:cxn modelId="{3ECE868A-D9F5-48DD-8841-F7209E8DC54B}" type="presParOf" srcId="{FE041480-1F59-4C88-81BE-03DC78FEC626}" destId="{E3B2057D-4206-45D9-84D7-DBB0761B8DC6}" srcOrd="1" destOrd="0" presId="urn:microsoft.com/office/officeart/2005/8/layout/hierarchy1"/>
    <dgm:cxn modelId="{DA6EC0CF-21AF-4B5D-9D9F-CCC3FE2B4E4B}" type="presParOf" srcId="{491474F0-EDD8-49A9-851E-C8C90B67AA7D}" destId="{DAA175A7-3A87-431E-B48F-A6CB363E08FF}" srcOrd="1" destOrd="0" presId="urn:microsoft.com/office/officeart/2005/8/layout/hierarchy1"/>
    <dgm:cxn modelId="{DC0A9358-268C-4BFB-A375-24E4ED799B5E}" type="presParOf" srcId="{DAA175A7-3A87-431E-B48F-A6CB363E08FF}" destId="{AFA1870A-F63B-42A4-A304-3464583E0D78}" srcOrd="0" destOrd="0" presId="urn:microsoft.com/office/officeart/2005/8/layout/hierarchy1"/>
    <dgm:cxn modelId="{B126AE0A-D505-420B-A42C-DC88DCF091F4}" type="presParOf" srcId="{DAA175A7-3A87-431E-B48F-A6CB363E08FF}" destId="{68C0D22C-B31C-49DD-9592-CD55A2E309FB}" srcOrd="1" destOrd="0" presId="urn:microsoft.com/office/officeart/2005/8/layout/hierarchy1"/>
    <dgm:cxn modelId="{AEF6A95F-295B-486B-943C-3718A5AAA6C4}" type="presParOf" srcId="{68C0D22C-B31C-49DD-9592-CD55A2E309FB}" destId="{3CF03E54-2B21-42F4-B7CC-DADED35B405E}" srcOrd="0" destOrd="0" presId="urn:microsoft.com/office/officeart/2005/8/layout/hierarchy1"/>
    <dgm:cxn modelId="{D9B5D411-9670-4077-95EB-79C3862B593B}" type="presParOf" srcId="{3CF03E54-2B21-42F4-B7CC-DADED35B405E}" destId="{86B75AFE-87B3-4054-B054-B1D9E7A227FF}" srcOrd="0" destOrd="0" presId="urn:microsoft.com/office/officeart/2005/8/layout/hierarchy1"/>
    <dgm:cxn modelId="{1BF60DCC-8E64-48C8-B0FF-745185A3B998}" type="presParOf" srcId="{3CF03E54-2B21-42F4-B7CC-DADED35B405E}" destId="{5FC05E97-5D23-4996-B661-D80C4C7BFC73}" srcOrd="1" destOrd="0" presId="urn:microsoft.com/office/officeart/2005/8/layout/hierarchy1"/>
    <dgm:cxn modelId="{73AE4917-DB74-43A8-9A02-CB056151AA77}" type="presParOf" srcId="{68C0D22C-B31C-49DD-9592-CD55A2E309FB}" destId="{97CDB6F6-FD58-4216-BE7E-B1460A97B8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75F588-0279-4812-A84D-71D12B28C964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B08CFD-227F-4AD7-88BE-88B4DEB9D637}">
      <dgm:prSet phldrT="[Text]"/>
      <dgm:spPr/>
      <dgm:t>
        <a:bodyPr/>
        <a:lstStyle/>
        <a:p>
          <a:r>
            <a:rPr lang="en-US" dirty="0" smtClean="0"/>
            <a:t>Perusahaan </a:t>
          </a:r>
          <a:r>
            <a:rPr lang="en-US" dirty="0" err="1" smtClean="0"/>
            <a:t>perseorangan</a:t>
          </a:r>
          <a:endParaRPr lang="en-US" dirty="0"/>
        </a:p>
      </dgm:t>
    </dgm:pt>
    <dgm:pt modelId="{14174095-C2E5-4D2F-97F4-26D9F3A0CAC3}" type="parTrans" cxnId="{971D8462-4A26-4772-A59F-601F26DBE9A7}">
      <dgm:prSet/>
      <dgm:spPr/>
      <dgm:t>
        <a:bodyPr/>
        <a:lstStyle/>
        <a:p>
          <a:endParaRPr lang="en-US"/>
        </a:p>
      </dgm:t>
    </dgm:pt>
    <dgm:pt modelId="{5868EB53-0539-4A75-AE77-E1B597BF6095}" type="sibTrans" cxnId="{971D8462-4A26-4772-A59F-601F26DBE9A7}">
      <dgm:prSet/>
      <dgm:spPr/>
      <dgm:t>
        <a:bodyPr/>
        <a:lstStyle/>
        <a:p>
          <a:endParaRPr lang="en-US"/>
        </a:p>
      </dgm:t>
    </dgm:pt>
    <dgm:pt modelId="{46BDF6C4-6520-4228-8A7C-1EF1FC7A5171}">
      <dgm:prSet phldrT="[Text]"/>
      <dgm:spPr/>
      <dgm:t>
        <a:bodyPr/>
        <a:lstStyle/>
        <a:p>
          <a:r>
            <a:rPr lang="en-US" dirty="0" smtClean="0"/>
            <a:t>Modal </a:t>
          </a:r>
          <a:r>
            <a:rPr lang="en-US" dirty="0" err="1" smtClean="0"/>
            <a:t>pemilik</a:t>
          </a:r>
          <a:endParaRPr lang="en-US" dirty="0"/>
        </a:p>
      </dgm:t>
    </dgm:pt>
    <dgm:pt modelId="{E11683F8-28E7-4E0B-81C5-EEA131932B83}" type="parTrans" cxnId="{9C1E00AF-EC64-47C3-AE3C-5EA5500E179B}">
      <dgm:prSet/>
      <dgm:spPr/>
      <dgm:t>
        <a:bodyPr/>
        <a:lstStyle/>
        <a:p>
          <a:endParaRPr lang="en-US"/>
        </a:p>
      </dgm:t>
    </dgm:pt>
    <dgm:pt modelId="{2B27E558-E699-4FDE-8F96-E91C129A8F54}" type="sibTrans" cxnId="{9C1E00AF-EC64-47C3-AE3C-5EA5500E179B}">
      <dgm:prSet/>
      <dgm:spPr/>
      <dgm:t>
        <a:bodyPr/>
        <a:lstStyle/>
        <a:p>
          <a:endParaRPr lang="en-US"/>
        </a:p>
      </dgm:t>
    </dgm:pt>
    <dgm:pt modelId="{8D31BD23-B868-4A5A-8066-B3BF91288127}">
      <dgm:prSet phldrT="[Text]"/>
      <dgm:spPr/>
      <dgm:t>
        <a:bodyPr/>
        <a:lstStyle/>
        <a:p>
          <a:r>
            <a:rPr lang="en-US" dirty="0" smtClean="0"/>
            <a:t>Persekutuan</a:t>
          </a:r>
          <a:endParaRPr lang="en-US" dirty="0"/>
        </a:p>
      </dgm:t>
    </dgm:pt>
    <dgm:pt modelId="{F2B19918-A999-4512-9522-6F1E52DA1207}" type="parTrans" cxnId="{CB432966-EB23-4DF7-AFAC-874F71395AEA}">
      <dgm:prSet/>
      <dgm:spPr/>
      <dgm:t>
        <a:bodyPr/>
        <a:lstStyle/>
        <a:p>
          <a:endParaRPr lang="en-US"/>
        </a:p>
      </dgm:t>
    </dgm:pt>
    <dgm:pt modelId="{DCB27C2B-3658-42EC-B61C-9D04A7C153EB}" type="sibTrans" cxnId="{CB432966-EB23-4DF7-AFAC-874F71395AEA}">
      <dgm:prSet/>
      <dgm:spPr/>
      <dgm:t>
        <a:bodyPr/>
        <a:lstStyle/>
        <a:p>
          <a:endParaRPr lang="en-US"/>
        </a:p>
      </dgm:t>
    </dgm:pt>
    <dgm:pt modelId="{82A53CE4-B5C5-4E9E-A6B4-F3E0AED22356}">
      <dgm:prSet phldrT="[Text]"/>
      <dgm:spPr/>
      <dgm:t>
        <a:bodyPr/>
        <a:lstStyle/>
        <a:p>
          <a:r>
            <a:rPr lang="en-US" dirty="0" smtClean="0"/>
            <a:t>Modal </a:t>
          </a:r>
          <a:r>
            <a:rPr lang="en-US" dirty="0" err="1" smtClean="0"/>
            <a:t>sekutu</a:t>
          </a:r>
          <a:endParaRPr lang="en-US" dirty="0"/>
        </a:p>
      </dgm:t>
    </dgm:pt>
    <dgm:pt modelId="{6593A66E-DD75-4D61-A52B-18BCAD34DD8F}" type="parTrans" cxnId="{FEF9FA97-5375-49D9-9983-D4D9CE9C5CBE}">
      <dgm:prSet/>
      <dgm:spPr/>
      <dgm:t>
        <a:bodyPr/>
        <a:lstStyle/>
        <a:p>
          <a:endParaRPr lang="en-US"/>
        </a:p>
      </dgm:t>
    </dgm:pt>
    <dgm:pt modelId="{6172ECA4-23C0-4AEB-A758-4278486AFCA8}" type="sibTrans" cxnId="{FEF9FA97-5375-49D9-9983-D4D9CE9C5CBE}">
      <dgm:prSet/>
      <dgm:spPr/>
      <dgm:t>
        <a:bodyPr/>
        <a:lstStyle/>
        <a:p>
          <a:endParaRPr lang="en-US"/>
        </a:p>
      </dgm:t>
    </dgm:pt>
    <dgm:pt modelId="{2877BF02-B995-4CFF-83ED-4AB743C0A1FA}">
      <dgm:prSet phldrT="[Text]"/>
      <dgm:spPr/>
      <dgm:t>
        <a:bodyPr/>
        <a:lstStyle/>
        <a:p>
          <a:r>
            <a:rPr lang="en-US" dirty="0" smtClean="0"/>
            <a:t>PT</a:t>
          </a:r>
          <a:endParaRPr lang="en-US" dirty="0"/>
        </a:p>
      </dgm:t>
    </dgm:pt>
    <dgm:pt modelId="{85F0E4D6-EFE6-46B3-A3C8-F62166FB14CF}" type="parTrans" cxnId="{B719E933-3A96-4C47-930C-EE045B24D8E3}">
      <dgm:prSet/>
      <dgm:spPr/>
      <dgm:t>
        <a:bodyPr/>
        <a:lstStyle/>
        <a:p>
          <a:endParaRPr lang="en-US"/>
        </a:p>
      </dgm:t>
    </dgm:pt>
    <dgm:pt modelId="{0CCC80C5-2C70-4C14-A42E-D3014EFE2CAF}" type="sibTrans" cxnId="{B719E933-3A96-4C47-930C-EE045B24D8E3}">
      <dgm:prSet/>
      <dgm:spPr/>
      <dgm:t>
        <a:bodyPr/>
        <a:lstStyle/>
        <a:p>
          <a:endParaRPr lang="en-US"/>
        </a:p>
      </dgm:t>
    </dgm:pt>
    <dgm:pt modelId="{3B186A84-97B1-4B68-B103-E7870CE88BF2}">
      <dgm:prSet phldrT="[Text]"/>
      <dgm:spPr/>
      <dgm:t>
        <a:bodyPr/>
        <a:lstStyle/>
        <a:p>
          <a:r>
            <a:rPr lang="en-US" dirty="0" smtClean="0"/>
            <a:t>Modal </a:t>
          </a:r>
          <a:r>
            <a:rPr lang="en-US" dirty="0" err="1" smtClean="0"/>
            <a:t>disetor</a:t>
          </a:r>
          <a:r>
            <a:rPr lang="en-US" dirty="0" smtClean="0"/>
            <a:t> (</a:t>
          </a:r>
          <a:r>
            <a:rPr lang="en-US" dirty="0" err="1" smtClean="0"/>
            <a:t>Saham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tambahan</a:t>
          </a:r>
          <a:r>
            <a:rPr lang="en-US" dirty="0" smtClean="0"/>
            <a:t> modal </a:t>
          </a:r>
          <a:r>
            <a:rPr lang="en-US" dirty="0" err="1" smtClean="0"/>
            <a:t>disetor</a:t>
          </a:r>
          <a:r>
            <a:rPr lang="en-US" dirty="0" smtClean="0"/>
            <a:t>)</a:t>
          </a:r>
          <a:endParaRPr lang="en-US" dirty="0"/>
        </a:p>
      </dgm:t>
    </dgm:pt>
    <dgm:pt modelId="{CA3DB6B6-637F-4958-B894-DCCF5559D88A}" type="parTrans" cxnId="{51F0E3C5-B0AA-4A9F-9D4F-72D042F07524}">
      <dgm:prSet/>
      <dgm:spPr/>
      <dgm:t>
        <a:bodyPr/>
        <a:lstStyle/>
        <a:p>
          <a:endParaRPr lang="en-US"/>
        </a:p>
      </dgm:t>
    </dgm:pt>
    <dgm:pt modelId="{59A1EAAF-1A05-49A4-A3AC-B39F658999EE}" type="sibTrans" cxnId="{51F0E3C5-B0AA-4A9F-9D4F-72D042F07524}">
      <dgm:prSet/>
      <dgm:spPr/>
      <dgm:t>
        <a:bodyPr/>
        <a:lstStyle/>
        <a:p>
          <a:endParaRPr lang="en-US"/>
        </a:p>
      </dgm:t>
    </dgm:pt>
    <dgm:pt modelId="{99FE32A3-A3A7-45FE-BBF7-0D7CE782F036}">
      <dgm:prSet phldrT="[Text]"/>
      <dgm:spPr/>
      <dgm:t>
        <a:bodyPr/>
        <a:lstStyle/>
        <a:p>
          <a:r>
            <a:rPr lang="en-US" dirty="0" err="1" smtClean="0"/>
            <a:t>Laba</a:t>
          </a:r>
          <a:r>
            <a:rPr lang="en-US" dirty="0" smtClean="0"/>
            <a:t> </a:t>
          </a:r>
          <a:r>
            <a:rPr lang="en-US" dirty="0" err="1" smtClean="0"/>
            <a:t>ditahan</a:t>
          </a:r>
          <a:endParaRPr lang="en-US" dirty="0"/>
        </a:p>
      </dgm:t>
    </dgm:pt>
    <dgm:pt modelId="{4560A061-90F1-4296-9260-7F7F139EE449}" type="parTrans" cxnId="{BE517E2A-C5DF-4754-BCD3-3D1306ACCC45}">
      <dgm:prSet/>
      <dgm:spPr/>
      <dgm:t>
        <a:bodyPr/>
        <a:lstStyle/>
        <a:p>
          <a:endParaRPr lang="en-US"/>
        </a:p>
      </dgm:t>
    </dgm:pt>
    <dgm:pt modelId="{6B0B1DFE-AA95-40BE-B55C-3295DD34A503}" type="sibTrans" cxnId="{BE517E2A-C5DF-4754-BCD3-3D1306ACCC45}">
      <dgm:prSet/>
      <dgm:spPr/>
      <dgm:t>
        <a:bodyPr/>
        <a:lstStyle/>
        <a:p>
          <a:endParaRPr lang="en-US"/>
        </a:p>
      </dgm:t>
    </dgm:pt>
    <dgm:pt modelId="{26E8B44F-9213-4F79-80F1-39535378FB77}" type="pres">
      <dgm:prSet presAssocID="{C675F588-0279-4812-A84D-71D12B28C9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70ED01-A0A4-4949-B3B8-2BAB1B20D947}" type="pres">
      <dgm:prSet presAssocID="{51B08CFD-227F-4AD7-88BE-88B4DEB9D637}" presName="composite" presStyleCnt="0"/>
      <dgm:spPr/>
    </dgm:pt>
    <dgm:pt modelId="{BB4D3CEF-D126-4D8A-982C-43C24E7F771D}" type="pres">
      <dgm:prSet presAssocID="{51B08CFD-227F-4AD7-88BE-88B4DEB9D63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76B6E-CC06-4614-9925-64AFB3D8D2BE}" type="pres">
      <dgm:prSet presAssocID="{51B08CFD-227F-4AD7-88BE-88B4DEB9D63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6F3E4-CC61-47AE-889A-B47D04F98680}" type="pres">
      <dgm:prSet presAssocID="{5868EB53-0539-4A75-AE77-E1B597BF6095}" presName="space" presStyleCnt="0"/>
      <dgm:spPr/>
    </dgm:pt>
    <dgm:pt modelId="{98330F47-D8EF-4231-B96B-F8051304C9F3}" type="pres">
      <dgm:prSet presAssocID="{8D31BD23-B868-4A5A-8066-B3BF91288127}" presName="composite" presStyleCnt="0"/>
      <dgm:spPr/>
    </dgm:pt>
    <dgm:pt modelId="{C9BAEB04-3271-4BCE-BDAE-D45DFAF6F148}" type="pres">
      <dgm:prSet presAssocID="{8D31BD23-B868-4A5A-8066-B3BF9128812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3A6DC-3093-4F79-8372-4F22B3058579}" type="pres">
      <dgm:prSet presAssocID="{8D31BD23-B868-4A5A-8066-B3BF9128812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889D1-6B06-4DF8-81BE-DA92563EE72C}" type="pres">
      <dgm:prSet presAssocID="{DCB27C2B-3658-42EC-B61C-9D04A7C153EB}" presName="space" presStyleCnt="0"/>
      <dgm:spPr/>
    </dgm:pt>
    <dgm:pt modelId="{760F34E7-B9BE-44D2-958F-BA2C36070140}" type="pres">
      <dgm:prSet presAssocID="{2877BF02-B995-4CFF-83ED-4AB743C0A1FA}" presName="composite" presStyleCnt="0"/>
      <dgm:spPr/>
    </dgm:pt>
    <dgm:pt modelId="{55B0A2EE-6F75-41F3-83CE-70F628FB664D}" type="pres">
      <dgm:prSet presAssocID="{2877BF02-B995-4CFF-83ED-4AB743C0A1F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A0A04-9F8B-45CC-A517-E8E9340FFEE7}" type="pres">
      <dgm:prSet presAssocID="{2877BF02-B995-4CFF-83ED-4AB743C0A1F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517E2A-C5DF-4754-BCD3-3D1306ACCC45}" srcId="{2877BF02-B995-4CFF-83ED-4AB743C0A1FA}" destId="{99FE32A3-A3A7-45FE-BBF7-0D7CE782F036}" srcOrd="1" destOrd="0" parTransId="{4560A061-90F1-4296-9260-7F7F139EE449}" sibTransId="{6B0B1DFE-AA95-40BE-B55C-3295DD34A503}"/>
    <dgm:cxn modelId="{971D8462-4A26-4772-A59F-601F26DBE9A7}" srcId="{C675F588-0279-4812-A84D-71D12B28C964}" destId="{51B08CFD-227F-4AD7-88BE-88B4DEB9D637}" srcOrd="0" destOrd="0" parTransId="{14174095-C2E5-4D2F-97F4-26D9F3A0CAC3}" sibTransId="{5868EB53-0539-4A75-AE77-E1B597BF6095}"/>
    <dgm:cxn modelId="{51F0E3C5-B0AA-4A9F-9D4F-72D042F07524}" srcId="{2877BF02-B995-4CFF-83ED-4AB743C0A1FA}" destId="{3B186A84-97B1-4B68-B103-E7870CE88BF2}" srcOrd="0" destOrd="0" parTransId="{CA3DB6B6-637F-4958-B894-DCCF5559D88A}" sibTransId="{59A1EAAF-1A05-49A4-A3AC-B39F658999EE}"/>
    <dgm:cxn modelId="{B719E933-3A96-4C47-930C-EE045B24D8E3}" srcId="{C675F588-0279-4812-A84D-71D12B28C964}" destId="{2877BF02-B995-4CFF-83ED-4AB743C0A1FA}" srcOrd="2" destOrd="0" parTransId="{85F0E4D6-EFE6-46B3-A3C8-F62166FB14CF}" sibTransId="{0CCC80C5-2C70-4C14-A42E-D3014EFE2CAF}"/>
    <dgm:cxn modelId="{CB432966-EB23-4DF7-AFAC-874F71395AEA}" srcId="{C675F588-0279-4812-A84D-71D12B28C964}" destId="{8D31BD23-B868-4A5A-8066-B3BF91288127}" srcOrd="1" destOrd="0" parTransId="{F2B19918-A999-4512-9522-6F1E52DA1207}" sibTransId="{DCB27C2B-3658-42EC-B61C-9D04A7C153EB}"/>
    <dgm:cxn modelId="{4EF11093-92D1-4F86-8D5D-F92BB60C7396}" type="presOf" srcId="{46BDF6C4-6520-4228-8A7C-1EF1FC7A5171}" destId="{70776B6E-CC06-4614-9925-64AFB3D8D2BE}" srcOrd="0" destOrd="0" presId="urn:microsoft.com/office/officeart/2005/8/layout/hList1"/>
    <dgm:cxn modelId="{ADD0B61B-81D9-4402-9765-CCDB6085AA19}" type="presOf" srcId="{C675F588-0279-4812-A84D-71D12B28C964}" destId="{26E8B44F-9213-4F79-80F1-39535378FB77}" srcOrd="0" destOrd="0" presId="urn:microsoft.com/office/officeart/2005/8/layout/hList1"/>
    <dgm:cxn modelId="{6621BFB5-6D09-4FBB-86B1-CF5D9AB35665}" type="presOf" srcId="{82A53CE4-B5C5-4E9E-A6B4-F3E0AED22356}" destId="{76A3A6DC-3093-4F79-8372-4F22B3058579}" srcOrd="0" destOrd="0" presId="urn:microsoft.com/office/officeart/2005/8/layout/hList1"/>
    <dgm:cxn modelId="{9C1E00AF-EC64-47C3-AE3C-5EA5500E179B}" srcId="{51B08CFD-227F-4AD7-88BE-88B4DEB9D637}" destId="{46BDF6C4-6520-4228-8A7C-1EF1FC7A5171}" srcOrd="0" destOrd="0" parTransId="{E11683F8-28E7-4E0B-81C5-EEA131932B83}" sibTransId="{2B27E558-E699-4FDE-8F96-E91C129A8F54}"/>
    <dgm:cxn modelId="{A8633B73-2ED2-4D99-9708-FD4C7864D152}" type="presOf" srcId="{3B186A84-97B1-4B68-B103-E7870CE88BF2}" destId="{128A0A04-9F8B-45CC-A517-E8E9340FFEE7}" srcOrd="0" destOrd="0" presId="urn:microsoft.com/office/officeart/2005/8/layout/hList1"/>
    <dgm:cxn modelId="{AEF601E8-58F7-4261-9F5E-5DC263A499B7}" type="presOf" srcId="{8D31BD23-B868-4A5A-8066-B3BF91288127}" destId="{C9BAEB04-3271-4BCE-BDAE-D45DFAF6F148}" srcOrd="0" destOrd="0" presId="urn:microsoft.com/office/officeart/2005/8/layout/hList1"/>
    <dgm:cxn modelId="{FEF9FA97-5375-49D9-9983-D4D9CE9C5CBE}" srcId="{8D31BD23-B868-4A5A-8066-B3BF91288127}" destId="{82A53CE4-B5C5-4E9E-A6B4-F3E0AED22356}" srcOrd="0" destOrd="0" parTransId="{6593A66E-DD75-4D61-A52B-18BCAD34DD8F}" sibTransId="{6172ECA4-23C0-4AEB-A758-4278486AFCA8}"/>
    <dgm:cxn modelId="{08B2165B-70C9-45A8-BAF6-3E42BD08F6BA}" type="presOf" srcId="{51B08CFD-227F-4AD7-88BE-88B4DEB9D637}" destId="{BB4D3CEF-D126-4D8A-982C-43C24E7F771D}" srcOrd="0" destOrd="0" presId="urn:microsoft.com/office/officeart/2005/8/layout/hList1"/>
    <dgm:cxn modelId="{6C195EE8-5A73-4D88-884E-0CB0590826BE}" type="presOf" srcId="{2877BF02-B995-4CFF-83ED-4AB743C0A1FA}" destId="{55B0A2EE-6F75-41F3-83CE-70F628FB664D}" srcOrd="0" destOrd="0" presId="urn:microsoft.com/office/officeart/2005/8/layout/hList1"/>
    <dgm:cxn modelId="{44FD63A6-5088-44BB-BFAE-D40AE1C6FE15}" type="presOf" srcId="{99FE32A3-A3A7-45FE-BBF7-0D7CE782F036}" destId="{128A0A04-9F8B-45CC-A517-E8E9340FFEE7}" srcOrd="0" destOrd="1" presId="urn:microsoft.com/office/officeart/2005/8/layout/hList1"/>
    <dgm:cxn modelId="{E12F978C-B11D-44C0-9C64-C15C98A1141B}" type="presParOf" srcId="{26E8B44F-9213-4F79-80F1-39535378FB77}" destId="{7F70ED01-A0A4-4949-B3B8-2BAB1B20D947}" srcOrd="0" destOrd="0" presId="urn:microsoft.com/office/officeart/2005/8/layout/hList1"/>
    <dgm:cxn modelId="{3E3259E5-B2A8-4BD4-97C5-EE1F4A801970}" type="presParOf" srcId="{7F70ED01-A0A4-4949-B3B8-2BAB1B20D947}" destId="{BB4D3CEF-D126-4D8A-982C-43C24E7F771D}" srcOrd="0" destOrd="0" presId="urn:microsoft.com/office/officeart/2005/8/layout/hList1"/>
    <dgm:cxn modelId="{54D12930-93E4-4939-A4C5-07479675C3B9}" type="presParOf" srcId="{7F70ED01-A0A4-4949-B3B8-2BAB1B20D947}" destId="{70776B6E-CC06-4614-9925-64AFB3D8D2BE}" srcOrd="1" destOrd="0" presId="urn:microsoft.com/office/officeart/2005/8/layout/hList1"/>
    <dgm:cxn modelId="{D994662C-2052-4521-AB00-9FDC614D2849}" type="presParOf" srcId="{26E8B44F-9213-4F79-80F1-39535378FB77}" destId="{F546F3E4-CC61-47AE-889A-B47D04F98680}" srcOrd="1" destOrd="0" presId="urn:microsoft.com/office/officeart/2005/8/layout/hList1"/>
    <dgm:cxn modelId="{1C758F5A-BFE0-42F8-BABD-FD7F70FFB292}" type="presParOf" srcId="{26E8B44F-9213-4F79-80F1-39535378FB77}" destId="{98330F47-D8EF-4231-B96B-F8051304C9F3}" srcOrd="2" destOrd="0" presId="urn:microsoft.com/office/officeart/2005/8/layout/hList1"/>
    <dgm:cxn modelId="{B3EAE8F7-32A6-43A0-A23F-B528A2772F59}" type="presParOf" srcId="{98330F47-D8EF-4231-B96B-F8051304C9F3}" destId="{C9BAEB04-3271-4BCE-BDAE-D45DFAF6F148}" srcOrd="0" destOrd="0" presId="urn:microsoft.com/office/officeart/2005/8/layout/hList1"/>
    <dgm:cxn modelId="{3E1E9D8A-CBBA-41E1-9A15-FB8E5517306B}" type="presParOf" srcId="{98330F47-D8EF-4231-B96B-F8051304C9F3}" destId="{76A3A6DC-3093-4F79-8372-4F22B3058579}" srcOrd="1" destOrd="0" presId="urn:microsoft.com/office/officeart/2005/8/layout/hList1"/>
    <dgm:cxn modelId="{ABF26DDE-A122-43E6-8AEB-058EB3F24815}" type="presParOf" srcId="{26E8B44F-9213-4F79-80F1-39535378FB77}" destId="{893889D1-6B06-4DF8-81BE-DA92563EE72C}" srcOrd="3" destOrd="0" presId="urn:microsoft.com/office/officeart/2005/8/layout/hList1"/>
    <dgm:cxn modelId="{1B90797E-C5FC-44F8-BCFD-C70F90D0BC36}" type="presParOf" srcId="{26E8B44F-9213-4F79-80F1-39535378FB77}" destId="{760F34E7-B9BE-44D2-958F-BA2C36070140}" srcOrd="4" destOrd="0" presId="urn:microsoft.com/office/officeart/2005/8/layout/hList1"/>
    <dgm:cxn modelId="{A2EADB9D-0E40-4E52-A509-BE682E51F5F1}" type="presParOf" srcId="{760F34E7-B9BE-44D2-958F-BA2C36070140}" destId="{55B0A2EE-6F75-41F3-83CE-70F628FB664D}" srcOrd="0" destOrd="0" presId="urn:microsoft.com/office/officeart/2005/8/layout/hList1"/>
    <dgm:cxn modelId="{3E80BD77-0E58-4CA4-8677-55DC5854A6EA}" type="presParOf" srcId="{760F34E7-B9BE-44D2-958F-BA2C36070140}" destId="{128A0A04-9F8B-45CC-A517-E8E9340FFE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5F44EC-5232-4175-A8E3-EC3ACC54DC09}" type="doc">
      <dgm:prSet loTypeId="urn:microsoft.com/office/officeart/2005/8/layout/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5A37FB9-7058-4D31-B932-EE5637A35823}">
      <dgm:prSet phldrT="[Text]"/>
      <dgm:spPr/>
      <dgm:t>
        <a:bodyPr/>
        <a:lstStyle/>
        <a:p>
          <a:r>
            <a:rPr lang="en-US" dirty="0" smtClean="0"/>
            <a:t>INPUT</a:t>
          </a:r>
          <a:endParaRPr lang="en-US" dirty="0"/>
        </a:p>
      </dgm:t>
    </dgm:pt>
    <dgm:pt modelId="{0379215A-E724-4AF8-BB34-6D55FCD188AD}" type="parTrans" cxnId="{2E75B318-C47B-4ADD-890F-BA6830FA5481}">
      <dgm:prSet/>
      <dgm:spPr/>
      <dgm:t>
        <a:bodyPr/>
        <a:lstStyle/>
        <a:p>
          <a:endParaRPr lang="en-US"/>
        </a:p>
      </dgm:t>
    </dgm:pt>
    <dgm:pt modelId="{69726C89-685B-4CB3-B209-7F66B05631A4}" type="sibTrans" cxnId="{2E75B318-C47B-4ADD-890F-BA6830FA5481}">
      <dgm:prSet/>
      <dgm:spPr/>
      <dgm:t>
        <a:bodyPr/>
        <a:lstStyle/>
        <a:p>
          <a:endParaRPr lang="en-US"/>
        </a:p>
      </dgm:t>
    </dgm:pt>
    <dgm:pt modelId="{71456C01-1FF3-4BB8-BD62-B0C59B870348}">
      <dgm:prSet phldrT="[Text]"/>
      <dgm:spPr/>
      <dgm:t>
        <a:bodyPr/>
        <a:lstStyle/>
        <a:p>
          <a:r>
            <a:rPr lang="en-US" dirty="0" err="1" smtClean="0"/>
            <a:t>Transaksi</a:t>
          </a:r>
          <a:r>
            <a:rPr lang="en-US" dirty="0" smtClean="0"/>
            <a:t> </a:t>
          </a:r>
          <a:r>
            <a:rPr lang="en-US" dirty="0" err="1" smtClean="0"/>
            <a:t>Bisnis</a:t>
          </a:r>
          <a:endParaRPr lang="en-US" dirty="0"/>
        </a:p>
      </dgm:t>
    </dgm:pt>
    <dgm:pt modelId="{A72CDA04-417A-451A-99C2-DB4DDF7BFC28}" type="parTrans" cxnId="{A530A920-E757-41A3-AC1E-EF4181244AFE}">
      <dgm:prSet/>
      <dgm:spPr/>
      <dgm:t>
        <a:bodyPr/>
        <a:lstStyle/>
        <a:p>
          <a:endParaRPr lang="en-US"/>
        </a:p>
      </dgm:t>
    </dgm:pt>
    <dgm:pt modelId="{D9411F4C-DD6D-4C4F-8F58-3057B9CC7C21}" type="sibTrans" cxnId="{A530A920-E757-41A3-AC1E-EF4181244AFE}">
      <dgm:prSet/>
      <dgm:spPr/>
      <dgm:t>
        <a:bodyPr/>
        <a:lstStyle/>
        <a:p>
          <a:endParaRPr lang="en-US"/>
        </a:p>
      </dgm:t>
    </dgm:pt>
    <dgm:pt modelId="{09E24932-DFEE-4A08-B29F-F7DCB22CB436}">
      <dgm:prSet phldrT="[Text]"/>
      <dgm:spPr/>
      <dgm:t>
        <a:bodyPr/>
        <a:lstStyle/>
        <a:p>
          <a:r>
            <a:rPr lang="en-US" dirty="0" smtClean="0"/>
            <a:t>PROSES</a:t>
          </a:r>
          <a:endParaRPr lang="en-US" dirty="0"/>
        </a:p>
      </dgm:t>
    </dgm:pt>
    <dgm:pt modelId="{44634C5F-630A-460F-9169-19FE9033DDAE}" type="parTrans" cxnId="{7768D47C-1F2E-4FA8-B3C5-E90F96C5D8EB}">
      <dgm:prSet/>
      <dgm:spPr/>
      <dgm:t>
        <a:bodyPr/>
        <a:lstStyle/>
        <a:p>
          <a:endParaRPr lang="en-US"/>
        </a:p>
      </dgm:t>
    </dgm:pt>
    <dgm:pt modelId="{B6528190-4CF5-4BCD-B658-AF224FA48DAB}" type="sibTrans" cxnId="{7768D47C-1F2E-4FA8-B3C5-E90F96C5D8EB}">
      <dgm:prSet/>
      <dgm:spPr/>
      <dgm:t>
        <a:bodyPr/>
        <a:lstStyle/>
        <a:p>
          <a:endParaRPr lang="en-US"/>
        </a:p>
      </dgm:t>
    </dgm:pt>
    <dgm:pt modelId="{56D08C4F-0914-4FF8-932B-8F06D5473A80}">
      <dgm:prSet phldrT="[Text]"/>
      <dgm:spPr/>
      <dgm:t>
        <a:bodyPr/>
        <a:lstStyle/>
        <a:p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Akuntansi</a:t>
          </a:r>
          <a:endParaRPr lang="en-US" dirty="0"/>
        </a:p>
      </dgm:t>
    </dgm:pt>
    <dgm:pt modelId="{C13139E2-1B9F-4BAC-A17B-36B8DD316ADC}" type="parTrans" cxnId="{34088AA9-A497-49CF-AA5F-DCEA75DC865B}">
      <dgm:prSet/>
      <dgm:spPr/>
      <dgm:t>
        <a:bodyPr/>
        <a:lstStyle/>
        <a:p>
          <a:endParaRPr lang="en-US"/>
        </a:p>
      </dgm:t>
    </dgm:pt>
    <dgm:pt modelId="{BB957769-ECDF-4A27-B991-4918EFA5D506}" type="sibTrans" cxnId="{34088AA9-A497-49CF-AA5F-DCEA75DC865B}">
      <dgm:prSet/>
      <dgm:spPr/>
      <dgm:t>
        <a:bodyPr/>
        <a:lstStyle/>
        <a:p>
          <a:endParaRPr lang="en-US"/>
        </a:p>
      </dgm:t>
    </dgm:pt>
    <dgm:pt modelId="{0128422F-DC9D-46ED-8729-5F6FA808F233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72C05246-E141-4C78-9BE4-56E53CB74E2E}" type="parTrans" cxnId="{941A1E1B-4EE6-4DEB-B096-D36B6DE305A7}">
      <dgm:prSet/>
      <dgm:spPr/>
      <dgm:t>
        <a:bodyPr/>
        <a:lstStyle/>
        <a:p>
          <a:endParaRPr lang="en-US"/>
        </a:p>
      </dgm:t>
    </dgm:pt>
    <dgm:pt modelId="{2464418D-1FD0-4D72-B7B7-EB17B57435EA}" type="sibTrans" cxnId="{941A1E1B-4EE6-4DEB-B096-D36B6DE305A7}">
      <dgm:prSet/>
      <dgm:spPr/>
      <dgm:t>
        <a:bodyPr/>
        <a:lstStyle/>
        <a:p>
          <a:endParaRPr lang="en-US"/>
        </a:p>
      </dgm:t>
    </dgm:pt>
    <dgm:pt modelId="{54BC2313-9FD8-43F5-9110-09DEDDFE3FBF}">
      <dgm:prSet phldrT="[Text]"/>
      <dgm:spPr/>
      <dgm:t>
        <a:bodyPr/>
        <a:lstStyle/>
        <a:p>
          <a:r>
            <a:rPr lang="en-US" smtClean="0"/>
            <a:t>Laporan </a:t>
          </a:r>
          <a:r>
            <a:rPr lang="en-US" dirty="0" err="1" smtClean="0"/>
            <a:t>Keuangan</a:t>
          </a:r>
          <a:endParaRPr lang="en-US" dirty="0"/>
        </a:p>
      </dgm:t>
    </dgm:pt>
    <dgm:pt modelId="{0DDCB40C-28A8-469A-95CC-E1D5A78ED03F}" type="parTrans" cxnId="{C50F08BD-9AFC-4B44-B564-D5197972AA39}">
      <dgm:prSet/>
      <dgm:spPr/>
      <dgm:t>
        <a:bodyPr/>
        <a:lstStyle/>
        <a:p>
          <a:endParaRPr lang="en-US"/>
        </a:p>
      </dgm:t>
    </dgm:pt>
    <dgm:pt modelId="{24552CAC-D4FD-4D8F-BAE8-7F36A5B799E8}" type="sibTrans" cxnId="{C50F08BD-9AFC-4B44-B564-D5197972AA39}">
      <dgm:prSet/>
      <dgm:spPr/>
      <dgm:t>
        <a:bodyPr/>
        <a:lstStyle/>
        <a:p>
          <a:endParaRPr lang="en-US"/>
        </a:p>
      </dgm:t>
    </dgm:pt>
    <dgm:pt modelId="{85D34F2A-EBA0-4F9C-8F27-BB22B6776D4B}" type="pres">
      <dgm:prSet presAssocID="{8D5F44EC-5232-4175-A8E3-EC3ACC54DC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91D9C0-E4BB-429C-8FC2-88A9B918B428}" type="pres">
      <dgm:prSet presAssocID="{0128422F-DC9D-46ED-8729-5F6FA808F233}" presName="boxAndChildren" presStyleCnt="0"/>
      <dgm:spPr/>
    </dgm:pt>
    <dgm:pt modelId="{17F116DF-B774-439A-97C9-7217457B0CCB}" type="pres">
      <dgm:prSet presAssocID="{0128422F-DC9D-46ED-8729-5F6FA808F233}" presName="parentTextBox" presStyleLbl="node1" presStyleIdx="0" presStyleCnt="3"/>
      <dgm:spPr/>
      <dgm:t>
        <a:bodyPr/>
        <a:lstStyle/>
        <a:p>
          <a:endParaRPr lang="en-US"/>
        </a:p>
      </dgm:t>
    </dgm:pt>
    <dgm:pt modelId="{DC777AD8-B54F-4D8D-96C8-1A21FFCC2DD7}" type="pres">
      <dgm:prSet presAssocID="{0128422F-DC9D-46ED-8729-5F6FA808F233}" presName="entireBox" presStyleLbl="node1" presStyleIdx="0" presStyleCnt="3"/>
      <dgm:spPr/>
      <dgm:t>
        <a:bodyPr/>
        <a:lstStyle/>
        <a:p>
          <a:endParaRPr lang="en-US"/>
        </a:p>
      </dgm:t>
    </dgm:pt>
    <dgm:pt modelId="{34A33AC9-E6F4-4BAD-9AAE-A3032A6C4F71}" type="pres">
      <dgm:prSet presAssocID="{0128422F-DC9D-46ED-8729-5F6FA808F233}" presName="descendantBox" presStyleCnt="0"/>
      <dgm:spPr/>
    </dgm:pt>
    <dgm:pt modelId="{3D4A871A-CA46-4A1D-936F-AD9623886D54}" type="pres">
      <dgm:prSet presAssocID="{54BC2313-9FD8-43F5-9110-09DEDDFE3FB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C31E9-E6BE-4BAF-B1DC-C689B131AE89}" type="pres">
      <dgm:prSet presAssocID="{B6528190-4CF5-4BCD-B658-AF224FA48DAB}" presName="sp" presStyleCnt="0"/>
      <dgm:spPr/>
    </dgm:pt>
    <dgm:pt modelId="{FFC0649F-9EDB-4D15-8614-03C3CD9787C8}" type="pres">
      <dgm:prSet presAssocID="{09E24932-DFEE-4A08-B29F-F7DCB22CB436}" presName="arrowAndChildren" presStyleCnt="0"/>
      <dgm:spPr/>
    </dgm:pt>
    <dgm:pt modelId="{FF0A5A6B-B2A9-49C4-B13E-9CBD5D0E7416}" type="pres">
      <dgm:prSet presAssocID="{09E24932-DFEE-4A08-B29F-F7DCB22CB436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647DDCCD-07AB-489A-A25E-06AA814B6FFA}" type="pres">
      <dgm:prSet presAssocID="{09E24932-DFEE-4A08-B29F-F7DCB22CB436}" presName="arrow" presStyleLbl="node1" presStyleIdx="1" presStyleCnt="3"/>
      <dgm:spPr/>
      <dgm:t>
        <a:bodyPr/>
        <a:lstStyle/>
        <a:p>
          <a:endParaRPr lang="en-US"/>
        </a:p>
      </dgm:t>
    </dgm:pt>
    <dgm:pt modelId="{EBAE2646-D784-4C62-AEDA-C20A7D94DF11}" type="pres">
      <dgm:prSet presAssocID="{09E24932-DFEE-4A08-B29F-F7DCB22CB436}" presName="descendantArrow" presStyleCnt="0"/>
      <dgm:spPr/>
    </dgm:pt>
    <dgm:pt modelId="{0126E68E-4DE7-4699-9BB0-1FAD43D31699}" type="pres">
      <dgm:prSet presAssocID="{56D08C4F-0914-4FF8-932B-8F06D5473A80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CF820-3125-45E0-B25D-7F5E502A41CD}" type="pres">
      <dgm:prSet presAssocID="{69726C89-685B-4CB3-B209-7F66B05631A4}" presName="sp" presStyleCnt="0"/>
      <dgm:spPr/>
    </dgm:pt>
    <dgm:pt modelId="{BDFD7F5F-61E9-485A-BADF-77197FC8C4CD}" type="pres">
      <dgm:prSet presAssocID="{C5A37FB9-7058-4D31-B932-EE5637A35823}" presName="arrowAndChildren" presStyleCnt="0"/>
      <dgm:spPr/>
    </dgm:pt>
    <dgm:pt modelId="{F221A524-0D67-46F4-B048-7536D71FDD96}" type="pres">
      <dgm:prSet presAssocID="{C5A37FB9-7058-4D31-B932-EE5637A3582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303A3B2-4908-4999-B01C-2D002DCD3BEA}" type="pres">
      <dgm:prSet presAssocID="{C5A37FB9-7058-4D31-B932-EE5637A35823}" presName="arrow" presStyleLbl="node1" presStyleIdx="2" presStyleCnt="3"/>
      <dgm:spPr/>
      <dgm:t>
        <a:bodyPr/>
        <a:lstStyle/>
        <a:p>
          <a:endParaRPr lang="en-US"/>
        </a:p>
      </dgm:t>
    </dgm:pt>
    <dgm:pt modelId="{065908AD-C23E-4B63-A8D1-DD3F127CDC4E}" type="pres">
      <dgm:prSet presAssocID="{C5A37FB9-7058-4D31-B932-EE5637A35823}" presName="descendantArrow" presStyleCnt="0"/>
      <dgm:spPr/>
    </dgm:pt>
    <dgm:pt modelId="{9DB785C0-8BA8-4049-BF63-AEF5B69A6337}" type="pres">
      <dgm:prSet presAssocID="{71456C01-1FF3-4BB8-BD62-B0C59B87034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0F08BD-9AFC-4B44-B564-D5197972AA39}" srcId="{0128422F-DC9D-46ED-8729-5F6FA808F233}" destId="{54BC2313-9FD8-43F5-9110-09DEDDFE3FBF}" srcOrd="0" destOrd="0" parTransId="{0DDCB40C-28A8-469A-95CC-E1D5A78ED03F}" sibTransId="{24552CAC-D4FD-4D8F-BAE8-7F36A5B799E8}"/>
    <dgm:cxn modelId="{F512FBB4-3FBF-484B-A525-D495AD3B6BD6}" type="presOf" srcId="{C5A37FB9-7058-4D31-B932-EE5637A35823}" destId="{F221A524-0D67-46F4-B048-7536D71FDD96}" srcOrd="0" destOrd="0" presId="urn:microsoft.com/office/officeart/2005/8/layout/process4"/>
    <dgm:cxn modelId="{941A1E1B-4EE6-4DEB-B096-D36B6DE305A7}" srcId="{8D5F44EC-5232-4175-A8E3-EC3ACC54DC09}" destId="{0128422F-DC9D-46ED-8729-5F6FA808F233}" srcOrd="2" destOrd="0" parTransId="{72C05246-E141-4C78-9BE4-56E53CB74E2E}" sibTransId="{2464418D-1FD0-4D72-B7B7-EB17B57435EA}"/>
    <dgm:cxn modelId="{54040205-FF2F-40AE-A511-F87DD61DA4C1}" type="presOf" srcId="{0128422F-DC9D-46ED-8729-5F6FA808F233}" destId="{17F116DF-B774-439A-97C9-7217457B0CCB}" srcOrd="0" destOrd="0" presId="urn:microsoft.com/office/officeart/2005/8/layout/process4"/>
    <dgm:cxn modelId="{10B86780-6D79-457C-94A7-5980365261D2}" type="presOf" srcId="{56D08C4F-0914-4FF8-932B-8F06D5473A80}" destId="{0126E68E-4DE7-4699-9BB0-1FAD43D31699}" srcOrd="0" destOrd="0" presId="urn:microsoft.com/office/officeart/2005/8/layout/process4"/>
    <dgm:cxn modelId="{91066A86-EFD4-43F0-B990-6581CE146425}" type="presOf" srcId="{71456C01-1FF3-4BB8-BD62-B0C59B870348}" destId="{9DB785C0-8BA8-4049-BF63-AEF5B69A6337}" srcOrd="0" destOrd="0" presId="urn:microsoft.com/office/officeart/2005/8/layout/process4"/>
    <dgm:cxn modelId="{061D60C7-80AD-41EE-83CE-3D4D153D89D5}" type="presOf" srcId="{8D5F44EC-5232-4175-A8E3-EC3ACC54DC09}" destId="{85D34F2A-EBA0-4F9C-8F27-BB22B6776D4B}" srcOrd="0" destOrd="0" presId="urn:microsoft.com/office/officeart/2005/8/layout/process4"/>
    <dgm:cxn modelId="{A3692145-8134-4982-B7F0-AE3469D8F785}" type="presOf" srcId="{09E24932-DFEE-4A08-B29F-F7DCB22CB436}" destId="{FF0A5A6B-B2A9-49C4-B13E-9CBD5D0E7416}" srcOrd="0" destOrd="0" presId="urn:microsoft.com/office/officeart/2005/8/layout/process4"/>
    <dgm:cxn modelId="{A530A920-E757-41A3-AC1E-EF4181244AFE}" srcId="{C5A37FB9-7058-4D31-B932-EE5637A35823}" destId="{71456C01-1FF3-4BB8-BD62-B0C59B870348}" srcOrd="0" destOrd="0" parTransId="{A72CDA04-417A-451A-99C2-DB4DDF7BFC28}" sibTransId="{D9411F4C-DD6D-4C4F-8F58-3057B9CC7C21}"/>
    <dgm:cxn modelId="{17211FB8-A495-442C-8C31-C08C55FDB7A8}" type="presOf" srcId="{54BC2313-9FD8-43F5-9110-09DEDDFE3FBF}" destId="{3D4A871A-CA46-4A1D-936F-AD9623886D54}" srcOrd="0" destOrd="0" presId="urn:microsoft.com/office/officeart/2005/8/layout/process4"/>
    <dgm:cxn modelId="{2E75B318-C47B-4ADD-890F-BA6830FA5481}" srcId="{8D5F44EC-5232-4175-A8E3-EC3ACC54DC09}" destId="{C5A37FB9-7058-4D31-B932-EE5637A35823}" srcOrd="0" destOrd="0" parTransId="{0379215A-E724-4AF8-BB34-6D55FCD188AD}" sibTransId="{69726C89-685B-4CB3-B209-7F66B05631A4}"/>
    <dgm:cxn modelId="{34088AA9-A497-49CF-AA5F-DCEA75DC865B}" srcId="{09E24932-DFEE-4A08-B29F-F7DCB22CB436}" destId="{56D08C4F-0914-4FF8-932B-8F06D5473A80}" srcOrd="0" destOrd="0" parTransId="{C13139E2-1B9F-4BAC-A17B-36B8DD316ADC}" sibTransId="{BB957769-ECDF-4A27-B991-4918EFA5D506}"/>
    <dgm:cxn modelId="{A10867D8-190F-442B-A536-15193085F15B}" type="presOf" srcId="{09E24932-DFEE-4A08-B29F-F7DCB22CB436}" destId="{647DDCCD-07AB-489A-A25E-06AA814B6FFA}" srcOrd="1" destOrd="0" presId="urn:microsoft.com/office/officeart/2005/8/layout/process4"/>
    <dgm:cxn modelId="{9F7C2890-A5EB-499B-B7D4-30651E8A4B93}" type="presOf" srcId="{C5A37FB9-7058-4D31-B932-EE5637A35823}" destId="{3303A3B2-4908-4999-B01C-2D002DCD3BEA}" srcOrd="1" destOrd="0" presId="urn:microsoft.com/office/officeart/2005/8/layout/process4"/>
    <dgm:cxn modelId="{BB546D88-3E98-47F5-A5C9-33C945378DB9}" type="presOf" srcId="{0128422F-DC9D-46ED-8729-5F6FA808F233}" destId="{DC777AD8-B54F-4D8D-96C8-1A21FFCC2DD7}" srcOrd="1" destOrd="0" presId="urn:microsoft.com/office/officeart/2005/8/layout/process4"/>
    <dgm:cxn modelId="{7768D47C-1F2E-4FA8-B3C5-E90F96C5D8EB}" srcId="{8D5F44EC-5232-4175-A8E3-EC3ACC54DC09}" destId="{09E24932-DFEE-4A08-B29F-F7DCB22CB436}" srcOrd="1" destOrd="0" parTransId="{44634C5F-630A-460F-9169-19FE9033DDAE}" sibTransId="{B6528190-4CF5-4BCD-B658-AF224FA48DAB}"/>
    <dgm:cxn modelId="{6D1067A6-EE79-4AF4-92FE-D513D3E28F38}" type="presParOf" srcId="{85D34F2A-EBA0-4F9C-8F27-BB22B6776D4B}" destId="{C691D9C0-E4BB-429C-8FC2-88A9B918B428}" srcOrd="0" destOrd="0" presId="urn:microsoft.com/office/officeart/2005/8/layout/process4"/>
    <dgm:cxn modelId="{ADFD716B-7522-41F7-B15B-624892A7AD33}" type="presParOf" srcId="{C691D9C0-E4BB-429C-8FC2-88A9B918B428}" destId="{17F116DF-B774-439A-97C9-7217457B0CCB}" srcOrd="0" destOrd="0" presId="urn:microsoft.com/office/officeart/2005/8/layout/process4"/>
    <dgm:cxn modelId="{89E6FDD7-7364-4FA7-8AEE-3A673C0357AB}" type="presParOf" srcId="{C691D9C0-E4BB-429C-8FC2-88A9B918B428}" destId="{DC777AD8-B54F-4D8D-96C8-1A21FFCC2DD7}" srcOrd="1" destOrd="0" presId="urn:microsoft.com/office/officeart/2005/8/layout/process4"/>
    <dgm:cxn modelId="{67AE74B5-B2D8-4105-8184-68BA92897612}" type="presParOf" srcId="{C691D9C0-E4BB-429C-8FC2-88A9B918B428}" destId="{34A33AC9-E6F4-4BAD-9AAE-A3032A6C4F71}" srcOrd="2" destOrd="0" presId="urn:microsoft.com/office/officeart/2005/8/layout/process4"/>
    <dgm:cxn modelId="{C61A267B-62EE-4E0B-94BB-6CBF9AB29AD0}" type="presParOf" srcId="{34A33AC9-E6F4-4BAD-9AAE-A3032A6C4F71}" destId="{3D4A871A-CA46-4A1D-936F-AD9623886D54}" srcOrd="0" destOrd="0" presId="urn:microsoft.com/office/officeart/2005/8/layout/process4"/>
    <dgm:cxn modelId="{B7E6BFEC-5BA1-4ED8-BBB4-EF5707B93D0D}" type="presParOf" srcId="{85D34F2A-EBA0-4F9C-8F27-BB22B6776D4B}" destId="{494C31E9-E6BE-4BAF-B1DC-C689B131AE89}" srcOrd="1" destOrd="0" presId="urn:microsoft.com/office/officeart/2005/8/layout/process4"/>
    <dgm:cxn modelId="{C0D3E258-6DD0-43B4-9E4D-7FDC7BB09CB3}" type="presParOf" srcId="{85D34F2A-EBA0-4F9C-8F27-BB22B6776D4B}" destId="{FFC0649F-9EDB-4D15-8614-03C3CD9787C8}" srcOrd="2" destOrd="0" presId="urn:microsoft.com/office/officeart/2005/8/layout/process4"/>
    <dgm:cxn modelId="{90097234-E9D5-4F03-BB9E-8F5B484B9E2A}" type="presParOf" srcId="{FFC0649F-9EDB-4D15-8614-03C3CD9787C8}" destId="{FF0A5A6B-B2A9-49C4-B13E-9CBD5D0E7416}" srcOrd="0" destOrd="0" presId="urn:microsoft.com/office/officeart/2005/8/layout/process4"/>
    <dgm:cxn modelId="{9EA49F1E-AAF1-477D-892A-99114050FF46}" type="presParOf" srcId="{FFC0649F-9EDB-4D15-8614-03C3CD9787C8}" destId="{647DDCCD-07AB-489A-A25E-06AA814B6FFA}" srcOrd="1" destOrd="0" presId="urn:microsoft.com/office/officeart/2005/8/layout/process4"/>
    <dgm:cxn modelId="{699E6542-DBD1-4AF8-BACF-2227181C9C96}" type="presParOf" srcId="{FFC0649F-9EDB-4D15-8614-03C3CD9787C8}" destId="{EBAE2646-D784-4C62-AEDA-C20A7D94DF11}" srcOrd="2" destOrd="0" presId="urn:microsoft.com/office/officeart/2005/8/layout/process4"/>
    <dgm:cxn modelId="{F0816481-28E4-443F-8D0C-51F9DEA71B5C}" type="presParOf" srcId="{EBAE2646-D784-4C62-AEDA-C20A7D94DF11}" destId="{0126E68E-4DE7-4699-9BB0-1FAD43D31699}" srcOrd="0" destOrd="0" presId="urn:microsoft.com/office/officeart/2005/8/layout/process4"/>
    <dgm:cxn modelId="{C898FFCD-9AF9-4234-AED2-41793B86B964}" type="presParOf" srcId="{85D34F2A-EBA0-4F9C-8F27-BB22B6776D4B}" destId="{C50CF820-3125-45E0-B25D-7F5E502A41CD}" srcOrd="3" destOrd="0" presId="urn:microsoft.com/office/officeart/2005/8/layout/process4"/>
    <dgm:cxn modelId="{3FC39731-44C5-44D6-99FB-41C2C64125EF}" type="presParOf" srcId="{85D34F2A-EBA0-4F9C-8F27-BB22B6776D4B}" destId="{BDFD7F5F-61E9-485A-BADF-77197FC8C4CD}" srcOrd="4" destOrd="0" presId="urn:microsoft.com/office/officeart/2005/8/layout/process4"/>
    <dgm:cxn modelId="{4BDBB827-7BE5-4614-A1E6-1CE595A91B8D}" type="presParOf" srcId="{BDFD7F5F-61E9-485A-BADF-77197FC8C4CD}" destId="{F221A524-0D67-46F4-B048-7536D71FDD96}" srcOrd="0" destOrd="0" presId="urn:microsoft.com/office/officeart/2005/8/layout/process4"/>
    <dgm:cxn modelId="{2A43D1E0-C995-454C-8F72-EE7690839254}" type="presParOf" srcId="{BDFD7F5F-61E9-485A-BADF-77197FC8C4CD}" destId="{3303A3B2-4908-4999-B01C-2D002DCD3BEA}" srcOrd="1" destOrd="0" presId="urn:microsoft.com/office/officeart/2005/8/layout/process4"/>
    <dgm:cxn modelId="{6E56B11D-4D39-4B6A-A433-F97E425FB2CB}" type="presParOf" srcId="{BDFD7F5F-61E9-485A-BADF-77197FC8C4CD}" destId="{065908AD-C23E-4B63-A8D1-DD3F127CDC4E}" srcOrd="2" destOrd="0" presId="urn:microsoft.com/office/officeart/2005/8/layout/process4"/>
    <dgm:cxn modelId="{885C9533-B0D5-4DE0-A3A5-8FDD2FFE8CF6}" type="presParOf" srcId="{065908AD-C23E-4B63-A8D1-DD3F127CDC4E}" destId="{9DB785C0-8BA8-4049-BF63-AEF5B69A63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CE1BBE-C779-4537-B966-EFD42F611DF4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037D7E-E2B2-4145-928E-C64FDA84F685}">
      <dgm:prSet phldrT="[Text]"/>
      <dgm:spPr/>
      <dgm:t>
        <a:bodyPr/>
        <a:lstStyle/>
        <a:p>
          <a:r>
            <a:rPr lang="en-US" dirty="0" smtClean="0"/>
            <a:t>Modal </a:t>
          </a:r>
          <a:r>
            <a:rPr lang="en-US" dirty="0" err="1" smtClean="0"/>
            <a:t>Bertambah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endParaRPr lang="en-US" dirty="0"/>
        </a:p>
      </dgm:t>
    </dgm:pt>
    <dgm:pt modelId="{CC04BA6E-FC17-40FC-94A3-81857B3B5D0F}" type="parTrans" cxnId="{20ECA743-9D1F-47FC-AB7D-7C6F97EA18B0}">
      <dgm:prSet/>
      <dgm:spPr/>
      <dgm:t>
        <a:bodyPr/>
        <a:lstStyle/>
        <a:p>
          <a:endParaRPr lang="en-US"/>
        </a:p>
      </dgm:t>
    </dgm:pt>
    <dgm:pt modelId="{F360FC04-3518-4C1E-9B45-FEBB55F48F8F}" type="sibTrans" cxnId="{20ECA743-9D1F-47FC-AB7D-7C6F97EA18B0}">
      <dgm:prSet/>
      <dgm:spPr/>
      <dgm:t>
        <a:bodyPr/>
        <a:lstStyle/>
        <a:p>
          <a:endParaRPr lang="en-US"/>
        </a:p>
      </dgm:t>
    </dgm:pt>
    <dgm:pt modelId="{207C4F3C-D0B2-4F2E-9476-70A0D77A5105}">
      <dgm:prSet phldrT="[Text]"/>
      <dgm:spPr/>
      <dgm:t>
        <a:bodyPr/>
        <a:lstStyle/>
        <a:p>
          <a:r>
            <a:rPr lang="en-US" dirty="0" err="1" smtClean="0"/>
            <a:t>Setoran</a:t>
          </a:r>
          <a:r>
            <a:rPr lang="en-US" dirty="0" smtClean="0"/>
            <a:t> modal</a:t>
          </a:r>
          <a:endParaRPr lang="en-US" dirty="0"/>
        </a:p>
      </dgm:t>
    </dgm:pt>
    <dgm:pt modelId="{A75464D4-9A03-405B-9806-C4A244F590FB}" type="parTrans" cxnId="{8743B135-4ADD-4AB5-85A7-3A3B4496CA7D}">
      <dgm:prSet/>
      <dgm:spPr/>
      <dgm:t>
        <a:bodyPr/>
        <a:lstStyle/>
        <a:p>
          <a:endParaRPr lang="en-US"/>
        </a:p>
      </dgm:t>
    </dgm:pt>
    <dgm:pt modelId="{3710741D-53D2-43A7-99D5-550613B8B20E}" type="sibTrans" cxnId="{8743B135-4ADD-4AB5-85A7-3A3B4496CA7D}">
      <dgm:prSet/>
      <dgm:spPr/>
      <dgm:t>
        <a:bodyPr/>
        <a:lstStyle/>
        <a:p>
          <a:endParaRPr lang="en-US"/>
        </a:p>
      </dgm:t>
    </dgm:pt>
    <dgm:pt modelId="{472FC221-21C7-45D1-A4E5-E4797372E2A1}">
      <dgm:prSet phldrT="[Text]"/>
      <dgm:spPr/>
      <dgm:t>
        <a:bodyPr/>
        <a:lstStyle/>
        <a:p>
          <a:r>
            <a:rPr lang="en-US" dirty="0" err="1" smtClean="0"/>
            <a:t>Pendapatan</a:t>
          </a:r>
          <a:endParaRPr lang="en-US" dirty="0"/>
        </a:p>
      </dgm:t>
    </dgm:pt>
    <dgm:pt modelId="{5A49BE68-2E91-444C-91FC-18E3F373425C}" type="parTrans" cxnId="{1E1151B3-A3DE-4B4E-A14B-E686F065AC8D}">
      <dgm:prSet/>
      <dgm:spPr/>
      <dgm:t>
        <a:bodyPr/>
        <a:lstStyle/>
        <a:p>
          <a:endParaRPr lang="en-US"/>
        </a:p>
      </dgm:t>
    </dgm:pt>
    <dgm:pt modelId="{AEB83D93-A5B7-41F8-A57D-7178BE117F0D}" type="sibTrans" cxnId="{1E1151B3-A3DE-4B4E-A14B-E686F065AC8D}">
      <dgm:prSet/>
      <dgm:spPr/>
      <dgm:t>
        <a:bodyPr/>
        <a:lstStyle/>
        <a:p>
          <a:endParaRPr lang="en-US"/>
        </a:p>
      </dgm:t>
    </dgm:pt>
    <dgm:pt modelId="{FD6368C5-2068-4C43-A705-2CB5B171299A}">
      <dgm:prSet phldrT="[Text]"/>
      <dgm:spPr/>
      <dgm:t>
        <a:bodyPr/>
        <a:lstStyle/>
        <a:p>
          <a:r>
            <a:rPr lang="en-US" dirty="0" smtClean="0"/>
            <a:t>Modal </a:t>
          </a:r>
          <a:r>
            <a:rPr lang="en-US" dirty="0" err="1" smtClean="0"/>
            <a:t>Berkurang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endParaRPr lang="en-US" dirty="0"/>
        </a:p>
      </dgm:t>
    </dgm:pt>
    <dgm:pt modelId="{88811688-4F9C-4708-9CAC-EC126258B09B}" type="parTrans" cxnId="{BCA98A7E-0AEB-41DB-BAA7-9C38085D7712}">
      <dgm:prSet/>
      <dgm:spPr/>
      <dgm:t>
        <a:bodyPr/>
        <a:lstStyle/>
        <a:p>
          <a:endParaRPr lang="en-US"/>
        </a:p>
      </dgm:t>
    </dgm:pt>
    <dgm:pt modelId="{FFDAA997-3DE2-42EC-8CD1-5750952F060B}" type="sibTrans" cxnId="{BCA98A7E-0AEB-41DB-BAA7-9C38085D7712}">
      <dgm:prSet/>
      <dgm:spPr/>
      <dgm:t>
        <a:bodyPr/>
        <a:lstStyle/>
        <a:p>
          <a:endParaRPr lang="en-US"/>
        </a:p>
      </dgm:t>
    </dgm:pt>
    <dgm:pt modelId="{82F3882B-0D55-4C11-B18A-509626C4F259}">
      <dgm:prSet phldrT="[Text]"/>
      <dgm:spPr/>
      <dgm:t>
        <a:bodyPr/>
        <a:lstStyle/>
        <a:p>
          <a:r>
            <a:rPr lang="en-US" dirty="0" err="1" smtClean="0"/>
            <a:t>Beban</a:t>
          </a:r>
          <a:endParaRPr lang="en-US" dirty="0"/>
        </a:p>
      </dgm:t>
    </dgm:pt>
    <dgm:pt modelId="{0FC4EC2B-4BCD-4C4E-A992-6AF493337B2D}" type="parTrans" cxnId="{7693B879-7B5A-42E6-BBBC-499C83F06F3A}">
      <dgm:prSet/>
      <dgm:spPr/>
      <dgm:t>
        <a:bodyPr/>
        <a:lstStyle/>
        <a:p>
          <a:endParaRPr lang="en-US"/>
        </a:p>
      </dgm:t>
    </dgm:pt>
    <dgm:pt modelId="{23A81073-5114-440F-93FD-A409A929981E}" type="sibTrans" cxnId="{7693B879-7B5A-42E6-BBBC-499C83F06F3A}">
      <dgm:prSet/>
      <dgm:spPr/>
      <dgm:t>
        <a:bodyPr/>
        <a:lstStyle/>
        <a:p>
          <a:endParaRPr lang="en-US"/>
        </a:p>
      </dgm:t>
    </dgm:pt>
    <dgm:pt modelId="{D094201A-7961-4D81-BB25-33E070F1270A}">
      <dgm:prSet phldrT="[Text]"/>
      <dgm:spPr/>
      <dgm:t>
        <a:bodyPr/>
        <a:lstStyle/>
        <a:p>
          <a:r>
            <a:rPr lang="en-US" dirty="0" err="1" smtClean="0"/>
            <a:t>Prive</a:t>
          </a:r>
          <a:endParaRPr lang="en-US" dirty="0"/>
        </a:p>
      </dgm:t>
    </dgm:pt>
    <dgm:pt modelId="{FA3C4749-A1CC-4FB1-8BB4-EDA1AF3054B7}" type="parTrans" cxnId="{29C69125-F244-411D-AFF1-2B0491A1FA8E}">
      <dgm:prSet/>
      <dgm:spPr/>
      <dgm:t>
        <a:bodyPr/>
        <a:lstStyle/>
        <a:p>
          <a:endParaRPr lang="en-US"/>
        </a:p>
      </dgm:t>
    </dgm:pt>
    <dgm:pt modelId="{FA215CF4-264C-4569-8B30-65F72BAF1BC0}" type="sibTrans" cxnId="{29C69125-F244-411D-AFF1-2B0491A1FA8E}">
      <dgm:prSet/>
      <dgm:spPr/>
      <dgm:t>
        <a:bodyPr/>
        <a:lstStyle/>
        <a:p>
          <a:endParaRPr lang="en-US"/>
        </a:p>
      </dgm:t>
    </dgm:pt>
    <dgm:pt modelId="{19422265-5A3D-4CBE-A6F7-10358EBF0A4A}" type="pres">
      <dgm:prSet presAssocID="{6BCE1BBE-C779-4537-B966-EFD42F611DF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B2F9E3-B439-4B8F-8820-64F59B630693}" type="pres">
      <dgm:prSet presAssocID="{04037D7E-E2B2-4145-928E-C64FDA84F685}" presName="linNode" presStyleCnt="0"/>
      <dgm:spPr/>
    </dgm:pt>
    <dgm:pt modelId="{48175860-9C31-445A-AEB8-184BE44AF88C}" type="pres">
      <dgm:prSet presAssocID="{04037D7E-E2B2-4145-928E-C64FDA84F68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6CBC1-001A-426E-980B-DBAACFDAB561}" type="pres">
      <dgm:prSet presAssocID="{04037D7E-E2B2-4145-928E-C64FDA84F68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C5F8B-3AA5-4887-83EB-E845C74A0B24}" type="pres">
      <dgm:prSet presAssocID="{F360FC04-3518-4C1E-9B45-FEBB55F48F8F}" presName="spacing" presStyleCnt="0"/>
      <dgm:spPr/>
    </dgm:pt>
    <dgm:pt modelId="{6F489F17-A93A-4F79-BAA3-3A1A146CF0CF}" type="pres">
      <dgm:prSet presAssocID="{FD6368C5-2068-4C43-A705-2CB5B171299A}" presName="linNode" presStyleCnt="0"/>
      <dgm:spPr/>
    </dgm:pt>
    <dgm:pt modelId="{CC323B23-7278-4711-8A22-7A4D15DE30F9}" type="pres">
      <dgm:prSet presAssocID="{FD6368C5-2068-4C43-A705-2CB5B171299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97205-C268-498B-BCDD-0772BC9D77B5}" type="pres">
      <dgm:prSet presAssocID="{FD6368C5-2068-4C43-A705-2CB5B171299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2F8149-E8A7-4A12-A66E-9C864216C7D2}" type="presOf" srcId="{472FC221-21C7-45D1-A4E5-E4797372E2A1}" destId="{2616CBC1-001A-426E-980B-DBAACFDAB561}" srcOrd="0" destOrd="1" presId="urn:microsoft.com/office/officeart/2005/8/layout/vList6"/>
    <dgm:cxn modelId="{A8E21C56-7630-4086-969E-FE21205FB3CB}" type="presOf" srcId="{82F3882B-0D55-4C11-B18A-509626C4F259}" destId="{0CC97205-C268-498B-BCDD-0772BC9D77B5}" srcOrd="0" destOrd="0" presId="urn:microsoft.com/office/officeart/2005/8/layout/vList6"/>
    <dgm:cxn modelId="{A8D7A394-422C-4ABD-A4CF-5538141FD3CB}" type="presOf" srcId="{6BCE1BBE-C779-4537-B966-EFD42F611DF4}" destId="{19422265-5A3D-4CBE-A6F7-10358EBF0A4A}" srcOrd="0" destOrd="0" presId="urn:microsoft.com/office/officeart/2005/8/layout/vList6"/>
    <dgm:cxn modelId="{8743B135-4ADD-4AB5-85A7-3A3B4496CA7D}" srcId="{04037D7E-E2B2-4145-928E-C64FDA84F685}" destId="{207C4F3C-D0B2-4F2E-9476-70A0D77A5105}" srcOrd="0" destOrd="0" parTransId="{A75464D4-9A03-405B-9806-C4A244F590FB}" sibTransId="{3710741D-53D2-43A7-99D5-550613B8B20E}"/>
    <dgm:cxn modelId="{E3D9498E-9B70-4598-B1F7-0784252F2926}" type="presOf" srcId="{D094201A-7961-4D81-BB25-33E070F1270A}" destId="{0CC97205-C268-498B-BCDD-0772BC9D77B5}" srcOrd="0" destOrd="1" presId="urn:microsoft.com/office/officeart/2005/8/layout/vList6"/>
    <dgm:cxn modelId="{29C69125-F244-411D-AFF1-2B0491A1FA8E}" srcId="{FD6368C5-2068-4C43-A705-2CB5B171299A}" destId="{D094201A-7961-4D81-BB25-33E070F1270A}" srcOrd="1" destOrd="0" parTransId="{FA3C4749-A1CC-4FB1-8BB4-EDA1AF3054B7}" sibTransId="{FA215CF4-264C-4569-8B30-65F72BAF1BC0}"/>
    <dgm:cxn modelId="{1E1151B3-A3DE-4B4E-A14B-E686F065AC8D}" srcId="{04037D7E-E2B2-4145-928E-C64FDA84F685}" destId="{472FC221-21C7-45D1-A4E5-E4797372E2A1}" srcOrd="1" destOrd="0" parTransId="{5A49BE68-2E91-444C-91FC-18E3F373425C}" sibTransId="{AEB83D93-A5B7-41F8-A57D-7178BE117F0D}"/>
    <dgm:cxn modelId="{BCA98A7E-0AEB-41DB-BAA7-9C38085D7712}" srcId="{6BCE1BBE-C779-4537-B966-EFD42F611DF4}" destId="{FD6368C5-2068-4C43-A705-2CB5B171299A}" srcOrd="1" destOrd="0" parTransId="{88811688-4F9C-4708-9CAC-EC126258B09B}" sibTransId="{FFDAA997-3DE2-42EC-8CD1-5750952F060B}"/>
    <dgm:cxn modelId="{7693B879-7B5A-42E6-BBBC-499C83F06F3A}" srcId="{FD6368C5-2068-4C43-A705-2CB5B171299A}" destId="{82F3882B-0D55-4C11-B18A-509626C4F259}" srcOrd="0" destOrd="0" parTransId="{0FC4EC2B-4BCD-4C4E-A992-6AF493337B2D}" sibTransId="{23A81073-5114-440F-93FD-A409A929981E}"/>
    <dgm:cxn modelId="{163182AB-4548-4A5A-AD51-58DA2BE96C4A}" type="presOf" srcId="{04037D7E-E2B2-4145-928E-C64FDA84F685}" destId="{48175860-9C31-445A-AEB8-184BE44AF88C}" srcOrd="0" destOrd="0" presId="urn:microsoft.com/office/officeart/2005/8/layout/vList6"/>
    <dgm:cxn modelId="{6C20101A-84E0-46F9-9559-EE2F70399CEF}" type="presOf" srcId="{207C4F3C-D0B2-4F2E-9476-70A0D77A5105}" destId="{2616CBC1-001A-426E-980B-DBAACFDAB561}" srcOrd="0" destOrd="0" presId="urn:microsoft.com/office/officeart/2005/8/layout/vList6"/>
    <dgm:cxn modelId="{20ECA743-9D1F-47FC-AB7D-7C6F97EA18B0}" srcId="{6BCE1BBE-C779-4537-B966-EFD42F611DF4}" destId="{04037D7E-E2B2-4145-928E-C64FDA84F685}" srcOrd="0" destOrd="0" parTransId="{CC04BA6E-FC17-40FC-94A3-81857B3B5D0F}" sibTransId="{F360FC04-3518-4C1E-9B45-FEBB55F48F8F}"/>
    <dgm:cxn modelId="{C22D81F4-59CE-4032-B867-BF84780A06EF}" type="presOf" srcId="{FD6368C5-2068-4C43-A705-2CB5B171299A}" destId="{CC323B23-7278-4711-8A22-7A4D15DE30F9}" srcOrd="0" destOrd="0" presId="urn:microsoft.com/office/officeart/2005/8/layout/vList6"/>
    <dgm:cxn modelId="{515361F2-C4AC-49B3-8E9C-1A2875CED833}" type="presParOf" srcId="{19422265-5A3D-4CBE-A6F7-10358EBF0A4A}" destId="{FAB2F9E3-B439-4B8F-8820-64F59B630693}" srcOrd="0" destOrd="0" presId="urn:microsoft.com/office/officeart/2005/8/layout/vList6"/>
    <dgm:cxn modelId="{C822EA00-815F-4EA1-8E98-E00152BB1D63}" type="presParOf" srcId="{FAB2F9E3-B439-4B8F-8820-64F59B630693}" destId="{48175860-9C31-445A-AEB8-184BE44AF88C}" srcOrd="0" destOrd="0" presId="urn:microsoft.com/office/officeart/2005/8/layout/vList6"/>
    <dgm:cxn modelId="{269E90DC-D2A2-46A7-A38B-AF6197D3DA66}" type="presParOf" srcId="{FAB2F9E3-B439-4B8F-8820-64F59B630693}" destId="{2616CBC1-001A-426E-980B-DBAACFDAB561}" srcOrd="1" destOrd="0" presId="urn:microsoft.com/office/officeart/2005/8/layout/vList6"/>
    <dgm:cxn modelId="{925E56BE-A1DB-4C1C-8908-C5F8EFBA4C4A}" type="presParOf" srcId="{19422265-5A3D-4CBE-A6F7-10358EBF0A4A}" destId="{ACAC5F8B-3AA5-4887-83EB-E845C74A0B24}" srcOrd="1" destOrd="0" presId="urn:microsoft.com/office/officeart/2005/8/layout/vList6"/>
    <dgm:cxn modelId="{96102F6D-92C8-48F4-8F27-45C74C4E1386}" type="presParOf" srcId="{19422265-5A3D-4CBE-A6F7-10358EBF0A4A}" destId="{6F489F17-A93A-4F79-BAA3-3A1A146CF0CF}" srcOrd="2" destOrd="0" presId="urn:microsoft.com/office/officeart/2005/8/layout/vList6"/>
    <dgm:cxn modelId="{D913BF87-283E-4E31-AA24-BF0FD334FECF}" type="presParOf" srcId="{6F489F17-A93A-4F79-BAA3-3A1A146CF0CF}" destId="{CC323B23-7278-4711-8A22-7A4D15DE30F9}" srcOrd="0" destOrd="0" presId="urn:microsoft.com/office/officeart/2005/8/layout/vList6"/>
    <dgm:cxn modelId="{638652F6-9205-485B-9D39-45FB9BC58017}" type="presParOf" srcId="{6F489F17-A93A-4F79-BAA3-3A1A146CF0CF}" destId="{0CC97205-C268-498B-BCDD-0772BC9D77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7D0B93-6933-450E-B425-582137B69923}" type="doc">
      <dgm:prSet loTypeId="urn:microsoft.com/office/officeart/2005/8/layout/equation1" loCatId="process" qsTypeId="urn:microsoft.com/office/officeart/2005/8/quickstyle/3d2" qsCatId="3D" csTypeId="urn:microsoft.com/office/officeart/2005/8/colors/accent1_5" csCatId="accent1" phldr="1"/>
      <dgm:spPr/>
    </dgm:pt>
    <dgm:pt modelId="{ED475D96-E94C-4534-851A-8054BD24DFD6}">
      <dgm:prSet phldrT="[Text]"/>
      <dgm:spPr/>
      <dgm:t>
        <a:bodyPr/>
        <a:lstStyle/>
        <a:p>
          <a:pPr algn="ctr"/>
          <a:r>
            <a:rPr lang="en-US" dirty="0" smtClean="0"/>
            <a:t>Modal (</a:t>
          </a:r>
          <a:r>
            <a:rPr lang="en-US" dirty="0" err="1" smtClean="0"/>
            <a:t>awal</a:t>
          </a:r>
          <a:r>
            <a:rPr lang="en-US" dirty="0" smtClean="0"/>
            <a:t>)</a:t>
          </a:r>
          <a:endParaRPr lang="en-US" dirty="0"/>
        </a:p>
      </dgm:t>
    </dgm:pt>
    <dgm:pt modelId="{6DE91F4B-008F-4CB6-B9FE-B74E2EAA7852}" type="parTrans" cxnId="{0A11219D-1A40-43D9-B858-E6A54BD2657E}">
      <dgm:prSet/>
      <dgm:spPr/>
      <dgm:t>
        <a:bodyPr/>
        <a:lstStyle/>
        <a:p>
          <a:endParaRPr lang="en-US"/>
        </a:p>
      </dgm:t>
    </dgm:pt>
    <dgm:pt modelId="{5C4E0B7B-1F99-4D64-B87B-F75044A76765}" type="sibTrans" cxnId="{0A11219D-1A40-43D9-B858-E6A54BD2657E}">
      <dgm:prSet/>
      <dgm:spPr/>
      <dgm:t>
        <a:bodyPr/>
        <a:lstStyle/>
        <a:p>
          <a:endParaRPr lang="en-US"/>
        </a:p>
      </dgm:t>
    </dgm:pt>
    <dgm:pt modelId="{491E32A4-8F2B-4D71-A615-9189FD64876B}">
      <dgm:prSet phldrT="[Text]"/>
      <dgm:spPr/>
      <dgm:t>
        <a:bodyPr/>
        <a:lstStyle/>
        <a:p>
          <a:r>
            <a:rPr lang="en-US" dirty="0" err="1" smtClean="0"/>
            <a:t>prive</a:t>
          </a:r>
          <a:endParaRPr lang="en-US" dirty="0"/>
        </a:p>
      </dgm:t>
    </dgm:pt>
    <dgm:pt modelId="{FCA2FE2C-0CCD-49A5-A213-EB0F54E8CE8E}" type="parTrans" cxnId="{2C983E67-177C-4E5A-AA6C-1E1B46F56DD0}">
      <dgm:prSet/>
      <dgm:spPr/>
      <dgm:t>
        <a:bodyPr/>
        <a:lstStyle/>
        <a:p>
          <a:endParaRPr lang="en-US"/>
        </a:p>
      </dgm:t>
    </dgm:pt>
    <dgm:pt modelId="{8F686EF6-55C7-4A9E-A123-CA9B76082817}" type="sibTrans" cxnId="{2C983E67-177C-4E5A-AA6C-1E1B46F56DD0}">
      <dgm:prSet/>
      <dgm:spPr/>
      <dgm:t>
        <a:bodyPr/>
        <a:lstStyle/>
        <a:p>
          <a:endParaRPr lang="en-US"/>
        </a:p>
      </dgm:t>
    </dgm:pt>
    <dgm:pt modelId="{D662BC8B-AFF9-497C-B5D0-EAE16F4B8E20}">
      <dgm:prSet phldrT="[Text]"/>
      <dgm:spPr/>
      <dgm:t>
        <a:bodyPr/>
        <a:lstStyle/>
        <a:p>
          <a:r>
            <a:rPr lang="en-US" dirty="0" smtClean="0"/>
            <a:t>Modal (</a:t>
          </a:r>
          <a:r>
            <a:rPr lang="en-US" dirty="0" err="1" smtClean="0"/>
            <a:t>akhir</a:t>
          </a:r>
          <a:r>
            <a:rPr lang="en-US" dirty="0" smtClean="0"/>
            <a:t>)</a:t>
          </a:r>
          <a:endParaRPr lang="en-US" dirty="0"/>
        </a:p>
      </dgm:t>
    </dgm:pt>
    <dgm:pt modelId="{874660D9-7EB3-4D06-B097-8931F73B6B17}" type="parTrans" cxnId="{7CBF3B01-1346-4F26-991E-09E126DDC229}">
      <dgm:prSet/>
      <dgm:spPr/>
      <dgm:t>
        <a:bodyPr/>
        <a:lstStyle/>
        <a:p>
          <a:endParaRPr lang="en-US"/>
        </a:p>
      </dgm:t>
    </dgm:pt>
    <dgm:pt modelId="{F3730514-1282-4A25-A26E-447B24C49BB6}" type="sibTrans" cxnId="{7CBF3B01-1346-4F26-991E-09E126DDC229}">
      <dgm:prSet/>
      <dgm:spPr/>
      <dgm:t>
        <a:bodyPr/>
        <a:lstStyle/>
        <a:p>
          <a:endParaRPr lang="en-US"/>
        </a:p>
      </dgm:t>
    </dgm:pt>
    <dgm:pt modelId="{C85C44F6-52DC-4FE1-AF94-18FD5048C42E}">
      <dgm:prSet/>
      <dgm:spPr/>
      <dgm:t>
        <a:bodyPr/>
        <a:lstStyle/>
        <a:p>
          <a:r>
            <a:rPr lang="en-US" dirty="0" err="1" smtClean="0"/>
            <a:t>Laba</a:t>
          </a:r>
          <a:r>
            <a:rPr lang="en-US" dirty="0" smtClean="0"/>
            <a:t> </a:t>
          </a:r>
          <a:r>
            <a:rPr lang="en-US" dirty="0" err="1" smtClean="0"/>
            <a:t>bersih</a:t>
          </a:r>
          <a:endParaRPr lang="en-US" dirty="0"/>
        </a:p>
      </dgm:t>
    </dgm:pt>
    <dgm:pt modelId="{E2D700BA-DC77-4983-ACAA-5C435BB303A5}" type="parTrans" cxnId="{1347E108-7AA3-4350-9DCF-71A1A2150A9C}">
      <dgm:prSet/>
      <dgm:spPr/>
      <dgm:t>
        <a:bodyPr/>
        <a:lstStyle/>
        <a:p>
          <a:endParaRPr lang="en-US"/>
        </a:p>
      </dgm:t>
    </dgm:pt>
    <dgm:pt modelId="{410D35C1-A7B9-49F9-91DC-1667E99981B1}" type="sibTrans" cxnId="{1347E108-7AA3-4350-9DCF-71A1A2150A9C}">
      <dgm:prSet/>
      <dgm:spPr/>
      <dgm:t>
        <a:bodyPr/>
        <a:lstStyle/>
        <a:p>
          <a:endParaRPr lang="en-US" dirty="0"/>
        </a:p>
      </dgm:t>
    </dgm:pt>
    <dgm:pt modelId="{A73B03E8-25D7-4C66-B1D9-3B19FE499582}" type="pres">
      <dgm:prSet presAssocID="{A27D0B93-6933-450E-B425-582137B69923}" presName="linearFlow" presStyleCnt="0">
        <dgm:presLayoutVars>
          <dgm:dir val="rev"/>
          <dgm:resizeHandles val="exact"/>
        </dgm:presLayoutVars>
      </dgm:prSet>
      <dgm:spPr/>
    </dgm:pt>
    <dgm:pt modelId="{F958A24D-A490-41D1-927E-9B8BBB2A4B63}" type="pres">
      <dgm:prSet presAssocID="{ED475D96-E94C-4534-851A-8054BD24DFD6}" presName="node" presStyleLbl="node1" presStyleIdx="0" presStyleCnt="4" custScaleX="169138" custScaleY="167003" custLinFactX="-582908" custLinFactNeighborX="-600000" custLinFactNeighborY="-27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28333-3765-4D0C-AE1F-835198DD22EF}" type="pres">
      <dgm:prSet presAssocID="{5C4E0B7B-1F99-4D64-B87B-F75044A76765}" presName="spacerL" presStyleCnt="0"/>
      <dgm:spPr/>
    </dgm:pt>
    <dgm:pt modelId="{C9B725D7-89C4-4223-BFB1-98E1EFC95A5A}" type="pres">
      <dgm:prSet presAssocID="{5C4E0B7B-1F99-4D64-B87B-F75044A76765}" presName="sibTrans" presStyleLbl="sibTrans2D1" presStyleIdx="0" presStyleCnt="3" custLinFactX="-517940" custLinFactY="-85072" custLinFactNeighborX="-600000" custLinFactNeighborY="-100000"/>
      <dgm:spPr/>
      <dgm:t>
        <a:bodyPr/>
        <a:lstStyle/>
        <a:p>
          <a:endParaRPr lang="en-US"/>
        </a:p>
      </dgm:t>
    </dgm:pt>
    <dgm:pt modelId="{9439279E-9FF4-4D4A-AE41-3192BAAD2EC8}" type="pres">
      <dgm:prSet presAssocID="{5C4E0B7B-1F99-4D64-B87B-F75044A76765}" presName="spacerR" presStyleCnt="0"/>
      <dgm:spPr/>
    </dgm:pt>
    <dgm:pt modelId="{96DDF8A6-36B2-4658-8682-F837925112B3}" type="pres">
      <dgm:prSet presAssocID="{C85C44F6-52DC-4FE1-AF94-18FD5048C42E}" presName="node" presStyleLbl="node1" presStyleIdx="1" presStyleCnt="4" custScaleX="146614" custScaleY="151343" custLinFactX="-80254" custLinFactY="-1339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90F65-BA6E-4537-8CA1-91DE39FFB5A9}" type="pres">
      <dgm:prSet presAssocID="{410D35C1-A7B9-49F9-91DC-1667E99981B1}" presName="spacerL" presStyleCnt="0"/>
      <dgm:spPr/>
    </dgm:pt>
    <dgm:pt modelId="{403218F3-26F9-414E-9BD5-769B11F3A029}" type="pres">
      <dgm:prSet presAssocID="{410D35C1-A7B9-49F9-91DC-1667E99981B1}" presName="sibTrans" presStyleLbl="sibTrans2D1" presStyleIdx="1" presStyleCnt="3" custLinFactX="-187772" custLinFactY="53869" custLinFactNeighborX="-200000" custLinFactNeighborY="100000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E403217A-1B3F-423A-979D-F4D8B34DF99A}" type="pres">
      <dgm:prSet presAssocID="{410D35C1-A7B9-49F9-91DC-1667E99981B1}" presName="spacerR" presStyleCnt="0"/>
      <dgm:spPr/>
    </dgm:pt>
    <dgm:pt modelId="{0E2416B7-F636-40F6-B890-68EA79DAE7A5}" type="pres">
      <dgm:prSet presAssocID="{491E32A4-8F2B-4D71-A615-9189FD64876B}" presName="node" presStyleLbl="node1" presStyleIdx="2" presStyleCnt="4" custScaleX="144060" custScaleY="142265" custLinFactX="113676" custLinFactNeighborX="200000" custLinFactNeighborY="88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1CE24-F4E2-49EB-A237-5DF82080616F}" type="pres">
      <dgm:prSet presAssocID="{8F686EF6-55C7-4A9E-A123-CA9B76082817}" presName="spacerL" presStyleCnt="0"/>
      <dgm:spPr/>
    </dgm:pt>
    <dgm:pt modelId="{FBF49104-1CF6-44C3-97CB-1D60DEF10B93}" type="pres">
      <dgm:prSet presAssocID="{8F686EF6-55C7-4A9E-A123-CA9B76082817}" presName="sibTrans" presStyleLbl="sibTrans2D1" presStyleIdx="2" presStyleCnt="3" custLinFactX="561507" custLinFactNeighborX="600000" custLinFactNeighborY="-21068"/>
      <dgm:spPr/>
      <dgm:t>
        <a:bodyPr/>
        <a:lstStyle/>
        <a:p>
          <a:endParaRPr lang="en-US"/>
        </a:p>
      </dgm:t>
    </dgm:pt>
    <dgm:pt modelId="{4E973036-6A96-4E2E-A1E9-52BEC2650449}" type="pres">
      <dgm:prSet presAssocID="{8F686EF6-55C7-4A9E-A123-CA9B76082817}" presName="spacerR" presStyleCnt="0"/>
      <dgm:spPr/>
    </dgm:pt>
    <dgm:pt modelId="{BD74FA02-B013-4CB7-ABC6-AFEF89D2C3B3}" type="pres">
      <dgm:prSet presAssocID="{D662BC8B-AFF9-497C-B5D0-EAE16F4B8E20}" presName="node" presStyleLbl="node1" presStyleIdx="3" presStyleCnt="4" custScaleX="164448" custScaleY="164055" custLinFactX="587598" custLinFactNeighborX="600000" custLinFactNeighborY="-16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BF3B01-1346-4F26-991E-09E126DDC229}" srcId="{A27D0B93-6933-450E-B425-582137B69923}" destId="{D662BC8B-AFF9-497C-B5D0-EAE16F4B8E20}" srcOrd="3" destOrd="0" parTransId="{874660D9-7EB3-4D06-B097-8931F73B6B17}" sibTransId="{F3730514-1282-4A25-A26E-447B24C49BB6}"/>
    <dgm:cxn modelId="{7C44CD64-D98D-43FF-BF92-BCC03295127B}" type="presOf" srcId="{A27D0B93-6933-450E-B425-582137B69923}" destId="{A73B03E8-25D7-4C66-B1D9-3B19FE499582}" srcOrd="0" destOrd="0" presId="urn:microsoft.com/office/officeart/2005/8/layout/equation1"/>
    <dgm:cxn modelId="{A2636E2F-9AA3-432B-97C8-EAF4A1197D64}" type="presOf" srcId="{ED475D96-E94C-4534-851A-8054BD24DFD6}" destId="{F958A24D-A490-41D1-927E-9B8BBB2A4B63}" srcOrd="0" destOrd="0" presId="urn:microsoft.com/office/officeart/2005/8/layout/equation1"/>
    <dgm:cxn modelId="{CD11B4B0-84F4-42F5-BB79-87B6C11C19A3}" type="presOf" srcId="{C85C44F6-52DC-4FE1-AF94-18FD5048C42E}" destId="{96DDF8A6-36B2-4658-8682-F837925112B3}" srcOrd="0" destOrd="0" presId="urn:microsoft.com/office/officeart/2005/8/layout/equation1"/>
    <dgm:cxn modelId="{7A33C49B-53E9-4643-8826-D1AF1A4FE0E4}" type="presOf" srcId="{410D35C1-A7B9-49F9-91DC-1667E99981B1}" destId="{403218F3-26F9-414E-9BD5-769B11F3A029}" srcOrd="0" destOrd="0" presId="urn:microsoft.com/office/officeart/2005/8/layout/equation1"/>
    <dgm:cxn modelId="{0A11219D-1A40-43D9-B858-E6A54BD2657E}" srcId="{A27D0B93-6933-450E-B425-582137B69923}" destId="{ED475D96-E94C-4534-851A-8054BD24DFD6}" srcOrd="0" destOrd="0" parTransId="{6DE91F4B-008F-4CB6-B9FE-B74E2EAA7852}" sibTransId="{5C4E0B7B-1F99-4D64-B87B-F75044A76765}"/>
    <dgm:cxn modelId="{4CB9247A-4D90-46E9-91D0-BA7465E40169}" type="presOf" srcId="{D662BC8B-AFF9-497C-B5D0-EAE16F4B8E20}" destId="{BD74FA02-B013-4CB7-ABC6-AFEF89D2C3B3}" srcOrd="0" destOrd="0" presId="urn:microsoft.com/office/officeart/2005/8/layout/equation1"/>
    <dgm:cxn modelId="{2C983E67-177C-4E5A-AA6C-1E1B46F56DD0}" srcId="{A27D0B93-6933-450E-B425-582137B69923}" destId="{491E32A4-8F2B-4D71-A615-9189FD64876B}" srcOrd="2" destOrd="0" parTransId="{FCA2FE2C-0CCD-49A5-A213-EB0F54E8CE8E}" sibTransId="{8F686EF6-55C7-4A9E-A123-CA9B76082817}"/>
    <dgm:cxn modelId="{1347E108-7AA3-4350-9DCF-71A1A2150A9C}" srcId="{A27D0B93-6933-450E-B425-582137B69923}" destId="{C85C44F6-52DC-4FE1-AF94-18FD5048C42E}" srcOrd="1" destOrd="0" parTransId="{E2D700BA-DC77-4983-ACAA-5C435BB303A5}" sibTransId="{410D35C1-A7B9-49F9-91DC-1667E99981B1}"/>
    <dgm:cxn modelId="{4AFD63CF-883F-41B6-8EF8-A5B94B5F1567}" type="presOf" srcId="{5C4E0B7B-1F99-4D64-B87B-F75044A76765}" destId="{C9B725D7-89C4-4223-BFB1-98E1EFC95A5A}" srcOrd="0" destOrd="0" presId="urn:microsoft.com/office/officeart/2005/8/layout/equation1"/>
    <dgm:cxn modelId="{AC29B68D-994E-4310-8C30-B1ADFBB709D1}" type="presOf" srcId="{491E32A4-8F2B-4D71-A615-9189FD64876B}" destId="{0E2416B7-F636-40F6-B890-68EA79DAE7A5}" srcOrd="0" destOrd="0" presId="urn:microsoft.com/office/officeart/2005/8/layout/equation1"/>
    <dgm:cxn modelId="{BF86BA16-653D-48E0-AA19-B52AA3A1F3D1}" type="presOf" srcId="{8F686EF6-55C7-4A9E-A123-CA9B76082817}" destId="{FBF49104-1CF6-44C3-97CB-1D60DEF10B93}" srcOrd="0" destOrd="0" presId="urn:microsoft.com/office/officeart/2005/8/layout/equation1"/>
    <dgm:cxn modelId="{5DE02910-FFE8-4B59-8C9D-879F00C377BB}" type="presParOf" srcId="{A73B03E8-25D7-4C66-B1D9-3B19FE499582}" destId="{F958A24D-A490-41D1-927E-9B8BBB2A4B63}" srcOrd="0" destOrd="0" presId="urn:microsoft.com/office/officeart/2005/8/layout/equation1"/>
    <dgm:cxn modelId="{981CE3E6-83BB-49F5-9926-CBBDAA1202CF}" type="presParOf" srcId="{A73B03E8-25D7-4C66-B1D9-3B19FE499582}" destId="{63A28333-3765-4D0C-AE1F-835198DD22EF}" srcOrd="1" destOrd="0" presId="urn:microsoft.com/office/officeart/2005/8/layout/equation1"/>
    <dgm:cxn modelId="{1FE10749-E80C-4487-94E5-E45CFB668F95}" type="presParOf" srcId="{A73B03E8-25D7-4C66-B1D9-3B19FE499582}" destId="{C9B725D7-89C4-4223-BFB1-98E1EFC95A5A}" srcOrd="2" destOrd="0" presId="urn:microsoft.com/office/officeart/2005/8/layout/equation1"/>
    <dgm:cxn modelId="{18351A69-91F6-4C26-9B4B-29A88CD40B9D}" type="presParOf" srcId="{A73B03E8-25D7-4C66-B1D9-3B19FE499582}" destId="{9439279E-9FF4-4D4A-AE41-3192BAAD2EC8}" srcOrd="3" destOrd="0" presId="urn:microsoft.com/office/officeart/2005/8/layout/equation1"/>
    <dgm:cxn modelId="{384EEAE3-B811-4CC6-810F-C5E4B8D3162A}" type="presParOf" srcId="{A73B03E8-25D7-4C66-B1D9-3B19FE499582}" destId="{96DDF8A6-36B2-4658-8682-F837925112B3}" srcOrd="4" destOrd="0" presId="urn:microsoft.com/office/officeart/2005/8/layout/equation1"/>
    <dgm:cxn modelId="{ACFB21DD-C92C-4811-AA47-1BA0FDC807F0}" type="presParOf" srcId="{A73B03E8-25D7-4C66-B1D9-3B19FE499582}" destId="{B9990F65-BA6E-4537-8CA1-91DE39FFB5A9}" srcOrd="5" destOrd="0" presId="urn:microsoft.com/office/officeart/2005/8/layout/equation1"/>
    <dgm:cxn modelId="{C5A908F1-7816-4EC9-8FEF-70A00FB6F0E6}" type="presParOf" srcId="{A73B03E8-25D7-4C66-B1D9-3B19FE499582}" destId="{403218F3-26F9-414E-9BD5-769B11F3A029}" srcOrd="6" destOrd="0" presId="urn:microsoft.com/office/officeart/2005/8/layout/equation1"/>
    <dgm:cxn modelId="{EE371AC8-D696-4ABE-B594-B699E89F5BCE}" type="presParOf" srcId="{A73B03E8-25D7-4C66-B1D9-3B19FE499582}" destId="{E403217A-1B3F-423A-979D-F4D8B34DF99A}" srcOrd="7" destOrd="0" presId="urn:microsoft.com/office/officeart/2005/8/layout/equation1"/>
    <dgm:cxn modelId="{83371164-3E4B-4384-B14A-7FF24E73A315}" type="presParOf" srcId="{A73B03E8-25D7-4C66-B1D9-3B19FE499582}" destId="{0E2416B7-F636-40F6-B890-68EA79DAE7A5}" srcOrd="8" destOrd="0" presId="urn:microsoft.com/office/officeart/2005/8/layout/equation1"/>
    <dgm:cxn modelId="{77E2788E-3BAC-450C-AFAE-23174FEAA556}" type="presParOf" srcId="{A73B03E8-25D7-4C66-B1D9-3B19FE499582}" destId="{5B71CE24-F4E2-49EB-A237-5DF82080616F}" srcOrd="9" destOrd="0" presId="urn:microsoft.com/office/officeart/2005/8/layout/equation1"/>
    <dgm:cxn modelId="{26BAAADA-0EB8-46A3-9E89-5C19A15CD862}" type="presParOf" srcId="{A73B03E8-25D7-4C66-B1D9-3B19FE499582}" destId="{FBF49104-1CF6-44C3-97CB-1D60DEF10B93}" srcOrd="10" destOrd="0" presId="urn:microsoft.com/office/officeart/2005/8/layout/equation1"/>
    <dgm:cxn modelId="{E7217D57-27A6-4AFC-A58F-0139A9A34659}" type="presParOf" srcId="{A73B03E8-25D7-4C66-B1D9-3B19FE499582}" destId="{4E973036-6A96-4E2E-A1E9-52BEC2650449}" srcOrd="11" destOrd="0" presId="urn:microsoft.com/office/officeart/2005/8/layout/equation1"/>
    <dgm:cxn modelId="{C5194924-877E-475C-A41F-7694B658B7FA}" type="presParOf" srcId="{A73B03E8-25D7-4C66-B1D9-3B19FE499582}" destId="{BD74FA02-B013-4CB7-ABC6-AFEF89D2C3B3}" srcOrd="12" destOrd="0" presId="urn:microsoft.com/office/officeart/2005/8/layout/equation1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7D0B93-6933-450E-B425-582137B69923}" type="doc">
      <dgm:prSet loTypeId="urn:microsoft.com/office/officeart/2005/8/layout/equation1" loCatId="process" qsTypeId="urn:microsoft.com/office/officeart/2005/8/quickstyle/3d2" qsCatId="3D" csTypeId="urn:microsoft.com/office/officeart/2005/8/colors/colorful4" csCatId="colorful" phldr="1"/>
      <dgm:spPr/>
    </dgm:pt>
    <dgm:pt modelId="{ED475D96-E94C-4534-851A-8054BD24DFD6}">
      <dgm:prSet phldrT="[Text]"/>
      <dgm:spPr/>
      <dgm:t>
        <a:bodyPr/>
        <a:lstStyle/>
        <a:p>
          <a:pPr algn="ctr"/>
          <a:r>
            <a:rPr lang="en-US" dirty="0" smtClean="0"/>
            <a:t>Modal (</a:t>
          </a:r>
          <a:r>
            <a:rPr lang="en-US" dirty="0" err="1" smtClean="0"/>
            <a:t>awal</a:t>
          </a:r>
          <a:r>
            <a:rPr lang="en-US" dirty="0" smtClean="0"/>
            <a:t>)</a:t>
          </a:r>
          <a:endParaRPr lang="en-US" dirty="0"/>
        </a:p>
      </dgm:t>
    </dgm:pt>
    <dgm:pt modelId="{6DE91F4B-008F-4CB6-B9FE-B74E2EAA7852}" type="parTrans" cxnId="{0A11219D-1A40-43D9-B858-E6A54BD2657E}">
      <dgm:prSet/>
      <dgm:spPr/>
      <dgm:t>
        <a:bodyPr/>
        <a:lstStyle/>
        <a:p>
          <a:endParaRPr lang="en-US"/>
        </a:p>
      </dgm:t>
    </dgm:pt>
    <dgm:pt modelId="{5C4E0B7B-1F99-4D64-B87B-F75044A76765}" type="sibTrans" cxnId="{0A11219D-1A40-43D9-B858-E6A54BD2657E}">
      <dgm:prSet/>
      <dgm:spPr/>
      <dgm:t>
        <a:bodyPr/>
        <a:lstStyle/>
        <a:p>
          <a:endParaRPr lang="en-US"/>
        </a:p>
      </dgm:t>
    </dgm:pt>
    <dgm:pt modelId="{491E32A4-8F2B-4D71-A615-9189FD64876B}">
      <dgm:prSet phldrT="[Text]"/>
      <dgm:spPr/>
      <dgm:t>
        <a:bodyPr/>
        <a:lstStyle/>
        <a:p>
          <a:r>
            <a:rPr lang="en-US" dirty="0" err="1" smtClean="0"/>
            <a:t>prive</a:t>
          </a:r>
          <a:endParaRPr lang="en-US" dirty="0"/>
        </a:p>
      </dgm:t>
    </dgm:pt>
    <dgm:pt modelId="{FCA2FE2C-0CCD-49A5-A213-EB0F54E8CE8E}" type="parTrans" cxnId="{2C983E67-177C-4E5A-AA6C-1E1B46F56DD0}">
      <dgm:prSet/>
      <dgm:spPr/>
      <dgm:t>
        <a:bodyPr/>
        <a:lstStyle/>
        <a:p>
          <a:endParaRPr lang="en-US"/>
        </a:p>
      </dgm:t>
    </dgm:pt>
    <dgm:pt modelId="{8F686EF6-55C7-4A9E-A123-CA9B76082817}" type="sibTrans" cxnId="{2C983E67-177C-4E5A-AA6C-1E1B46F56DD0}">
      <dgm:prSet/>
      <dgm:spPr/>
      <dgm:t>
        <a:bodyPr/>
        <a:lstStyle/>
        <a:p>
          <a:endParaRPr lang="en-US"/>
        </a:p>
      </dgm:t>
    </dgm:pt>
    <dgm:pt modelId="{D662BC8B-AFF9-497C-B5D0-EAE16F4B8E20}">
      <dgm:prSet phldrT="[Text]"/>
      <dgm:spPr/>
      <dgm:t>
        <a:bodyPr/>
        <a:lstStyle/>
        <a:p>
          <a:r>
            <a:rPr lang="en-US" dirty="0" smtClean="0"/>
            <a:t>Modal (</a:t>
          </a:r>
          <a:r>
            <a:rPr lang="en-US" dirty="0" err="1" smtClean="0"/>
            <a:t>akhir</a:t>
          </a:r>
          <a:r>
            <a:rPr lang="en-US" dirty="0" smtClean="0"/>
            <a:t>)</a:t>
          </a:r>
          <a:endParaRPr lang="en-US" dirty="0"/>
        </a:p>
      </dgm:t>
    </dgm:pt>
    <dgm:pt modelId="{874660D9-7EB3-4D06-B097-8931F73B6B17}" type="parTrans" cxnId="{7CBF3B01-1346-4F26-991E-09E126DDC229}">
      <dgm:prSet/>
      <dgm:spPr/>
      <dgm:t>
        <a:bodyPr/>
        <a:lstStyle/>
        <a:p>
          <a:endParaRPr lang="en-US"/>
        </a:p>
      </dgm:t>
    </dgm:pt>
    <dgm:pt modelId="{F3730514-1282-4A25-A26E-447B24C49BB6}" type="sibTrans" cxnId="{7CBF3B01-1346-4F26-991E-09E126DDC229}">
      <dgm:prSet/>
      <dgm:spPr/>
      <dgm:t>
        <a:bodyPr/>
        <a:lstStyle/>
        <a:p>
          <a:endParaRPr lang="en-US"/>
        </a:p>
      </dgm:t>
    </dgm:pt>
    <dgm:pt modelId="{C85C44F6-52DC-4FE1-AF94-18FD5048C42E}">
      <dgm:prSet/>
      <dgm:spPr/>
      <dgm:t>
        <a:bodyPr/>
        <a:lstStyle/>
        <a:p>
          <a:r>
            <a:rPr lang="en-US" dirty="0" err="1" smtClean="0"/>
            <a:t>Rugi</a:t>
          </a:r>
          <a:r>
            <a:rPr lang="en-US" dirty="0" smtClean="0"/>
            <a:t> </a:t>
          </a:r>
          <a:r>
            <a:rPr lang="en-US" dirty="0" err="1" smtClean="0"/>
            <a:t>bersih</a:t>
          </a:r>
          <a:endParaRPr lang="en-US" dirty="0"/>
        </a:p>
      </dgm:t>
    </dgm:pt>
    <dgm:pt modelId="{E2D700BA-DC77-4983-ACAA-5C435BB303A5}" type="parTrans" cxnId="{1347E108-7AA3-4350-9DCF-71A1A2150A9C}">
      <dgm:prSet/>
      <dgm:spPr/>
      <dgm:t>
        <a:bodyPr/>
        <a:lstStyle/>
        <a:p>
          <a:endParaRPr lang="en-US"/>
        </a:p>
      </dgm:t>
    </dgm:pt>
    <dgm:pt modelId="{410D35C1-A7B9-49F9-91DC-1667E99981B1}" type="sibTrans" cxnId="{1347E108-7AA3-4350-9DCF-71A1A2150A9C}">
      <dgm:prSet/>
      <dgm:spPr/>
      <dgm:t>
        <a:bodyPr/>
        <a:lstStyle/>
        <a:p>
          <a:endParaRPr lang="en-US" dirty="0"/>
        </a:p>
      </dgm:t>
    </dgm:pt>
    <dgm:pt modelId="{A73B03E8-25D7-4C66-B1D9-3B19FE499582}" type="pres">
      <dgm:prSet presAssocID="{A27D0B93-6933-450E-B425-582137B69923}" presName="linearFlow" presStyleCnt="0">
        <dgm:presLayoutVars>
          <dgm:dir val="rev"/>
          <dgm:resizeHandles val="exact"/>
        </dgm:presLayoutVars>
      </dgm:prSet>
      <dgm:spPr/>
    </dgm:pt>
    <dgm:pt modelId="{F958A24D-A490-41D1-927E-9B8BBB2A4B63}" type="pres">
      <dgm:prSet presAssocID="{ED475D96-E94C-4534-851A-8054BD24DFD6}" presName="node" presStyleLbl="node1" presStyleIdx="0" presStyleCnt="4" custScaleX="169138" custScaleY="167003" custLinFactX="-582908" custLinFactNeighborX="-600000" custLinFactNeighborY="-27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28333-3765-4D0C-AE1F-835198DD22EF}" type="pres">
      <dgm:prSet presAssocID="{5C4E0B7B-1F99-4D64-B87B-F75044A76765}" presName="spacerL" presStyleCnt="0"/>
      <dgm:spPr/>
    </dgm:pt>
    <dgm:pt modelId="{C9B725D7-89C4-4223-BFB1-98E1EFC95A5A}" type="pres">
      <dgm:prSet presAssocID="{5C4E0B7B-1F99-4D64-B87B-F75044A76765}" presName="sibTrans" presStyleLbl="sibTrans2D1" presStyleIdx="0" presStyleCnt="3" custLinFactX="-517940" custLinFactY="-85072" custLinFactNeighborX="-600000" custLinFactNeighborY="-100000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9439279E-9FF4-4D4A-AE41-3192BAAD2EC8}" type="pres">
      <dgm:prSet presAssocID="{5C4E0B7B-1F99-4D64-B87B-F75044A76765}" presName="spacerR" presStyleCnt="0"/>
      <dgm:spPr/>
    </dgm:pt>
    <dgm:pt modelId="{96DDF8A6-36B2-4658-8682-F837925112B3}" type="pres">
      <dgm:prSet presAssocID="{C85C44F6-52DC-4FE1-AF94-18FD5048C42E}" presName="node" presStyleLbl="node1" presStyleIdx="1" presStyleCnt="4" custScaleX="146614" custScaleY="151343" custLinFactX="-80254" custLinFactY="-1339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90F65-BA6E-4537-8CA1-91DE39FFB5A9}" type="pres">
      <dgm:prSet presAssocID="{410D35C1-A7B9-49F9-91DC-1667E99981B1}" presName="spacerL" presStyleCnt="0"/>
      <dgm:spPr/>
    </dgm:pt>
    <dgm:pt modelId="{403218F3-26F9-414E-9BD5-769B11F3A029}" type="pres">
      <dgm:prSet presAssocID="{410D35C1-A7B9-49F9-91DC-1667E99981B1}" presName="sibTrans" presStyleLbl="sibTrans2D1" presStyleIdx="1" presStyleCnt="3" custLinFactX="-187772" custLinFactY="53869" custLinFactNeighborX="-200000" custLinFactNeighborY="100000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E403217A-1B3F-423A-979D-F4D8B34DF99A}" type="pres">
      <dgm:prSet presAssocID="{410D35C1-A7B9-49F9-91DC-1667E99981B1}" presName="spacerR" presStyleCnt="0"/>
      <dgm:spPr/>
    </dgm:pt>
    <dgm:pt modelId="{0E2416B7-F636-40F6-B890-68EA79DAE7A5}" type="pres">
      <dgm:prSet presAssocID="{491E32A4-8F2B-4D71-A615-9189FD64876B}" presName="node" presStyleLbl="node1" presStyleIdx="2" presStyleCnt="4" custScaleX="144060" custScaleY="142265" custLinFactX="113676" custLinFactNeighborX="200000" custLinFactNeighborY="88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1CE24-F4E2-49EB-A237-5DF82080616F}" type="pres">
      <dgm:prSet presAssocID="{8F686EF6-55C7-4A9E-A123-CA9B76082817}" presName="spacerL" presStyleCnt="0"/>
      <dgm:spPr/>
    </dgm:pt>
    <dgm:pt modelId="{FBF49104-1CF6-44C3-97CB-1D60DEF10B93}" type="pres">
      <dgm:prSet presAssocID="{8F686EF6-55C7-4A9E-A123-CA9B76082817}" presName="sibTrans" presStyleLbl="sibTrans2D1" presStyleIdx="2" presStyleCnt="3" custLinFactX="561507" custLinFactNeighborX="600000" custLinFactNeighborY="-21068"/>
      <dgm:spPr/>
      <dgm:t>
        <a:bodyPr/>
        <a:lstStyle/>
        <a:p>
          <a:endParaRPr lang="en-US"/>
        </a:p>
      </dgm:t>
    </dgm:pt>
    <dgm:pt modelId="{4E973036-6A96-4E2E-A1E9-52BEC2650449}" type="pres">
      <dgm:prSet presAssocID="{8F686EF6-55C7-4A9E-A123-CA9B76082817}" presName="spacerR" presStyleCnt="0"/>
      <dgm:spPr/>
    </dgm:pt>
    <dgm:pt modelId="{BD74FA02-B013-4CB7-ABC6-AFEF89D2C3B3}" type="pres">
      <dgm:prSet presAssocID="{D662BC8B-AFF9-497C-B5D0-EAE16F4B8E20}" presName="node" presStyleLbl="node1" presStyleIdx="3" presStyleCnt="4" custScaleX="164448" custScaleY="164055" custLinFactX="587598" custLinFactNeighborX="600000" custLinFactNeighborY="-16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6FAC4A-89F6-4504-AA72-DE4F2AC7CE40}" type="presOf" srcId="{A27D0B93-6933-450E-B425-582137B69923}" destId="{A73B03E8-25D7-4C66-B1D9-3B19FE499582}" srcOrd="0" destOrd="0" presId="urn:microsoft.com/office/officeart/2005/8/layout/equation1"/>
    <dgm:cxn modelId="{0B11C4FA-E134-4448-BE61-DE15F16453D6}" type="presOf" srcId="{491E32A4-8F2B-4D71-A615-9189FD64876B}" destId="{0E2416B7-F636-40F6-B890-68EA79DAE7A5}" srcOrd="0" destOrd="0" presId="urn:microsoft.com/office/officeart/2005/8/layout/equation1"/>
    <dgm:cxn modelId="{7CBF3B01-1346-4F26-991E-09E126DDC229}" srcId="{A27D0B93-6933-450E-B425-582137B69923}" destId="{D662BC8B-AFF9-497C-B5D0-EAE16F4B8E20}" srcOrd="3" destOrd="0" parTransId="{874660D9-7EB3-4D06-B097-8931F73B6B17}" sibTransId="{F3730514-1282-4A25-A26E-447B24C49BB6}"/>
    <dgm:cxn modelId="{F576FDAA-35B4-4026-B1AF-FFCF165FAE4D}" type="presOf" srcId="{D662BC8B-AFF9-497C-B5D0-EAE16F4B8E20}" destId="{BD74FA02-B013-4CB7-ABC6-AFEF89D2C3B3}" srcOrd="0" destOrd="0" presId="urn:microsoft.com/office/officeart/2005/8/layout/equation1"/>
    <dgm:cxn modelId="{EA0443EB-7E7F-4B06-8C35-8C48A0FD1740}" type="presOf" srcId="{8F686EF6-55C7-4A9E-A123-CA9B76082817}" destId="{FBF49104-1CF6-44C3-97CB-1D60DEF10B93}" srcOrd="0" destOrd="0" presId="urn:microsoft.com/office/officeart/2005/8/layout/equation1"/>
    <dgm:cxn modelId="{56F573F3-4463-4F8C-83D8-D1916E31C6B2}" type="presOf" srcId="{ED475D96-E94C-4534-851A-8054BD24DFD6}" destId="{F958A24D-A490-41D1-927E-9B8BBB2A4B63}" srcOrd="0" destOrd="0" presId="urn:microsoft.com/office/officeart/2005/8/layout/equation1"/>
    <dgm:cxn modelId="{E73A92F3-ABDA-40DB-952A-9EA995D49FB0}" type="presOf" srcId="{C85C44F6-52DC-4FE1-AF94-18FD5048C42E}" destId="{96DDF8A6-36B2-4658-8682-F837925112B3}" srcOrd="0" destOrd="0" presId="urn:microsoft.com/office/officeart/2005/8/layout/equation1"/>
    <dgm:cxn modelId="{E38882CC-529A-4BC6-B114-1BBE7EA5356E}" type="presOf" srcId="{5C4E0B7B-1F99-4D64-B87B-F75044A76765}" destId="{C9B725D7-89C4-4223-BFB1-98E1EFC95A5A}" srcOrd="0" destOrd="0" presId="urn:microsoft.com/office/officeart/2005/8/layout/equation1"/>
    <dgm:cxn modelId="{0A11219D-1A40-43D9-B858-E6A54BD2657E}" srcId="{A27D0B93-6933-450E-B425-582137B69923}" destId="{ED475D96-E94C-4534-851A-8054BD24DFD6}" srcOrd="0" destOrd="0" parTransId="{6DE91F4B-008F-4CB6-B9FE-B74E2EAA7852}" sibTransId="{5C4E0B7B-1F99-4D64-B87B-F75044A76765}"/>
    <dgm:cxn modelId="{8ED8C6DC-5593-4BE3-9A3A-B22B84F23BBE}" type="presOf" srcId="{410D35C1-A7B9-49F9-91DC-1667E99981B1}" destId="{403218F3-26F9-414E-9BD5-769B11F3A029}" srcOrd="0" destOrd="0" presId="urn:microsoft.com/office/officeart/2005/8/layout/equation1"/>
    <dgm:cxn modelId="{2C983E67-177C-4E5A-AA6C-1E1B46F56DD0}" srcId="{A27D0B93-6933-450E-B425-582137B69923}" destId="{491E32A4-8F2B-4D71-A615-9189FD64876B}" srcOrd="2" destOrd="0" parTransId="{FCA2FE2C-0CCD-49A5-A213-EB0F54E8CE8E}" sibTransId="{8F686EF6-55C7-4A9E-A123-CA9B76082817}"/>
    <dgm:cxn modelId="{1347E108-7AA3-4350-9DCF-71A1A2150A9C}" srcId="{A27D0B93-6933-450E-B425-582137B69923}" destId="{C85C44F6-52DC-4FE1-AF94-18FD5048C42E}" srcOrd="1" destOrd="0" parTransId="{E2D700BA-DC77-4983-ACAA-5C435BB303A5}" sibTransId="{410D35C1-A7B9-49F9-91DC-1667E99981B1}"/>
    <dgm:cxn modelId="{96332CF3-901E-419D-8EAE-2893B2086D77}" type="presParOf" srcId="{A73B03E8-25D7-4C66-B1D9-3B19FE499582}" destId="{F958A24D-A490-41D1-927E-9B8BBB2A4B63}" srcOrd="0" destOrd="0" presId="urn:microsoft.com/office/officeart/2005/8/layout/equation1"/>
    <dgm:cxn modelId="{14218CE8-A22B-4CE6-BCF7-6A08DAA01482}" type="presParOf" srcId="{A73B03E8-25D7-4C66-B1D9-3B19FE499582}" destId="{63A28333-3765-4D0C-AE1F-835198DD22EF}" srcOrd="1" destOrd="0" presId="urn:microsoft.com/office/officeart/2005/8/layout/equation1"/>
    <dgm:cxn modelId="{90539166-29CF-497A-A87A-3D3F98F421AD}" type="presParOf" srcId="{A73B03E8-25D7-4C66-B1D9-3B19FE499582}" destId="{C9B725D7-89C4-4223-BFB1-98E1EFC95A5A}" srcOrd="2" destOrd="0" presId="urn:microsoft.com/office/officeart/2005/8/layout/equation1"/>
    <dgm:cxn modelId="{84838B5D-59A5-4EF6-BD6E-B0EC5FFAE160}" type="presParOf" srcId="{A73B03E8-25D7-4C66-B1D9-3B19FE499582}" destId="{9439279E-9FF4-4D4A-AE41-3192BAAD2EC8}" srcOrd="3" destOrd="0" presId="urn:microsoft.com/office/officeart/2005/8/layout/equation1"/>
    <dgm:cxn modelId="{C2FAEC6C-D5C4-45BB-9BC2-40AFD2B99634}" type="presParOf" srcId="{A73B03E8-25D7-4C66-B1D9-3B19FE499582}" destId="{96DDF8A6-36B2-4658-8682-F837925112B3}" srcOrd="4" destOrd="0" presId="urn:microsoft.com/office/officeart/2005/8/layout/equation1"/>
    <dgm:cxn modelId="{E75C45ED-0142-495B-813D-5F95BBC29A06}" type="presParOf" srcId="{A73B03E8-25D7-4C66-B1D9-3B19FE499582}" destId="{B9990F65-BA6E-4537-8CA1-91DE39FFB5A9}" srcOrd="5" destOrd="0" presId="urn:microsoft.com/office/officeart/2005/8/layout/equation1"/>
    <dgm:cxn modelId="{EAE9A45C-F646-4E5C-8E27-6530F754227A}" type="presParOf" srcId="{A73B03E8-25D7-4C66-B1D9-3B19FE499582}" destId="{403218F3-26F9-414E-9BD5-769B11F3A029}" srcOrd="6" destOrd="0" presId="urn:microsoft.com/office/officeart/2005/8/layout/equation1"/>
    <dgm:cxn modelId="{12B663D8-170C-428F-A2B4-19206C952545}" type="presParOf" srcId="{A73B03E8-25D7-4C66-B1D9-3B19FE499582}" destId="{E403217A-1B3F-423A-979D-F4D8B34DF99A}" srcOrd="7" destOrd="0" presId="urn:microsoft.com/office/officeart/2005/8/layout/equation1"/>
    <dgm:cxn modelId="{859CEDF5-AC0C-4DD2-AAA9-A5510D3E544A}" type="presParOf" srcId="{A73B03E8-25D7-4C66-B1D9-3B19FE499582}" destId="{0E2416B7-F636-40F6-B890-68EA79DAE7A5}" srcOrd="8" destOrd="0" presId="urn:microsoft.com/office/officeart/2005/8/layout/equation1"/>
    <dgm:cxn modelId="{01D1172C-36C5-46C3-A2B7-576ECA84B6B2}" type="presParOf" srcId="{A73B03E8-25D7-4C66-B1D9-3B19FE499582}" destId="{5B71CE24-F4E2-49EB-A237-5DF82080616F}" srcOrd="9" destOrd="0" presId="urn:microsoft.com/office/officeart/2005/8/layout/equation1"/>
    <dgm:cxn modelId="{62DE61B1-B7E6-4B03-8156-B67014A49858}" type="presParOf" srcId="{A73B03E8-25D7-4C66-B1D9-3B19FE499582}" destId="{FBF49104-1CF6-44C3-97CB-1D60DEF10B93}" srcOrd="10" destOrd="0" presId="urn:microsoft.com/office/officeart/2005/8/layout/equation1"/>
    <dgm:cxn modelId="{388F36CF-638B-4F91-9391-1F654079FB7F}" type="presParOf" srcId="{A73B03E8-25D7-4C66-B1D9-3B19FE499582}" destId="{4E973036-6A96-4E2E-A1E9-52BEC2650449}" srcOrd="11" destOrd="0" presId="urn:microsoft.com/office/officeart/2005/8/layout/equation1"/>
    <dgm:cxn modelId="{9A9CD473-A01B-4CB0-AA5A-F00E9FC961DF}" type="presParOf" srcId="{A73B03E8-25D7-4C66-B1D9-3B19FE499582}" destId="{BD74FA02-B013-4CB7-ABC6-AFEF89D2C3B3}" srcOrd="12" destOrd="0" presId="urn:microsoft.com/office/officeart/2005/8/layout/equation1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1870A-F63B-42A4-A304-3464583E0D78}">
      <dsp:nvSpPr>
        <dsp:cNvPr id="0" name=""/>
        <dsp:cNvSpPr/>
      </dsp:nvSpPr>
      <dsp:spPr>
        <a:xfrm>
          <a:off x="6578836" y="3343660"/>
          <a:ext cx="91440" cy="622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248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065F6-98AE-4A56-9959-72824B4BD9C6}">
      <dsp:nvSpPr>
        <dsp:cNvPr id="0" name=""/>
        <dsp:cNvSpPr/>
      </dsp:nvSpPr>
      <dsp:spPr>
        <a:xfrm>
          <a:off x="4008592" y="1362067"/>
          <a:ext cx="2615964" cy="622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202"/>
              </a:lnTo>
              <a:lnTo>
                <a:pt x="2615964" y="424202"/>
              </a:lnTo>
              <a:lnTo>
                <a:pt x="2615964" y="6224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D3804-DE54-4D08-BF43-4A08FBFC8EBF}">
      <dsp:nvSpPr>
        <dsp:cNvPr id="0" name=""/>
        <dsp:cNvSpPr/>
      </dsp:nvSpPr>
      <dsp:spPr>
        <a:xfrm>
          <a:off x="3962872" y="3343660"/>
          <a:ext cx="91440" cy="622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248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63ECB-9851-4312-A61D-46F6DFB19CDE}">
      <dsp:nvSpPr>
        <dsp:cNvPr id="0" name=""/>
        <dsp:cNvSpPr/>
      </dsp:nvSpPr>
      <dsp:spPr>
        <a:xfrm>
          <a:off x="3962872" y="1362067"/>
          <a:ext cx="91440" cy="622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24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BFBC6-A9BC-40CE-B3D0-EA8D5FD385A1}">
      <dsp:nvSpPr>
        <dsp:cNvPr id="0" name=""/>
        <dsp:cNvSpPr/>
      </dsp:nvSpPr>
      <dsp:spPr>
        <a:xfrm>
          <a:off x="1346908" y="3343660"/>
          <a:ext cx="91440" cy="622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248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DA7DA-7192-46A0-A1DA-6D0D8FAC972B}">
      <dsp:nvSpPr>
        <dsp:cNvPr id="0" name=""/>
        <dsp:cNvSpPr/>
      </dsp:nvSpPr>
      <dsp:spPr>
        <a:xfrm>
          <a:off x="1392628" y="1362067"/>
          <a:ext cx="2615964" cy="622480"/>
        </a:xfrm>
        <a:custGeom>
          <a:avLst/>
          <a:gdLst/>
          <a:ahLst/>
          <a:cxnLst/>
          <a:rect l="0" t="0" r="0" b="0"/>
          <a:pathLst>
            <a:path>
              <a:moveTo>
                <a:pt x="2615964" y="0"/>
              </a:moveTo>
              <a:lnTo>
                <a:pt x="2615964" y="424202"/>
              </a:lnTo>
              <a:lnTo>
                <a:pt x="0" y="424202"/>
              </a:lnTo>
              <a:lnTo>
                <a:pt x="0" y="6224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C8B95-AF65-408C-A286-C863A3C97983}">
      <dsp:nvSpPr>
        <dsp:cNvPr id="0" name=""/>
        <dsp:cNvSpPr/>
      </dsp:nvSpPr>
      <dsp:spPr>
        <a:xfrm>
          <a:off x="2938425" y="2955"/>
          <a:ext cx="2140334" cy="1359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254F4-0499-4FAE-A0A8-C9425026974E}">
      <dsp:nvSpPr>
        <dsp:cNvPr id="0" name=""/>
        <dsp:cNvSpPr/>
      </dsp:nvSpPr>
      <dsp:spPr>
        <a:xfrm>
          <a:off x="3176240" y="228879"/>
          <a:ext cx="2140334" cy="1359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Kategori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perusahaan</a:t>
          </a:r>
          <a:endParaRPr lang="en-US" sz="1600" b="1" kern="1200" dirty="0"/>
        </a:p>
      </dsp:txBody>
      <dsp:txXfrm>
        <a:off x="3216047" y="268686"/>
        <a:ext cx="2060720" cy="1279498"/>
      </dsp:txXfrm>
    </dsp:sp>
    <dsp:sp modelId="{42EAAAF7-CE64-4D43-AB9B-400B4982E6E0}">
      <dsp:nvSpPr>
        <dsp:cNvPr id="0" name=""/>
        <dsp:cNvSpPr/>
      </dsp:nvSpPr>
      <dsp:spPr>
        <a:xfrm>
          <a:off x="322460" y="1984548"/>
          <a:ext cx="2140334" cy="1359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75332-74FA-4218-BA56-4C0742132A4C}">
      <dsp:nvSpPr>
        <dsp:cNvPr id="0" name=""/>
        <dsp:cNvSpPr/>
      </dsp:nvSpPr>
      <dsp:spPr>
        <a:xfrm>
          <a:off x="560275" y="2210472"/>
          <a:ext cx="2140334" cy="1359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Perusahaan </a:t>
          </a:r>
          <a:r>
            <a:rPr lang="en-US" sz="1600" b="1" kern="1200" dirty="0" err="1" smtClean="0"/>
            <a:t>Perseorangan</a:t>
          </a:r>
          <a:endParaRPr lang="en-US" sz="1600" b="1" kern="1200" dirty="0"/>
        </a:p>
      </dsp:txBody>
      <dsp:txXfrm>
        <a:off x="600082" y="2250279"/>
        <a:ext cx="2060720" cy="1279498"/>
      </dsp:txXfrm>
    </dsp:sp>
    <dsp:sp modelId="{5FF89236-4C67-4335-86EE-BDA2566517B2}">
      <dsp:nvSpPr>
        <dsp:cNvPr id="0" name=""/>
        <dsp:cNvSpPr/>
      </dsp:nvSpPr>
      <dsp:spPr>
        <a:xfrm>
          <a:off x="322460" y="3966141"/>
          <a:ext cx="2140334" cy="1359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ED159-669B-4CBA-B85A-80502C379DE8}">
      <dsp:nvSpPr>
        <dsp:cNvPr id="0" name=""/>
        <dsp:cNvSpPr/>
      </dsp:nvSpPr>
      <dsp:spPr>
        <a:xfrm>
          <a:off x="560275" y="4192065"/>
          <a:ext cx="2140334" cy="1359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Perusahaan yang </a:t>
          </a:r>
          <a:r>
            <a:rPr lang="en-US" sz="1600" kern="1200" dirty="0" err="1" smtClean="0"/>
            <a:t>dimiliki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oleh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perseorangan</a:t>
          </a:r>
          <a:endParaRPr lang="en-US" sz="1600" kern="1200" dirty="0"/>
        </a:p>
      </dsp:txBody>
      <dsp:txXfrm>
        <a:off x="600082" y="4231872"/>
        <a:ext cx="2060720" cy="1279498"/>
      </dsp:txXfrm>
    </dsp:sp>
    <dsp:sp modelId="{CFB9382C-651F-4552-B358-13E6ADE2DCB2}">
      <dsp:nvSpPr>
        <dsp:cNvPr id="0" name=""/>
        <dsp:cNvSpPr/>
      </dsp:nvSpPr>
      <dsp:spPr>
        <a:xfrm>
          <a:off x="2938425" y="1984548"/>
          <a:ext cx="2140334" cy="1359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49C76-8555-4C3D-908C-255CE4CFD40C}">
      <dsp:nvSpPr>
        <dsp:cNvPr id="0" name=""/>
        <dsp:cNvSpPr/>
      </dsp:nvSpPr>
      <dsp:spPr>
        <a:xfrm>
          <a:off x="3176240" y="2210472"/>
          <a:ext cx="2140334" cy="1359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Perusahaan Persekutuan</a:t>
          </a:r>
          <a:endParaRPr lang="en-US" sz="1600" b="1" kern="1200" dirty="0"/>
        </a:p>
      </dsp:txBody>
      <dsp:txXfrm>
        <a:off x="3216047" y="2250279"/>
        <a:ext cx="2060720" cy="1279498"/>
      </dsp:txXfrm>
    </dsp:sp>
    <dsp:sp modelId="{A0ADFAC9-E6CE-4E52-B665-B2697CEDE560}">
      <dsp:nvSpPr>
        <dsp:cNvPr id="0" name=""/>
        <dsp:cNvSpPr/>
      </dsp:nvSpPr>
      <dsp:spPr>
        <a:xfrm>
          <a:off x="2938425" y="3966141"/>
          <a:ext cx="2140334" cy="1359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BB9BF-BC72-4EF6-974A-6CC780FE69ED}">
      <dsp:nvSpPr>
        <dsp:cNvPr id="0" name=""/>
        <dsp:cNvSpPr/>
      </dsp:nvSpPr>
      <dsp:spPr>
        <a:xfrm>
          <a:off x="3176240" y="4192065"/>
          <a:ext cx="2140334" cy="1359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Perusahaan yang </a:t>
          </a:r>
          <a:r>
            <a:rPr lang="en-US" sz="1600" kern="1200" dirty="0" err="1" smtClean="0"/>
            <a:t>dimiliki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oleh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dua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orang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lebih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membentuk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persekutuan</a:t>
          </a:r>
          <a:endParaRPr lang="en-US" sz="1600" kern="1200" dirty="0"/>
        </a:p>
      </dsp:txBody>
      <dsp:txXfrm>
        <a:off x="3216047" y="4231872"/>
        <a:ext cx="2060720" cy="1279498"/>
      </dsp:txXfrm>
    </dsp:sp>
    <dsp:sp modelId="{E07704E5-35DA-4FDE-A531-704A7413ABE0}">
      <dsp:nvSpPr>
        <dsp:cNvPr id="0" name=""/>
        <dsp:cNvSpPr/>
      </dsp:nvSpPr>
      <dsp:spPr>
        <a:xfrm>
          <a:off x="5554389" y="1984548"/>
          <a:ext cx="2140334" cy="1359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2057D-4206-45D9-84D7-DBB0761B8DC6}">
      <dsp:nvSpPr>
        <dsp:cNvPr id="0" name=""/>
        <dsp:cNvSpPr/>
      </dsp:nvSpPr>
      <dsp:spPr>
        <a:xfrm>
          <a:off x="5792204" y="2210472"/>
          <a:ext cx="2140334" cy="1359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Perseroan </a:t>
          </a:r>
          <a:r>
            <a:rPr lang="en-US" sz="1600" b="1" kern="1200" dirty="0" err="1" smtClean="0"/>
            <a:t>Terbatas</a:t>
          </a:r>
          <a:endParaRPr lang="en-US" sz="1600" b="1" kern="1200" dirty="0"/>
        </a:p>
      </dsp:txBody>
      <dsp:txXfrm>
        <a:off x="5832011" y="2250279"/>
        <a:ext cx="2060720" cy="1279498"/>
      </dsp:txXfrm>
    </dsp:sp>
    <dsp:sp modelId="{86B75AFE-87B3-4054-B054-B1D9E7A227FF}">
      <dsp:nvSpPr>
        <dsp:cNvPr id="0" name=""/>
        <dsp:cNvSpPr/>
      </dsp:nvSpPr>
      <dsp:spPr>
        <a:xfrm>
          <a:off x="5554389" y="3966141"/>
          <a:ext cx="2140334" cy="1359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05E97-5D23-4996-B661-D80C4C7BFC73}">
      <dsp:nvSpPr>
        <dsp:cNvPr id="0" name=""/>
        <dsp:cNvSpPr/>
      </dsp:nvSpPr>
      <dsp:spPr>
        <a:xfrm>
          <a:off x="5792204" y="4192065"/>
          <a:ext cx="2140334" cy="1359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Perusahaan yang </a:t>
          </a:r>
          <a:r>
            <a:rPr lang="en-US" sz="1600" kern="1200" dirty="0" err="1" smtClean="0"/>
            <a:t>dimiliki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hukum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melalui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penerbitan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saham</a:t>
          </a:r>
          <a:endParaRPr lang="en-US" sz="1600" kern="1200" dirty="0"/>
        </a:p>
      </dsp:txBody>
      <dsp:txXfrm>
        <a:off x="5832011" y="4231872"/>
        <a:ext cx="2060720" cy="1279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D3CEF-D126-4D8A-982C-43C24E7F771D}">
      <dsp:nvSpPr>
        <dsp:cNvPr id="0" name=""/>
        <dsp:cNvSpPr/>
      </dsp:nvSpPr>
      <dsp:spPr>
        <a:xfrm>
          <a:off x="2063" y="536064"/>
          <a:ext cx="2012156" cy="7941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Perusahaan </a:t>
          </a:r>
          <a:r>
            <a:rPr lang="en-US" sz="2200" kern="1200" dirty="0" err="1" smtClean="0"/>
            <a:t>perseorangan</a:t>
          </a:r>
          <a:endParaRPr lang="en-US" sz="2200" kern="1200" dirty="0"/>
        </a:p>
      </dsp:txBody>
      <dsp:txXfrm>
        <a:off x="2063" y="536064"/>
        <a:ext cx="2012156" cy="794158"/>
      </dsp:txXfrm>
    </dsp:sp>
    <dsp:sp modelId="{70776B6E-CC06-4614-9925-64AFB3D8D2BE}">
      <dsp:nvSpPr>
        <dsp:cNvPr id="0" name=""/>
        <dsp:cNvSpPr/>
      </dsp:nvSpPr>
      <dsp:spPr>
        <a:xfrm>
          <a:off x="2063" y="1330222"/>
          <a:ext cx="2012156" cy="25363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Modal </a:t>
          </a:r>
          <a:r>
            <a:rPr lang="en-US" sz="2200" kern="1200" dirty="0" err="1" smtClean="0"/>
            <a:t>pemilik</a:t>
          </a:r>
          <a:endParaRPr lang="en-US" sz="2200" kern="1200" dirty="0"/>
        </a:p>
      </dsp:txBody>
      <dsp:txXfrm>
        <a:off x="2063" y="1330222"/>
        <a:ext cx="2012156" cy="2536379"/>
      </dsp:txXfrm>
    </dsp:sp>
    <dsp:sp modelId="{C9BAEB04-3271-4BCE-BDAE-D45DFAF6F148}">
      <dsp:nvSpPr>
        <dsp:cNvPr id="0" name=""/>
        <dsp:cNvSpPr/>
      </dsp:nvSpPr>
      <dsp:spPr>
        <a:xfrm>
          <a:off x="2295921" y="536064"/>
          <a:ext cx="2012156" cy="794158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Persekutuan</a:t>
          </a:r>
          <a:endParaRPr lang="en-US" sz="2200" kern="1200" dirty="0"/>
        </a:p>
      </dsp:txBody>
      <dsp:txXfrm>
        <a:off x="2295921" y="536064"/>
        <a:ext cx="2012156" cy="794158"/>
      </dsp:txXfrm>
    </dsp:sp>
    <dsp:sp modelId="{76A3A6DC-3093-4F79-8372-4F22B3058579}">
      <dsp:nvSpPr>
        <dsp:cNvPr id="0" name=""/>
        <dsp:cNvSpPr/>
      </dsp:nvSpPr>
      <dsp:spPr>
        <a:xfrm>
          <a:off x="2295921" y="1330222"/>
          <a:ext cx="2012156" cy="2536379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Modal </a:t>
          </a:r>
          <a:r>
            <a:rPr lang="en-US" sz="2200" kern="1200" dirty="0" err="1" smtClean="0"/>
            <a:t>sekutu</a:t>
          </a:r>
          <a:endParaRPr lang="en-US" sz="2200" kern="1200" dirty="0"/>
        </a:p>
      </dsp:txBody>
      <dsp:txXfrm>
        <a:off x="2295921" y="1330222"/>
        <a:ext cx="2012156" cy="2536379"/>
      </dsp:txXfrm>
    </dsp:sp>
    <dsp:sp modelId="{55B0A2EE-6F75-41F3-83CE-70F628FB664D}">
      <dsp:nvSpPr>
        <dsp:cNvPr id="0" name=""/>
        <dsp:cNvSpPr/>
      </dsp:nvSpPr>
      <dsp:spPr>
        <a:xfrm>
          <a:off x="4589780" y="536064"/>
          <a:ext cx="2012156" cy="794158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PT</a:t>
          </a:r>
          <a:endParaRPr lang="en-US" sz="2200" kern="1200" dirty="0"/>
        </a:p>
      </dsp:txBody>
      <dsp:txXfrm>
        <a:off x="4589780" y="536064"/>
        <a:ext cx="2012156" cy="794158"/>
      </dsp:txXfrm>
    </dsp:sp>
    <dsp:sp modelId="{128A0A04-9F8B-45CC-A517-E8E9340FFEE7}">
      <dsp:nvSpPr>
        <dsp:cNvPr id="0" name=""/>
        <dsp:cNvSpPr/>
      </dsp:nvSpPr>
      <dsp:spPr>
        <a:xfrm>
          <a:off x="4589780" y="1330222"/>
          <a:ext cx="2012156" cy="2536379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Modal </a:t>
          </a:r>
          <a:r>
            <a:rPr lang="en-US" sz="2200" kern="1200" dirty="0" err="1" smtClean="0"/>
            <a:t>disetor</a:t>
          </a:r>
          <a:r>
            <a:rPr lang="en-US" sz="2200" kern="1200" dirty="0" smtClean="0"/>
            <a:t> (</a:t>
          </a:r>
          <a:r>
            <a:rPr lang="en-US" sz="2200" kern="1200" dirty="0" err="1" smtClean="0"/>
            <a:t>Saham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tambahan</a:t>
          </a:r>
          <a:r>
            <a:rPr lang="en-US" sz="2200" kern="1200" dirty="0" smtClean="0"/>
            <a:t> modal </a:t>
          </a:r>
          <a:r>
            <a:rPr lang="en-US" sz="2200" kern="1200" dirty="0" err="1" smtClean="0"/>
            <a:t>disetor</a:t>
          </a:r>
          <a:r>
            <a:rPr lang="en-US" sz="2200" kern="1200" dirty="0" smtClean="0"/>
            <a:t>)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Laba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ditahan</a:t>
          </a:r>
          <a:endParaRPr lang="en-US" sz="2200" kern="1200" dirty="0"/>
        </a:p>
      </dsp:txBody>
      <dsp:txXfrm>
        <a:off x="4589780" y="1330222"/>
        <a:ext cx="2012156" cy="25363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77AD8-B54F-4D8D-96C8-1A21FFCC2DD7}">
      <dsp:nvSpPr>
        <dsp:cNvPr id="0" name=""/>
        <dsp:cNvSpPr/>
      </dsp:nvSpPr>
      <dsp:spPr>
        <a:xfrm>
          <a:off x="0" y="3843104"/>
          <a:ext cx="3943350" cy="12613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OUTPUT</a:t>
          </a:r>
          <a:endParaRPr lang="en-US" sz="2400" kern="1200" dirty="0"/>
        </a:p>
      </dsp:txBody>
      <dsp:txXfrm>
        <a:off x="0" y="3843104"/>
        <a:ext cx="3943350" cy="681152"/>
      </dsp:txXfrm>
    </dsp:sp>
    <dsp:sp modelId="{3D4A871A-CA46-4A1D-936F-AD9623886D54}">
      <dsp:nvSpPr>
        <dsp:cNvPr id="0" name=""/>
        <dsp:cNvSpPr/>
      </dsp:nvSpPr>
      <dsp:spPr>
        <a:xfrm>
          <a:off x="0" y="4499029"/>
          <a:ext cx="3943350" cy="5802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Laporan </a:t>
          </a:r>
          <a:r>
            <a:rPr lang="en-US" sz="3500" kern="1200" dirty="0" err="1" smtClean="0"/>
            <a:t>Keuangan</a:t>
          </a:r>
          <a:endParaRPr lang="en-US" sz="3500" kern="1200" dirty="0"/>
        </a:p>
      </dsp:txBody>
      <dsp:txXfrm>
        <a:off x="0" y="4499029"/>
        <a:ext cx="3943350" cy="580240"/>
      </dsp:txXfrm>
    </dsp:sp>
    <dsp:sp modelId="{647DDCCD-07AB-489A-A25E-06AA814B6FFA}">
      <dsp:nvSpPr>
        <dsp:cNvPr id="0" name=""/>
        <dsp:cNvSpPr/>
      </dsp:nvSpPr>
      <dsp:spPr>
        <a:xfrm rot="10800000">
          <a:off x="0" y="1922003"/>
          <a:ext cx="3943350" cy="194002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PROSES</a:t>
          </a:r>
          <a:endParaRPr lang="en-US" sz="2400" kern="1200" dirty="0"/>
        </a:p>
      </dsp:txBody>
      <dsp:txXfrm rot="-10800000">
        <a:off x="0" y="1922003"/>
        <a:ext cx="3943350" cy="680947"/>
      </dsp:txXfrm>
    </dsp:sp>
    <dsp:sp modelId="{0126E68E-4DE7-4699-9BB0-1FAD43D31699}">
      <dsp:nvSpPr>
        <dsp:cNvPr id="0" name=""/>
        <dsp:cNvSpPr/>
      </dsp:nvSpPr>
      <dsp:spPr>
        <a:xfrm>
          <a:off x="0" y="2602951"/>
          <a:ext cx="3943350" cy="58006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Proses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Akuntansi</a:t>
          </a:r>
          <a:endParaRPr lang="en-US" sz="3500" kern="1200" dirty="0"/>
        </a:p>
      </dsp:txBody>
      <dsp:txXfrm>
        <a:off x="0" y="2602951"/>
        <a:ext cx="3943350" cy="580066"/>
      </dsp:txXfrm>
    </dsp:sp>
    <dsp:sp modelId="{3303A3B2-4908-4999-B01C-2D002DCD3BEA}">
      <dsp:nvSpPr>
        <dsp:cNvPr id="0" name=""/>
        <dsp:cNvSpPr/>
      </dsp:nvSpPr>
      <dsp:spPr>
        <a:xfrm rot="10800000">
          <a:off x="0" y="902"/>
          <a:ext cx="3943350" cy="194002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INPUT</a:t>
          </a:r>
          <a:endParaRPr lang="en-US" sz="2400" kern="1200" dirty="0"/>
        </a:p>
      </dsp:txBody>
      <dsp:txXfrm rot="-10800000">
        <a:off x="0" y="902"/>
        <a:ext cx="3943350" cy="680947"/>
      </dsp:txXfrm>
    </dsp:sp>
    <dsp:sp modelId="{9DB785C0-8BA8-4049-BF63-AEF5B69A6337}">
      <dsp:nvSpPr>
        <dsp:cNvPr id="0" name=""/>
        <dsp:cNvSpPr/>
      </dsp:nvSpPr>
      <dsp:spPr>
        <a:xfrm>
          <a:off x="0" y="681850"/>
          <a:ext cx="3943350" cy="58006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Transaksi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Bisnis</a:t>
          </a:r>
          <a:endParaRPr lang="en-US" sz="3500" kern="1200" dirty="0"/>
        </a:p>
      </dsp:txBody>
      <dsp:txXfrm>
        <a:off x="0" y="681850"/>
        <a:ext cx="3943350" cy="5800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6CBC1-001A-426E-980B-DBAACFDAB561}">
      <dsp:nvSpPr>
        <dsp:cNvPr id="0" name=""/>
        <dsp:cNvSpPr/>
      </dsp:nvSpPr>
      <dsp:spPr>
        <a:xfrm>
          <a:off x="2641600" y="398"/>
          <a:ext cx="3962400" cy="15558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err="1" smtClean="0"/>
            <a:t>Setoran</a:t>
          </a:r>
          <a:r>
            <a:rPr lang="en-US" sz="3700" kern="1200" dirty="0" smtClean="0"/>
            <a:t> modal</a:t>
          </a: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err="1" smtClean="0"/>
            <a:t>Pendapatan</a:t>
          </a:r>
          <a:endParaRPr lang="en-US" sz="3700" kern="1200" dirty="0"/>
        </a:p>
      </dsp:txBody>
      <dsp:txXfrm>
        <a:off x="2641600" y="194882"/>
        <a:ext cx="3378948" cy="1166905"/>
      </dsp:txXfrm>
    </dsp:sp>
    <dsp:sp modelId="{48175860-9C31-445A-AEB8-184BE44AF88C}">
      <dsp:nvSpPr>
        <dsp:cNvPr id="0" name=""/>
        <dsp:cNvSpPr/>
      </dsp:nvSpPr>
      <dsp:spPr>
        <a:xfrm>
          <a:off x="0" y="398"/>
          <a:ext cx="2641600" cy="15558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Modal </a:t>
          </a:r>
          <a:r>
            <a:rPr lang="en-US" sz="3000" kern="1200" dirty="0" err="1" smtClean="0"/>
            <a:t>Bertambah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karena</a:t>
          </a:r>
          <a:endParaRPr lang="en-US" sz="3000" kern="1200" dirty="0"/>
        </a:p>
      </dsp:txBody>
      <dsp:txXfrm>
        <a:off x="75951" y="76349"/>
        <a:ext cx="2489698" cy="1403971"/>
      </dsp:txXfrm>
    </dsp:sp>
    <dsp:sp modelId="{0CC97205-C268-498B-BCDD-0772BC9D77B5}">
      <dsp:nvSpPr>
        <dsp:cNvPr id="0" name=""/>
        <dsp:cNvSpPr/>
      </dsp:nvSpPr>
      <dsp:spPr>
        <a:xfrm>
          <a:off x="2641600" y="1711860"/>
          <a:ext cx="3962400" cy="15558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err="1" smtClean="0"/>
            <a:t>Beban</a:t>
          </a: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err="1" smtClean="0"/>
            <a:t>Prive</a:t>
          </a:r>
          <a:endParaRPr lang="en-US" sz="3700" kern="1200" dirty="0"/>
        </a:p>
      </dsp:txBody>
      <dsp:txXfrm>
        <a:off x="2641600" y="1906344"/>
        <a:ext cx="3378948" cy="1166905"/>
      </dsp:txXfrm>
    </dsp:sp>
    <dsp:sp modelId="{CC323B23-7278-4711-8A22-7A4D15DE30F9}">
      <dsp:nvSpPr>
        <dsp:cNvPr id="0" name=""/>
        <dsp:cNvSpPr/>
      </dsp:nvSpPr>
      <dsp:spPr>
        <a:xfrm>
          <a:off x="0" y="1711860"/>
          <a:ext cx="2641600" cy="155587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Modal </a:t>
          </a:r>
          <a:r>
            <a:rPr lang="en-US" sz="3000" kern="1200" dirty="0" err="1" smtClean="0"/>
            <a:t>Berkurang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karena</a:t>
          </a:r>
          <a:endParaRPr lang="en-US" sz="3000" kern="1200" dirty="0"/>
        </a:p>
      </dsp:txBody>
      <dsp:txXfrm>
        <a:off x="75951" y="1787811"/>
        <a:ext cx="2489698" cy="14039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8A24D-A490-41D1-927E-9B8BBB2A4B63}">
      <dsp:nvSpPr>
        <dsp:cNvPr id="0" name=""/>
        <dsp:cNvSpPr/>
      </dsp:nvSpPr>
      <dsp:spPr>
        <a:xfrm>
          <a:off x="341511" y="95866"/>
          <a:ext cx="1247517" cy="123177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Modal (</a:t>
          </a:r>
          <a:r>
            <a:rPr lang="en-US" sz="2200" kern="1200" dirty="0" err="1" smtClean="0"/>
            <a:t>awal</a:t>
          </a:r>
          <a:r>
            <a:rPr lang="en-US" sz="2200" kern="1200" dirty="0" smtClean="0"/>
            <a:t>)</a:t>
          </a:r>
          <a:endParaRPr lang="en-US" sz="2200" kern="1200" dirty="0"/>
        </a:p>
      </dsp:txBody>
      <dsp:txXfrm>
        <a:off x="524206" y="276255"/>
        <a:ext cx="882127" cy="870992"/>
      </dsp:txXfrm>
    </dsp:sp>
    <dsp:sp modelId="{C9B725D7-89C4-4223-BFB1-98E1EFC95A5A}">
      <dsp:nvSpPr>
        <dsp:cNvPr id="0" name=""/>
        <dsp:cNvSpPr/>
      </dsp:nvSpPr>
      <dsp:spPr>
        <a:xfrm>
          <a:off x="1937494" y="0"/>
          <a:ext cx="427792" cy="427792"/>
        </a:xfrm>
        <a:prstGeom prst="mathPlus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994198" y="163588"/>
        <a:ext cx="314384" cy="100616"/>
      </dsp:txXfrm>
    </dsp:sp>
    <dsp:sp modelId="{96DDF8A6-36B2-4658-8682-F837925112B3}">
      <dsp:nvSpPr>
        <dsp:cNvPr id="0" name=""/>
        <dsp:cNvSpPr/>
      </dsp:nvSpPr>
      <dsp:spPr>
        <a:xfrm>
          <a:off x="2719449" y="0"/>
          <a:ext cx="1081386" cy="1116265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Laba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bersih</a:t>
          </a:r>
          <a:endParaRPr lang="en-US" sz="2200" kern="1200" dirty="0"/>
        </a:p>
      </dsp:txBody>
      <dsp:txXfrm>
        <a:off x="2877814" y="163473"/>
        <a:ext cx="764656" cy="789319"/>
      </dsp:txXfrm>
    </dsp:sp>
    <dsp:sp modelId="{403218F3-26F9-414E-9BD5-769B11F3A029}">
      <dsp:nvSpPr>
        <dsp:cNvPr id="0" name=""/>
        <dsp:cNvSpPr/>
      </dsp:nvSpPr>
      <dsp:spPr>
        <a:xfrm>
          <a:off x="1960531" y="1358743"/>
          <a:ext cx="427792" cy="427792"/>
        </a:xfrm>
        <a:prstGeom prst="mathMinus">
          <a:avLst/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2017235" y="1522331"/>
        <a:ext cx="314384" cy="100616"/>
      </dsp:txXfrm>
    </dsp:sp>
    <dsp:sp modelId="{0E2416B7-F636-40F6-B890-68EA79DAE7A5}">
      <dsp:nvSpPr>
        <dsp:cNvPr id="0" name=""/>
        <dsp:cNvSpPr/>
      </dsp:nvSpPr>
      <dsp:spPr>
        <a:xfrm>
          <a:off x="2719375" y="779490"/>
          <a:ext cx="1062548" cy="104930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prive</a:t>
          </a:r>
          <a:endParaRPr lang="en-US" sz="2200" kern="1200" dirty="0"/>
        </a:p>
      </dsp:txBody>
      <dsp:txXfrm>
        <a:off x="2874982" y="933158"/>
        <a:ext cx="751334" cy="741973"/>
      </dsp:txXfrm>
    </dsp:sp>
    <dsp:sp modelId="{FBF49104-1CF6-44C3-97CB-1D60DEF10B93}">
      <dsp:nvSpPr>
        <dsp:cNvPr id="0" name=""/>
        <dsp:cNvSpPr/>
      </dsp:nvSpPr>
      <dsp:spPr>
        <a:xfrm>
          <a:off x="4034897" y="610376"/>
          <a:ext cx="427792" cy="427792"/>
        </a:xfrm>
        <a:prstGeom prst="mathEqual">
          <a:avLst/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091601" y="698501"/>
        <a:ext cx="314384" cy="251542"/>
      </dsp:txXfrm>
    </dsp:sp>
    <dsp:sp modelId="{BD74FA02-B013-4CB7-ABC6-AFEF89D2C3B3}">
      <dsp:nvSpPr>
        <dsp:cNvPr id="0" name=""/>
        <dsp:cNvSpPr/>
      </dsp:nvSpPr>
      <dsp:spPr>
        <a:xfrm>
          <a:off x="4693963" y="185017"/>
          <a:ext cx="1212925" cy="1210026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Modal (</a:t>
          </a:r>
          <a:r>
            <a:rPr lang="en-US" sz="2200" kern="1200" dirty="0" err="1" smtClean="0"/>
            <a:t>akhir</a:t>
          </a:r>
          <a:r>
            <a:rPr lang="en-US" sz="2200" kern="1200" dirty="0" smtClean="0"/>
            <a:t>)</a:t>
          </a:r>
          <a:endParaRPr lang="en-US" sz="2200" kern="1200" dirty="0"/>
        </a:p>
      </dsp:txBody>
      <dsp:txXfrm>
        <a:off x="4871592" y="362221"/>
        <a:ext cx="857667" cy="8556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8A24D-A490-41D1-927E-9B8BBB2A4B63}">
      <dsp:nvSpPr>
        <dsp:cNvPr id="0" name=""/>
        <dsp:cNvSpPr/>
      </dsp:nvSpPr>
      <dsp:spPr>
        <a:xfrm>
          <a:off x="337347" y="184225"/>
          <a:ext cx="1232303" cy="121674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Modal (</a:t>
          </a:r>
          <a:r>
            <a:rPr lang="en-US" sz="2200" kern="1200" dirty="0" err="1" smtClean="0"/>
            <a:t>awal</a:t>
          </a:r>
          <a:r>
            <a:rPr lang="en-US" sz="2200" kern="1200" dirty="0" smtClean="0"/>
            <a:t>)</a:t>
          </a:r>
          <a:endParaRPr lang="en-US" sz="2200" kern="1200" dirty="0"/>
        </a:p>
      </dsp:txBody>
      <dsp:txXfrm>
        <a:off x="517814" y="362414"/>
        <a:ext cx="871369" cy="860370"/>
      </dsp:txXfrm>
    </dsp:sp>
    <dsp:sp modelId="{C9B725D7-89C4-4223-BFB1-98E1EFC95A5A}">
      <dsp:nvSpPr>
        <dsp:cNvPr id="0" name=""/>
        <dsp:cNvSpPr/>
      </dsp:nvSpPr>
      <dsp:spPr>
        <a:xfrm>
          <a:off x="1913866" y="0"/>
          <a:ext cx="422575" cy="422575"/>
        </a:xfrm>
        <a:prstGeom prst="mathMin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969878" y="161593"/>
        <a:ext cx="310551" cy="99389"/>
      </dsp:txXfrm>
    </dsp:sp>
    <dsp:sp modelId="{96DDF8A6-36B2-4658-8682-F837925112B3}">
      <dsp:nvSpPr>
        <dsp:cNvPr id="0" name=""/>
        <dsp:cNvSpPr/>
      </dsp:nvSpPr>
      <dsp:spPr>
        <a:xfrm>
          <a:off x="2686285" y="0"/>
          <a:ext cx="1068198" cy="1102652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Rugi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bersih</a:t>
          </a:r>
          <a:endParaRPr lang="en-US" sz="2200" kern="1200" dirty="0"/>
        </a:p>
      </dsp:txBody>
      <dsp:txXfrm>
        <a:off x="2842719" y="161480"/>
        <a:ext cx="755330" cy="779692"/>
      </dsp:txXfrm>
    </dsp:sp>
    <dsp:sp modelId="{403218F3-26F9-414E-9BD5-769B11F3A029}">
      <dsp:nvSpPr>
        <dsp:cNvPr id="0" name=""/>
        <dsp:cNvSpPr/>
      </dsp:nvSpPr>
      <dsp:spPr>
        <a:xfrm>
          <a:off x="1936623" y="1431702"/>
          <a:ext cx="422575" cy="422575"/>
        </a:xfrm>
        <a:prstGeom prst="mathMin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992635" y="1593295"/>
        <a:ext cx="310551" cy="99389"/>
      </dsp:txXfrm>
    </dsp:sp>
    <dsp:sp modelId="{0E2416B7-F636-40F6-B890-68EA79DAE7A5}">
      <dsp:nvSpPr>
        <dsp:cNvPr id="0" name=""/>
        <dsp:cNvSpPr/>
      </dsp:nvSpPr>
      <dsp:spPr>
        <a:xfrm>
          <a:off x="2686212" y="949041"/>
          <a:ext cx="1049590" cy="1036512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prive</a:t>
          </a:r>
          <a:endParaRPr lang="en-US" sz="2200" kern="1200" dirty="0"/>
        </a:p>
      </dsp:txBody>
      <dsp:txXfrm>
        <a:off x="2839921" y="1100835"/>
        <a:ext cx="742172" cy="732924"/>
      </dsp:txXfrm>
    </dsp:sp>
    <dsp:sp modelId="{FBF49104-1CF6-44C3-97CB-1D60DEF10B93}">
      <dsp:nvSpPr>
        <dsp:cNvPr id="0" name=""/>
        <dsp:cNvSpPr/>
      </dsp:nvSpPr>
      <dsp:spPr>
        <a:xfrm>
          <a:off x="3985691" y="692460"/>
          <a:ext cx="422575" cy="422575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41703" y="779510"/>
        <a:ext cx="310551" cy="248475"/>
      </dsp:txXfrm>
    </dsp:sp>
    <dsp:sp modelId="{BD74FA02-B013-4CB7-ABC6-AFEF89D2C3B3}">
      <dsp:nvSpPr>
        <dsp:cNvPr id="0" name=""/>
        <dsp:cNvSpPr/>
      </dsp:nvSpPr>
      <dsp:spPr>
        <a:xfrm>
          <a:off x="4636719" y="272289"/>
          <a:ext cx="1198133" cy="1195269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Modal (</a:t>
          </a:r>
          <a:r>
            <a:rPr lang="en-US" sz="2200" kern="1200" dirty="0" err="1" smtClean="0"/>
            <a:t>akhir</a:t>
          </a:r>
          <a:r>
            <a:rPr lang="en-US" sz="2200" kern="1200" dirty="0" smtClean="0"/>
            <a:t>)</a:t>
          </a:r>
          <a:endParaRPr lang="en-US" sz="2200" kern="1200" dirty="0"/>
        </a:p>
      </dsp:txBody>
      <dsp:txXfrm>
        <a:off x="4812182" y="447332"/>
        <a:ext cx="847207" cy="845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660" y="0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4C0D68-A9C5-449C-9EB0-E8DD5C029CA3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75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660" y="9432975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8671D3-6F89-435B-AE9B-3504FD01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239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660" y="0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4414336A-2358-47A6-8311-67E7592921C8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742950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0" tIns="45830" rIns="91660" bIns="4583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2158" y="4718101"/>
            <a:ext cx="5450823" cy="4468081"/>
          </a:xfrm>
          <a:prstGeom prst="rect">
            <a:avLst/>
          </a:prstGeom>
        </p:spPr>
        <p:txBody>
          <a:bodyPr vert="horz" lIns="91660" tIns="45830" rIns="91660" bIns="4583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75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660" y="9432975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3087451F-FC30-4F6F-B3B7-5A65CF548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689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00052-D799-401C-B6BA-76C960D5E2D6}" type="slidenum">
              <a:rPr lang="en-US" smtClean="0">
                <a:ea typeface="MS PGothic" pitchFamily="34" charset="-128"/>
              </a:rPr>
              <a:pPr/>
              <a:t>5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05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50888"/>
            <a:ext cx="5357812" cy="3709987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65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83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943600" y="0"/>
            <a:ext cx="39624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6172200" y="304800"/>
            <a:ext cx="342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Agency FB" pitchFamily="34" charset="0"/>
              </a:rPr>
              <a:t>Akuntansi</a:t>
            </a:r>
            <a:r>
              <a:rPr lang="en-US" sz="2800" b="1" dirty="0" smtClean="0">
                <a:latin typeface="Agency FB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latin typeface="Agency FB" pitchFamily="34" charset="0"/>
              </a:rPr>
              <a:t>Suatu</a:t>
            </a:r>
            <a:r>
              <a:rPr lang="en-US" sz="2800" b="1" baseline="0" dirty="0" smtClean="0">
                <a:latin typeface="Agency FB" pitchFamily="34" charset="0"/>
              </a:rPr>
              <a:t> </a:t>
            </a:r>
            <a:r>
              <a:rPr lang="en-US" sz="2800" b="1" baseline="0" dirty="0" err="1" smtClean="0">
                <a:latin typeface="Agency FB" pitchFamily="34" charset="0"/>
              </a:rPr>
              <a:t>Pengantar</a:t>
            </a:r>
            <a:endParaRPr lang="en-US" sz="2800" b="1" dirty="0">
              <a:latin typeface="Agency FB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" y="5486400"/>
            <a:ext cx="4953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PENERBIT</a:t>
            </a:r>
            <a:r>
              <a:rPr lang="en-US" sz="1900" b="1" baseline="0" dirty="0" smtClean="0">
                <a:latin typeface="Agency FB" pitchFamily="34" charset="0"/>
              </a:rPr>
              <a:t> SALEMBA EMPAT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b="1" dirty="0" smtClean="0">
              <a:latin typeface="Agency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PUSAT </a:t>
            </a:r>
            <a:r>
              <a:rPr lang="en-US" sz="1900" b="1" dirty="0">
                <a:latin typeface="Agency FB" pitchFamily="34" charset="0"/>
              </a:rPr>
              <a:t>PENGEMBANGAN AKUNTANSI (PPA)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latin typeface="Agency FB" pitchFamily="34" charset="0"/>
              </a:rPr>
              <a:t>FAKULTAS EKONOMI </a:t>
            </a:r>
            <a:r>
              <a:rPr lang="en-US" sz="1900" b="1" dirty="0" smtClean="0">
                <a:latin typeface="Agency FB" pitchFamily="34" charset="0"/>
              </a:rPr>
              <a:t>BISNIS– </a:t>
            </a:r>
            <a:r>
              <a:rPr lang="en-US" sz="1900" b="1" dirty="0">
                <a:latin typeface="Agency FB" pitchFamily="34" charset="0"/>
              </a:rPr>
              <a:t>UNIVERSITAS </a:t>
            </a:r>
            <a:r>
              <a:rPr lang="en-US" sz="1900" b="1" dirty="0" smtClean="0">
                <a:latin typeface="Agency FB" pitchFamily="34" charset="0"/>
              </a:rPr>
              <a:t>INDONESIA</a:t>
            </a:r>
            <a:endParaRPr lang="en-US" sz="1900" b="1" dirty="0">
              <a:latin typeface="Agency FB" pitchFamily="34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338455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gency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Snip and Round Single Corner Rectangle 7"/>
          <p:cNvSpPr/>
          <p:nvPr userDrawn="1"/>
        </p:nvSpPr>
        <p:spPr>
          <a:xfrm rot="420000" flipV="1">
            <a:off x="4548535" y="1565513"/>
            <a:ext cx="4656137" cy="3651250"/>
          </a:xfrm>
          <a:prstGeom prst="snipRoundRect">
            <a:avLst>
              <a:gd name="adj1" fmla="val 0"/>
              <a:gd name="adj2" fmla="val 6058"/>
            </a:avLst>
          </a:prstGeom>
          <a:solidFill>
            <a:srgbClr val="FFFFFF"/>
          </a:solidFill>
          <a:ln w="6032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2133600"/>
            <a:ext cx="3276600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1000" y="4113213"/>
            <a:ext cx="3276600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9" descr="Logo PPA.gif"/>
          <p:cNvPicPr>
            <a:picLocks noChangeAspect="1"/>
          </p:cNvPicPr>
          <p:nvPr userDrawn="1"/>
        </p:nvPicPr>
        <p:blipFill>
          <a:blip r:embed="rId2" cstate="print"/>
          <a:srcRect r="78760"/>
          <a:stretch>
            <a:fillRect/>
          </a:stretch>
        </p:blipFill>
        <p:spPr bwMode="auto">
          <a:xfrm>
            <a:off x="1233768" y="533400"/>
            <a:ext cx="128083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8030-BF64-48BE-9C07-E18BE9CAB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CE0F-F959-41A4-97AA-AACE91497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A619-9484-41BA-8D15-6C2544585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CA850-A649-4D59-A5F1-E1D1434E6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750" y="6172200"/>
            <a:ext cx="949325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4953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19800"/>
            <a:ext cx="9906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w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3027364"/>
            <a:ext cx="31369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14750" y="3505200"/>
            <a:ext cx="5861050" cy="1676400"/>
          </a:xfrm>
        </p:spPr>
        <p:txBody>
          <a:bodyPr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EBA8-FEAD-44FC-81BF-A36E4BEE64A0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73355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Logo PPA.gif"/>
          <p:cNvPicPr>
            <a:picLocks noChangeAspect="1" noChangeArrowheads="1"/>
          </p:cNvPicPr>
          <p:nvPr userDrawn="1"/>
        </p:nvPicPr>
        <p:blipFill>
          <a:blip r:embed="rId2" cstate="print"/>
          <a:srcRect r="78760"/>
          <a:stretch>
            <a:fillRect/>
          </a:stretch>
        </p:blipFill>
        <p:spPr bwMode="auto">
          <a:xfrm>
            <a:off x="9245600" y="76200"/>
            <a:ext cx="577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247650" y="6324600"/>
            <a:ext cx="94107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Logo PPA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03975"/>
            <a:ext cx="18827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76200"/>
            <a:ext cx="8997950" cy="533400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Agency FB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762000"/>
            <a:ext cx="94107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  <a:ln w="28575">
            <a:solidFill>
              <a:schemeClr val="tx1"/>
            </a:solidFill>
          </a:ln>
        </p:spPr>
        <p:txBody>
          <a:bodyPr/>
          <a:lstStyle>
            <a:lvl1pPr algn="ctr">
              <a:defRPr b="0">
                <a:latin typeface="Agency FB" pitchFamily="34" charset="0"/>
              </a:defRPr>
            </a:lvl1pPr>
          </a:lstStyle>
          <a:p>
            <a:pPr>
              <a:defRPr/>
            </a:pPr>
            <a:fld id="{9FEAA0A6-2415-47AF-A1C5-A39C1AD50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5100" y="228600"/>
            <a:ext cx="9575800" cy="62484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1" y="3352801"/>
            <a:ext cx="9429749" cy="1362075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anchor="t"/>
          <a:lstStyle>
            <a:lvl1pPr algn="r">
              <a:tabLst>
                <a:tab pos="6858000" algn="l"/>
              </a:tabLst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6101" y="1828801"/>
            <a:ext cx="7842251" cy="1500187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b"/>
          <a:lstStyle>
            <a:lvl1pPr marL="1746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62400" y="6264275"/>
            <a:ext cx="2311400" cy="365125"/>
          </a:xfr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44F3072-6693-497D-B1C9-5404EACAA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F343-FC9B-45BD-B060-181AF72C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2C31-89D8-4EBC-9E8C-31974DFAD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DE86-CCFB-4373-8BB1-A27199CEA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0E4DA-40FC-4FBA-8A9D-EADAEA4F7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485D-D795-4AE1-8794-91FCE9AD9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943600" y="0"/>
            <a:ext cx="39624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6781800" y="5638800"/>
            <a:ext cx="274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Agency FB" pitchFamily="34" charset="0"/>
              </a:rPr>
              <a:t>Akuntansi</a:t>
            </a:r>
            <a:r>
              <a:rPr lang="en-US" sz="2800" b="1" dirty="0" smtClean="0">
                <a:latin typeface="Agency FB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latin typeface="Agency FB" pitchFamily="34" charset="0"/>
              </a:rPr>
              <a:t>Suatu</a:t>
            </a:r>
            <a:r>
              <a:rPr lang="en-US" sz="2800" b="1" baseline="0" dirty="0" smtClean="0">
                <a:latin typeface="Agency FB" pitchFamily="34" charset="0"/>
              </a:rPr>
              <a:t> </a:t>
            </a:r>
            <a:r>
              <a:rPr lang="en-US" sz="2800" b="1" baseline="0" dirty="0" err="1" smtClean="0">
                <a:latin typeface="Agency FB" pitchFamily="34" charset="0"/>
              </a:rPr>
              <a:t>Pengantar</a:t>
            </a:r>
            <a:endParaRPr lang="en-US" sz="2800" b="1" dirty="0">
              <a:latin typeface="Agency FB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5227528"/>
            <a:ext cx="4457700" cy="15542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PENERBIT</a:t>
            </a:r>
            <a:r>
              <a:rPr lang="en-US" sz="1900" b="1" baseline="0" dirty="0" smtClean="0">
                <a:latin typeface="Agency FB" pitchFamily="34" charset="0"/>
              </a:rPr>
              <a:t> SALEMBA EMPAT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b="1" dirty="0" smtClean="0">
              <a:latin typeface="Agency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PUSAT PENGEMBANGAN AKUNTANSI (PPA)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FAKULTAS EKONOMI BISNIS– UNIVERSITAS INDONESIA</a:t>
            </a:r>
            <a:endParaRPr lang="en-US" sz="1900" b="1" dirty="0">
              <a:latin typeface="Agency FB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338455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gency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7677-63E3-419C-A167-0DCCC7EF5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07FC89-E693-4B57-97A4-B1774D257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4001" r:id="rId13"/>
    <p:sldLayoutId id="214748400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Agency FB" pitchFamily="34" charset="0"/>
              </a:rPr>
              <a:t>PERSAMAAN DASAR AKUNTANSI</a:t>
            </a:r>
            <a:br>
              <a:rPr lang="en-US" b="1" dirty="0" smtClean="0">
                <a:latin typeface="Agency FB" pitchFamily="34" charset="0"/>
              </a:rPr>
            </a:br>
            <a:r>
              <a:rPr lang="en-US" b="1" dirty="0" smtClean="0">
                <a:latin typeface="Agency FB" pitchFamily="34" charset="0"/>
              </a:rPr>
              <a:t/>
            </a:r>
            <a:br>
              <a:rPr lang="en-US" b="1" dirty="0" smtClean="0">
                <a:latin typeface="Agency FB" pitchFamily="34" charset="0"/>
              </a:rPr>
            </a:br>
            <a:r>
              <a:rPr lang="en-US" sz="2400" cap="none" dirty="0" err="1" smtClean="0"/>
              <a:t>Bab</a:t>
            </a:r>
            <a:r>
              <a:rPr lang="en-US" sz="2400" cap="none" dirty="0" smtClean="0"/>
              <a:t> 1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prstClr val="white"/>
                </a:solidFill>
              </a:rPr>
              <a:t>Persamaan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Dasar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Akuntansi</a:t>
            </a:r>
            <a:r>
              <a:rPr lang="en-US" sz="3200" dirty="0">
                <a:solidFill>
                  <a:prstClr val="white"/>
                </a:solidFill>
              </a:rPr>
              <a:t>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22026" y="2776695"/>
            <a:ext cx="6934200" cy="579438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/>
              <a:t>Aset</a:t>
            </a:r>
            <a:r>
              <a:rPr lang="en-US" sz="3200" b="1" dirty="0" smtClean="0"/>
              <a:t>     =     Modal</a:t>
            </a:r>
            <a:endParaRPr lang="en-US" sz="3200" b="1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750300" y="766763"/>
            <a:ext cx="825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latin typeface="Haettenschweiler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74826" y="4049076"/>
            <a:ext cx="3429000" cy="7088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Liabilitas</a:t>
            </a:r>
            <a:r>
              <a:rPr lang="en-US" dirty="0" smtClean="0"/>
              <a:t> (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612926" y="5443695"/>
            <a:ext cx="3429000" cy="7088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Modal </a:t>
            </a:r>
            <a:r>
              <a:rPr lang="en-US" dirty="0" err="1" smtClean="0"/>
              <a:t>Pemilik</a:t>
            </a:r>
            <a:r>
              <a:rPr lang="en-US" dirty="0" smtClean="0"/>
              <a:t> (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Cross 9"/>
          <p:cNvSpPr/>
          <p:nvPr/>
        </p:nvSpPr>
        <p:spPr>
          <a:xfrm>
            <a:off x="7111526" y="4910295"/>
            <a:ext cx="431800" cy="3810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22626" y="3538695"/>
            <a:ext cx="635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222026" y="911067"/>
            <a:ext cx="6934200" cy="579438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/>
              <a:t>Aset</a:t>
            </a:r>
            <a:r>
              <a:rPr lang="en-US" sz="3200" b="1" dirty="0" smtClean="0"/>
              <a:t>     =     </a:t>
            </a:r>
            <a:r>
              <a:rPr lang="en-US" sz="3200" b="1" dirty="0" err="1" smtClean="0"/>
              <a:t>Liabilitas</a:t>
            </a:r>
            <a:r>
              <a:rPr lang="en-US" sz="3200" b="1" dirty="0" smtClean="0"/>
              <a:t> + Modal</a:t>
            </a:r>
            <a:endParaRPr lang="en-US" sz="3200" b="1" dirty="0"/>
          </a:p>
        </p:txBody>
      </p:sp>
      <p:sp>
        <p:nvSpPr>
          <p:cNvPr id="13" name="Down Arrow Callout 12"/>
          <p:cNvSpPr/>
          <p:nvPr/>
        </p:nvSpPr>
        <p:spPr>
          <a:xfrm>
            <a:off x="4572000" y="1715772"/>
            <a:ext cx="2539526" cy="95122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Aset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smtClean="0"/>
              <a:t>Modal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61612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Persamaan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  <a:r>
              <a:rPr lang="en-US" sz="3200" dirty="0" err="1"/>
              <a:t>Akuntansi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dirty="0"/>
              <a:t>2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134F8-CB9F-4167-9A0E-97DDB288EAE1}" type="slidenum">
              <a:rPr lang="en-US"/>
              <a:pPr/>
              <a:t>11</a:t>
            </a:fld>
            <a:endParaRPr lang="en-US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209800" y="1143000"/>
            <a:ext cx="6934200" cy="579438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/>
              <a:t>Aset</a:t>
            </a:r>
            <a:r>
              <a:rPr lang="en-US" sz="3200" b="1" dirty="0" smtClean="0"/>
              <a:t>                  =     </a:t>
            </a:r>
            <a:r>
              <a:rPr lang="en-US" sz="3200" b="1" dirty="0" err="1" smtClean="0"/>
              <a:t>Liabilitas</a:t>
            </a:r>
            <a:r>
              <a:rPr lang="en-US" sz="3200" b="1" dirty="0" smtClean="0"/>
              <a:t> </a:t>
            </a:r>
            <a:r>
              <a:rPr lang="en-US" sz="3200" b="1" dirty="0"/>
              <a:t>+ </a:t>
            </a:r>
            <a:r>
              <a:rPr lang="en-US" sz="3200" b="1" dirty="0" smtClean="0"/>
              <a:t>Modal</a:t>
            </a:r>
            <a:endParaRPr lang="en-US" sz="3200" b="1" dirty="0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905000" y="2971800"/>
            <a:ext cx="3733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b="1" dirty="0" err="1" smtClean="0">
                <a:latin typeface="+mn-lt"/>
              </a:rPr>
              <a:t>Sumber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daya</a:t>
            </a:r>
            <a:r>
              <a:rPr lang="en-US" sz="2200" dirty="0" smtClean="0">
                <a:latin typeface="+mn-lt"/>
              </a:rPr>
              <a:t> yang </a:t>
            </a:r>
            <a:r>
              <a:rPr lang="en-US" sz="2200" b="1" dirty="0" err="1" smtClean="0">
                <a:latin typeface="+mn-lt"/>
              </a:rPr>
              <a:t>dikuasai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oleh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perusahaan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sebagai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akibat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dari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peristiwa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masa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lalu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dan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dari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mana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manfaat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ekonomi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di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masa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depan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akan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diperoleh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oleh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perusahaan</a:t>
            </a:r>
            <a:endParaRPr lang="en-US" sz="22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8750300" y="766763"/>
            <a:ext cx="825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latin typeface="Haettenschweiler" pitchFamily="34" charset="0"/>
            </a:endParaRPr>
          </a:p>
        </p:txBody>
      </p:sp>
      <p:sp>
        <p:nvSpPr>
          <p:cNvPr id="80911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942917" y="254000"/>
            <a:ext cx="41275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B08200">
              <a:alpha val="2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62200" y="914400"/>
            <a:ext cx="1676400" cy="914400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00800" y="2971800"/>
            <a:ext cx="3429000" cy="26670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b="1" dirty="0" err="1" smtClean="0"/>
              <a:t>Contoh</a:t>
            </a:r>
            <a:r>
              <a:rPr lang="en-US" sz="2200" b="1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 err="1" smtClean="0"/>
              <a:t>Uang</a:t>
            </a:r>
            <a:r>
              <a:rPr lang="en-US" sz="2200" dirty="0" smtClean="0"/>
              <a:t> </a:t>
            </a:r>
            <a:r>
              <a:rPr lang="en-US" sz="2200" dirty="0" err="1" smtClean="0"/>
              <a:t>tunai</a:t>
            </a:r>
            <a:endParaRPr lang="en-US" sz="22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200" dirty="0" err="1" smtClean="0"/>
              <a:t>Piutang</a:t>
            </a:r>
            <a:r>
              <a:rPr lang="en-US" sz="2200" dirty="0" smtClean="0"/>
              <a:t> </a:t>
            </a:r>
            <a:r>
              <a:rPr lang="en-US" sz="2200" dirty="0" err="1" smtClean="0"/>
              <a:t>usaha</a:t>
            </a:r>
            <a:endParaRPr lang="en-US" sz="22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200" dirty="0" err="1" smtClean="0"/>
              <a:t>Persediaan</a:t>
            </a:r>
            <a:r>
              <a:rPr lang="en-US" sz="2200" dirty="0" smtClean="0"/>
              <a:t> </a:t>
            </a:r>
            <a:r>
              <a:rPr lang="en-US" sz="2200" dirty="0" err="1" smtClean="0"/>
              <a:t>barang</a:t>
            </a:r>
            <a:endParaRPr lang="en-US" sz="22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200" dirty="0" err="1" smtClean="0"/>
              <a:t>Perlengkapan</a:t>
            </a:r>
            <a:r>
              <a:rPr lang="en-US" sz="2200" dirty="0" smtClean="0"/>
              <a:t> </a:t>
            </a:r>
            <a:r>
              <a:rPr lang="en-US" sz="2200" dirty="0" err="1" smtClean="0"/>
              <a:t>kantor</a:t>
            </a:r>
            <a:endParaRPr lang="en-US" sz="22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200" dirty="0" smtClean="0"/>
              <a:t>Tanah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 err="1" smtClean="0"/>
              <a:t>Gedung</a:t>
            </a:r>
            <a:endParaRPr lang="en-US" sz="22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200" dirty="0" err="1" smtClean="0"/>
              <a:t>Kendaraan</a:t>
            </a:r>
            <a:endParaRPr lang="en-US" sz="22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200" dirty="0" err="1" smtClean="0"/>
              <a:t>Peralatan</a:t>
            </a:r>
            <a:endParaRPr lang="en-US" sz="2200" dirty="0"/>
          </a:p>
        </p:txBody>
      </p:sp>
      <p:sp>
        <p:nvSpPr>
          <p:cNvPr id="14" name="Right Arrow 13"/>
          <p:cNvSpPr/>
          <p:nvPr/>
        </p:nvSpPr>
        <p:spPr>
          <a:xfrm>
            <a:off x="5791200" y="3810000"/>
            <a:ext cx="685800" cy="609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276600" y="2209800"/>
            <a:ext cx="1143000" cy="609600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Persamaan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  <a:r>
              <a:rPr lang="en-US" sz="3200" dirty="0" err="1"/>
              <a:t>Akuntansi</a:t>
            </a:r>
            <a:r>
              <a:rPr lang="en-US" sz="3200" dirty="0"/>
              <a:t> </a:t>
            </a:r>
            <a:r>
              <a:rPr lang="en-US" sz="3200" dirty="0" smtClean="0"/>
              <a:t>(3)</a:t>
            </a:r>
            <a:endParaRPr lang="en-US" sz="32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C9A2-812F-4B7E-A0F9-504A12AFE2B8}" type="slidenum">
              <a:rPr lang="en-US"/>
              <a:pPr/>
              <a:t>12</a:t>
            </a:fld>
            <a:endParaRPr lang="en-US"/>
          </a:p>
        </p:txBody>
      </p:sp>
      <p:sp>
        <p:nvSpPr>
          <p:cNvPr id="81937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942917" y="254000"/>
            <a:ext cx="41275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B08200">
              <a:alpha val="2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209800" y="1143000"/>
            <a:ext cx="6934200" cy="579438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/>
              <a:t>Aset</a:t>
            </a:r>
            <a:r>
              <a:rPr lang="en-US" sz="3200" b="1" dirty="0" smtClean="0"/>
              <a:t>                  =     </a:t>
            </a:r>
            <a:r>
              <a:rPr lang="en-US" sz="3200" b="1" dirty="0" err="1" smtClean="0"/>
              <a:t>Liabilitas</a:t>
            </a:r>
            <a:r>
              <a:rPr lang="en-US" sz="3200" b="1" dirty="0" smtClean="0"/>
              <a:t>    </a:t>
            </a:r>
            <a:r>
              <a:rPr lang="en-US" sz="3200" b="1" dirty="0"/>
              <a:t>+ </a:t>
            </a:r>
            <a:r>
              <a:rPr lang="en-US" sz="3200" b="1" dirty="0" smtClean="0"/>
              <a:t>Modal</a:t>
            </a:r>
            <a:endParaRPr lang="en-US" sz="32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410200" y="914400"/>
            <a:ext cx="1752600" cy="990600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486400" y="2209800"/>
            <a:ext cx="1143000" cy="609600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828800" y="2895600"/>
            <a:ext cx="2971800" cy="26670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b="1" dirty="0" err="1" smtClean="0"/>
              <a:t>Contoh</a:t>
            </a:r>
            <a:r>
              <a:rPr lang="en-US" sz="2200" b="1" dirty="0" smtClean="0"/>
              <a:t>:</a:t>
            </a:r>
          </a:p>
          <a:p>
            <a:pPr marL="165100" indent="-165100" algn="just">
              <a:buFont typeface="Arial" pitchFamily="34" charset="0"/>
              <a:buChar char="•"/>
            </a:pPr>
            <a:r>
              <a:rPr lang="en-US" sz="2200" dirty="0" err="1" smtClean="0"/>
              <a:t>Utang</a:t>
            </a:r>
            <a:r>
              <a:rPr lang="en-US" sz="2200" dirty="0" smtClean="0"/>
              <a:t> Usaha</a:t>
            </a:r>
          </a:p>
          <a:p>
            <a:pPr marL="165100" indent="-165100" algn="just">
              <a:buFont typeface="Arial" pitchFamily="34" charset="0"/>
              <a:buChar char="•"/>
            </a:pPr>
            <a:r>
              <a:rPr lang="en-US" sz="2200" dirty="0" err="1" smtClean="0"/>
              <a:t>Pendapatan</a:t>
            </a:r>
            <a:r>
              <a:rPr lang="en-US" sz="2200" dirty="0" smtClean="0"/>
              <a:t> </a:t>
            </a:r>
            <a:r>
              <a:rPr lang="en-US" sz="2200" dirty="0" err="1" smtClean="0"/>
              <a:t>diterima</a:t>
            </a:r>
            <a:r>
              <a:rPr lang="en-US" sz="2200" dirty="0" smtClean="0"/>
              <a:t> </a:t>
            </a:r>
            <a:r>
              <a:rPr lang="en-US" sz="2200" dirty="0" err="1" smtClean="0"/>
              <a:t>dimuka</a:t>
            </a:r>
            <a:endParaRPr lang="en-US" sz="2200" dirty="0" smtClean="0"/>
          </a:p>
          <a:p>
            <a:pPr marL="165100" indent="-165100" algn="just">
              <a:buFont typeface="Arial" pitchFamily="34" charset="0"/>
              <a:buChar char="•"/>
            </a:pPr>
            <a:r>
              <a:rPr lang="en-US" sz="2200" dirty="0" err="1" smtClean="0"/>
              <a:t>Utang</a:t>
            </a:r>
            <a:r>
              <a:rPr lang="en-US" sz="2200" dirty="0" smtClean="0"/>
              <a:t> Bank</a:t>
            </a:r>
          </a:p>
          <a:p>
            <a:pPr marL="165100" indent="-165100" algn="just">
              <a:buFont typeface="Arial" pitchFamily="34" charset="0"/>
              <a:buChar char="•"/>
            </a:pPr>
            <a:r>
              <a:rPr lang="en-US" sz="2200" dirty="0" err="1" smtClean="0"/>
              <a:t>Utang</a:t>
            </a:r>
            <a:r>
              <a:rPr lang="en-US" sz="2200" dirty="0" smtClean="0"/>
              <a:t> </a:t>
            </a:r>
            <a:r>
              <a:rPr lang="en-US" sz="2200" dirty="0" err="1" smtClean="0"/>
              <a:t>Pajak</a:t>
            </a:r>
            <a:endParaRPr lang="en-US" sz="2200" dirty="0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477656" y="3313529"/>
            <a:ext cx="3505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b="1" dirty="0" err="1" smtClean="0">
                <a:latin typeface="+mj-lt"/>
              </a:rPr>
              <a:t>Utang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perusahaan</a:t>
            </a:r>
            <a:r>
              <a:rPr lang="en-US" sz="2200" b="1" dirty="0" smtClean="0">
                <a:latin typeface="+mj-lt"/>
              </a:rPr>
              <a:t> masa </a:t>
            </a:r>
            <a:r>
              <a:rPr lang="en-US" sz="2200" b="1" dirty="0" err="1" smtClean="0">
                <a:latin typeface="+mj-lt"/>
              </a:rPr>
              <a:t>kini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yang </a:t>
            </a:r>
            <a:r>
              <a:rPr lang="en-US" sz="2200" b="1" dirty="0" err="1" smtClean="0">
                <a:latin typeface="+mj-lt"/>
              </a:rPr>
              <a:t>timbul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dari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peristiwa</a:t>
            </a:r>
            <a:r>
              <a:rPr lang="en-US" sz="2200" b="1" dirty="0" smtClean="0">
                <a:latin typeface="+mj-lt"/>
              </a:rPr>
              <a:t> masa </a:t>
            </a:r>
            <a:r>
              <a:rPr lang="en-US" sz="2200" b="1" dirty="0" err="1" smtClean="0">
                <a:latin typeface="+mj-lt"/>
              </a:rPr>
              <a:t>lalu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penyelesaiannya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mengakibatkan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sumber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daya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keluar</a:t>
            </a:r>
            <a:r>
              <a:rPr lang="en-US" sz="2200" b="1" dirty="0" smtClean="0">
                <a:latin typeface="+mj-lt"/>
              </a:rPr>
              <a:t>.</a:t>
            </a:r>
            <a:endParaRPr lang="en-US" sz="2200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4419600" y="3733800"/>
            <a:ext cx="762000" cy="838200"/>
          </a:xfrm>
          <a:prstGeom prst="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Persamaan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  <a:r>
              <a:rPr lang="en-US" sz="3200" dirty="0" err="1"/>
              <a:t>Akuntansi</a:t>
            </a:r>
            <a:r>
              <a:rPr lang="en-US" sz="3200" dirty="0"/>
              <a:t> </a:t>
            </a:r>
            <a:r>
              <a:rPr lang="en-US" sz="3200" dirty="0" smtClean="0"/>
              <a:t>(4)</a:t>
            </a:r>
            <a:endParaRPr lang="en-US" sz="32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3FF8A-9850-498E-80D0-3210C6184E6B}" type="slidenum">
              <a:rPr lang="en-US"/>
              <a:pPr/>
              <a:t>13</a:t>
            </a:fld>
            <a:endParaRPr lang="en-US"/>
          </a:p>
        </p:txBody>
      </p:sp>
      <p:sp>
        <p:nvSpPr>
          <p:cNvPr id="82949" name="Text Box 1029"/>
          <p:cNvSpPr txBox="1">
            <a:spLocks noChangeArrowheads="1"/>
          </p:cNvSpPr>
          <p:nvPr/>
        </p:nvSpPr>
        <p:spPr bwMode="auto">
          <a:xfrm>
            <a:off x="6553200" y="3087231"/>
            <a:ext cx="2667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200" b="1" dirty="0">
                <a:latin typeface="+mj-lt"/>
              </a:rPr>
              <a:t>Modal </a:t>
            </a:r>
            <a:r>
              <a:rPr lang="en-US" sz="2200" b="1" dirty="0" err="1">
                <a:latin typeface="+mj-lt"/>
              </a:rPr>
              <a:t>Pemilik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adalah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berupa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uang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atau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aset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lainnya</a:t>
            </a:r>
            <a:r>
              <a:rPr lang="en-US" sz="2200" dirty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disetorkan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oleh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pemilik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perusahaan</a:t>
            </a:r>
            <a:r>
              <a:rPr lang="en-US" sz="2200" dirty="0">
                <a:latin typeface="+mj-lt"/>
              </a:rPr>
              <a:t>.</a:t>
            </a:r>
            <a:endParaRPr lang="en-US" sz="2200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82962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942917" y="254000"/>
            <a:ext cx="41275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B08200">
              <a:alpha val="2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209800" y="1143000"/>
            <a:ext cx="6934200" cy="579438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/>
              <a:t>Aset</a:t>
            </a:r>
            <a:r>
              <a:rPr lang="en-US" sz="3200" b="1" dirty="0" smtClean="0"/>
              <a:t>                  =     </a:t>
            </a:r>
            <a:r>
              <a:rPr lang="en-US" sz="3200" b="1" dirty="0" err="1" smtClean="0"/>
              <a:t>Liabilitas</a:t>
            </a:r>
            <a:r>
              <a:rPr lang="en-US" sz="3200" b="1" dirty="0" smtClean="0"/>
              <a:t> +     Modal</a:t>
            </a:r>
            <a:endParaRPr lang="en-US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467600" y="914400"/>
            <a:ext cx="1752600" cy="990600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848600" y="2209800"/>
            <a:ext cx="1143000" cy="609600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133600" y="2362200"/>
            <a:ext cx="2895600" cy="26670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b="1" dirty="0" err="1" smtClean="0"/>
              <a:t>Contoh</a:t>
            </a:r>
            <a:r>
              <a:rPr lang="en-US" sz="2200" b="1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 smtClean="0"/>
              <a:t> Modal </a:t>
            </a:r>
            <a:r>
              <a:rPr lang="en-US" sz="2200" dirty="0" err="1" smtClean="0"/>
              <a:t>Pemilik</a:t>
            </a:r>
            <a:endParaRPr lang="en-US" sz="2200" dirty="0" smtClean="0"/>
          </a:p>
          <a:p>
            <a:pPr algn="just">
              <a:buFont typeface="Arial" pitchFamily="34" charset="0"/>
              <a:buChar char="•"/>
            </a:pPr>
            <a:endParaRPr lang="en-US" sz="2200" dirty="0"/>
          </a:p>
        </p:txBody>
      </p:sp>
      <p:sp>
        <p:nvSpPr>
          <p:cNvPr id="17" name="Left Arrow 16"/>
          <p:cNvSpPr/>
          <p:nvPr/>
        </p:nvSpPr>
        <p:spPr>
          <a:xfrm>
            <a:off x="4876800" y="3429000"/>
            <a:ext cx="762000" cy="838200"/>
          </a:xfrm>
          <a:prstGeom prst="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7651" y="3352801"/>
            <a:ext cx="9429749" cy="1066799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gency FB" pitchFamily="34" charset="0"/>
              </a:rPr>
              <a:t>PERSAMAAN DASAR AKUNTANSI</a:t>
            </a:r>
            <a:br>
              <a:rPr lang="en-US" sz="3200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gency FB" pitchFamily="34" charset="0"/>
              </a:rPr>
              <a:t>(KASUS </a:t>
            </a:r>
            <a:r>
              <a:rPr lang="en-US" sz="3200" dirty="0" err="1" smtClean="0">
                <a:solidFill>
                  <a:schemeClr val="bg1"/>
                </a:solidFill>
                <a:latin typeface="Agency FB" pitchFamily="34" charset="0"/>
              </a:rPr>
              <a:t>PERusahaan</a:t>
            </a:r>
            <a:r>
              <a:rPr lang="en-US" sz="3200" dirty="0" smtClean="0">
                <a:solidFill>
                  <a:schemeClr val="bg1"/>
                </a:solidFill>
                <a:latin typeface="Agency FB" pitchFamily="34" charset="0"/>
              </a:rPr>
              <a:t> JASA)</a:t>
            </a:r>
            <a:endParaRPr lang="en-US" sz="32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white"/>
                </a:solidFill>
              </a:rPr>
              <a:t>Pencatatan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</a:rPr>
              <a:t>Transaksi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</a:rPr>
              <a:t>dengan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</a:rPr>
              <a:t>Persamaan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</a:rPr>
              <a:t>Akuntansi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57400" y="990600"/>
            <a:ext cx="7315200" cy="5029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800" dirty="0" err="1"/>
              <a:t>Bapak</a:t>
            </a:r>
            <a:r>
              <a:rPr lang="en-US" sz="2800" dirty="0"/>
              <a:t> </a:t>
            </a:r>
            <a:r>
              <a:rPr lang="en-US" sz="2800" dirty="0" err="1"/>
              <a:t>Budiman</a:t>
            </a:r>
            <a:r>
              <a:rPr lang="en-US" sz="2800" dirty="0"/>
              <a:t> </a:t>
            </a:r>
            <a:r>
              <a:rPr lang="en-US" sz="2800" dirty="0" err="1"/>
              <a:t>mendirikan</a:t>
            </a:r>
            <a:r>
              <a:rPr lang="en-US" sz="2800" dirty="0"/>
              <a:t> Perusahaan </a:t>
            </a:r>
            <a:r>
              <a:rPr lang="en-US" sz="2800" dirty="0" err="1"/>
              <a:t>Perorangan</a:t>
            </a:r>
            <a:r>
              <a:rPr lang="en-US" sz="2800" dirty="0"/>
              <a:t> (PO) Perkasa Raya yang </a:t>
            </a:r>
            <a:r>
              <a:rPr lang="en-US" sz="2800" dirty="0" err="1"/>
              <a:t>bergerak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 smtClean="0"/>
              <a:t>jasa</a:t>
            </a:r>
            <a:r>
              <a:rPr lang="en-US" sz="2800" dirty="0" smtClean="0"/>
              <a:t> </a:t>
            </a:r>
            <a:r>
              <a:rPr lang="en-US" sz="2800" dirty="0" err="1" smtClean="0"/>
              <a:t>transportasi</a:t>
            </a:r>
            <a:r>
              <a:rPr lang="en-US" sz="2800" dirty="0" smtClean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tanggal</a:t>
            </a:r>
            <a:r>
              <a:rPr lang="en-US" sz="2800" dirty="0"/>
              <a:t> 1 </a:t>
            </a:r>
            <a:r>
              <a:rPr lang="en-US" sz="2800" dirty="0" err="1"/>
              <a:t>Januari</a:t>
            </a:r>
            <a:r>
              <a:rPr lang="en-US" sz="2800" dirty="0"/>
              <a:t> 2012. </a:t>
            </a:r>
            <a:r>
              <a:rPr lang="en-US" sz="2800" dirty="0" err="1"/>
              <a:t>Sebelumnya</a:t>
            </a:r>
            <a:r>
              <a:rPr lang="en-US" sz="2800" dirty="0"/>
              <a:t>, </a:t>
            </a:r>
            <a:r>
              <a:rPr lang="en-US" sz="2800" dirty="0" err="1"/>
              <a:t>Bpk</a:t>
            </a:r>
            <a:r>
              <a:rPr lang="en-US" sz="2800" dirty="0"/>
              <a:t>. </a:t>
            </a:r>
            <a:r>
              <a:rPr lang="en-US" sz="2800" dirty="0" err="1"/>
              <a:t>Budiman</a:t>
            </a:r>
            <a:r>
              <a:rPr lang="en-US" sz="2800" dirty="0"/>
              <a:t> </a:t>
            </a:r>
            <a:r>
              <a:rPr lang="en-US" sz="2800" dirty="0" err="1"/>
              <a:t>berkonsultasi</a:t>
            </a:r>
            <a:r>
              <a:rPr lang="en-US" sz="2800" dirty="0"/>
              <a:t> </a:t>
            </a:r>
            <a:r>
              <a:rPr lang="en-US" sz="2800" dirty="0" err="1"/>
              <a:t>terlebih</a:t>
            </a:r>
            <a:r>
              <a:rPr lang="en-US" sz="2800" dirty="0"/>
              <a:t> </a:t>
            </a:r>
            <a:r>
              <a:rPr lang="en-US" sz="2800" dirty="0" err="1"/>
              <a:t>dahulu</a:t>
            </a:r>
            <a:r>
              <a:rPr lang="en-US" sz="2800" dirty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staf</a:t>
            </a:r>
            <a:r>
              <a:rPr lang="en-US" sz="2800" dirty="0" smtClean="0"/>
              <a:t> </a:t>
            </a:r>
            <a:r>
              <a:rPr lang="en-US" sz="2800" dirty="0" err="1"/>
              <a:t>akuntansinya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aspek-aspek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yang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pendirian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err="1" smtClean="0"/>
              <a:t>Berikut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transaksi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PO Perkasa Raya.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F3072-6693-497D-B1C9-5404EACAAC1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Pencatatan</a:t>
            </a:r>
            <a:r>
              <a:rPr lang="en-US" sz="3200" dirty="0" smtClean="0"/>
              <a:t> </a:t>
            </a:r>
            <a:r>
              <a:rPr lang="en-US" sz="3200" dirty="0" err="1" smtClean="0"/>
              <a:t>Transaksi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</a:t>
            </a:r>
            <a:r>
              <a:rPr lang="en-US" sz="3200" dirty="0" err="1" smtClean="0"/>
              <a:t>Akuntansi</a:t>
            </a:r>
            <a:endParaRPr lang="en-US" sz="32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914400"/>
            <a:ext cx="7391400" cy="2438400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sv-SE" sz="2400" b="1" dirty="0" smtClean="0"/>
              <a:t>	Transaksi (1)</a:t>
            </a:r>
          </a:p>
          <a:p>
            <a:pPr eaLnBrk="1" hangingPunct="1">
              <a:buFontTx/>
              <a:buNone/>
            </a:pPr>
            <a:r>
              <a:rPr lang="sv-SE" sz="2400" b="1" dirty="0" smtClean="0"/>
              <a:t>	</a:t>
            </a:r>
            <a:r>
              <a:rPr lang="sv-SE" sz="2400" b="1" u="sng" dirty="0" smtClean="0"/>
              <a:t>1 Januari 2012: </a:t>
            </a:r>
          </a:p>
          <a:p>
            <a:pPr algn="ctr" eaLnBrk="1" hangingPunct="1">
              <a:buFontTx/>
              <a:buNone/>
            </a:pPr>
            <a:r>
              <a:rPr lang="fi-FI" sz="2400" b="1" dirty="0"/>
              <a:t>Bpk. Budiman menyetorkan modal berupa uang tunai sebesar Rp10.000.000 dan peralatan kantor senilai</a:t>
            </a:r>
          </a:p>
          <a:p>
            <a:pPr algn="ctr" eaLnBrk="1" hangingPunct="1">
              <a:buFontTx/>
              <a:buNone/>
            </a:pPr>
            <a:r>
              <a:rPr lang="fi-FI" sz="2400" b="1" dirty="0"/>
              <a:t>Rp5.000.000.</a:t>
            </a:r>
            <a:endParaRPr lang="en-US" sz="2400" b="1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057400" y="5181600"/>
            <a:ext cx="2209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algn="ctr"/>
            <a:r>
              <a:rPr lang="en-US" dirty="0" err="1" smtClean="0">
                <a:sym typeface="Wingdings" pitchFamily="2" charset="2"/>
              </a:rPr>
              <a:t>Kas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Peralatan</a:t>
            </a:r>
            <a:r>
              <a:rPr lang="en-US" dirty="0" smtClean="0">
                <a:sym typeface="Wingdings" pitchFamily="2" charset="2"/>
              </a:rPr>
              <a:t> Kantor	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105400" y="3505200"/>
            <a:ext cx="1143000" cy="60960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57400" y="4297362"/>
            <a:ext cx="6934200" cy="579438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/>
              <a:t>Aset</a:t>
            </a:r>
            <a:r>
              <a:rPr lang="en-US" sz="3200" b="1" dirty="0" smtClean="0"/>
              <a:t>                  =     </a:t>
            </a:r>
            <a:r>
              <a:rPr lang="en-US" sz="3200" b="1" dirty="0" err="1" smtClean="0"/>
              <a:t>Liabilitas</a:t>
            </a:r>
            <a:r>
              <a:rPr lang="en-US" sz="3200" b="1" dirty="0" smtClean="0"/>
              <a:t> +     Modal</a:t>
            </a:r>
            <a:endParaRPr lang="en-US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162800" y="5181600"/>
            <a:ext cx="2209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Modal </a:t>
            </a:r>
            <a:r>
              <a:rPr lang="en-US" dirty="0" err="1" smtClean="0">
                <a:sym typeface="Wingdings" pitchFamily="2" charset="2"/>
              </a:rPr>
              <a:t>Pemilik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Efek</a:t>
            </a:r>
            <a:r>
              <a:rPr lang="en-US" sz="3200" dirty="0" smtClean="0"/>
              <a:t> </a:t>
            </a:r>
            <a:r>
              <a:rPr lang="en-US" sz="3200" dirty="0" err="1" smtClean="0"/>
              <a:t>Transaksi</a:t>
            </a:r>
            <a:r>
              <a:rPr lang="en-US" sz="3200" dirty="0" smtClean="0"/>
              <a:t> 1 –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</a:t>
            </a:r>
            <a:r>
              <a:rPr lang="en-US" sz="3200" dirty="0" err="1" smtClean="0"/>
              <a:t>Akuntansi</a:t>
            </a:r>
            <a:endParaRPr lang="en-US" sz="32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7229554"/>
              </p:ext>
            </p:extLst>
          </p:nvPr>
        </p:nvGraphicFramePr>
        <p:xfrm>
          <a:off x="381000" y="1676400"/>
          <a:ext cx="8782049" cy="19812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95400"/>
                <a:gridCol w="1524000"/>
                <a:gridCol w="1981200"/>
                <a:gridCol w="381000"/>
                <a:gridCol w="1371600"/>
                <a:gridCol w="304800"/>
                <a:gridCol w="1924049"/>
              </a:tblGrid>
              <a:tr h="4306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Tanggal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j-lt"/>
                          <a:ea typeface="+mn-ea"/>
                          <a:cs typeface="+mn-cs"/>
                        </a:rPr>
                        <a:t>ASET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LIABILITAS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+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+mn-ea"/>
                          <a:cs typeface="+mn-cs"/>
                        </a:rPr>
                        <a:t>Kas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Peralatan</a:t>
                      </a: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 Kantor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 </a:t>
                      </a:r>
                      <a:r>
                        <a:rPr lang="en-US" sz="1600" b="1" dirty="0" err="1" smtClean="0">
                          <a:latin typeface="+mj-lt"/>
                        </a:rPr>
                        <a:t>Pemilik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1/1/2012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10.000.000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5.000.000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15.000.000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10.000.000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5.000.000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15.000.000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76200"/>
            <a:ext cx="899795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Pencatatan</a:t>
            </a:r>
            <a:r>
              <a:rPr lang="en-US" sz="3200" dirty="0" smtClean="0"/>
              <a:t> </a:t>
            </a:r>
            <a:r>
              <a:rPr lang="en-US" sz="3200" dirty="0" err="1" smtClean="0"/>
              <a:t>Transaksi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</a:t>
            </a:r>
            <a:r>
              <a:rPr lang="en-US" sz="3200" dirty="0" err="1" smtClean="0"/>
              <a:t>Akuntansi</a:t>
            </a:r>
            <a:endParaRPr lang="en-US" sz="32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7400" y="1168204"/>
            <a:ext cx="7239000" cy="1778391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sv-SE" sz="2400" b="1" dirty="0" smtClean="0"/>
              <a:t>Transaksi (2)</a:t>
            </a:r>
          </a:p>
          <a:p>
            <a:pPr eaLnBrk="1" hangingPunct="1">
              <a:buFontTx/>
              <a:buNone/>
            </a:pPr>
            <a:r>
              <a:rPr lang="sv-SE" sz="2400" b="1" u="sng" dirty="0" smtClean="0"/>
              <a:t>2 Januari 2012: </a:t>
            </a:r>
          </a:p>
          <a:p>
            <a:pPr algn="ctr" eaLnBrk="1" hangingPunct="1">
              <a:buFontTx/>
              <a:buNone/>
            </a:pPr>
            <a:r>
              <a:rPr lang="it-IT" sz="2400" b="1" dirty="0"/>
              <a:t>PO Perkasa Raya membeli peralatan kantor seharga Rp1.000.000 secara tunai.</a:t>
            </a:r>
            <a:endParaRPr lang="en-US" sz="2400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533400" y="5079609"/>
            <a:ext cx="1828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algn="ctr"/>
            <a:r>
              <a:rPr lang="en-US" dirty="0" err="1" smtClean="0">
                <a:sym typeface="Wingdings" pitchFamily="2" charset="2"/>
              </a:rPr>
              <a:t>Peralatan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kantor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029200" y="3276600"/>
            <a:ext cx="1143000" cy="60960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57400" y="4119171"/>
            <a:ext cx="6934200" cy="579438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/>
              <a:t>Aset</a:t>
            </a:r>
            <a:r>
              <a:rPr lang="en-US" sz="3200" b="1" dirty="0" smtClean="0"/>
              <a:t>                  =     </a:t>
            </a:r>
            <a:r>
              <a:rPr lang="en-US" sz="3200" b="1" dirty="0" err="1" smtClean="0"/>
              <a:t>Liabilitas</a:t>
            </a:r>
            <a:r>
              <a:rPr lang="en-US" sz="3200" b="1" dirty="0" smtClean="0"/>
              <a:t> +     Modal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816225" y="5079609"/>
            <a:ext cx="1828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Berkurang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algn="ctr"/>
            <a:r>
              <a:rPr lang="en-US" dirty="0" err="1" smtClean="0">
                <a:sym typeface="Wingdings" pitchFamily="2" charset="2"/>
              </a:rPr>
              <a:t>Kas</a:t>
            </a:r>
            <a:endParaRPr lang="en-US" dirty="0"/>
          </a:p>
        </p:txBody>
      </p:sp>
      <p:cxnSp>
        <p:nvCxnSpPr>
          <p:cNvPr id="3" name="Straight Arrow Connector 2"/>
          <p:cNvCxnSpPr>
            <a:endCxn id="7" idx="0"/>
          </p:cNvCxnSpPr>
          <p:nvPr/>
        </p:nvCxnSpPr>
        <p:spPr>
          <a:xfrm flipH="1">
            <a:off x="1447800" y="4698609"/>
            <a:ext cx="10668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1" idx="0"/>
          </p:cNvCxnSpPr>
          <p:nvPr/>
        </p:nvCxnSpPr>
        <p:spPr>
          <a:xfrm>
            <a:off x="2514600" y="4698609"/>
            <a:ext cx="1216025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76200"/>
            <a:ext cx="899795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err="1"/>
              <a:t>Efek</a:t>
            </a:r>
            <a:r>
              <a:rPr lang="en-US" sz="3200" dirty="0"/>
              <a:t> </a:t>
            </a:r>
            <a:r>
              <a:rPr lang="en-US" sz="3200" dirty="0" err="1"/>
              <a:t>Transaksi</a:t>
            </a:r>
            <a:r>
              <a:rPr lang="en-US" sz="3200" dirty="0"/>
              <a:t> 2</a:t>
            </a:r>
            <a:r>
              <a:rPr lang="en-US" sz="3200" dirty="0" smtClean="0"/>
              <a:t>– </a:t>
            </a:r>
            <a:r>
              <a:rPr lang="en-US" sz="3200" dirty="0" err="1"/>
              <a:t>Persamaan</a:t>
            </a:r>
            <a:r>
              <a:rPr lang="en-US" sz="3200" dirty="0"/>
              <a:t> </a:t>
            </a:r>
            <a:r>
              <a:rPr lang="en-US" sz="3200" dirty="0" err="1"/>
              <a:t>Akuntansi</a:t>
            </a:r>
            <a:endParaRPr lang="en-US" sz="32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2149449"/>
              </p:ext>
            </p:extLst>
          </p:nvPr>
        </p:nvGraphicFramePr>
        <p:xfrm>
          <a:off x="361072" y="1295400"/>
          <a:ext cx="8782049" cy="24980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95400"/>
                <a:gridCol w="1524000"/>
                <a:gridCol w="1981200"/>
                <a:gridCol w="381000"/>
                <a:gridCol w="1371600"/>
                <a:gridCol w="304800"/>
                <a:gridCol w="1924049"/>
              </a:tblGrid>
              <a:tr h="4306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Tanggal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j-lt"/>
                          <a:ea typeface="+mn-ea"/>
                          <a:cs typeface="+mn-cs"/>
                        </a:rPr>
                        <a:t>ASET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LIABILITAS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+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+mn-ea"/>
                          <a:cs typeface="+mn-cs"/>
                        </a:rPr>
                        <a:t>Kas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Peralatan</a:t>
                      </a: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 Kantor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 </a:t>
                      </a:r>
                      <a:r>
                        <a:rPr lang="en-US" sz="1600" b="1" dirty="0" err="1" smtClean="0">
                          <a:latin typeface="+mj-lt"/>
                        </a:rPr>
                        <a:t>Pemilik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10.000.000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5.000.000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15.000.000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2/1/2012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(1.000.000)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1.000.000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9.000.000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6.000.000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15.000.000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Tujuan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990600"/>
            <a:ext cx="647700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800" b="1" dirty="0" err="1" smtClean="0"/>
              <a:t>Setelah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mempelajari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bab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peserta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diharapkan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mampu</a:t>
            </a:r>
            <a:r>
              <a:rPr lang="en-US" sz="2800" b="1" dirty="0" smtClean="0"/>
              <a:t>:</a:t>
            </a:r>
          </a:p>
          <a:p>
            <a:pPr algn="just"/>
            <a:r>
              <a:rPr lang="en-US" sz="2800" dirty="0" err="1" smtClean="0"/>
              <a:t>Memahami</a:t>
            </a:r>
            <a:r>
              <a:rPr lang="en-US" sz="2800" dirty="0" smtClean="0"/>
              <a:t> </a:t>
            </a:r>
            <a:r>
              <a:rPr lang="en-US" sz="2800" dirty="0" err="1" smtClean="0"/>
              <a:t>konsep</a:t>
            </a:r>
            <a:r>
              <a:rPr lang="en-US" sz="2800" dirty="0" smtClean="0"/>
              <a:t> </a:t>
            </a:r>
            <a:r>
              <a:rPr lang="en-US" sz="2800" dirty="0" err="1" smtClean="0"/>
              <a:t>persamaan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akuntansi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Memahami</a:t>
            </a:r>
            <a:r>
              <a:rPr lang="en-US" sz="2800" dirty="0" smtClean="0"/>
              <a:t> </a:t>
            </a:r>
            <a:r>
              <a:rPr lang="en-US" sz="2800" dirty="0" err="1" smtClean="0"/>
              <a:t>elemen-elemen</a:t>
            </a:r>
            <a:r>
              <a:rPr lang="en-US" sz="2800" dirty="0" smtClean="0"/>
              <a:t> </a:t>
            </a:r>
            <a:r>
              <a:rPr lang="en-US" sz="2800" dirty="0" err="1" smtClean="0"/>
              <a:t>akuntansi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Mencatat</a:t>
            </a:r>
            <a:r>
              <a:rPr lang="en-US" sz="2800" dirty="0" smtClean="0"/>
              <a:t> </a:t>
            </a:r>
            <a:r>
              <a:rPr lang="en-US" sz="2800" dirty="0" err="1" smtClean="0"/>
              <a:t>transaksi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persamaan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akuntansi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Mengetahui</a:t>
            </a:r>
            <a:r>
              <a:rPr lang="en-US" sz="2800" dirty="0" smtClean="0"/>
              <a:t> </a:t>
            </a:r>
            <a:r>
              <a:rPr lang="en-US" sz="2800" dirty="0" err="1" smtClean="0"/>
              <a:t>jenis-jenis</a:t>
            </a:r>
            <a:r>
              <a:rPr lang="en-US" sz="2800" dirty="0" smtClean="0"/>
              <a:t> 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keuangan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3434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Pencatatan</a:t>
            </a:r>
            <a:r>
              <a:rPr lang="en-US" sz="3200" dirty="0" smtClean="0"/>
              <a:t> </a:t>
            </a:r>
            <a:r>
              <a:rPr lang="en-US" sz="3200" dirty="0" err="1" smtClean="0"/>
              <a:t>Transaksi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</a:t>
            </a:r>
            <a:r>
              <a:rPr lang="en-US" sz="3200" dirty="0" err="1" smtClean="0"/>
              <a:t>Akuntansi</a:t>
            </a:r>
            <a:endParaRPr lang="en-US" sz="32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36750" y="990600"/>
            <a:ext cx="7226300" cy="2209800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sv-SE" sz="2400" b="1" dirty="0" smtClean="0"/>
              <a:t>Transaksi (3)</a:t>
            </a:r>
          </a:p>
          <a:p>
            <a:pPr eaLnBrk="1" hangingPunct="1">
              <a:buFontTx/>
              <a:buNone/>
            </a:pPr>
            <a:r>
              <a:rPr lang="sv-SE" sz="2400" b="1" u="sng" dirty="0" smtClean="0"/>
              <a:t>5 Januari 2012: </a:t>
            </a:r>
          </a:p>
          <a:p>
            <a:pPr algn="ctr" eaLnBrk="1" hangingPunct="1">
              <a:buFontTx/>
              <a:buNone/>
            </a:pPr>
            <a:r>
              <a:rPr lang="sv-SE" sz="2400" b="1" dirty="0"/>
              <a:t>PO Perkasa Raya membeli peralatan kantor tambahan seharga Rp2.500.000 secara </a:t>
            </a:r>
            <a:r>
              <a:rPr lang="sv-SE" sz="2400" b="1" dirty="0" smtClean="0"/>
              <a:t>kredit. Batas </a:t>
            </a:r>
            <a:r>
              <a:rPr lang="sv-SE" sz="2400" b="1" dirty="0"/>
              <a:t>waktu pelunasan tanggal 20 Januari 2012.</a:t>
            </a:r>
            <a:endParaRPr lang="en-US" sz="2400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057400" y="5307036"/>
            <a:ext cx="1828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algn="ctr"/>
            <a:r>
              <a:rPr lang="en-US" dirty="0" err="1" smtClean="0">
                <a:sym typeface="Wingdings" pitchFamily="2" charset="2"/>
              </a:rPr>
              <a:t>Peralatan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kantor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978400" y="3434544"/>
            <a:ext cx="1143000" cy="60960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57400" y="4297362"/>
            <a:ext cx="6934200" cy="579438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/>
              <a:t>Aset</a:t>
            </a:r>
            <a:r>
              <a:rPr lang="en-US" sz="3200" b="1" dirty="0" smtClean="0"/>
              <a:t>                  =     </a:t>
            </a:r>
            <a:r>
              <a:rPr lang="en-US" sz="3200" b="1" dirty="0" err="1" smtClean="0"/>
              <a:t>Liabilitas</a:t>
            </a:r>
            <a:r>
              <a:rPr lang="en-US" sz="3200" b="1" dirty="0" smtClean="0"/>
              <a:t> +     Modal</a:t>
            </a:r>
            <a:endParaRPr lang="en-US" sz="3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207000" y="5312312"/>
            <a:ext cx="1828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Bertambah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Utang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Dagang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62132"/>
            <a:ext cx="899795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err="1"/>
              <a:t>Efek</a:t>
            </a:r>
            <a:r>
              <a:rPr lang="en-US" sz="3200" dirty="0"/>
              <a:t> </a:t>
            </a:r>
            <a:r>
              <a:rPr lang="en-US" sz="3200" dirty="0" err="1"/>
              <a:t>Transaksi</a:t>
            </a:r>
            <a:r>
              <a:rPr lang="en-US" sz="3200" dirty="0"/>
              <a:t> </a:t>
            </a:r>
            <a:r>
              <a:rPr lang="en-US" sz="3200" dirty="0" smtClean="0"/>
              <a:t>3– </a:t>
            </a:r>
            <a:r>
              <a:rPr lang="en-US" sz="3200" dirty="0" err="1"/>
              <a:t>Persamaan</a:t>
            </a:r>
            <a:r>
              <a:rPr lang="en-US" sz="3200" dirty="0"/>
              <a:t> </a:t>
            </a:r>
            <a:r>
              <a:rPr lang="en-US" sz="3200" dirty="0" err="1"/>
              <a:t>Akuntansi</a:t>
            </a:r>
            <a:endParaRPr lang="en-US" sz="32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0978574"/>
              </p:ext>
            </p:extLst>
          </p:nvPr>
        </p:nvGraphicFramePr>
        <p:xfrm>
          <a:off x="361072" y="1295400"/>
          <a:ext cx="8782049" cy="24980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95400"/>
                <a:gridCol w="1524000"/>
                <a:gridCol w="1981200"/>
                <a:gridCol w="381000"/>
                <a:gridCol w="1371600"/>
                <a:gridCol w="304800"/>
                <a:gridCol w="1924049"/>
              </a:tblGrid>
              <a:tr h="4306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Tanggal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j-lt"/>
                          <a:ea typeface="+mn-ea"/>
                          <a:cs typeface="+mn-cs"/>
                        </a:rPr>
                        <a:t>ASET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LIABILITAS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+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+mn-ea"/>
                          <a:cs typeface="+mn-cs"/>
                        </a:rPr>
                        <a:t>Kas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Peralatan</a:t>
                      </a: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 Kantor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 </a:t>
                      </a:r>
                      <a:r>
                        <a:rPr lang="en-US" sz="1600" b="1" dirty="0" err="1" smtClean="0">
                          <a:latin typeface="+mj-lt"/>
                        </a:rPr>
                        <a:t>Pemilik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9.000.000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6.000.000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15.000.000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5/1/2012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2.500.000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2.500.000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9.000.000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2.500.000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15.000.000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Pendapatan</a:t>
            </a:r>
            <a:endParaRPr lang="en-US" sz="3200" dirty="0" smtClean="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990600"/>
            <a:ext cx="7696200" cy="2934137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1775" indent="-231775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fi-FI" sz="2800" dirty="0">
                <a:solidFill>
                  <a:srgbClr val="000000"/>
                </a:solidFill>
                <a:latin typeface="+mj-lt"/>
                <a:cs typeface="Arial" pitchFamily="34" charset="0"/>
              </a:rPr>
              <a:t>Perusahaan jasa mengakui pendapatan saat perusahaan telah menyelesaikan pekerjaan yang </a:t>
            </a:r>
            <a:r>
              <a:rPr lang="fi-FI" sz="28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diberikan oleh pelanggan, tidak tergantung dari kapan kas diterima.</a:t>
            </a:r>
            <a:endParaRPr kumimoji="0" lang="fi-FI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231775" indent="-231775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fi-FI" sz="28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Pendapatan</a:t>
            </a:r>
            <a:r>
              <a:rPr lang="fi-FI" sz="2800" dirty="0" smtClean="0">
                <a:latin typeface="+mj-lt"/>
              </a:rPr>
              <a:t> akan menambah modal pemilik</a:t>
            </a:r>
            <a:endParaRPr kumimoji="0" lang="fi-FI" sz="28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147" name="Picture 3" descr="11949844781852506509desk_lamp_gerald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790" y="3276600"/>
            <a:ext cx="1422384" cy="235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Pencatatan</a:t>
            </a:r>
            <a:r>
              <a:rPr lang="en-US" sz="3200" dirty="0" smtClean="0"/>
              <a:t> </a:t>
            </a:r>
            <a:r>
              <a:rPr lang="en-US" sz="3200" dirty="0" err="1" smtClean="0"/>
              <a:t>Transaksi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</a:t>
            </a:r>
            <a:r>
              <a:rPr lang="en-US" sz="3200" dirty="0" err="1" smtClean="0"/>
              <a:t>Akuntansi</a:t>
            </a:r>
            <a:endParaRPr lang="en-US" sz="32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15197" y="838200"/>
            <a:ext cx="7181850" cy="1981200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sv-SE" sz="2400" b="1" dirty="0" smtClean="0"/>
              <a:t>Transaksi (4)</a:t>
            </a:r>
          </a:p>
          <a:p>
            <a:pPr algn="ctr" eaLnBrk="1" hangingPunct="1">
              <a:buFontTx/>
              <a:buNone/>
            </a:pPr>
            <a:endParaRPr lang="sv-SE" sz="2400" b="1" dirty="0" smtClean="0"/>
          </a:p>
          <a:p>
            <a:r>
              <a:rPr lang="en-US" sz="2400" b="1" u="sng" dirty="0" smtClean="0"/>
              <a:t>10 </a:t>
            </a:r>
            <a:r>
              <a:rPr lang="en-US" sz="2400" b="1" u="sng" dirty="0" err="1"/>
              <a:t>Januari</a:t>
            </a:r>
            <a:r>
              <a:rPr lang="en-US" sz="2400" b="1" u="sng" dirty="0"/>
              <a:t> 2012 </a:t>
            </a:r>
            <a:endParaRPr lang="en-US" sz="2400" b="1" u="sng" dirty="0" smtClean="0"/>
          </a:p>
          <a:p>
            <a:r>
              <a:rPr lang="en-US" sz="2400" b="1" dirty="0" err="1" smtClean="0"/>
              <a:t>Memperoleh</a:t>
            </a:r>
            <a:r>
              <a:rPr lang="en-US" sz="2400" b="1" dirty="0" smtClean="0"/>
              <a:t> </a:t>
            </a:r>
            <a:r>
              <a:rPr lang="en-US" sz="2400" b="1" dirty="0"/>
              <a:t>order </a:t>
            </a:r>
            <a:r>
              <a:rPr lang="en-US" sz="2400" b="1" dirty="0" err="1"/>
              <a:t>pengiriman</a:t>
            </a:r>
            <a:r>
              <a:rPr lang="en-US" sz="2400" b="1" dirty="0"/>
              <a:t> </a:t>
            </a:r>
            <a:r>
              <a:rPr lang="en-US" sz="2400" b="1" dirty="0" err="1"/>
              <a:t>barang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PT </a:t>
            </a:r>
            <a:r>
              <a:rPr lang="en-US" sz="2400" b="1" dirty="0" err="1"/>
              <a:t>Semesta</a:t>
            </a:r>
            <a:r>
              <a:rPr lang="en-US" sz="2400" b="1" dirty="0"/>
              <a:t> Raya </a:t>
            </a:r>
            <a:r>
              <a:rPr lang="en-US" sz="2400" b="1" dirty="0" err="1"/>
              <a:t>senilai</a:t>
            </a:r>
            <a:r>
              <a:rPr lang="en-US" sz="2400" b="1" dirty="0"/>
              <a:t> </a:t>
            </a:r>
            <a:r>
              <a:rPr lang="en-US" sz="2400" b="1" dirty="0" smtClean="0"/>
              <a:t>Rp15.000.000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978855" y="5086508"/>
            <a:ext cx="7218192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 ENTRY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order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899855" y="3214016"/>
            <a:ext cx="1143000" cy="60960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78855" y="4076834"/>
            <a:ext cx="7218192" cy="579438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/>
              <a:t>Aset</a:t>
            </a:r>
            <a:r>
              <a:rPr lang="en-US" sz="3200" b="1" dirty="0" smtClean="0"/>
              <a:t>                  =     </a:t>
            </a:r>
            <a:r>
              <a:rPr lang="en-US" sz="3200" b="1" dirty="0" err="1" smtClean="0"/>
              <a:t>Liabilitas</a:t>
            </a:r>
            <a:r>
              <a:rPr lang="en-US" sz="3200" b="1" dirty="0" smtClean="0"/>
              <a:t> +     Modal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Pencatatan</a:t>
            </a:r>
            <a:r>
              <a:rPr lang="en-US" sz="3200" dirty="0" smtClean="0"/>
              <a:t> </a:t>
            </a:r>
            <a:r>
              <a:rPr lang="en-US" sz="3200" dirty="0" err="1" smtClean="0"/>
              <a:t>Transaksi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</a:t>
            </a:r>
            <a:r>
              <a:rPr lang="en-US" sz="3200" dirty="0" err="1" smtClean="0"/>
              <a:t>Akuntansi</a:t>
            </a:r>
            <a:endParaRPr lang="en-US" sz="32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15197" y="838200"/>
            <a:ext cx="7181850" cy="2419326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sv-SE" sz="2400" b="1" dirty="0" smtClean="0"/>
              <a:t>Transaksi (</a:t>
            </a:r>
            <a:r>
              <a:rPr lang="sv-SE" sz="2400" b="1" dirty="0"/>
              <a:t>5</a:t>
            </a:r>
            <a:r>
              <a:rPr lang="sv-SE" sz="2400" b="1" dirty="0" smtClean="0"/>
              <a:t>)</a:t>
            </a:r>
          </a:p>
          <a:p>
            <a:r>
              <a:rPr lang="en-US" sz="2400" b="1" u="sng" dirty="0" smtClean="0"/>
              <a:t>12 </a:t>
            </a:r>
            <a:r>
              <a:rPr lang="en-US" sz="2400" b="1" u="sng" dirty="0" err="1" smtClean="0"/>
              <a:t>Januari</a:t>
            </a:r>
            <a:r>
              <a:rPr lang="en-US" sz="2400" b="1" u="sng" dirty="0" smtClean="0"/>
              <a:t> </a:t>
            </a:r>
            <a:r>
              <a:rPr lang="en-US" sz="2400" b="1" u="sng" dirty="0"/>
              <a:t>2012 </a:t>
            </a:r>
            <a:endParaRPr lang="en-US" sz="2400" b="1" u="sng" dirty="0" smtClean="0"/>
          </a:p>
          <a:p>
            <a:r>
              <a:rPr lang="en-US" sz="2400" b="1" dirty="0" err="1" smtClean="0"/>
              <a:t>Menyelesaikan</a:t>
            </a:r>
            <a:r>
              <a:rPr lang="en-US" sz="2400" b="1" dirty="0" smtClean="0"/>
              <a:t> </a:t>
            </a:r>
            <a:r>
              <a:rPr lang="en-US" sz="2400" b="1" dirty="0" err="1"/>
              <a:t>pengiriman</a:t>
            </a:r>
            <a:r>
              <a:rPr lang="en-US" sz="2400" b="1" dirty="0"/>
              <a:t> </a:t>
            </a:r>
            <a:r>
              <a:rPr lang="en-US" sz="2400" b="1" dirty="0" err="1" smtClean="0"/>
              <a:t>barang</a:t>
            </a:r>
            <a:r>
              <a:rPr lang="en-US" sz="2400" b="1" dirty="0" smtClean="0"/>
              <a:t>.</a:t>
            </a:r>
          </a:p>
          <a:p>
            <a:pPr algn="just"/>
            <a:r>
              <a:rPr lang="en-US" sz="2400" b="1" dirty="0" smtClean="0"/>
              <a:t>(PO </a:t>
            </a:r>
            <a:r>
              <a:rPr lang="en-US" sz="2400" b="1" dirty="0" err="1" smtClean="0"/>
              <a:t>Semesta</a:t>
            </a:r>
            <a:r>
              <a:rPr lang="en-US" sz="2400" b="1" dirty="0" smtClean="0"/>
              <a:t> Raya </a:t>
            </a:r>
            <a:r>
              <a:rPr lang="en-US" sz="2400" b="1" dirty="0" err="1" smtClean="0"/>
              <a:t>belum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membayar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pengiriman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tersebut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8" name="Down Arrow 7"/>
          <p:cNvSpPr/>
          <p:nvPr/>
        </p:nvSpPr>
        <p:spPr>
          <a:xfrm>
            <a:off x="4978400" y="3510744"/>
            <a:ext cx="1143000" cy="60960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57400" y="4373562"/>
            <a:ext cx="7218192" cy="579438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/>
              <a:t>Aset</a:t>
            </a:r>
            <a:r>
              <a:rPr lang="en-US" sz="3200" b="1" dirty="0" smtClean="0"/>
              <a:t>                  =     </a:t>
            </a:r>
            <a:r>
              <a:rPr lang="en-US" sz="3200" b="1" dirty="0" err="1" smtClean="0"/>
              <a:t>Liabilitas</a:t>
            </a:r>
            <a:r>
              <a:rPr lang="en-US" sz="3200" b="1" dirty="0" smtClean="0"/>
              <a:t> +     Modal</a:t>
            </a:r>
            <a:endParaRPr lang="en-US" sz="3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336800" y="5200942"/>
            <a:ext cx="1828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algn="ctr"/>
            <a:r>
              <a:rPr lang="en-US" dirty="0" err="1" smtClean="0">
                <a:sym typeface="Wingdings" pitchFamily="2" charset="2"/>
              </a:rPr>
              <a:t>Piutang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Dagang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446792" y="5168702"/>
            <a:ext cx="1828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Bertambah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Pendapatan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06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76200"/>
            <a:ext cx="899795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err="1"/>
              <a:t>Efek</a:t>
            </a:r>
            <a:r>
              <a:rPr lang="en-US" sz="3200" dirty="0"/>
              <a:t> </a:t>
            </a:r>
            <a:r>
              <a:rPr lang="en-US" sz="3200" dirty="0" err="1"/>
              <a:t>Transaksi</a:t>
            </a:r>
            <a:r>
              <a:rPr lang="en-US" sz="3200" dirty="0"/>
              <a:t> 5– </a:t>
            </a:r>
            <a:r>
              <a:rPr lang="en-US" sz="3200" dirty="0" err="1"/>
              <a:t>Persamaan</a:t>
            </a:r>
            <a:r>
              <a:rPr lang="en-US" sz="3200" dirty="0"/>
              <a:t> </a:t>
            </a:r>
            <a:r>
              <a:rPr lang="en-US" sz="3200" dirty="0" err="1"/>
              <a:t>Akuntansi</a:t>
            </a:r>
            <a:endParaRPr lang="en-US" sz="32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5308323"/>
              </p:ext>
            </p:extLst>
          </p:nvPr>
        </p:nvGraphicFramePr>
        <p:xfrm>
          <a:off x="361072" y="1295400"/>
          <a:ext cx="8782049" cy="24980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56955"/>
                <a:gridCol w="1243476"/>
                <a:gridCol w="1616519"/>
                <a:gridCol w="1616519"/>
                <a:gridCol w="310869"/>
                <a:gridCol w="1119128"/>
                <a:gridCol w="248695"/>
                <a:gridCol w="1569888"/>
              </a:tblGrid>
              <a:tr h="4306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Tanggal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j-lt"/>
                          <a:ea typeface="+mn-ea"/>
                          <a:cs typeface="+mn-cs"/>
                        </a:rPr>
                        <a:t>ASET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LIABILITAS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+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+mn-ea"/>
                          <a:cs typeface="+mn-cs"/>
                        </a:rPr>
                        <a:t>Kas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Piutang</a:t>
                      </a:r>
                      <a:r>
                        <a:rPr lang="en-US" sz="1600" b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  <a:ea typeface="Times New Roman"/>
                          <a:cs typeface="Times New Roman"/>
                        </a:rPr>
                        <a:t>Dagang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Peralatan</a:t>
                      </a: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 Kantor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 </a:t>
                      </a:r>
                      <a:r>
                        <a:rPr lang="en-US" sz="1600" b="1" dirty="0" err="1" smtClean="0">
                          <a:latin typeface="+mj-lt"/>
                        </a:rPr>
                        <a:t>Pemilik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9.000.000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2.500.000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15.000.000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12/1/2012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15.000.000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15.000.000</a:t>
                      </a:r>
                    </a:p>
                  </a:txBody>
                  <a:tcPr marL="74295" marR="74295" marT="0" marB="0"/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9.000.000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15.000.000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2.500.000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30.000.000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err="1" smtClean="0"/>
              <a:t>Pencatatan</a:t>
            </a:r>
            <a:r>
              <a:rPr lang="en-US" sz="3200" dirty="0" smtClean="0"/>
              <a:t> </a:t>
            </a:r>
            <a:r>
              <a:rPr lang="en-US" sz="3200" dirty="0" err="1" smtClean="0"/>
              <a:t>Transaksi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</a:t>
            </a:r>
            <a:r>
              <a:rPr lang="en-US" sz="3200" dirty="0" err="1" smtClean="0"/>
              <a:t>Akuntansi</a:t>
            </a:r>
            <a:endParaRPr lang="en-US" sz="32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49645" y="1219200"/>
            <a:ext cx="7391400" cy="1295400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sv-SE" sz="2400" b="1" dirty="0"/>
              <a:t>Transaksi </a:t>
            </a:r>
            <a:r>
              <a:rPr lang="sv-SE" sz="2400" b="1" dirty="0" smtClean="0"/>
              <a:t>(6)</a:t>
            </a:r>
            <a:endParaRPr lang="sv-SE" sz="2400" b="1" dirty="0"/>
          </a:p>
          <a:p>
            <a:r>
              <a:rPr lang="en-US" sz="2400" b="1" u="sng" dirty="0" smtClean="0"/>
              <a:t>15 </a:t>
            </a:r>
            <a:r>
              <a:rPr lang="en-US" sz="2400" b="1" u="sng" dirty="0" err="1"/>
              <a:t>Januari</a:t>
            </a:r>
            <a:r>
              <a:rPr lang="en-US" sz="2400" b="1" u="sng" dirty="0"/>
              <a:t> 2012 </a:t>
            </a:r>
            <a:endParaRPr lang="sv-SE" sz="2400" b="1" dirty="0" smtClean="0"/>
          </a:p>
          <a:p>
            <a:pPr algn="just" eaLnBrk="1" hangingPunct="1">
              <a:buFontTx/>
              <a:buNone/>
            </a:pPr>
            <a:r>
              <a:rPr lang="sv-SE" sz="2400" b="1" dirty="0" smtClean="0"/>
              <a:t>PT </a:t>
            </a:r>
            <a:r>
              <a:rPr lang="sv-SE" sz="2400" b="1" dirty="0"/>
              <a:t>Semesta Raya melunasi utangnya.</a:t>
            </a:r>
          </a:p>
        </p:txBody>
      </p:sp>
      <p:sp>
        <p:nvSpPr>
          <p:cNvPr id="7" name="Down Arrow 6"/>
          <p:cNvSpPr/>
          <p:nvPr/>
        </p:nvSpPr>
        <p:spPr>
          <a:xfrm>
            <a:off x="5000478" y="2850601"/>
            <a:ext cx="1143000" cy="60960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79478" y="3713419"/>
            <a:ext cx="7218192" cy="579438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/>
              <a:t>Aset</a:t>
            </a:r>
            <a:r>
              <a:rPr lang="en-US" sz="3200" b="1" dirty="0" smtClean="0"/>
              <a:t>                  =     </a:t>
            </a:r>
            <a:r>
              <a:rPr lang="en-US" sz="3200" b="1" dirty="0" err="1" smtClean="0"/>
              <a:t>Liabilitas</a:t>
            </a:r>
            <a:r>
              <a:rPr lang="en-US" sz="3200" b="1" dirty="0" smtClean="0"/>
              <a:t> +     Modal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922850" y="4736575"/>
            <a:ext cx="1828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algn="ctr"/>
            <a:r>
              <a:rPr lang="en-US" dirty="0" err="1" smtClean="0">
                <a:sym typeface="Wingdings" pitchFamily="2" charset="2"/>
              </a:rPr>
              <a:t>Kas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205675" y="4736575"/>
            <a:ext cx="1828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Berkurang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algn="ctr"/>
            <a:r>
              <a:rPr lang="en-US" dirty="0" err="1" smtClean="0">
                <a:sym typeface="Wingdings" pitchFamily="2" charset="2"/>
              </a:rPr>
              <a:t>Piutang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Dagang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1837250" y="4355575"/>
            <a:ext cx="10668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2" idx="0"/>
          </p:cNvCxnSpPr>
          <p:nvPr/>
        </p:nvCxnSpPr>
        <p:spPr>
          <a:xfrm>
            <a:off x="2904050" y="4355575"/>
            <a:ext cx="1216025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76200"/>
            <a:ext cx="899795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err="1"/>
              <a:t>Efek</a:t>
            </a:r>
            <a:r>
              <a:rPr lang="en-US" sz="3200" dirty="0"/>
              <a:t> </a:t>
            </a:r>
            <a:r>
              <a:rPr lang="en-US" sz="3200" dirty="0" err="1"/>
              <a:t>Transaksi</a:t>
            </a:r>
            <a:r>
              <a:rPr lang="en-US" sz="3200" dirty="0"/>
              <a:t> </a:t>
            </a:r>
            <a:r>
              <a:rPr lang="en-US" sz="3200" dirty="0" smtClean="0"/>
              <a:t>6– </a:t>
            </a:r>
            <a:r>
              <a:rPr lang="en-US" sz="3200" dirty="0" err="1"/>
              <a:t>Persamaan</a:t>
            </a:r>
            <a:r>
              <a:rPr lang="en-US" sz="3200" dirty="0"/>
              <a:t> </a:t>
            </a:r>
            <a:r>
              <a:rPr lang="en-US" sz="3200" dirty="0" err="1"/>
              <a:t>Akuntansi</a:t>
            </a:r>
            <a:endParaRPr lang="en-US" sz="32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491503"/>
              </p:ext>
            </p:extLst>
          </p:nvPr>
        </p:nvGraphicFramePr>
        <p:xfrm>
          <a:off x="361072" y="1295400"/>
          <a:ext cx="8782049" cy="24980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56955"/>
                <a:gridCol w="1243476"/>
                <a:gridCol w="1616519"/>
                <a:gridCol w="1616519"/>
                <a:gridCol w="310869"/>
                <a:gridCol w="1119128"/>
                <a:gridCol w="248695"/>
                <a:gridCol w="1569888"/>
              </a:tblGrid>
              <a:tr h="4306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Tanggal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j-lt"/>
                          <a:ea typeface="+mn-ea"/>
                          <a:cs typeface="+mn-cs"/>
                        </a:rPr>
                        <a:t>ASET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LIABILITAS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+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+mn-ea"/>
                          <a:cs typeface="+mn-cs"/>
                        </a:rPr>
                        <a:t>Kas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Piutang</a:t>
                      </a:r>
                      <a:r>
                        <a:rPr lang="en-US" sz="1600" b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  <a:ea typeface="Times New Roman"/>
                          <a:cs typeface="Times New Roman"/>
                        </a:rPr>
                        <a:t>Dagang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Peralatan</a:t>
                      </a: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 Kantor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 </a:t>
                      </a:r>
                      <a:r>
                        <a:rPr lang="en-US" sz="1600" b="1" dirty="0" err="1" smtClean="0">
                          <a:latin typeface="+mj-lt"/>
                        </a:rPr>
                        <a:t>Pemilik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9.000.000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15.000.000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2.500.000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30.000.000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15/1/2012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15.000.000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(15.000.000)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24.000.000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2.500.000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30.000.000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28650" y="838200"/>
            <a:ext cx="8534400" cy="441960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v-SE" sz="2800" i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Beban</a:t>
            </a:r>
            <a:r>
              <a:rPr kumimoji="0" lang="sv-SE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adalah segala pengeluaran yang dilakukan oleh perusahaan untuk memperoleh</a:t>
            </a:r>
            <a:r>
              <a:rPr kumimoji="0" lang="sv-SE" sz="280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pendapatan</a:t>
            </a:r>
            <a:endParaRPr kumimoji="0" lang="sv-SE" sz="28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231775" indent="-231775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Perusahaan </a:t>
            </a:r>
            <a:r>
              <a:rPr lang="en-US" sz="2800" dirty="0" err="1" smtClean="0">
                <a:latin typeface="+mj-lt"/>
              </a:rPr>
              <a:t>mengakui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adanya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beban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apabila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manfaat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dari</a:t>
            </a:r>
            <a:r>
              <a:rPr lang="en-US" sz="2800" b="1" dirty="0" smtClean="0">
                <a:latin typeface="+mj-lt"/>
              </a:rPr>
              <a:t>  </a:t>
            </a:r>
            <a:r>
              <a:rPr lang="en-US" sz="2800" b="1" dirty="0" err="1" smtClean="0">
                <a:latin typeface="+mj-lt"/>
              </a:rPr>
              <a:t>beban</a:t>
            </a:r>
            <a:r>
              <a:rPr lang="en-US" sz="2800" b="1" dirty="0" smtClean="0">
                <a:latin typeface="+mj-lt"/>
              </a:rPr>
              <a:t>  </a:t>
            </a:r>
            <a:r>
              <a:rPr lang="en-US" sz="2800" b="1" dirty="0" err="1" smtClean="0">
                <a:latin typeface="+mj-lt"/>
              </a:rPr>
              <a:t>tersebut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telah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diterima</a:t>
            </a:r>
            <a:r>
              <a:rPr lang="en-US" sz="2800" dirty="0" smtClean="0">
                <a:latin typeface="+mj-lt"/>
              </a:rPr>
              <a:t>. </a:t>
            </a:r>
            <a:r>
              <a:rPr lang="en-US" sz="2800" dirty="0" err="1" smtClean="0">
                <a:latin typeface="+mj-lt"/>
              </a:rPr>
              <a:t>Pengakuan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+mj-lt"/>
              </a:rPr>
              <a:t>beban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tidak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perlu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menunggu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sampai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+mj-lt"/>
              </a:rPr>
              <a:t>beban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tersebut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dibayarkan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atau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adanya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pengeluaran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oleh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perusahaan</a:t>
            </a:r>
            <a:r>
              <a:rPr lang="en-US" sz="2800" dirty="0" smtClean="0">
                <a:latin typeface="+mj-lt"/>
              </a:rPr>
              <a:t>.</a:t>
            </a:r>
            <a:endParaRPr kumimoji="0" lang="sv-SE" sz="28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231775" indent="-231775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sv-SE" sz="2800" i="1" dirty="0" smtClean="0">
                <a:latin typeface="+mj-lt"/>
              </a:rPr>
              <a:t> </a:t>
            </a:r>
            <a:r>
              <a:rPr lang="sv-SE" sz="2800" dirty="0">
                <a:latin typeface="+mj-lt"/>
              </a:rPr>
              <a:t>B</a:t>
            </a:r>
            <a:r>
              <a:rPr lang="sv-SE" sz="2800" dirty="0" smtClean="0">
                <a:latin typeface="+mj-lt"/>
              </a:rPr>
              <a:t>eban</a:t>
            </a:r>
            <a:r>
              <a:rPr lang="sv-SE" sz="2800" i="1" dirty="0" smtClean="0">
                <a:latin typeface="+mj-lt"/>
              </a:rPr>
              <a:t> </a:t>
            </a:r>
            <a:r>
              <a:rPr lang="sv-SE" sz="2800" dirty="0" smtClean="0">
                <a:latin typeface="+mj-lt"/>
              </a:rPr>
              <a:t> akan mengurangi </a:t>
            </a:r>
            <a:r>
              <a:rPr lang="fi-FI" sz="2800" dirty="0" smtClean="0">
                <a:latin typeface="+mj-lt"/>
              </a:rPr>
              <a:t>modal pemilik (ekuitas)</a:t>
            </a:r>
            <a:endParaRPr lang="en-US" sz="2800" dirty="0" smtClean="0">
              <a:latin typeface="+mj-l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171" name="Picture 3" descr="11949844781852506509desk_lamp_gerald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4070350"/>
            <a:ext cx="1359504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76200"/>
            <a:ext cx="899795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err="1" smtClean="0"/>
              <a:t>Beban</a:t>
            </a:r>
            <a:endParaRPr lang="en-US" sz="3200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err="1" smtClean="0"/>
              <a:t>Pencatatan</a:t>
            </a:r>
            <a:r>
              <a:rPr lang="en-US" sz="3200" dirty="0" smtClean="0"/>
              <a:t> </a:t>
            </a:r>
            <a:r>
              <a:rPr lang="en-US" sz="3200" dirty="0" err="1" smtClean="0"/>
              <a:t>Transaksi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</a:t>
            </a:r>
            <a:r>
              <a:rPr lang="en-US" sz="3200" dirty="0" err="1" smtClean="0"/>
              <a:t>Akuntansi</a:t>
            </a:r>
            <a:endParaRPr lang="en-US" sz="32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7400" y="1143000"/>
            <a:ext cx="7105650" cy="1676400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sv-SE" sz="2400" b="1" dirty="0" smtClean="0"/>
              <a:t>Transaksi (7)</a:t>
            </a:r>
          </a:p>
          <a:p>
            <a:pPr eaLnBrk="1" hangingPunct="1">
              <a:buFontTx/>
              <a:buNone/>
            </a:pPr>
            <a:r>
              <a:rPr lang="sv-SE" sz="2400" b="1" u="sng" dirty="0"/>
              <a:t>15 Januari 2012 </a:t>
            </a:r>
            <a:endParaRPr lang="sv-SE" sz="2400" b="1" u="sng" dirty="0" smtClean="0"/>
          </a:p>
          <a:p>
            <a:pPr algn="just" eaLnBrk="1" hangingPunct="1">
              <a:buFontTx/>
              <a:buNone/>
            </a:pPr>
            <a:r>
              <a:rPr lang="sv-SE" sz="2400" b="1" dirty="0" smtClean="0"/>
              <a:t>Membayar </a:t>
            </a:r>
            <a:r>
              <a:rPr lang="sv-SE" sz="2400" b="1" dirty="0"/>
              <a:t>gaji pegawai dua mingguan sebesar Rp1.500.000</a:t>
            </a:r>
            <a:endParaRPr lang="en-US" sz="2400" b="1" dirty="0" smtClean="0"/>
          </a:p>
        </p:txBody>
      </p:sp>
      <p:sp>
        <p:nvSpPr>
          <p:cNvPr id="7" name="Down Arrow 6"/>
          <p:cNvSpPr/>
          <p:nvPr/>
        </p:nvSpPr>
        <p:spPr>
          <a:xfrm>
            <a:off x="4829516" y="3200400"/>
            <a:ext cx="1143000" cy="60960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8516" y="4063218"/>
            <a:ext cx="7218192" cy="579438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/>
              <a:t>Aset</a:t>
            </a:r>
            <a:r>
              <a:rPr lang="en-US" sz="3200" b="1" dirty="0" smtClean="0"/>
              <a:t>                  =     </a:t>
            </a:r>
            <a:r>
              <a:rPr lang="en-US" sz="3200" b="1" dirty="0" err="1" smtClean="0"/>
              <a:t>Liabilitas</a:t>
            </a:r>
            <a:r>
              <a:rPr lang="en-US" sz="3200" b="1" dirty="0" smtClean="0"/>
              <a:t> +     Modal</a:t>
            </a:r>
            <a:endParaRPr lang="en-US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187916" y="4890598"/>
            <a:ext cx="1828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ym typeface="Wingdings" pitchFamily="2" charset="2"/>
              </a:rPr>
              <a:t>Berkurang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algn="ctr"/>
            <a:r>
              <a:rPr lang="en-US" dirty="0" err="1" smtClean="0">
                <a:sym typeface="Wingdings" pitchFamily="2" charset="2"/>
              </a:rPr>
              <a:t>Kas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297908" y="4858358"/>
            <a:ext cx="1828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Berkurang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Beban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Definisi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C80D9-753A-4765-A902-9732F8CB9B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81200" y="762000"/>
            <a:ext cx="7162800" cy="1905000"/>
          </a:xfrm>
          <a:prstGeom prst="roundRect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u="sng" dirty="0" err="1" smtClean="0">
                <a:solidFill>
                  <a:schemeClr val="tx2"/>
                </a:solidFill>
              </a:rPr>
              <a:t>Akuntansi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sistem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mengukur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aktivitas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bisnis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basis </a:t>
            </a:r>
            <a:r>
              <a:rPr lang="en-US" sz="2000" dirty="0" err="1" smtClean="0">
                <a:solidFill>
                  <a:schemeClr val="tx1"/>
                </a:solidFill>
              </a:rPr>
              <a:t>keuangan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Akuntansi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menghasilkan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laporan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keuangan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menunjukkan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bagaimana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transaksi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mempengaruhi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aktivitas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bisnis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57200" y="762000"/>
            <a:ext cx="1447800" cy="1524000"/>
            <a:chOff x="3216" y="1872"/>
            <a:chExt cx="1179" cy="215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932" y="2317"/>
              <a:ext cx="13" cy="28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27" y="29"/>
                </a:cxn>
                <a:cxn ang="0">
                  <a:pos x="0" y="55"/>
                </a:cxn>
                <a:cxn ang="0">
                  <a:pos x="8" y="0"/>
                </a:cxn>
                <a:cxn ang="0">
                  <a:pos x="17" y="2"/>
                </a:cxn>
                <a:cxn ang="0">
                  <a:pos x="17" y="2"/>
                </a:cxn>
              </a:cxnLst>
              <a:rect l="0" t="0" r="r" b="b"/>
              <a:pathLst>
                <a:path w="27" h="55">
                  <a:moveTo>
                    <a:pt x="17" y="2"/>
                  </a:moveTo>
                  <a:lnTo>
                    <a:pt x="27" y="29"/>
                  </a:lnTo>
                  <a:lnTo>
                    <a:pt x="0" y="55"/>
                  </a:lnTo>
                  <a:lnTo>
                    <a:pt x="8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A6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940" y="2245"/>
              <a:ext cx="36" cy="80"/>
            </a:xfrm>
            <a:custGeom>
              <a:avLst/>
              <a:gdLst/>
              <a:ahLst/>
              <a:cxnLst>
                <a:cxn ang="0">
                  <a:pos x="72" y="119"/>
                </a:cxn>
                <a:cxn ang="0">
                  <a:pos x="13" y="159"/>
                </a:cxn>
                <a:cxn ang="0">
                  <a:pos x="0" y="146"/>
                </a:cxn>
                <a:cxn ang="0">
                  <a:pos x="6" y="43"/>
                </a:cxn>
                <a:cxn ang="0">
                  <a:pos x="15" y="0"/>
                </a:cxn>
                <a:cxn ang="0">
                  <a:pos x="69" y="72"/>
                </a:cxn>
                <a:cxn ang="0">
                  <a:pos x="72" y="119"/>
                </a:cxn>
                <a:cxn ang="0">
                  <a:pos x="72" y="119"/>
                </a:cxn>
              </a:cxnLst>
              <a:rect l="0" t="0" r="r" b="b"/>
              <a:pathLst>
                <a:path w="72" h="159">
                  <a:moveTo>
                    <a:pt x="72" y="119"/>
                  </a:moveTo>
                  <a:lnTo>
                    <a:pt x="13" y="159"/>
                  </a:lnTo>
                  <a:lnTo>
                    <a:pt x="0" y="146"/>
                  </a:lnTo>
                  <a:lnTo>
                    <a:pt x="6" y="43"/>
                  </a:lnTo>
                  <a:lnTo>
                    <a:pt x="15" y="0"/>
                  </a:lnTo>
                  <a:lnTo>
                    <a:pt x="69" y="72"/>
                  </a:lnTo>
                  <a:lnTo>
                    <a:pt x="72" y="119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F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594" y="2305"/>
              <a:ext cx="25" cy="3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7"/>
                </a:cxn>
                <a:cxn ang="0">
                  <a:pos x="49" y="67"/>
                </a:cxn>
                <a:cxn ang="0">
                  <a:pos x="42" y="6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9" h="67">
                  <a:moveTo>
                    <a:pt x="15" y="0"/>
                  </a:moveTo>
                  <a:lnTo>
                    <a:pt x="0" y="57"/>
                  </a:lnTo>
                  <a:lnTo>
                    <a:pt x="49" y="67"/>
                  </a:lnTo>
                  <a:lnTo>
                    <a:pt x="42" y="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6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625" y="2422"/>
              <a:ext cx="326" cy="262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5" y="78"/>
                </a:cxn>
                <a:cxn ang="0">
                  <a:pos x="0" y="504"/>
                </a:cxn>
                <a:cxn ang="0">
                  <a:pos x="100" y="512"/>
                </a:cxn>
                <a:cxn ang="0">
                  <a:pos x="203" y="517"/>
                </a:cxn>
                <a:cxn ang="0">
                  <a:pos x="321" y="523"/>
                </a:cxn>
                <a:cxn ang="0">
                  <a:pos x="544" y="525"/>
                </a:cxn>
                <a:cxn ang="0">
                  <a:pos x="618" y="519"/>
                </a:cxn>
                <a:cxn ang="0">
                  <a:pos x="637" y="513"/>
                </a:cxn>
                <a:cxn ang="0">
                  <a:pos x="644" y="504"/>
                </a:cxn>
                <a:cxn ang="0">
                  <a:pos x="646" y="428"/>
                </a:cxn>
                <a:cxn ang="0">
                  <a:pos x="648" y="312"/>
                </a:cxn>
                <a:cxn ang="0">
                  <a:pos x="650" y="204"/>
                </a:cxn>
                <a:cxn ang="0">
                  <a:pos x="652" y="156"/>
                </a:cxn>
                <a:cxn ang="0">
                  <a:pos x="509" y="29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652" h="525">
                  <a:moveTo>
                    <a:pt x="91" y="0"/>
                  </a:moveTo>
                  <a:lnTo>
                    <a:pt x="5" y="78"/>
                  </a:lnTo>
                  <a:lnTo>
                    <a:pt x="0" y="504"/>
                  </a:lnTo>
                  <a:lnTo>
                    <a:pt x="100" y="512"/>
                  </a:lnTo>
                  <a:lnTo>
                    <a:pt x="203" y="517"/>
                  </a:lnTo>
                  <a:lnTo>
                    <a:pt x="321" y="523"/>
                  </a:lnTo>
                  <a:lnTo>
                    <a:pt x="544" y="525"/>
                  </a:lnTo>
                  <a:lnTo>
                    <a:pt x="618" y="519"/>
                  </a:lnTo>
                  <a:lnTo>
                    <a:pt x="637" y="513"/>
                  </a:lnTo>
                  <a:lnTo>
                    <a:pt x="644" y="504"/>
                  </a:lnTo>
                  <a:lnTo>
                    <a:pt x="646" y="428"/>
                  </a:lnTo>
                  <a:lnTo>
                    <a:pt x="648" y="312"/>
                  </a:lnTo>
                  <a:lnTo>
                    <a:pt x="650" y="204"/>
                  </a:lnTo>
                  <a:lnTo>
                    <a:pt x="652" y="156"/>
                  </a:lnTo>
                  <a:lnTo>
                    <a:pt x="509" y="2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218" y="2431"/>
              <a:ext cx="1175" cy="1084"/>
            </a:xfrm>
            <a:custGeom>
              <a:avLst/>
              <a:gdLst/>
              <a:ahLst/>
              <a:cxnLst>
                <a:cxn ang="0">
                  <a:pos x="633" y="247"/>
                </a:cxn>
                <a:cxn ang="0">
                  <a:pos x="45" y="610"/>
                </a:cxn>
                <a:cxn ang="0">
                  <a:pos x="0" y="913"/>
                </a:cxn>
                <a:cxn ang="0">
                  <a:pos x="287" y="2063"/>
                </a:cxn>
                <a:cxn ang="0">
                  <a:pos x="585" y="2087"/>
                </a:cxn>
                <a:cxn ang="0">
                  <a:pos x="812" y="2061"/>
                </a:cxn>
                <a:cxn ang="0">
                  <a:pos x="1000" y="2038"/>
                </a:cxn>
                <a:cxn ang="0">
                  <a:pos x="1207" y="2013"/>
                </a:cxn>
                <a:cxn ang="0">
                  <a:pos x="1418" y="1987"/>
                </a:cxn>
                <a:cxn ang="0">
                  <a:pos x="1622" y="1962"/>
                </a:cxn>
                <a:cxn ang="0">
                  <a:pos x="1799" y="1937"/>
                </a:cxn>
                <a:cxn ang="0">
                  <a:pos x="1970" y="1912"/>
                </a:cxn>
                <a:cxn ang="0">
                  <a:pos x="2038" y="1888"/>
                </a:cxn>
                <a:cxn ang="0">
                  <a:pos x="2052" y="1863"/>
                </a:cxn>
                <a:cxn ang="0">
                  <a:pos x="2067" y="1838"/>
                </a:cxn>
                <a:cxn ang="0">
                  <a:pos x="2080" y="1817"/>
                </a:cxn>
                <a:cxn ang="0">
                  <a:pos x="2093" y="1795"/>
                </a:cxn>
                <a:cxn ang="0">
                  <a:pos x="2109" y="1770"/>
                </a:cxn>
                <a:cxn ang="0">
                  <a:pos x="2126" y="1743"/>
                </a:cxn>
                <a:cxn ang="0">
                  <a:pos x="2143" y="1717"/>
                </a:cxn>
                <a:cxn ang="0">
                  <a:pos x="2160" y="1690"/>
                </a:cxn>
                <a:cxn ang="0">
                  <a:pos x="2177" y="1663"/>
                </a:cxn>
                <a:cxn ang="0">
                  <a:pos x="2196" y="1637"/>
                </a:cxn>
                <a:cxn ang="0">
                  <a:pos x="2211" y="1610"/>
                </a:cxn>
                <a:cxn ang="0">
                  <a:pos x="2227" y="1585"/>
                </a:cxn>
                <a:cxn ang="0">
                  <a:pos x="2242" y="1563"/>
                </a:cxn>
                <a:cxn ang="0">
                  <a:pos x="2255" y="1544"/>
                </a:cxn>
                <a:cxn ang="0">
                  <a:pos x="2268" y="1519"/>
                </a:cxn>
                <a:cxn ang="0">
                  <a:pos x="2282" y="1496"/>
                </a:cxn>
                <a:cxn ang="0">
                  <a:pos x="2291" y="1451"/>
                </a:cxn>
                <a:cxn ang="0">
                  <a:pos x="2306" y="1374"/>
                </a:cxn>
                <a:cxn ang="0">
                  <a:pos x="2324" y="1281"/>
                </a:cxn>
                <a:cxn ang="0">
                  <a:pos x="2341" y="1198"/>
                </a:cxn>
                <a:cxn ang="0">
                  <a:pos x="2350" y="1146"/>
                </a:cxn>
                <a:cxn ang="0">
                  <a:pos x="2116" y="259"/>
                </a:cxn>
                <a:cxn ang="0">
                  <a:pos x="1363" y="33"/>
                </a:cxn>
                <a:cxn ang="0">
                  <a:pos x="1358" y="466"/>
                </a:cxn>
                <a:cxn ang="0">
                  <a:pos x="1084" y="487"/>
                </a:cxn>
                <a:cxn ang="0">
                  <a:pos x="907" y="481"/>
                </a:cxn>
                <a:cxn ang="0">
                  <a:pos x="899" y="458"/>
                </a:cxn>
                <a:cxn ang="0">
                  <a:pos x="892" y="430"/>
                </a:cxn>
                <a:cxn ang="0">
                  <a:pos x="884" y="405"/>
                </a:cxn>
                <a:cxn ang="0">
                  <a:pos x="880" y="386"/>
                </a:cxn>
                <a:cxn ang="0">
                  <a:pos x="875" y="365"/>
                </a:cxn>
                <a:cxn ang="0">
                  <a:pos x="869" y="344"/>
                </a:cxn>
                <a:cxn ang="0">
                  <a:pos x="865" y="323"/>
                </a:cxn>
                <a:cxn ang="0">
                  <a:pos x="859" y="302"/>
                </a:cxn>
                <a:cxn ang="0">
                  <a:pos x="854" y="274"/>
                </a:cxn>
                <a:cxn ang="0">
                  <a:pos x="848" y="255"/>
                </a:cxn>
                <a:cxn ang="0">
                  <a:pos x="842" y="230"/>
                </a:cxn>
                <a:cxn ang="0">
                  <a:pos x="835" y="198"/>
                </a:cxn>
                <a:cxn ang="0">
                  <a:pos x="829" y="175"/>
                </a:cxn>
                <a:cxn ang="0">
                  <a:pos x="859" y="0"/>
                </a:cxn>
              </a:cxnLst>
              <a:rect l="0" t="0" r="r" b="b"/>
              <a:pathLst>
                <a:path w="2350" h="2167">
                  <a:moveTo>
                    <a:pt x="859" y="0"/>
                  </a:moveTo>
                  <a:lnTo>
                    <a:pt x="766" y="158"/>
                  </a:lnTo>
                  <a:lnTo>
                    <a:pt x="633" y="247"/>
                  </a:lnTo>
                  <a:lnTo>
                    <a:pt x="222" y="428"/>
                  </a:lnTo>
                  <a:lnTo>
                    <a:pt x="45" y="529"/>
                  </a:lnTo>
                  <a:lnTo>
                    <a:pt x="45" y="610"/>
                  </a:lnTo>
                  <a:lnTo>
                    <a:pt x="17" y="795"/>
                  </a:lnTo>
                  <a:lnTo>
                    <a:pt x="25" y="863"/>
                  </a:lnTo>
                  <a:lnTo>
                    <a:pt x="0" y="913"/>
                  </a:lnTo>
                  <a:lnTo>
                    <a:pt x="78" y="1283"/>
                  </a:lnTo>
                  <a:lnTo>
                    <a:pt x="110" y="1812"/>
                  </a:lnTo>
                  <a:lnTo>
                    <a:pt x="287" y="2063"/>
                  </a:lnTo>
                  <a:lnTo>
                    <a:pt x="395" y="2167"/>
                  </a:lnTo>
                  <a:lnTo>
                    <a:pt x="521" y="2095"/>
                  </a:lnTo>
                  <a:lnTo>
                    <a:pt x="585" y="2087"/>
                  </a:lnTo>
                  <a:lnTo>
                    <a:pt x="660" y="2078"/>
                  </a:lnTo>
                  <a:lnTo>
                    <a:pt x="757" y="2066"/>
                  </a:lnTo>
                  <a:lnTo>
                    <a:pt x="812" y="2061"/>
                  </a:lnTo>
                  <a:lnTo>
                    <a:pt x="873" y="2053"/>
                  </a:lnTo>
                  <a:lnTo>
                    <a:pt x="935" y="2045"/>
                  </a:lnTo>
                  <a:lnTo>
                    <a:pt x="1000" y="2038"/>
                  </a:lnTo>
                  <a:lnTo>
                    <a:pt x="1067" y="2030"/>
                  </a:lnTo>
                  <a:lnTo>
                    <a:pt x="1137" y="2021"/>
                  </a:lnTo>
                  <a:lnTo>
                    <a:pt x="1207" y="2013"/>
                  </a:lnTo>
                  <a:lnTo>
                    <a:pt x="1278" y="2004"/>
                  </a:lnTo>
                  <a:lnTo>
                    <a:pt x="1348" y="1996"/>
                  </a:lnTo>
                  <a:lnTo>
                    <a:pt x="1418" y="1987"/>
                  </a:lnTo>
                  <a:lnTo>
                    <a:pt x="1489" y="1979"/>
                  </a:lnTo>
                  <a:lnTo>
                    <a:pt x="1557" y="1969"/>
                  </a:lnTo>
                  <a:lnTo>
                    <a:pt x="1622" y="1962"/>
                  </a:lnTo>
                  <a:lnTo>
                    <a:pt x="1685" y="1952"/>
                  </a:lnTo>
                  <a:lnTo>
                    <a:pt x="1744" y="1945"/>
                  </a:lnTo>
                  <a:lnTo>
                    <a:pt x="1799" y="1937"/>
                  </a:lnTo>
                  <a:lnTo>
                    <a:pt x="1850" y="1930"/>
                  </a:lnTo>
                  <a:lnTo>
                    <a:pt x="1896" y="1924"/>
                  </a:lnTo>
                  <a:lnTo>
                    <a:pt x="1970" y="1912"/>
                  </a:lnTo>
                  <a:lnTo>
                    <a:pt x="2036" y="1897"/>
                  </a:lnTo>
                  <a:lnTo>
                    <a:pt x="2036" y="1893"/>
                  </a:lnTo>
                  <a:lnTo>
                    <a:pt x="2038" y="1888"/>
                  </a:lnTo>
                  <a:lnTo>
                    <a:pt x="2042" y="1882"/>
                  </a:lnTo>
                  <a:lnTo>
                    <a:pt x="2046" y="1873"/>
                  </a:lnTo>
                  <a:lnTo>
                    <a:pt x="2052" y="1863"/>
                  </a:lnTo>
                  <a:lnTo>
                    <a:pt x="2059" y="1852"/>
                  </a:lnTo>
                  <a:lnTo>
                    <a:pt x="2063" y="1846"/>
                  </a:lnTo>
                  <a:lnTo>
                    <a:pt x="2067" y="1838"/>
                  </a:lnTo>
                  <a:lnTo>
                    <a:pt x="2071" y="1833"/>
                  </a:lnTo>
                  <a:lnTo>
                    <a:pt x="2074" y="1825"/>
                  </a:lnTo>
                  <a:lnTo>
                    <a:pt x="2080" y="1817"/>
                  </a:lnTo>
                  <a:lnTo>
                    <a:pt x="2084" y="1810"/>
                  </a:lnTo>
                  <a:lnTo>
                    <a:pt x="2088" y="1802"/>
                  </a:lnTo>
                  <a:lnTo>
                    <a:pt x="2093" y="1795"/>
                  </a:lnTo>
                  <a:lnTo>
                    <a:pt x="2099" y="1787"/>
                  </a:lnTo>
                  <a:lnTo>
                    <a:pt x="2103" y="1777"/>
                  </a:lnTo>
                  <a:lnTo>
                    <a:pt x="2109" y="1770"/>
                  </a:lnTo>
                  <a:lnTo>
                    <a:pt x="2114" y="1762"/>
                  </a:lnTo>
                  <a:lnTo>
                    <a:pt x="2120" y="1753"/>
                  </a:lnTo>
                  <a:lnTo>
                    <a:pt x="2126" y="1743"/>
                  </a:lnTo>
                  <a:lnTo>
                    <a:pt x="2131" y="1736"/>
                  </a:lnTo>
                  <a:lnTo>
                    <a:pt x="2137" y="1726"/>
                  </a:lnTo>
                  <a:lnTo>
                    <a:pt x="2143" y="1717"/>
                  </a:lnTo>
                  <a:lnTo>
                    <a:pt x="2149" y="1707"/>
                  </a:lnTo>
                  <a:lnTo>
                    <a:pt x="2154" y="1700"/>
                  </a:lnTo>
                  <a:lnTo>
                    <a:pt x="2160" y="1690"/>
                  </a:lnTo>
                  <a:lnTo>
                    <a:pt x="2166" y="1681"/>
                  </a:lnTo>
                  <a:lnTo>
                    <a:pt x="2171" y="1671"/>
                  </a:lnTo>
                  <a:lnTo>
                    <a:pt x="2177" y="1663"/>
                  </a:lnTo>
                  <a:lnTo>
                    <a:pt x="2185" y="1654"/>
                  </a:lnTo>
                  <a:lnTo>
                    <a:pt x="2190" y="1644"/>
                  </a:lnTo>
                  <a:lnTo>
                    <a:pt x="2196" y="1637"/>
                  </a:lnTo>
                  <a:lnTo>
                    <a:pt x="2200" y="1627"/>
                  </a:lnTo>
                  <a:lnTo>
                    <a:pt x="2206" y="1620"/>
                  </a:lnTo>
                  <a:lnTo>
                    <a:pt x="2211" y="1610"/>
                  </a:lnTo>
                  <a:lnTo>
                    <a:pt x="2217" y="1603"/>
                  </a:lnTo>
                  <a:lnTo>
                    <a:pt x="2223" y="1593"/>
                  </a:lnTo>
                  <a:lnTo>
                    <a:pt x="2227" y="1585"/>
                  </a:lnTo>
                  <a:lnTo>
                    <a:pt x="2232" y="1578"/>
                  </a:lnTo>
                  <a:lnTo>
                    <a:pt x="2238" y="1570"/>
                  </a:lnTo>
                  <a:lnTo>
                    <a:pt x="2242" y="1563"/>
                  </a:lnTo>
                  <a:lnTo>
                    <a:pt x="2247" y="1557"/>
                  </a:lnTo>
                  <a:lnTo>
                    <a:pt x="2251" y="1549"/>
                  </a:lnTo>
                  <a:lnTo>
                    <a:pt x="2255" y="1544"/>
                  </a:lnTo>
                  <a:lnTo>
                    <a:pt x="2259" y="1536"/>
                  </a:lnTo>
                  <a:lnTo>
                    <a:pt x="2263" y="1530"/>
                  </a:lnTo>
                  <a:lnTo>
                    <a:pt x="2268" y="1519"/>
                  </a:lnTo>
                  <a:lnTo>
                    <a:pt x="2274" y="1511"/>
                  </a:lnTo>
                  <a:lnTo>
                    <a:pt x="2280" y="1502"/>
                  </a:lnTo>
                  <a:lnTo>
                    <a:pt x="2282" y="1496"/>
                  </a:lnTo>
                  <a:lnTo>
                    <a:pt x="2286" y="1489"/>
                  </a:lnTo>
                  <a:lnTo>
                    <a:pt x="2287" y="1470"/>
                  </a:lnTo>
                  <a:lnTo>
                    <a:pt x="2291" y="1451"/>
                  </a:lnTo>
                  <a:lnTo>
                    <a:pt x="2295" y="1430"/>
                  </a:lnTo>
                  <a:lnTo>
                    <a:pt x="2301" y="1403"/>
                  </a:lnTo>
                  <a:lnTo>
                    <a:pt x="2306" y="1374"/>
                  </a:lnTo>
                  <a:lnTo>
                    <a:pt x="2312" y="1342"/>
                  </a:lnTo>
                  <a:lnTo>
                    <a:pt x="2318" y="1312"/>
                  </a:lnTo>
                  <a:lnTo>
                    <a:pt x="2324" y="1281"/>
                  </a:lnTo>
                  <a:lnTo>
                    <a:pt x="2329" y="1251"/>
                  </a:lnTo>
                  <a:lnTo>
                    <a:pt x="2335" y="1222"/>
                  </a:lnTo>
                  <a:lnTo>
                    <a:pt x="2341" y="1198"/>
                  </a:lnTo>
                  <a:lnTo>
                    <a:pt x="2344" y="1177"/>
                  </a:lnTo>
                  <a:lnTo>
                    <a:pt x="2346" y="1160"/>
                  </a:lnTo>
                  <a:lnTo>
                    <a:pt x="2350" y="1146"/>
                  </a:lnTo>
                  <a:lnTo>
                    <a:pt x="2282" y="711"/>
                  </a:lnTo>
                  <a:lnTo>
                    <a:pt x="2206" y="470"/>
                  </a:lnTo>
                  <a:lnTo>
                    <a:pt x="2116" y="259"/>
                  </a:lnTo>
                  <a:lnTo>
                    <a:pt x="1861" y="183"/>
                  </a:lnTo>
                  <a:lnTo>
                    <a:pt x="1472" y="147"/>
                  </a:lnTo>
                  <a:lnTo>
                    <a:pt x="1363" y="33"/>
                  </a:lnTo>
                  <a:lnTo>
                    <a:pt x="1422" y="234"/>
                  </a:lnTo>
                  <a:lnTo>
                    <a:pt x="1439" y="456"/>
                  </a:lnTo>
                  <a:lnTo>
                    <a:pt x="1358" y="466"/>
                  </a:lnTo>
                  <a:lnTo>
                    <a:pt x="1276" y="474"/>
                  </a:lnTo>
                  <a:lnTo>
                    <a:pt x="1179" y="481"/>
                  </a:lnTo>
                  <a:lnTo>
                    <a:pt x="1084" y="487"/>
                  </a:lnTo>
                  <a:lnTo>
                    <a:pt x="998" y="491"/>
                  </a:lnTo>
                  <a:lnTo>
                    <a:pt x="935" y="489"/>
                  </a:lnTo>
                  <a:lnTo>
                    <a:pt x="907" y="481"/>
                  </a:lnTo>
                  <a:lnTo>
                    <a:pt x="903" y="472"/>
                  </a:lnTo>
                  <a:lnTo>
                    <a:pt x="901" y="466"/>
                  </a:lnTo>
                  <a:lnTo>
                    <a:pt x="899" y="458"/>
                  </a:lnTo>
                  <a:lnTo>
                    <a:pt x="897" y="449"/>
                  </a:lnTo>
                  <a:lnTo>
                    <a:pt x="894" y="439"/>
                  </a:lnTo>
                  <a:lnTo>
                    <a:pt x="892" y="430"/>
                  </a:lnTo>
                  <a:lnTo>
                    <a:pt x="888" y="418"/>
                  </a:lnTo>
                  <a:lnTo>
                    <a:pt x="886" y="411"/>
                  </a:lnTo>
                  <a:lnTo>
                    <a:pt x="884" y="405"/>
                  </a:lnTo>
                  <a:lnTo>
                    <a:pt x="884" y="399"/>
                  </a:lnTo>
                  <a:lnTo>
                    <a:pt x="882" y="394"/>
                  </a:lnTo>
                  <a:lnTo>
                    <a:pt x="880" y="386"/>
                  </a:lnTo>
                  <a:lnTo>
                    <a:pt x="878" y="380"/>
                  </a:lnTo>
                  <a:lnTo>
                    <a:pt x="876" y="373"/>
                  </a:lnTo>
                  <a:lnTo>
                    <a:pt x="875" y="365"/>
                  </a:lnTo>
                  <a:lnTo>
                    <a:pt x="873" y="359"/>
                  </a:lnTo>
                  <a:lnTo>
                    <a:pt x="871" y="352"/>
                  </a:lnTo>
                  <a:lnTo>
                    <a:pt x="869" y="344"/>
                  </a:lnTo>
                  <a:lnTo>
                    <a:pt x="869" y="339"/>
                  </a:lnTo>
                  <a:lnTo>
                    <a:pt x="867" y="331"/>
                  </a:lnTo>
                  <a:lnTo>
                    <a:pt x="865" y="323"/>
                  </a:lnTo>
                  <a:lnTo>
                    <a:pt x="863" y="316"/>
                  </a:lnTo>
                  <a:lnTo>
                    <a:pt x="861" y="310"/>
                  </a:lnTo>
                  <a:lnTo>
                    <a:pt x="859" y="302"/>
                  </a:lnTo>
                  <a:lnTo>
                    <a:pt x="857" y="295"/>
                  </a:lnTo>
                  <a:lnTo>
                    <a:pt x="854" y="282"/>
                  </a:lnTo>
                  <a:lnTo>
                    <a:pt x="854" y="274"/>
                  </a:lnTo>
                  <a:lnTo>
                    <a:pt x="852" y="268"/>
                  </a:lnTo>
                  <a:lnTo>
                    <a:pt x="850" y="261"/>
                  </a:lnTo>
                  <a:lnTo>
                    <a:pt x="848" y="255"/>
                  </a:lnTo>
                  <a:lnTo>
                    <a:pt x="846" y="249"/>
                  </a:lnTo>
                  <a:lnTo>
                    <a:pt x="846" y="242"/>
                  </a:lnTo>
                  <a:lnTo>
                    <a:pt x="842" y="230"/>
                  </a:lnTo>
                  <a:lnTo>
                    <a:pt x="840" y="219"/>
                  </a:lnTo>
                  <a:lnTo>
                    <a:pt x="837" y="207"/>
                  </a:lnTo>
                  <a:lnTo>
                    <a:pt x="835" y="198"/>
                  </a:lnTo>
                  <a:lnTo>
                    <a:pt x="833" y="188"/>
                  </a:lnTo>
                  <a:lnTo>
                    <a:pt x="831" y="181"/>
                  </a:lnTo>
                  <a:lnTo>
                    <a:pt x="829" y="175"/>
                  </a:lnTo>
                  <a:lnTo>
                    <a:pt x="827" y="166"/>
                  </a:lnTo>
                  <a:lnTo>
                    <a:pt x="827" y="162"/>
                  </a:lnTo>
                  <a:lnTo>
                    <a:pt x="859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383" y="2661"/>
              <a:ext cx="738" cy="584"/>
            </a:xfrm>
            <a:custGeom>
              <a:avLst/>
              <a:gdLst/>
              <a:ahLst/>
              <a:cxnLst>
                <a:cxn ang="0">
                  <a:pos x="3" y="53"/>
                </a:cxn>
                <a:cxn ang="0">
                  <a:pos x="0" y="283"/>
                </a:cxn>
                <a:cxn ang="0">
                  <a:pos x="61" y="1167"/>
                </a:cxn>
                <a:cxn ang="0">
                  <a:pos x="1475" y="1122"/>
                </a:cxn>
                <a:cxn ang="0">
                  <a:pos x="1447" y="0"/>
                </a:cxn>
                <a:cxn ang="0">
                  <a:pos x="3" y="53"/>
                </a:cxn>
                <a:cxn ang="0">
                  <a:pos x="3" y="53"/>
                </a:cxn>
              </a:cxnLst>
              <a:rect l="0" t="0" r="r" b="b"/>
              <a:pathLst>
                <a:path w="1475" h="1167">
                  <a:moveTo>
                    <a:pt x="3" y="53"/>
                  </a:moveTo>
                  <a:lnTo>
                    <a:pt x="0" y="283"/>
                  </a:lnTo>
                  <a:lnTo>
                    <a:pt x="61" y="1167"/>
                  </a:lnTo>
                  <a:lnTo>
                    <a:pt x="1475" y="1122"/>
                  </a:lnTo>
                  <a:lnTo>
                    <a:pt x="1447" y="0"/>
                  </a:lnTo>
                  <a:lnTo>
                    <a:pt x="3" y="53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491" y="3282"/>
              <a:ext cx="712" cy="742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0" y="1226"/>
                </a:cxn>
                <a:cxn ang="0">
                  <a:pos x="1053" y="1462"/>
                </a:cxn>
                <a:cxn ang="0">
                  <a:pos x="1070" y="1464"/>
                </a:cxn>
                <a:cxn ang="0">
                  <a:pos x="1112" y="1472"/>
                </a:cxn>
                <a:cxn ang="0">
                  <a:pos x="1173" y="1479"/>
                </a:cxn>
                <a:cxn ang="0">
                  <a:pos x="1239" y="1485"/>
                </a:cxn>
                <a:cxn ang="0">
                  <a:pos x="1308" y="1485"/>
                </a:cxn>
                <a:cxn ang="0">
                  <a:pos x="1367" y="1475"/>
                </a:cxn>
                <a:cxn ang="0">
                  <a:pos x="1409" y="1455"/>
                </a:cxn>
                <a:cxn ang="0">
                  <a:pos x="1420" y="1439"/>
                </a:cxn>
                <a:cxn ang="0">
                  <a:pos x="1424" y="1418"/>
                </a:cxn>
                <a:cxn ang="0">
                  <a:pos x="1422" y="1342"/>
                </a:cxn>
                <a:cxn ang="0">
                  <a:pos x="1418" y="1285"/>
                </a:cxn>
                <a:cxn ang="0">
                  <a:pos x="1416" y="1215"/>
                </a:cxn>
                <a:cxn ang="0">
                  <a:pos x="1412" y="1139"/>
                </a:cxn>
                <a:cxn ang="0">
                  <a:pos x="1409" y="1055"/>
                </a:cxn>
                <a:cxn ang="0">
                  <a:pos x="1405" y="968"/>
                </a:cxn>
                <a:cxn ang="0">
                  <a:pos x="1401" y="881"/>
                </a:cxn>
                <a:cxn ang="0">
                  <a:pos x="1397" y="795"/>
                </a:cxn>
                <a:cxn ang="0">
                  <a:pos x="1393" y="713"/>
                </a:cxn>
                <a:cxn ang="0">
                  <a:pos x="1390" y="637"/>
                </a:cxn>
                <a:cxn ang="0">
                  <a:pos x="1386" y="569"/>
                </a:cxn>
                <a:cxn ang="0">
                  <a:pos x="1380" y="468"/>
                </a:cxn>
                <a:cxn ang="0">
                  <a:pos x="1378" y="430"/>
                </a:cxn>
                <a:cxn ang="0">
                  <a:pos x="1346" y="249"/>
                </a:cxn>
                <a:cxn ang="0">
                  <a:pos x="954" y="213"/>
                </a:cxn>
                <a:cxn ang="0">
                  <a:pos x="743" y="244"/>
                </a:cxn>
                <a:cxn ang="0">
                  <a:pos x="418" y="6"/>
                </a:cxn>
                <a:cxn ang="0">
                  <a:pos x="159" y="0"/>
                </a:cxn>
                <a:cxn ang="0">
                  <a:pos x="159" y="0"/>
                </a:cxn>
              </a:cxnLst>
              <a:rect l="0" t="0" r="r" b="b"/>
              <a:pathLst>
                <a:path w="1424" h="1485">
                  <a:moveTo>
                    <a:pt x="159" y="0"/>
                  </a:moveTo>
                  <a:lnTo>
                    <a:pt x="0" y="1226"/>
                  </a:lnTo>
                  <a:lnTo>
                    <a:pt x="1053" y="1462"/>
                  </a:lnTo>
                  <a:lnTo>
                    <a:pt x="1070" y="1464"/>
                  </a:lnTo>
                  <a:lnTo>
                    <a:pt x="1112" y="1472"/>
                  </a:lnTo>
                  <a:lnTo>
                    <a:pt x="1173" y="1479"/>
                  </a:lnTo>
                  <a:lnTo>
                    <a:pt x="1239" y="1485"/>
                  </a:lnTo>
                  <a:lnTo>
                    <a:pt x="1308" y="1485"/>
                  </a:lnTo>
                  <a:lnTo>
                    <a:pt x="1367" y="1475"/>
                  </a:lnTo>
                  <a:lnTo>
                    <a:pt x="1409" y="1455"/>
                  </a:lnTo>
                  <a:lnTo>
                    <a:pt x="1420" y="1439"/>
                  </a:lnTo>
                  <a:lnTo>
                    <a:pt x="1424" y="1418"/>
                  </a:lnTo>
                  <a:lnTo>
                    <a:pt x="1422" y="1342"/>
                  </a:lnTo>
                  <a:lnTo>
                    <a:pt x="1418" y="1285"/>
                  </a:lnTo>
                  <a:lnTo>
                    <a:pt x="1416" y="1215"/>
                  </a:lnTo>
                  <a:lnTo>
                    <a:pt x="1412" y="1139"/>
                  </a:lnTo>
                  <a:lnTo>
                    <a:pt x="1409" y="1055"/>
                  </a:lnTo>
                  <a:lnTo>
                    <a:pt x="1405" y="968"/>
                  </a:lnTo>
                  <a:lnTo>
                    <a:pt x="1401" y="881"/>
                  </a:lnTo>
                  <a:lnTo>
                    <a:pt x="1397" y="795"/>
                  </a:lnTo>
                  <a:lnTo>
                    <a:pt x="1393" y="713"/>
                  </a:lnTo>
                  <a:lnTo>
                    <a:pt x="1390" y="637"/>
                  </a:lnTo>
                  <a:lnTo>
                    <a:pt x="1386" y="569"/>
                  </a:lnTo>
                  <a:lnTo>
                    <a:pt x="1380" y="468"/>
                  </a:lnTo>
                  <a:lnTo>
                    <a:pt x="1378" y="430"/>
                  </a:lnTo>
                  <a:lnTo>
                    <a:pt x="1346" y="249"/>
                  </a:lnTo>
                  <a:lnTo>
                    <a:pt x="954" y="213"/>
                  </a:lnTo>
                  <a:lnTo>
                    <a:pt x="743" y="244"/>
                  </a:lnTo>
                  <a:lnTo>
                    <a:pt x="418" y="6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493" y="3223"/>
              <a:ext cx="681" cy="772"/>
            </a:xfrm>
            <a:custGeom>
              <a:avLst/>
              <a:gdLst/>
              <a:ahLst/>
              <a:cxnLst>
                <a:cxn ang="0">
                  <a:pos x="831" y="1136"/>
                </a:cxn>
                <a:cxn ang="0">
                  <a:pos x="1001" y="998"/>
                </a:cxn>
                <a:cxn ang="0">
                  <a:pos x="989" y="1093"/>
                </a:cxn>
                <a:cxn ang="0">
                  <a:pos x="974" y="1207"/>
                </a:cxn>
                <a:cxn ang="0">
                  <a:pos x="957" y="1324"/>
                </a:cxn>
                <a:cxn ang="0">
                  <a:pos x="942" y="1429"/>
                </a:cxn>
                <a:cxn ang="0">
                  <a:pos x="928" y="1520"/>
                </a:cxn>
                <a:cxn ang="0">
                  <a:pos x="928" y="1526"/>
                </a:cxn>
                <a:cxn ang="0">
                  <a:pos x="936" y="1494"/>
                </a:cxn>
                <a:cxn ang="0">
                  <a:pos x="945" y="1459"/>
                </a:cxn>
                <a:cxn ang="0">
                  <a:pos x="959" y="1418"/>
                </a:cxn>
                <a:cxn ang="0">
                  <a:pos x="968" y="1383"/>
                </a:cxn>
                <a:cxn ang="0">
                  <a:pos x="976" y="1359"/>
                </a:cxn>
                <a:cxn ang="0">
                  <a:pos x="985" y="1328"/>
                </a:cxn>
                <a:cxn ang="0">
                  <a:pos x="995" y="1296"/>
                </a:cxn>
                <a:cxn ang="0">
                  <a:pos x="1004" y="1264"/>
                </a:cxn>
                <a:cxn ang="0">
                  <a:pos x="1014" y="1231"/>
                </a:cxn>
                <a:cxn ang="0">
                  <a:pos x="1022" y="1207"/>
                </a:cxn>
                <a:cxn ang="0">
                  <a:pos x="1033" y="1169"/>
                </a:cxn>
                <a:cxn ang="0">
                  <a:pos x="1041" y="1146"/>
                </a:cxn>
                <a:cxn ang="0">
                  <a:pos x="1054" y="1100"/>
                </a:cxn>
                <a:cxn ang="0">
                  <a:pos x="1067" y="1060"/>
                </a:cxn>
                <a:cxn ang="0">
                  <a:pos x="1077" y="1028"/>
                </a:cxn>
                <a:cxn ang="0">
                  <a:pos x="1088" y="992"/>
                </a:cxn>
                <a:cxn ang="0">
                  <a:pos x="1096" y="1248"/>
                </a:cxn>
                <a:cxn ang="0">
                  <a:pos x="1107" y="1459"/>
                </a:cxn>
                <a:cxn ang="0">
                  <a:pos x="1118" y="1368"/>
                </a:cxn>
                <a:cxn ang="0">
                  <a:pos x="1134" y="1243"/>
                </a:cxn>
                <a:cxn ang="0">
                  <a:pos x="1147" y="1155"/>
                </a:cxn>
                <a:cxn ang="0">
                  <a:pos x="1157" y="1083"/>
                </a:cxn>
                <a:cxn ang="0">
                  <a:pos x="1166" y="1013"/>
                </a:cxn>
                <a:cxn ang="0">
                  <a:pos x="1181" y="897"/>
                </a:cxn>
                <a:cxn ang="0">
                  <a:pos x="1195" y="790"/>
                </a:cxn>
                <a:cxn ang="0">
                  <a:pos x="1204" y="720"/>
                </a:cxn>
                <a:cxn ang="0">
                  <a:pos x="1141" y="285"/>
                </a:cxn>
                <a:cxn ang="0">
                  <a:pos x="1048" y="98"/>
                </a:cxn>
                <a:cxn ang="0">
                  <a:pos x="451" y="104"/>
                </a:cxn>
                <a:cxn ang="0">
                  <a:pos x="105" y="363"/>
                </a:cxn>
                <a:cxn ang="0">
                  <a:pos x="120" y="460"/>
                </a:cxn>
                <a:cxn ang="0">
                  <a:pos x="128" y="595"/>
                </a:cxn>
                <a:cxn ang="0">
                  <a:pos x="107" y="631"/>
                </a:cxn>
                <a:cxn ang="0">
                  <a:pos x="88" y="663"/>
                </a:cxn>
                <a:cxn ang="0">
                  <a:pos x="73" y="693"/>
                </a:cxn>
                <a:cxn ang="0">
                  <a:pos x="57" y="724"/>
                </a:cxn>
                <a:cxn ang="0">
                  <a:pos x="44" y="752"/>
                </a:cxn>
                <a:cxn ang="0">
                  <a:pos x="31" y="783"/>
                </a:cxn>
                <a:cxn ang="0">
                  <a:pos x="717" y="864"/>
                </a:cxn>
                <a:cxn ang="0">
                  <a:pos x="476" y="642"/>
                </a:cxn>
              </a:cxnLst>
              <a:rect l="0" t="0" r="r" b="b"/>
              <a:pathLst>
                <a:path w="1364" h="1543">
                  <a:moveTo>
                    <a:pt x="301" y="365"/>
                  </a:moveTo>
                  <a:lnTo>
                    <a:pt x="1033" y="642"/>
                  </a:lnTo>
                  <a:lnTo>
                    <a:pt x="972" y="693"/>
                  </a:lnTo>
                  <a:lnTo>
                    <a:pt x="831" y="1136"/>
                  </a:lnTo>
                  <a:lnTo>
                    <a:pt x="1012" y="920"/>
                  </a:lnTo>
                  <a:lnTo>
                    <a:pt x="1008" y="946"/>
                  </a:lnTo>
                  <a:lnTo>
                    <a:pt x="1004" y="977"/>
                  </a:lnTo>
                  <a:lnTo>
                    <a:pt x="1001" y="998"/>
                  </a:lnTo>
                  <a:lnTo>
                    <a:pt x="999" y="1018"/>
                  </a:lnTo>
                  <a:lnTo>
                    <a:pt x="995" y="1041"/>
                  </a:lnTo>
                  <a:lnTo>
                    <a:pt x="993" y="1066"/>
                  </a:lnTo>
                  <a:lnTo>
                    <a:pt x="989" y="1093"/>
                  </a:lnTo>
                  <a:lnTo>
                    <a:pt x="985" y="1119"/>
                  </a:lnTo>
                  <a:lnTo>
                    <a:pt x="982" y="1148"/>
                  </a:lnTo>
                  <a:lnTo>
                    <a:pt x="978" y="1178"/>
                  </a:lnTo>
                  <a:lnTo>
                    <a:pt x="974" y="1207"/>
                  </a:lnTo>
                  <a:lnTo>
                    <a:pt x="970" y="1237"/>
                  </a:lnTo>
                  <a:lnTo>
                    <a:pt x="964" y="1266"/>
                  </a:lnTo>
                  <a:lnTo>
                    <a:pt x="961" y="1296"/>
                  </a:lnTo>
                  <a:lnTo>
                    <a:pt x="957" y="1324"/>
                  </a:lnTo>
                  <a:lnTo>
                    <a:pt x="953" y="1351"/>
                  </a:lnTo>
                  <a:lnTo>
                    <a:pt x="949" y="1380"/>
                  </a:lnTo>
                  <a:lnTo>
                    <a:pt x="945" y="1404"/>
                  </a:lnTo>
                  <a:lnTo>
                    <a:pt x="942" y="1429"/>
                  </a:lnTo>
                  <a:lnTo>
                    <a:pt x="940" y="1452"/>
                  </a:lnTo>
                  <a:lnTo>
                    <a:pt x="936" y="1473"/>
                  </a:lnTo>
                  <a:lnTo>
                    <a:pt x="934" y="1490"/>
                  </a:lnTo>
                  <a:lnTo>
                    <a:pt x="928" y="1520"/>
                  </a:lnTo>
                  <a:lnTo>
                    <a:pt x="926" y="1537"/>
                  </a:lnTo>
                  <a:lnTo>
                    <a:pt x="925" y="1543"/>
                  </a:lnTo>
                  <a:lnTo>
                    <a:pt x="926" y="1534"/>
                  </a:lnTo>
                  <a:lnTo>
                    <a:pt x="928" y="1526"/>
                  </a:lnTo>
                  <a:lnTo>
                    <a:pt x="930" y="1515"/>
                  </a:lnTo>
                  <a:lnTo>
                    <a:pt x="932" y="1507"/>
                  </a:lnTo>
                  <a:lnTo>
                    <a:pt x="934" y="1501"/>
                  </a:lnTo>
                  <a:lnTo>
                    <a:pt x="936" y="1494"/>
                  </a:lnTo>
                  <a:lnTo>
                    <a:pt x="938" y="1486"/>
                  </a:lnTo>
                  <a:lnTo>
                    <a:pt x="942" y="1477"/>
                  </a:lnTo>
                  <a:lnTo>
                    <a:pt x="944" y="1469"/>
                  </a:lnTo>
                  <a:lnTo>
                    <a:pt x="945" y="1459"/>
                  </a:lnTo>
                  <a:lnTo>
                    <a:pt x="949" y="1448"/>
                  </a:lnTo>
                  <a:lnTo>
                    <a:pt x="951" y="1439"/>
                  </a:lnTo>
                  <a:lnTo>
                    <a:pt x="955" y="1429"/>
                  </a:lnTo>
                  <a:lnTo>
                    <a:pt x="959" y="1418"/>
                  </a:lnTo>
                  <a:lnTo>
                    <a:pt x="963" y="1406"/>
                  </a:lnTo>
                  <a:lnTo>
                    <a:pt x="964" y="1395"/>
                  </a:lnTo>
                  <a:lnTo>
                    <a:pt x="966" y="1389"/>
                  </a:lnTo>
                  <a:lnTo>
                    <a:pt x="968" y="1383"/>
                  </a:lnTo>
                  <a:lnTo>
                    <a:pt x="970" y="1378"/>
                  </a:lnTo>
                  <a:lnTo>
                    <a:pt x="972" y="1372"/>
                  </a:lnTo>
                  <a:lnTo>
                    <a:pt x="974" y="1366"/>
                  </a:lnTo>
                  <a:lnTo>
                    <a:pt x="976" y="1359"/>
                  </a:lnTo>
                  <a:lnTo>
                    <a:pt x="980" y="1347"/>
                  </a:lnTo>
                  <a:lnTo>
                    <a:pt x="982" y="1342"/>
                  </a:lnTo>
                  <a:lnTo>
                    <a:pt x="983" y="1334"/>
                  </a:lnTo>
                  <a:lnTo>
                    <a:pt x="985" y="1328"/>
                  </a:lnTo>
                  <a:lnTo>
                    <a:pt x="987" y="1323"/>
                  </a:lnTo>
                  <a:lnTo>
                    <a:pt x="991" y="1309"/>
                  </a:lnTo>
                  <a:lnTo>
                    <a:pt x="993" y="1304"/>
                  </a:lnTo>
                  <a:lnTo>
                    <a:pt x="995" y="1296"/>
                  </a:lnTo>
                  <a:lnTo>
                    <a:pt x="997" y="1290"/>
                  </a:lnTo>
                  <a:lnTo>
                    <a:pt x="999" y="1285"/>
                  </a:lnTo>
                  <a:lnTo>
                    <a:pt x="1002" y="1271"/>
                  </a:lnTo>
                  <a:lnTo>
                    <a:pt x="1004" y="1264"/>
                  </a:lnTo>
                  <a:lnTo>
                    <a:pt x="1006" y="1258"/>
                  </a:lnTo>
                  <a:lnTo>
                    <a:pt x="1008" y="1252"/>
                  </a:lnTo>
                  <a:lnTo>
                    <a:pt x="1010" y="1245"/>
                  </a:lnTo>
                  <a:lnTo>
                    <a:pt x="1014" y="1231"/>
                  </a:lnTo>
                  <a:lnTo>
                    <a:pt x="1016" y="1226"/>
                  </a:lnTo>
                  <a:lnTo>
                    <a:pt x="1018" y="1220"/>
                  </a:lnTo>
                  <a:lnTo>
                    <a:pt x="1020" y="1212"/>
                  </a:lnTo>
                  <a:lnTo>
                    <a:pt x="1022" y="1207"/>
                  </a:lnTo>
                  <a:lnTo>
                    <a:pt x="1025" y="1193"/>
                  </a:lnTo>
                  <a:lnTo>
                    <a:pt x="1027" y="1188"/>
                  </a:lnTo>
                  <a:lnTo>
                    <a:pt x="1029" y="1182"/>
                  </a:lnTo>
                  <a:lnTo>
                    <a:pt x="1033" y="1169"/>
                  </a:lnTo>
                  <a:lnTo>
                    <a:pt x="1035" y="1163"/>
                  </a:lnTo>
                  <a:lnTo>
                    <a:pt x="1037" y="1157"/>
                  </a:lnTo>
                  <a:lnTo>
                    <a:pt x="1039" y="1151"/>
                  </a:lnTo>
                  <a:lnTo>
                    <a:pt x="1041" y="1146"/>
                  </a:lnTo>
                  <a:lnTo>
                    <a:pt x="1044" y="1134"/>
                  </a:lnTo>
                  <a:lnTo>
                    <a:pt x="1048" y="1123"/>
                  </a:lnTo>
                  <a:lnTo>
                    <a:pt x="1052" y="1112"/>
                  </a:lnTo>
                  <a:lnTo>
                    <a:pt x="1054" y="1100"/>
                  </a:lnTo>
                  <a:lnTo>
                    <a:pt x="1058" y="1091"/>
                  </a:lnTo>
                  <a:lnTo>
                    <a:pt x="1061" y="1079"/>
                  </a:lnTo>
                  <a:lnTo>
                    <a:pt x="1063" y="1070"/>
                  </a:lnTo>
                  <a:lnTo>
                    <a:pt x="1067" y="1060"/>
                  </a:lnTo>
                  <a:lnTo>
                    <a:pt x="1069" y="1051"/>
                  </a:lnTo>
                  <a:lnTo>
                    <a:pt x="1073" y="1043"/>
                  </a:lnTo>
                  <a:lnTo>
                    <a:pt x="1075" y="1036"/>
                  </a:lnTo>
                  <a:lnTo>
                    <a:pt x="1077" y="1028"/>
                  </a:lnTo>
                  <a:lnTo>
                    <a:pt x="1079" y="1020"/>
                  </a:lnTo>
                  <a:lnTo>
                    <a:pt x="1082" y="1009"/>
                  </a:lnTo>
                  <a:lnTo>
                    <a:pt x="1086" y="998"/>
                  </a:lnTo>
                  <a:lnTo>
                    <a:pt x="1088" y="992"/>
                  </a:lnTo>
                  <a:lnTo>
                    <a:pt x="1090" y="984"/>
                  </a:lnTo>
                  <a:lnTo>
                    <a:pt x="1092" y="1068"/>
                  </a:lnTo>
                  <a:lnTo>
                    <a:pt x="1094" y="1151"/>
                  </a:lnTo>
                  <a:lnTo>
                    <a:pt x="1096" y="1248"/>
                  </a:lnTo>
                  <a:lnTo>
                    <a:pt x="1099" y="1425"/>
                  </a:lnTo>
                  <a:lnTo>
                    <a:pt x="1101" y="1497"/>
                  </a:lnTo>
                  <a:lnTo>
                    <a:pt x="1103" y="1486"/>
                  </a:lnTo>
                  <a:lnTo>
                    <a:pt x="1107" y="1459"/>
                  </a:lnTo>
                  <a:lnTo>
                    <a:pt x="1109" y="1440"/>
                  </a:lnTo>
                  <a:lnTo>
                    <a:pt x="1111" y="1420"/>
                  </a:lnTo>
                  <a:lnTo>
                    <a:pt x="1115" y="1395"/>
                  </a:lnTo>
                  <a:lnTo>
                    <a:pt x="1118" y="1368"/>
                  </a:lnTo>
                  <a:lnTo>
                    <a:pt x="1122" y="1340"/>
                  </a:lnTo>
                  <a:lnTo>
                    <a:pt x="1126" y="1309"/>
                  </a:lnTo>
                  <a:lnTo>
                    <a:pt x="1130" y="1277"/>
                  </a:lnTo>
                  <a:lnTo>
                    <a:pt x="1134" y="1243"/>
                  </a:lnTo>
                  <a:lnTo>
                    <a:pt x="1139" y="1209"/>
                  </a:lnTo>
                  <a:lnTo>
                    <a:pt x="1141" y="1191"/>
                  </a:lnTo>
                  <a:lnTo>
                    <a:pt x="1143" y="1174"/>
                  </a:lnTo>
                  <a:lnTo>
                    <a:pt x="1147" y="1155"/>
                  </a:lnTo>
                  <a:lnTo>
                    <a:pt x="1149" y="1138"/>
                  </a:lnTo>
                  <a:lnTo>
                    <a:pt x="1151" y="1119"/>
                  </a:lnTo>
                  <a:lnTo>
                    <a:pt x="1153" y="1102"/>
                  </a:lnTo>
                  <a:lnTo>
                    <a:pt x="1157" y="1083"/>
                  </a:lnTo>
                  <a:lnTo>
                    <a:pt x="1158" y="1066"/>
                  </a:lnTo>
                  <a:lnTo>
                    <a:pt x="1160" y="1047"/>
                  </a:lnTo>
                  <a:lnTo>
                    <a:pt x="1162" y="1030"/>
                  </a:lnTo>
                  <a:lnTo>
                    <a:pt x="1166" y="1013"/>
                  </a:lnTo>
                  <a:lnTo>
                    <a:pt x="1168" y="996"/>
                  </a:lnTo>
                  <a:lnTo>
                    <a:pt x="1172" y="961"/>
                  </a:lnTo>
                  <a:lnTo>
                    <a:pt x="1176" y="927"/>
                  </a:lnTo>
                  <a:lnTo>
                    <a:pt x="1181" y="897"/>
                  </a:lnTo>
                  <a:lnTo>
                    <a:pt x="1185" y="866"/>
                  </a:lnTo>
                  <a:lnTo>
                    <a:pt x="1189" y="838"/>
                  </a:lnTo>
                  <a:lnTo>
                    <a:pt x="1193" y="813"/>
                  </a:lnTo>
                  <a:lnTo>
                    <a:pt x="1195" y="790"/>
                  </a:lnTo>
                  <a:lnTo>
                    <a:pt x="1198" y="769"/>
                  </a:lnTo>
                  <a:lnTo>
                    <a:pt x="1200" y="752"/>
                  </a:lnTo>
                  <a:lnTo>
                    <a:pt x="1204" y="728"/>
                  </a:lnTo>
                  <a:lnTo>
                    <a:pt x="1204" y="720"/>
                  </a:lnTo>
                  <a:lnTo>
                    <a:pt x="1204" y="629"/>
                  </a:lnTo>
                  <a:lnTo>
                    <a:pt x="1364" y="479"/>
                  </a:lnTo>
                  <a:lnTo>
                    <a:pt x="1318" y="346"/>
                  </a:lnTo>
                  <a:lnTo>
                    <a:pt x="1141" y="285"/>
                  </a:lnTo>
                  <a:lnTo>
                    <a:pt x="1177" y="0"/>
                  </a:lnTo>
                  <a:lnTo>
                    <a:pt x="1126" y="0"/>
                  </a:lnTo>
                  <a:lnTo>
                    <a:pt x="1096" y="66"/>
                  </a:lnTo>
                  <a:lnTo>
                    <a:pt x="1048" y="98"/>
                  </a:lnTo>
                  <a:lnTo>
                    <a:pt x="993" y="62"/>
                  </a:lnTo>
                  <a:lnTo>
                    <a:pt x="890" y="104"/>
                  </a:lnTo>
                  <a:lnTo>
                    <a:pt x="740" y="186"/>
                  </a:lnTo>
                  <a:lnTo>
                    <a:pt x="451" y="104"/>
                  </a:lnTo>
                  <a:lnTo>
                    <a:pt x="183" y="171"/>
                  </a:lnTo>
                  <a:lnTo>
                    <a:pt x="99" y="319"/>
                  </a:lnTo>
                  <a:lnTo>
                    <a:pt x="101" y="330"/>
                  </a:lnTo>
                  <a:lnTo>
                    <a:pt x="105" y="363"/>
                  </a:lnTo>
                  <a:lnTo>
                    <a:pt x="109" y="384"/>
                  </a:lnTo>
                  <a:lnTo>
                    <a:pt x="113" y="408"/>
                  </a:lnTo>
                  <a:lnTo>
                    <a:pt x="116" y="433"/>
                  </a:lnTo>
                  <a:lnTo>
                    <a:pt x="120" y="460"/>
                  </a:lnTo>
                  <a:lnTo>
                    <a:pt x="122" y="488"/>
                  </a:lnTo>
                  <a:lnTo>
                    <a:pt x="126" y="513"/>
                  </a:lnTo>
                  <a:lnTo>
                    <a:pt x="128" y="560"/>
                  </a:lnTo>
                  <a:lnTo>
                    <a:pt x="128" y="595"/>
                  </a:lnTo>
                  <a:lnTo>
                    <a:pt x="126" y="606"/>
                  </a:lnTo>
                  <a:lnTo>
                    <a:pt x="124" y="612"/>
                  </a:lnTo>
                  <a:lnTo>
                    <a:pt x="113" y="621"/>
                  </a:lnTo>
                  <a:lnTo>
                    <a:pt x="107" y="631"/>
                  </a:lnTo>
                  <a:lnTo>
                    <a:pt x="99" y="642"/>
                  </a:lnTo>
                  <a:lnTo>
                    <a:pt x="95" y="650"/>
                  </a:lnTo>
                  <a:lnTo>
                    <a:pt x="92" y="657"/>
                  </a:lnTo>
                  <a:lnTo>
                    <a:pt x="88" y="663"/>
                  </a:lnTo>
                  <a:lnTo>
                    <a:pt x="84" y="671"/>
                  </a:lnTo>
                  <a:lnTo>
                    <a:pt x="80" y="678"/>
                  </a:lnTo>
                  <a:lnTo>
                    <a:pt x="76" y="686"/>
                  </a:lnTo>
                  <a:lnTo>
                    <a:pt x="73" y="693"/>
                  </a:lnTo>
                  <a:lnTo>
                    <a:pt x="69" y="701"/>
                  </a:lnTo>
                  <a:lnTo>
                    <a:pt x="65" y="709"/>
                  </a:lnTo>
                  <a:lnTo>
                    <a:pt x="61" y="716"/>
                  </a:lnTo>
                  <a:lnTo>
                    <a:pt x="57" y="724"/>
                  </a:lnTo>
                  <a:lnTo>
                    <a:pt x="54" y="731"/>
                  </a:lnTo>
                  <a:lnTo>
                    <a:pt x="50" y="739"/>
                  </a:lnTo>
                  <a:lnTo>
                    <a:pt x="48" y="745"/>
                  </a:lnTo>
                  <a:lnTo>
                    <a:pt x="44" y="752"/>
                  </a:lnTo>
                  <a:lnTo>
                    <a:pt x="42" y="758"/>
                  </a:lnTo>
                  <a:lnTo>
                    <a:pt x="36" y="768"/>
                  </a:lnTo>
                  <a:lnTo>
                    <a:pt x="33" y="775"/>
                  </a:lnTo>
                  <a:lnTo>
                    <a:pt x="31" y="783"/>
                  </a:lnTo>
                  <a:lnTo>
                    <a:pt x="0" y="948"/>
                  </a:lnTo>
                  <a:lnTo>
                    <a:pt x="21" y="1359"/>
                  </a:lnTo>
                  <a:lnTo>
                    <a:pt x="440" y="1229"/>
                  </a:lnTo>
                  <a:lnTo>
                    <a:pt x="717" y="864"/>
                  </a:lnTo>
                  <a:lnTo>
                    <a:pt x="481" y="861"/>
                  </a:lnTo>
                  <a:lnTo>
                    <a:pt x="516" y="695"/>
                  </a:lnTo>
                  <a:lnTo>
                    <a:pt x="400" y="695"/>
                  </a:lnTo>
                  <a:lnTo>
                    <a:pt x="476" y="642"/>
                  </a:lnTo>
                  <a:lnTo>
                    <a:pt x="301" y="365"/>
                  </a:lnTo>
                  <a:lnTo>
                    <a:pt x="301" y="365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808" y="3184"/>
              <a:ext cx="239" cy="109"/>
            </a:xfrm>
            <a:custGeom>
              <a:avLst/>
              <a:gdLst/>
              <a:ahLst/>
              <a:cxnLst>
                <a:cxn ang="0">
                  <a:pos x="477" y="74"/>
                </a:cxn>
                <a:cxn ang="0">
                  <a:pos x="426" y="87"/>
                </a:cxn>
                <a:cxn ang="0">
                  <a:pos x="416" y="79"/>
                </a:cxn>
                <a:cxn ang="0">
                  <a:pos x="409" y="74"/>
                </a:cxn>
                <a:cxn ang="0">
                  <a:pos x="397" y="66"/>
                </a:cxn>
                <a:cxn ang="0">
                  <a:pos x="388" y="57"/>
                </a:cxn>
                <a:cxn ang="0">
                  <a:pos x="376" y="49"/>
                </a:cxn>
                <a:cxn ang="0">
                  <a:pos x="369" y="41"/>
                </a:cxn>
                <a:cxn ang="0">
                  <a:pos x="361" y="36"/>
                </a:cxn>
                <a:cxn ang="0">
                  <a:pos x="355" y="30"/>
                </a:cxn>
                <a:cxn ang="0">
                  <a:pos x="350" y="24"/>
                </a:cxn>
                <a:cxn ang="0">
                  <a:pos x="340" y="19"/>
                </a:cxn>
                <a:cxn ang="0">
                  <a:pos x="332" y="13"/>
                </a:cxn>
                <a:cxn ang="0">
                  <a:pos x="319" y="3"/>
                </a:cxn>
                <a:cxn ang="0">
                  <a:pos x="313" y="0"/>
                </a:cxn>
                <a:cxn ang="0">
                  <a:pos x="277" y="0"/>
                </a:cxn>
                <a:cxn ang="0">
                  <a:pos x="256" y="32"/>
                </a:cxn>
                <a:cxn ang="0">
                  <a:pos x="266" y="68"/>
                </a:cxn>
                <a:cxn ang="0">
                  <a:pos x="194" y="26"/>
                </a:cxn>
                <a:cxn ang="0">
                  <a:pos x="158" y="22"/>
                </a:cxn>
                <a:cxn ang="0">
                  <a:pos x="133" y="32"/>
                </a:cxn>
                <a:cxn ang="0">
                  <a:pos x="123" y="68"/>
                </a:cxn>
                <a:cxn ang="0">
                  <a:pos x="87" y="59"/>
                </a:cxn>
                <a:cxn ang="0">
                  <a:pos x="51" y="83"/>
                </a:cxn>
                <a:cxn ang="0">
                  <a:pos x="13" y="79"/>
                </a:cxn>
                <a:cxn ang="0">
                  <a:pos x="0" y="116"/>
                </a:cxn>
                <a:cxn ang="0">
                  <a:pos x="57" y="201"/>
                </a:cxn>
                <a:cxn ang="0">
                  <a:pos x="158" y="218"/>
                </a:cxn>
                <a:cxn ang="0">
                  <a:pos x="253" y="197"/>
                </a:cxn>
                <a:cxn ang="0">
                  <a:pos x="359" y="144"/>
                </a:cxn>
                <a:cxn ang="0">
                  <a:pos x="405" y="176"/>
                </a:cxn>
                <a:cxn ang="0">
                  <a:pos x="428" y="176"/>
                </a:cxn>
                <a:cxn ang="0">
                  <a:pos x="469" y="125"/>
                </a:cxn>
                <a:cxn ang="0">
                  <a:pos x="477" y="74"/>
                </a:cxn>
                <a:cxn ang="0">
                  <a:pos x="477" y="74"/>
                </a:cxn>
              </a:cxnLst>
              <a:rect l="0" t="0" r="r" b="b"/>
              <a:pathLst>
                <a:path w="477" h="218">
                  <a:moveTo>
                    <a:pt x="477" y="74"/>
                  </a:moveTo>
                  <a:lnTo>
                    <a:pt x="426" y="87"/>
                  </a:lnTo>
                  <a:lnTo>
                    <a:pt x="416" y="79"/>
                  </a:lnTo>
                  <a:lnTo>
                    <a:pt x="409" y="74"/>
                  </a:lnTo>
                  <a:lnTo>
                    <a:pt x="397" y="66"/>
                  </a:lnTo>
                  <a:lnTo>
                    <a:pt x="388" y="57"/>
                  </a:lnTo>
                  <a:lnTo>
                    <a:pt x="376" y="49"/>
                  </a:lnTo>
                  <a:lnTo>
                    <a:pt x="369" y="41"/>
                  </a:lnTo>
                  <a:lnTo>
                    <a:pt x="361" y="36"/>
                  </a:lnTo>
                  <a:lnTo>
                    <a:pt x="355" y="30"/>
                  </a:lnTo>
                  <a:lnTo>
                    <a:pt x="350" y="24"/>
                  </a:lnTo>
                  <a:lnTo>
                    <a:pt x="340" y="19"/>
                  </a:lnTo>
                  <a:lnTo>
                    <a:pt x="332" y="13"/>
                  </a:lnTo>
                  <a:lnTo>
                    <a:pt x="319" y="3"/>
                  </a:lnTo>
                  <a:lnTo>
                    <a:pt x="313" y="0"/>
                  </a:lnTo>
                  <a:lnTo>
                    <a:pt x="277" y="0"/>
                  </a:lnTo>
                  <a:lnTo>
                    <a:pt x="256" y="32"/>
                  </a:lnTo>
                  <a:lnTo>
                    <a:pt x="266" y="68"/>
                  </a:lnTo>
                  <a:lnTo>
                    <a:pt x="194" y="26"/>
                  </a:lnTo>
                  <a:lnTo>
                    <a:pt x="158" y="22"/>
                  </a:lnTo>
                  <a:lnTo>
                    <a:pt x="133" y="32"/>
                  </a:lnTo>
                  <a:lnTo>
                    <a:pt x="123" y="68"/>
                  </a:lnTo>
                  <a:lnTo>
                    <a:pt x="87" y="59"/>
                  </a:lnTo>
                  <a:lnTo>
                    <a:pt x="51" y="83"/>
                  </a:lnTo>
                  <a:lnTo>
                    <a:pt x="13" y="79"/>
                  </a:lnTo>
                  <a:lnTo>
                    <a:pt x="0" y="116"/>
                  </a:lnTo>
                  <a:lnTo>
                    <a:pt x="57" y="201"/>
                  </a:lnTo>
                  <a:lnTo>
                    <a:pt x="158" y="218"/>
                  </a:lnTo>
                  <a:lnTo>
                    <a:pt x="253" y="197"/>
                  </a:lnTo>
                  <a:lnTo>
                    <a:pt x="359" y="144"/>
                  </a:lnTo>
                  <a:lnTo>
                    <a:pt x="405" y="176"/>
                  </a:lnTo>
                  <a:lnTo>
                    <a:pt x="428" y="176"/>
                  </a:lnTo>
                  <a:lnTo>
                    <a:pt x="469" y="125"/>
                  </a:lnTo>
                  <a:lnTo>
                    <a:pt x="477" y="74"/>
                  </a:lnTo>
                  <a:lnTo>
                    <a:pt x="477" y="74"/>
                  </a:lnTo>
                  <a:close/>
                </a:path>
              </a:pathLst>
            </a:custGeom>
            <a:solidFill>
              <a:srgbClr val="FF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267" y="2804"/>
              <a:ext cx="150" cy="267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66" y="6"/>
                </a:cxn>
                <a:cxn ang="0">
                  <a:pos x="43" y="48"/>
                </a:cxn>
                <a:cxn ang="0">
                  <a:pos x="49" y="112"/>
                </a:cxn>
                <a:cxn ang="0">
                  <a:pos x="0" y="145"/>
                </a:cxn>
                <a:cxn ang="0">
                  <a:pos x="17" y="325"/>
                </a:cxn>
                <a:cxn ang="0">
                  <a:pos x="123" y="462"/>
                </a:cxn>
                <a:cxn ang="0">
                  <a:pos x="258" y="534"/>
                </a:cxn>
                <a:cxn ang="0">
                  <a:pos x="251" y="354"/>
                </a:cxn>
                <a:cxn ang="0">
                  <a:pos x="289" y="331"/>
                </a:cxn>
                <a:cxn ang="0">
                  <a:pos x="298" y="297"/>
                </a:cxn>
                <a:cxn ang="0">
                  <a:pos x="253" y="270"/>
                </a:cxn>
                <a:cxn ang="0">
                  <a:pos x="293" y="223"/>
                </a:cxn>
                <a:cxn ang="0">
                  <a:pos x="293" y="194"/>
                </a:cxn>
                <a:cxn ang="0">
                  <a:pos x="262" y="168"/>
                </a:cxn>
                <a:cxn ang="0">
                  <a:pos x="296" y="131"/>
                </a:cxn>
                <a:cxn ang="0">
                  <a:pos x="274" y="84"/>
                </a:cxn>
                <a:cxn ang="0">
                  <a:pos x="291" y="52"/>
                </a:cxn>
                <a:cxn ang="0">
                  <a:pos x="283" y="19"/>
                </a:cxn>
                <a:cxn ang="0">
                  <a:pos x="247" y="0"/>
                </a:cxn>
                <a:cxn ang="0">
                  <a:pos x="247" y="0"/>
                </a:cxn>
              </a:cxnLst>
              <a:rect l="0" t="0" r="r" b="b"/>
              <a:pathLst>
                <a:path w="298" h="534">
                  <a:moveTo>
                    <a:pt x="247" y="0"/>
                  </a:moveTo>
                  <a:lnTo>
                    <a:pt x="66" y="6"/>
                  </a:lnTo>
                  <a:lnTo>
                    <a:pt x="43" y="48"/>
                  </a:lnTo>
                  <a:lnTo>
                    <a:pt x="49" y="112"/>
                  </a:lnTo>
                  <a:lnTo>
                    <a:pt x="0" y="145"/>
                  </a:lnTo>
                  <a:lnTo>
                    <a:pt x="17" y="325"/>
                  </a:lnTo>
                  <a:lnTo>
                    <a:pt x="123" y="462"/>
                  </a:lnTo>
                  <a:lnTo>
                    <a:pt x="258" y="534"/>
                  </a:lnTo>
                  <a:lnTo>
                    <a:pt x="251" y="354"/>
                  </a:lnTo>
                  <a:lnTo>
                    <a:pt x="289" y="331"/>
                  </a:lnTo>
                  <a:lnTo>
                    <a:pt x="298" y="297"/>
                  </a:lnTo>
                  <a:lnTo>
                    <a:pt x="253" y="270"/>
                  </a:lnTo>
                  <a:lnTo>
                    <a:pt x="293" y="223"/>
                  </a:lnTo>
                  <a:lnTo>
                    <a:pt x="293" y="194"/>
                  </a:lnTo>
                  <a:lnTo>
                    <a:pt x="262" y="168"/>
                  </a:lnTo>
                  <a:lnTo>
                    <a:pt x="296" y="131"/>
                  </a:lnTo>
                  <a:lnTo>
                    <a:pt x="274" y="84"/>
                  </a:lnTo>
                  <a:lnTo>
                    <a:pt x="291" y="52"/>
                  </a:lnTo>
                  <a:lnTo>
                    <a:pt x="283" y="19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518" y="1892"/>
              <a:ext cx="550" cy="403"/>
            </a:xfrm>
            <a:custGeom>
              <a:avLst/>
              <a:gdLst/>
              <a:ahLst/>
              <a:cxnLst>
                <a:cxn ang="0">
                  <a:pos x="226" y="555"/>
                </a:cxn>
                <a:cxn ang="0">
                  <a:pos x="304" y="350"/>
                </a:cxn>
                <a:cxn ang="0">
                  <a:pos x="340" y="333"/>
                </a:cxn>
                <a:cxn ang="0">
                  <a:pos x="376" y="316"/>
                </a:cxn>
                <a:cxn ang="0">
                  <a:pos x="405" y="318"/>
                </a:cxn>
                <a:cxn ang="0">
                  <a:pos x="429" y="335"/>
                </a:cxn>
                <a:cxn ang="0">
                  <a:pos x="458" y="356"/>
                </a:cxn>
                <a:cxn ang="0">
                  <a:pos x="483" y="371"/>
                </a:cxn>
                <a:cxn ang="0">
                  <a:pos x="711" y="333"/>
                </a:cxn>
                <a:cxn ang="0">
                  <a:pos x="867" y="455"/>
                </a:cxn>
                <a:cxn ang="0">
                  <a:pos x="1046" y="711"/>
                </a:cxn>
                <a:cxn ang="0">
                  <a:pos x="1051" y="696"/>
                </a:cxn>
                <a:cxn ang="0">
                  <a:pos x="1059" y="681"/>
                </a:cxn>
                <a:cxn ang="0">
                  <a:pos x="1063" y="668"/>
                </a:cxn>
                <a:cxn ang="0">
                  <a:pos x="1070" y="649"/>
                </a:cxn>
                <a:cxn ang="0">
                  <a:pos x="1076" y="635"/>
                </a:cxn>
                <a:cxn ang="0">
                  <a:pos x="1082" y="624"/>
                </a:cxn>
                <a:cxn ang="0">
                  <a:pos x="1089" y="599"/>
                </a:cxn>
                <a:cxn ang="0">
                  <a:pos x="1097" y="582"/>
                </a:cxn>
                <a:cxn ang="0">
                  <a:pos x="1099" y="552"/>
                </a:cxn>
                <a:cxn ang="0">
                  <a:pos x="1093" y="485"/>
                </a:cxn>
                <a:cxn ang="0">
                  <a:pos x="1028" y="287"/>
                </a:cxn>
                <a:cxn ang="0">
                  <a:pos x="912" y="179"/>
                </a:cxn>
                <a:cxn ang="0">
                  <a:pos x="901" y="164"/>
                </a:cxn>
                <a:cxn ang="0">
                  <a:pos x="890" y="151"/>
                </a:cxn>
                <a:cxn ang="0">
                  <a:pos x="876" y="135"/>
                </a:cxn>
                <a:cxn ang="0">
                  <a:pos x="865" y="122"/>
                </a:cxn>
                <a:cxn ang="0">
                  <a:pos x="850" y="107"/>
                </a:cxn>
                <a:cxn ang="0">
                  <a:pos x="798" y="94"/>
                </a:cxn>
                <a:cxn ang="0">
                  <a:pos x="738" y="76"/>
                </a:cxn>
                <a:cxn ang="0">
                  <a:pos x="692" y="65"/>
                </a:cxn>
                <a:cxn ang="0">
                  <a:pos x="633" y="48"/>
                </a:cxn>
                <a:cxn ang="0">
                  <a:pos x="595" y="37"/>
                </a:cxn>
                <a:cxn ang="0">
                  <a:pos x="275" y="59"/>
                </a:cxn>
                <a:cxn ang="0">
                  <a:pos x="0" y="459"/>
                </a:cxn>
                <a:cxn ang="0">
                  <a:pos x="201" y="806"/>
                </a:cxn>
              </a:cxnLst>
              <a:rect l="0" t="0" r="r" b="b"/>
              <a:pathLst>
                <a:path w="1099" h="806">
                  <a:moveTo>
                    <a:pt x="201" y="806"/>
                  </a:moveTo>
                  <a:lnTo>
                    <a:pt x="226" y="555"/>
                  </a:lnTo>
                  <a:lnTo>
                    <a:pt x="287" y="358"/>
                  </a:lnTo>
                  <a:lnTo>
                    <a:pt x="304" y="350"/>
                  </a:lnTo>
                  <a:lnTo>
                    <a:pt x="319" y="341"/>
                  </a:lnTo>
                  <a:lnTo>
                    <a:pt x="340" y="333"/>
                  </a:lnTo>
                  <a:lnTo>
                    <a:pt x="359" y="324"/>
                  </a:lnTo>
                  <a:lnTo>
                    <a:pt x="376" y="316"/>
                  </a:lnTo>
                  <a:lnTo>
                    <a:pt x="399" y="312"/>
                  </a:lnTo>
                  <a:lnTo>
                    <a:pt x="405" y="318"/>
                  </a:lnTo>
                  <a:lnTo>
                    <a:pt x="416" y="325"/>
                  </a:lnTo>
                  <a:lnTo>
                    <a:pt x="429" y="335"/>
                  </a:lnTo>
                  <a:lnTo>
                    <a:pt x="445" y="344"/>
                  </a:lnTo>
                  <a:lnTo>
                    <a:pt x="458" y="356"/>
                  </a:lnTo>
                  <a:lnTo>
                    <a:pt x="471" y="363"/>
                  </a:lnTo>
                  <a:lnTo>
                    <a:pt x="483" y="371"/>
                  </a:lnTo>
                  <a:lnTo>
                    <a:pt x="622" y="327"/>
                  </a:lnTo>
                  <a:lnTo>
                    <a:pt x="711" y="333"/>
                  </a:lnTo>
                  <a:lnTo>
                    <a:pt x="783" y="402"/>
                  </a:lnTo>
                  <a:lnTo>
                    <a:pt x="867" y="455"/>
                  </a:lnTo>
                  <a:lnTo>
                    <a:pt x="1042" y="717"/>
                  </a:lnTo>
                  <a:lnTo>
                    <a:pt x="1046" y="711"/>
                  </a:lnTo>
                  <a:lnTo>
                    <a:pt x="1047" y="706"/>
                  </a:lnTo>
                  <a:lnTo>
                    <a:pt x="1051" y="696"/>
                  </a:lnTo>
                  <a:lnTo>
                    <a:pt x="1055" y="687"/>
                  </a:lnTo>
                  <a:lnTo>
                    <a:pt x="1059" y="681"/>
                  </a:lnTo>
                  <a:lnTo>
                    <a:pt x="1061" y="675"/>
                  </a:lnTo>
                  <a:lnTo>
                    <a:pt x="1063" y="668"/>
                  </a:lnTo>
                  <a:lnTo>
                    <a:pt x="1065" y="662"/>
                  </a:lnTo>
                  <a:lnTo>
                    <a:pt x="1070" y="649"/>
                  </a:lnTo>
                  <a:lnTo>
                    <a:pt x="1074" y="643"/>
                  </a:lnTo>
                  <a:lnTo>
                    <a:pt x="1076" y="635"/>
                  </a:lnTo>
                  <a:lnTo>
                    <a:pt x="1078" y="630"/>
                  </a:lnTo>
                  <a:lnTo>
                    <a:pt x="1082" y="624"/>
                  </a:lnTo>
                  <a:lnTo>
                    <a:pt x="1086" y="611"/>
                  </a:lnTo>
                  <a:lnTo>
                    <a:pt x="1089" y="599"/>
                  </a:lnTo>
                  <a:lnTo>
                    <a:pt x="1093" y="590"/>
                  </a:lnTo>
                  <a:lnTo>
                    <a:pt x="1097" y="582"/>
                  </a:lnTo>
                  <a:lnTo>
                    <a:pt x="1099" y="573"/>
                  </a:lnTo>
                  <a:lnTo>
                    <a:pt x="1099" y="552"/>
                  </a:lnTo>
                  <a:lnTo>
                    <a:pt x="1095" y="517"/>
                  </a:lnTo>
                  <a:lnTo>
                    <a:pt x="1093" y="485"/>
                  </a:lnTo>
                  <a:lnTo>
                    <a:pt x="1091" y="470"/>
                  </a:lnTo>
                  <a:lnTo>
                    <a:pt x="1028" y="287"/>
                  </a:lnTo>
                  <a:lnTo>
                    <a:pt x="916" y="183"/>
                  </a:lnTo>
                  <a:lnTo>
                    <a:pt x="912" y="179"/>
                  </a:lnTo>
                  <a:lnTo>
                    <a:pt x="905" y="172"/>
                  </a:lnTo>
                  <a:lnTo>
                    <a:pt x="901" y="164"/>
                  </a:lnTo>
                  <a:lnTo>
                    <a:pt x="895" y="158"/>
                  </a:lnTo>
                  <a:lnTo>
                    <a:pt x="890" y="151"/>
                  </a:lnTo>
                  <a:lnTo>
                    <a:pt x="884" y="143"/>
                  </a:lnTo>
                  <a:lnTo>
                    <a:pt x="876" y="135"/>
                  </a:lnTo>
                  <a:lnTo>
                    <a:pt x="871" y="128"/>
                  </a:lnTo>
                  <a:lnTo>
                    <a:pt x="865" y="122"/>
                  </a:lnTo>
                  <a:lnTo>
                    <a:pt x="859" y="116"/>
                  </a:lnTo>
                  <a:lnTo>
                    <a:pt x="850" y="107"/>
                  </a:lnTo>
                  <a:lnTo>
                    <a:pt x="842" y="103"/>
                  </a:lnTo>
                  <a:lnTo>
                    <a:pt x="798" y="94"/>
                  </a:lnTo>
                  <a:lnTo>
                    <a:pt x="758" y="82"/>
                  </a:lnTo>
                  <a:lnTo>
                    <a:pt x="738" y="76"/>
                  </a:lnTo>
                  <a:lnTo>
                    <a:pt x="715" y="71"/>
                  </a:lnTo>
                  <a:lnTo>
                    <a:pt x="692" y="65"/>
                  </a:lnTo>
                  <a:lnTo>
                    <a:pt x="671" y="57"/>
                  </a:lnTo>
                  <a:lnTo>
                    <a:pt x="633" y="48"/>
                  </a:lnTo>
                  <a:lnTo>
                    <a:pt x="606" y="40"/>
                  </a:lnTo>
                  <a:lnTo>
                    <a:pt x="595" y="37"/>
                  </a:lnTo>
                  <a:lnTo>
                    <a:pt x="502" y="0"/>
                  </a:lnTo>
                  <a:lnTo>
                    <a:pt x="275" y="59"/>
                  </a:lnTo>
                  <a:lnTo>
                    <a:pt x="129" y="194"/>
                  </a:lnTo>
                  <a:lnTo>
                    <a:pt x="0" y="459"/>
                  </a:lnTo>
                  <a:lnTo>
                    <a:pt x="15" y="742"/>
                  </a:lnTo>
                  <a:lnTo>
                    <a:pt x="201" y="806"/>
                  </a:lnTo>
                  <a:lnTo>
                    <a:pt x="201" y="806"/>
                  </a:lnTo>
                  <a:close/>
                </a:path>
              </a:pathLst>
            </a:custGeom>
            <a:solidFill>
              <a:srgbClr val="9452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617" y="2051"/>
              <a:ext cx="344" cy="619"/>
            </a:xfrm>
            <a:custGeom>
              <a:avLst/>
              <a:gdLst/>
              <a:ahLst/>
              <a:cxnLst>
                <a:cxn ang="0">
                  <a:pos x="0" y="544"/>
                </a:cxn>
                <a:cxn ang="0">
                  <a:pos x="56" y="713"/>
                </a:cxn>
                <a:cxn ang="0">
                  <a:pos x="84" y="768"/>
                </a:cxn>
                <a:cxn ang="0">
                  <a:pos x="86" y="956"/>
                </a:cxn>
                <a:cxn ang="0">
                  <a:pos x="109" y="1024"/>
                </a:cxn>
                <a:cxn ang="0">
                  <a:pos x="189" y="1131"/>
                </a:cxn>
                <a:cxn ang="0">
                  <a:pos x="263" y="1235"/>
                </a:cxn>
                <a:cxn ang="0">
                  <a:pos x="520" y="1237"/>
                </a:cxn>
                <a:cxn ang="0">
                  <a:pos x="531" y="1085"/>
                </a:cxn>
                <a:cxn ang="0">
                  <a:pos x="541" y="1005"/>
                </a:cxn>
                <a:cxn ang="0">
                  <a:pos x="550" y="772"/>
                </a:cxn>
                <a:cxn ang="0">
                  <a:pos x="615" y="692"/>
                </a:cxn>
                <a:cxn ang="0">
                  <a:pos x="634" y="580"/>
                </a:cxn>
                <a:cxn ang="0">
                  <a:pos x="639" y="530"/>
                </a:cxn>
                <a:cxn ang="0">
                  <a:pos x="657" y="485"/>
                </a:cxn>
                <a:cxn ang="0">
                  <a:pos x="653" y="452"/>
                </a:cxn>
                <a:cxn ang="0">
                  <a:pos x="657" y="374"/>
                </a:cxn>
                <a:cxn ang="0">
                  <a:pos x="658" y="365"/>
                </a:cxn>
                <a:cxn ang="0">
                  <a:pos x="662" y="342"/>
                </a:cxn>
                <a:cxn ang="0">
                  <a:pos x="666" y="312"/>
                </a:cxn>
                <a:cxn ang="0">
                  <a:pos x="670" y="293"/>
                </a:cxn>
                <a:cxn ang="0">
                  <a:pos x="674" y="274"/>
                </a:cxn>
                <a:cxn ang="0">
                  <a:pos x="676" y="255"/>
                </a:cxn>
                <a:cxn ang="0">
                  <a:pos x="677" y="237"/>
                </a:cxn>
                <a:cxn ang="0">
                  <a:pos x="683" y="203"/>
                </a:cxn>
                <a:cxn ang="0">
                  <a:pos x="687" y="179"/>
                </a:cxn>
                <a:cxn ang="0">
                  <a:pos x="689" y="165"/>
                </a:cxn>
                <a:cxn ang="0">
                  <a:pos x="687" y="161"/>
                </a:cxn>
                <a:cxn ang="0">
                  <a:pos x="683" y="158"/>
                </a:cxn>
                <a:cxn ang="0">
                  <a:pos x="677" y="152"/>
                </a:cxn>
                <a:cxn ang="0">
                  <a:pos x="670" y="144"/>
                </a:cxn>
                <a:cxn ang="0">
                  <a:pos x="660" y="137"/>
                </a:cxn>
                <a:cxn ang="0">
                  <a:pos x="649" y="127"/>
                </a:cxn>
                <a:cxn ang="0">
                  <a:pos x="638" y="120"/>
                </a:cxn>
                <a:cxn ang="0">
                  <a:pos x="626" y="110"/>
                </a:cxn>
                <a:cxn ang="0">
                  <a:pos x="615" y="101"/>
                </a:cxn>
                <a:cxn ang="0">
                  <a:pos x="603" y="93"/>
                </a:cxn>
                <a:cxn ang="0">
                  <a:pos x="594" y="85"/>
                </a:cxn>
                <a:cxn ang="0">
                  <a:pos x="584" y="80"/>
                </a:cxn>
                <a:cxn ang="0">
                  <a:pos x="571" y="68"/>
                </a:cxn>
                <a:cxn ang="0">
                  <a:pos x="565" y="64"/>
                </a:cxn>
                <a:cxn ang="0">
                  <a:pos x="506" y="23"/>
                </a:cxn>
                <a:cxn ang="0">
                  <a:pos x="474" y="0"/>
                </a:cxn>
                <a:cxn ang="0">
                  <a:pos x="371" y="19"/>
                </a:cxn>
                <a:cxn ang="0">
                  <a:pos x="286" y="53"/>
                </a:cxn>
                <a:cxn ang="0">
                  <a:pos x="166" y="2"/>
                </a:cxn>
                <a:cxn ang="0">
                  <a:pos x="88" y="40"/>
                </a:cxn>
                <a:cxn ang="0">
                  <a:pos x="23" y="167"/>
                </a:cxn>
                <a:cxn ang="0">
                  <a:pos x="25" y="312"/>
                </a:cxn>
                <a:cxn ang="0">
                  <a:pos x="14" y="390"/>
                </a:cxn>
                <a:cxn ang="0">
                  <a:pos x="16" y="433"/>
                </a:cxn>
                <a:cxn ang="0">
                  <a:pos x="16" y="462"/>
                </a:cxn>
                <a:cxn ang="0">
                  <a:pos x="14" y="471"/>
                </a:cxn>
                <a:cxn ang="0">
                  <a:pos x="12" y="475"/>
                </a:cxn>
                <a:cxn ang="0">
                  <a:pos x="8" y="479"/>
                </a:cxn>
                <a:cxn ang="0">
                  <a:pos x="6" y="486"/>
                </a:cxn>
                <a:cxn ang="0">
                  <a:pos x="2" y="509"/>
                </a:cxn>
                <a:cxn ang="0">
                  <a:pos x="0" y="544"/>
                </a:cxn>
                <a:cxn ang="0">
                  <a:pos x="0" y="544"/>
                </a:cxn>
              </a:cxnLst>
              <a:rect l="0" t="0" r="r" b="b"/>
              <a:pathLst>
                <a:path w="689" h="1237">
                  <a:moveTo>
                    <a:pt x="0" y="544"/>
                  </a:moveTo>
                  <a:lnTo>
                    <a:pt x="56" y="713"/>
                  </a:lnTo>
                  <a:lnTo>
                    <a:pt x="84" y="768"/>
                  </a:lnTo>
                  <a:lnTo>
                    <a:pt x="86" y="956"/>
                  </a:lnTo>
                  <a:lnTo>
                    <a:pt x="109" y="1024"/>
                  </a:lnTo>
                  <a:lnTo>
                    <a:pt x="189" y="1131"/>
                  </a:lnTo>
                  <a:lnTo>
                    <a:pt x="263" y="1235"/>
                  </a:lnTo>
                  <a:lnTo>
                    <a:pt x="520" y="1237"/>
                  </a:lnTo>
                  <a:lnTo>
                    <a:pt x="531" y="1085"/>
                  </a:lnTo>
                  <a:lnTo>
                    <a:pt x="541" y="1005"/>
                  </a:lnTo>
                  <a:lnTo>
                    <a:pt x="550" y="772"/>
                  </a:lnTo>
                  <a:lnTo>
                    <a:pt x="615" y="692"/>
                  </a:lnTo>
                  <a:lnTo>
                    <a:pt x="634" y="580"/>
                  </a:lnTo>
                  <a:lnTo>
                    <a:pt x="639" y="530"/>
                  </a:lnTo>
                  <a:lnTo>
                    <a:pt x="657" y="485"/>
                  </a:lnTo>
                  <a:lnTo>
                    <a:pt x="653" y="452"/>
                  </a:lnTo>
                  <a:lnTo>
                    <a:pt x="657" y="374"/>
                  </a:lnTo>
                  <a:lnTo>
                    <a:pt x="658" y="365"/>
                  </a:lnTo>
                  <a:lnTo>
                    <a:pt x="662" y="342"/>
                  </a:lnTo>
                  <a:lnTo>
                    <a:pt x="666" y="312"/>
                  </a:lnTo>
                  <a:lnTo>
                    <a:pt x="670" y="293"/>
                  </a:lnTo>
                  <a:lnTo>
                    <a:pt x="674" y="274"/>
                  </a:lnTo>
                  <a:lnTo>
                    <a:pt x="676" y="255"/>
                  </a:lnTo>
                  <a:lnTo>
                    <a:pt x="677" y="237"/>
                  </a:lnTo>
                  <a:lnTo>
                    <a:pt x="683" y="203"/>
                  </a:lnTo>
                  <a:lnTo>
                    <a:pt x="687" y="179"/>
                  </a:lnTo>
                  <a:lnTo>
                    <a:pt x="689" y="165"/>
                  </a:lnTo>
                  <a:lnTo>
                    <a:pt x="687" y="161"/>
                  </a:lnTo>
                  <a:lnTo>
                    <a:pt x="683" y="158"/>
                  </a:lnTo>
                  <a:lnTo>
                    <a:pt x="677" y="152"/>
                  </a:lnTo>
                  <a:lnTo>
                    <a:pt x="670" y="144"/>
                  </a:lnTo>
                  <a:lnTo>
                    <a:pt x="660" y="137"/>
                  </a:lnTo>
                  <a:lnTo>
                    <a:pt x="649" y="127"/>
                  </a:lnTo>
                  <a:lnTo>
                    <a:pt x="638" y="120"/>
                  </a:lnTo>
                  <a:lnTo>
                    <a:pt x="626" y="110"/>
                  </a:lnTo>
                  <a:lnTo>
                    <a:pt x="615" y="101"/>
                  </a:lnTo>
                  <a:lnTo>
                    <a:pt x="603" y="93"/>
                  </a:lnTo>
                  <a:lnTo>
                    <a:pt x="594" y="85"/>
                  </a:lnTo>
                  <a:lnTo>
                    <a:pt x="584" y="80"/>
                  </a:lnTo>
                  <a:lnTo>
                    <a:pt x="571" y="68"/>
                  </a:lnTo>
                  <a:lnTo>
                    <a:pt x="565" y="64"/>
                  </a:lnTo>
                  <a:lnTo>
                    <a:pt x="506" y="23"/>
                  </a:lnTo>
                  <a:lnTo>
                    <a:pt x="474" y="0"/>
                  </a:lnTo>
                  <a:lnTo>
                    <a:pt x="371" y="19"/>
                  </a:lnTo>
                  <a:lnTo>
                    <a:pt x="286" y="53"/>
                  </a:lnTo>
                  <a:lnTo>
                    <a:pt x="166" y="2"/>
                  </a:lnTo>
                  <a:lnTo>
                    <a:pt x="88" y="40"/>
                  </a:lnTo>
                  <a:lnTo>
                    <a:pt x="23" y="167"/>
                  </a:lnTo>
                  <a:lnTo>
                    <a:pt x="25" y="312"/>
                  </a:lnTo>
                  <a:lnTo>
                    <a:pt x="14" y="390"/>
                  </a:lnTo>
                  <a:lnTo>
                    <a:pt x="16" y="433"/>
                  </a:lnTo>
                  <a:lnTo>
                    <a:pt x="16" y="462"/>
                  </a:lnTo>
                  <a:lnTo>
                    <a:pt x="14" y="471"/>
                  </a:lnTo>
                  <a:lnTo>
                    <a:pt x="12" y="475"/>
                  </a:lnTo>
                  <a:lnTo>
                    <a:pt x="8" y="479"/>
                  </a:lnTo>
                  <a:lnTo>
                    <a:pt x="6" y="486"/>
                  </a:lnTo>
                  <a:lnTo>
                    <a:pt x="2" y="509"/>
                  </a:lnTo>
                  <a:lnTo>
                    <a:pt x="0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728" y="2376"/>
              <a:ext cx="106" cy="3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51"/>
                </a:cxn>
                <a:cxn ang="0">
                  <a:pos x="120" y="78"/>
                </a:cxn>
                <a:cxn ang="0">
                  <a:pos x="211" y="49"/>
                </a:cxn>
                <a:cxn ang="0">
                  <a:pos x="211" y="0"/>
                </a:cxn>
                <a:cxn ang="0">
                  <a:pos x="103" y="19"/>
                </a:cxn>
                <a:cxn ang="0">
                  <a:pos x="61" y="8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211" h="78">
                  <a:moveTo>
                    <a:pt x="0" y="9"/>
                  </a:moveTo>
                  <a:lnTo>
                    <a:pt x="6" y="51"/>
                  </a:lnTo>
                  <a:lnTo>
                    <a:pt x="120" y="78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103" y="19"/>
                  </a:lnTo>
                  <a:lnTo>
                    <a:pt x="61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720" y="2385"/>
              <a:ext cx="122" cy="48"/>
            </a:xfrm>
            <a:custGeom>
              <a:avLst/>
              <a:gdLst/>
              <a:ahLst/>
              <a:cxnLst>
                <a:cxn ang="0">
                  <a:pos x="25" y="8"/>
                </a:cxn>
                <a:cxn ang="0">
                  <a:pos x="40" y="32"/>
                </a:cxn>
                <a:cxn ang="0">
                  <a:pos x="112" y="46"/>
                </a:cxn>
                <a:cxn ang="0">
                  <a:pos x="184" y="38"/>
                </a:cxn>
                <a:cxn ang="0">
                  <a:pos x="243" y="4"/>
                </a:cxn>
                <a:cxn ang="0">
                  <a:pos x="236" y="27"/>
                </a:cxn>
                <a:cxn ang="0">
                  <a:pos x="201" y="74"/>
                </a:cxn>
                <a:cxn ang="0">
                  <a:pos x="144" y="97"/>
                </a:cxn>
                <a:cxn ang="0">
                  <a:pos x="80" y="95"/>
                </a:cxn>
                <a:cxn ang="0">
                  <a:pos x="17" y="40"/>
                </a:cxn>
                <a:cxn ang="0">
                  <a:pos x="0" y="0"/>
                </a:cxn>
                <a:cxn ang="0">
                  <a:pos x="25" y="8"/>
                </a:cxn>
                <a:cxn ang="0">
                  <a:pos x="25" y="8"/>
                </a:cxn>
              </a:cxnLst>
              <a:rect l="0" t="0" r="r" b="b"/>
              <a:pathLst>
                <a:path w="243" h="97">
                  <a:moveTo>
                    <a:pt x="25" y="8"/>
                  </a:moveTo>
                  <a:lnTo>
                    <a:pt x="40" y="32"/>
                  </a:lnTo>
                  <a:lnTo>
                    <a:pt x="112" y="46"/>
                  </a:lnTo>
                  <a:lnTo>
                    <a:pt x="184" y="38"/>
                  </a:lnTo>
                  <a:lnTo>
                    <a:pt x="243" y="4"/>
                  </a:lnTo>
                  <a:lnTo>
                    <a:pt x="236" y="27"/>
                  </a:lnTo>
                  <a:lnTo>
                    <a:pt x="201" y="74"/>
                  </a:lnTo>
                  <a:lnTo>
                    <a:pt x="144" y="97"/>
                  </a:lnTo>
                  <a:lnTo>
                    <a:pt x="80" y="95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674" y="2229"/>
              <a:ext cx="61" cy="2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49" y="52"/>
                </a:cxn>
                <a:cxn ang="0">
                  <a:pos x="98" y="54"/>
                </a:cxn>
                <a:cxn ang="0">
                  <a:pos x="121" y="31"/>
                </a:cxn>
                <a:cxn ang="0">
                  <a:pos x="102" y="14"/>
                </a:cxn>
                <a:cxn ang="0">
                  <a:pos x="72" y="0"/>
                </a:cxn>
                <a:cxn ang="0">
                  <a:pos x="30" y="0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121" h="54">
                  <a:moveTo>
                    <a:pt x="0" y="27"/>
                  </a:moveTo>
                  <a:lnTo>
                    <a:pt x="49" y="52"/>
                  </a:lnTo>
                  <a:lnTo>
                    <a:pt x="98" y="54"/>
                  </a:lnTo>
                  <a:lnTo>
                    <a:pt x="121" y="31"/>
                  </a:lnTo>
                  <a:lnTo>
                    <a:pt x="102" y="14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829" y="2225"/>
              <a:ext cx="53" cy="27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58" y="55"/>
                </a:cxn>
                <a:cxn ang="0">
                  <a:pos x="102" y="38"/>
                </a:cxn>
                <a:cxn ang="0">
                  <a:pos x="104" y="17"/>
                </a:cxn>
                <a:cxn ang="0">
                  <a:pos x="87" y="0"/>
                </a:cxn>
                <a:cxn ang="0">
                  <a:pos x="45" y="0"/>
                </a:cxn>
                <a:cxn ang="0">
                  <a:pos x="11" y="7"/>
                </a:cxn>
                <a:cxn ang="0">
                  <a:pos x="0" y="19"/>
                </a:cxn>
                <a:cxn ang="0">
                  <a:pos x="1" y="42"/>
                </a:cxn>
                <a:cxn ang="0">
                  <a:pos x="1" y="42"/>
                </a:cxn>
              </a:cxnLst>
              <a:rect l="0" t="0" r="r" b="b"/>
              <a:pathLst>
                <a:path w="104" h="55">
                  <a:moveTo>
                    <a:pt x="1" y="42"/>
                  </a:moveTo>
                  <a:lnTo>
                    <a:pt x="58" y="55"/>
                  </a:lnTo>
                  <a:lnTo>
                    <a:pt x="102" y="38"/>
                  </a:lnTo>
                  <a:lnTo>
                    <a:pt x="104" y="1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11" y="7"/>
                  </a:lnTo>
                  <a:lnTo>
                    <a:pt x="0" y="19"/>
                  </a:lnTo>
                  <a:lnTo>
                    <a:pt x="1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677" y="2207"/>
              <a:ext cx="122" cy="14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2" y="21"/>
                </a:cxn>
                <a:cxn ang="0">
                  <a:pos x="34" y="24"/>
                </a:cxn>
                <a:cxn ang="0">
                  <a:pos x="21" y="30"/>
                </a:cxn>
                <a:cxn ang="0">
                  <a:pos x="6" y="38"/>
                </a:cxn>
                <a:cxn ang="0">
                  <a:pos x="0" y="40"/>
                </a:cxn>
                <a:cxn ang="0">
                  <a:pos x="92" y="47"/>
                </a:cxn>
                <a:cxn ang="0">
                  <a:pos x="116" y="68"/>
                </a:cxn>
                <a:cxn ang="0">
                  <a:pos x="130" y="89"/>
                </a:cxn>
                <a:cxn ang="0">
                  <a:pos x="90" y="119"/>
                </a:cxn>
                <a:cxn ang="0">
                  <a:pos x="130" y="110"/>
                </a:cxn>
                <a:cxn ang="0">
                  <a:pos x="139" y="144"/>
                </a:cxn>
                <a:cxn ang="0">
                  <a:pos x="139" y="201"/>
                </a:cxn>
                <a:cxn ang="0">
                  <a:pos x="126" y="228"/>
                </a:cxn>
                <a:cxn ang="0">
                  <a:pos x="122" y="252"/>
                </a:cxn>
                <a:cxn ang="0">
                  <a:pos x="145" y="273"/>
                </a:cxn>
                <a:cxn ang="0">
                  <a:pos x="189" y="279"/>
                </a:cxn>
                <a:cxn ang="0">
                  <a:pos x="213" y="298"/>
                </a:cxn>
                <a:cxn ang="0">
                  <a:pos x="244" y="287"/>
                </a:cxn>
                <a:cxn ang="0">
                  <a:pos x="211" y="285"/>
                </a:cxn>
                <a:cxn ang="0">
                  <a:pos x="196" y="260"/>
                </a:cxn>
                <a:cxn ang="0">
                  <a:pos x="183" y="252"/>
                </a:cxn>
                <a:cxn ang="0">
                  <a:pos x="152" y="256"/>
                </a:cxn>
                <a:cxn ang="0">
                  <a:pos x="149" y="243"/>
                </a:cxn>
                <a:cxn ang="0">
                  <a:pos x="160" y="228"/>
                </a:cxn>
                <a:cxn ang="0">
                  <a:pos x="173" y="207"/>
                </a:cxn>
                <a:cxn ang="0">
                  <a:pos x="177" y="112"/>
                </a:cxn>
                <a:cxn ang="0">
                  <a:pos x="166" y="57"/>
                </a:cxn>
                <a:cxn ang="0">
                  <a:pos x="147" y="26"/>
                </a:cxn>
                <a:cxn ang="0">
                  <a:pos x="130" y="15"/>
                </a:cxn>
                <a:cxn ang="0">
                  <a:pos x="61" y="7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44" h="298">
                  <a:moveTo>
                    <a:pt x="8" y="0"/>
                  </a:moveTo>
                  <a:lnTo>
                    <a:pt x="42" y="21"/>
                  </a:lnTo>
                  <a:lnTo>
                    <a:pt x="34" y="24"/>
                  </a:lnTo>
                  <a:lnTo>
                    <a:pt x="21" y="30"/>
                  </a:lnTo>
                  <a:lnTo>
                    <a:pt x="6" y="38"/>
                  </a:lnTo>
                  <a:lnTo>
                    <a:pt x="0" y="40"/>
                  </a:lnTo>
                  <a:lnTo>
                    <a:pt x="92" y="47"/>
                  </a:lnTo>
                  <a:lnTo>
                    <a:pt x="116" y="68"/>
                  </a:lnTo>
                  <a:lnTo>
                    <a:pt x="130" y="89"/>
                  </a:lnTo>
                  <a:lnTo>
                    <a:pt x="90" y="119"/>
                  </a:lnTo>
                  <a:lnTo>
                    <a:pt x="130" y="110"/>
                  </a:lnTo>
                  <a:lnTo>
                    <a:pt x="139" y="144"/>
                  </a:lnTo>
                  <a:lnTo>
                    <a:pt x="139" y="201"/>
                  </a:lnTo>
                  <a:lnTo>
                    <a:pt x="126" y="228"/>
                  </a:lnTo>
                  <a:lnTo>
                    <a:pt x="122" y="252"/>
                  </a:lnTo>
                  <a:lnTo>
                    <a:pt x="145" y="273"/>
                  </a:lnTo>
                  <a:lnTo>
                    <a:pt x="189" y="279"/>
                  </a:lnTo>
                  <a:lnTo>
                    <a:pt x="213" y="298"/>
                  </a:lnTo>
                  <a:lnTo>
                    <a:pt x="244" y="287"/>
                  </a:lnTo>
                  <a:lnTo>
                    <a:pt x="211" y="285"/>
                  </a:lnTo>
                  <a:lnTo>
                    <a:pt x="196" y="260"/>
                  </a:lnTo>
                  <a:lnTo>
                    <a:pt x="183" y="252"/>
                  </a:lnTo>
                  <a:lnTo>
                    <a:pt x="152" y="256"/>
                  </a:lnTo>
                  <a:lnTo>
                    <a:pt x="149" y="243"/>
                  </a:lnTo>
                  <a:lnTo>
                    <a:pt x="160" y="228"/>
                  </a:lnTo>
                  <a:lnTo>
                    <a:pt x="173" y="207"/>
                  </a:lnTo>
                  <a:lnTo>
                    <a:pt x="177" y="112"/>
                  </a:lnTo>
                  <a:lnTo>
                    <a:pt x="166" y="57"/>
                  </a:lnTo>
                  <a:lnTo>
                    <a:pt x="147" y="26"/>
                  </a:lnTo>
                  <a:lnTo>
                    <a:pt x="130" y="15"/>
                  </a:lnTo>
                  <a:lnTo>
                    <a:pt x="61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801" y="2200"/>
              <a:ext cx="104" cy="87"/>
            </a:xfrm>
            <a:custGeom>
              <a:avLst/>
              <a:gdLst/>
              <a:ahLst/>
              <a:cxnLst>
                <a:cxn ang="0">
                  <a:pos x="54" y="19"/>
                </a:cxn>
                <a:cxn ang="0">
                  <a:pos x="23" y="36"/>
                </a:cxn>
                <a:cxn ang="0">
                  <a:pos x="12" y="50"/>
                </a:cxn>
                <a:cxn ang="0">
                  <a:pos x="0" y="86"/>
                </a:cxn>
                <a:cxn ang="0">
                  <a:pos x="10" y="135"/>
                </a:cxn>
                <a:cxn ang="0">
                  <a:pos x="21" y="173"/>
                </a:cxn>
                <a:cxn ang="0">
                  <a:pos x="31" y="109"/>
                </a:cxn>
                <a:cxn ang="0">
                  <a:pos x="59" y="128"/>
                </a:cxn>
                <a:cxn ang="0">
                  <a:pos x="101" y="103"/>
                </a:cxn>
                <a:cxn ang="0">
                  <a:pos x="61" y="93"/>
                </a:cxn>
                <a:cxn ang="0">
                  <a:pos x="61" y="67"/>
                </a:cxn>
                <a:cxn ang="0">
                  <a:pos x="67" y="63"/>
                </a:cxn>
                <a:cxn ang="0">
                  <a:pos x="75" y="55"/>
                </a:cxn>
                <a:cxn ang="0">
                  <a:pos x="84" y="50"/>
                </a:cxn>
                <a:cxn ang="0">
                  <a:pos x="92" y="46"/>
                </a:cxn>
                <a:cxn ang="0">
                  <a:pos x="158" y="23"/>
                </a:cxn>
                <a:cxn ang="0">
                  <a:pos x="193" y="31"/>
                </a:cxn>
                <a:cxn ang="0">
                  <a:pos x="210" y="44"/>
                </a:cxn>
                <a:cxn ang="0">
                  <a:pos x="194" y="10"/>
                </a:cxn>
                <a:cxn ang="0">
                  <a:pos x="170" y="0"/>
                </a:cxn>
                <a:cxn ang="0">
                  <a:pos x="101" y="6"/>
                </a:cxn>
                <a:cxn ang="0">
                  <a:pos x="61" y="17"/>
                </a:cxn>
                <a:cxn ang="0">
                  <a:pos x="54" y="19"/>
                </a:cxn>
                <a:cxn ang="0">
                  <a:pos x="54" y="19"/>
                </a:cxn>
              </a:cxnLst>
              <a:rect l="0" t="0" r="r" b="b"/>
              <a:pathLst>
                <a:path w="210" h="173">
                  <a:moveTo>
                    <a:pt x="54" y="19"/>
                  </a:moveTo>
                  <a:lnTo>
                    <a:pt x="23" y="36"/>
                  </a:lnTo>
                  <a:lnTo>
                    <a:pt x="12" y="50"/>
                  </a:lnTo>
                  <a:lnTo>
                    <a:pt x="0" y="86"/>
                  </a:lnTo>
                  <a:lnTo>
                    <a:pt x="10" y="135"/>
                  </a:lnTo>
                  <a:lnTo>
                    <a:pt x="21" y="173"/>
                  </a:lnTo>
                  <a:lnTo>
                    <a:pt x="31" y="109"/>
                  </a:lnTo>
                  <a:lnTo>
                    <a:pt x="59" y="128"/>
                  </a:lnTo>
                  <a:lnTo>
                    <a:pt x="101" y="103"/>
                  </a:lnTo>
                  <a:lnTo>
                    <a:pt x="61" y="93"/>
                  </a:lnTo>
                  <a:lnTo>
                    <a:pt x="61" y="67"/>
                  </a:lnTo>
                  <a:lnTo>
                    <a:pt x="67" y="63"/>
                  </a:lnTo>
                  <a:lnTo>
                    <a:pt x="75" y="55"/>
                  </a:lnTo>
                  <a:lnTo>
                    <a:pt x="84" y="50"/>
                  </a:lnTo>
                  <a:lnTo>
                    <a:pt x="92" y="46"/>
                  </a:lnTo>
                  <a:lnTo>
                    <a:pt x="158" y="23"/>
                  </a:lnTo>
                  <a:lnTo>
                    <a:pt x="193" y="31"/>
                  </a:lnTo>
                  <a:lnTo>
                    <a:pt x="210" y="44"/>
                  </a:lnTo>
                  <a:lnTo>
                    <a:pt x="194" y="10"/>
                  </a:lnTo>
                  <a:lnTo>
                    <a:pt x="170" y="0"/>
                  </a:lnTo>
                  <a:lnTo>
                    <a:pt x="101" y="6"/>
                  </a:lnTo>
                  <a:lnTo>
                    <a:pt x="61" y="17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677" y="2328"/>
              <a:ext cx="185" cy="129"/>
            </a:xfrm>
            <a:custGeom>
              <a:avLst/>
              <a:gdLst/>
              <a:ahLst/>
              <a:cxnLst>
                <a:cxn ang="0">
                  <a:pos x="141" y="9"/>
                </a:cxn>
                <a:cxn ang="0">
                  <a:pos x="93" y="34"/>
                </a:cxn>
                <a:cxn ang="0">
                  <a:pos x="61" y="51"/>
                </a:cxn>
                <a:cxn ang="0">
                  <a:pos x="52" y="78"/>
                </a:cxn>
                <a:cxn ang="0">
                  <a:pos x="71" y="106"/>
                </a:cxn>
                <a:cxn ang="0">
                  <a:pos x="118" y="184"/>
                </a:cxn>
                <a:cxn ang="0">
                  <a:pos x="147" y="205"/>
                </a:cxn>
                <a:cxn ang="0">
                  <a:pos x="246" y="209"/>
                </a:cxn>
                <a:cxn ang="0">
                  <a:pos x="291" y="173"/>
                </a:cxn>
                <a:cxn ang="0">
                  <a:pos x="341" y="122"/>
                </a:cxn>
                <a:cxn ang="0">
                  <a:pos x="369" y="91"/>
                </a:cxn>
                <a:cxn ang="0">
                  <a:pos x="344" y="150"/>
                </a:cxn>
                <a:cxn ang="0">
                  <a:pos x="286" y="241"/>
                </a:cxn>
                <a:cxn ang="0">
                  <a:pos x="236" y="239"/>
                </a:cxn>
                <a:cxn ang="0">
                  <a:pos x="133" y="257"/>
                </a:cxn>
                <a:cxn ang="0">
                  <a:pos x="84" y="171"/>
                </a:cxn>
                <a:cxn ang="0">
                  <a:pos x="23" y="110"/>
                </a:cxn>
                <a:cxn ang="0">
                  <a:pos x="0" y="85"/>
                </a:cxn>
                <a:cxn ang="0">
                  <a:pos x="29" y="46"/>
                </a:cxn>
                <a:cxn ang="0">
                  <a:pos x="88" y="9"/>
                </a:cxn>
                <a:cxn ang="0">
                  <a:pos x="133" y="0"/>
                </a:cxn>
                <a:cxn ang="0">
                  <a:pos x="141" y="9"/>
                </a:cxn>
                <a:cxn ang="0">
                  <a:pos x="141" y="9"/>
                </a:cxn>
              </a:cxnLst>
              <a:rect l="0" t="0" r="r" b="b"/>
              <a:pathLst>
                <a:path w="369" h="257">
                  <a:moveTo>
                    <a:pt x="141" y="9"/>
                  </a:moveTo>
                  <a:lnTo>
                    <a:pt x="93" y="34"/>
                  </a:lnTo>
                  <a:lnTo>
                    <a:pt x="61" y="51"/>
                  </a:lnTo>
                  <a:lnTo>
                    <a:pt x="52" y="78"/>
                  </a:lnTo>
                  <a:lnTo>
                    <a:pt x="71" y="106"/>
                  </a:lnTo>
                  <a:lnTo>
                    <a:pt x="118" y="184"/>
                  </a:lnTo>
                  <a:lnTo>
                    <a:pt x="147" y="205"/>
                  </a:lnTo>
                  <a:lnTo>
                    <a:pt x="246" y="209"/>
                  </a:lnTo>
                  <a:lnTo>
                    <a:pt x="291" y="173"/>
                  </a:lnTo>
                  <a:lnTo>
                    <a:pt x="341" y="122"/>
                  </a:lnTo>
                  <a:lnTo>
                    <a:pt x="369" y="91"/>
                  </a:lnTo>
                  <a:lnTo>
                    <a:pt x="344" y="150"/>
                  </a:lnTo>
                  <a:lnTo>
                    <a:pt x="286" y="241"/>
                  </a:lnTo>
                  <a:lnTo>
                    <a:pt x="236" y="239"/>
                  </a:lnTo>
                  <a:lnTo>
                    <a:pt x="133" y="257"/>
                  </a:lnTo>
                  <a:lnTo>
                    <a:pt x="84" y="171"/>
                  </a:lnTo>
                  <a:lnTo>
                    <a:pt x="23" y="110"/>
                  </a:lnTo>
                  <a:lnTo>
                    <a:pt x="0" y="85"/>
                  </a:lnTo>
                  <a:lnTo>
                    <a:pt x="29" y="46"/>
                  </a:lnTo>
                  <a:lnTo>
                    <a:pt x="88" y="9"/>
                  </a:lnTo>
                  <a:lnTo>
                    <a:pt x="133" y="0"/>
                  </a:lnTo>
                  <a:lnTo>
                    <a:pt x="141" y="9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653" y="2437"/>
              <a:ext cx="241" cy="20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07" y="197"/>
                </a:cxn>
                <a:cxn ang="0">
                  <a:pos x="371" y="131"/>
                </a:cxn>
                <a:cxn ang="0">
                  <a:pos x="454" y="17"/>
                </a:cxn>
                <a:cxn ang="0">
                  <a:pos x="481" y="0"/>
                </a:cxn>
                <a:cxn ang="0">
                  <a:pos x="429" y="95"/>
                </a:cxn>
                <a:cxn ang="0">
                  <a:pos x="331" y="220"/>
                </a:cxn>
                <a:cxn ang="0">
                  <a:pos x="287" y="323"/>
                </a:cxn>
                <a:cxn ang="0">
                  <a:pos x="209" y="281"/>
                </a:cxn>
                <a:cxn ang="0">
                  <a:pos x="213" y="355"/>
                </a:cxn>
                <a:cxn ang="0">
                  <a:pos x="127" y="317"/>
                </a:cxn>
                <a:cxn ang="0">
                  <a:pos x="161" y="408"/>
                </a:cxn>
                <a:cxn ang="0">
                  <a:pos x="38" y="254"/>
                </a:cxn>
                <a:cxn ang="0">
                  <a:pos x="7" y="203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481" h="408">
                  <a:moveTo>
                    <a:pt x="0" y="15"/>
                  </a:moveTo>
                  <a:lnTo>
                    <a:pt x="207" y="197"/>
                  </a:lnTo>
                  <a:lnTo>
                    <a:pt x="371" y="131"/>
                  </a:lnTo>
                  <a:lnTo>
                    <a:pt x="454" y="17"/>
                  </a:lnTo>
                  <a:lnTo>
                    <a:pt x="481" y="0"/>
                  </a:lnTo>
                  <a:lnTo>
                    <a:pt x="429" y="95"/>
                  </a:lnTo>
                  <a:lnTo>
                    <a:pt x="331" y="220"/>
                  </a:lnTo>
                  <a:lnTo>
                    <a:pt x="287" y="323"/>
                  </a:lnTo>
                  <a:lnTo>
                    <a:pt x="209" y="281"/>
                  </a:lnTo>
                  <a:lnTo>
                    <a:pt x="213" y="355"/>
                  </a:lnTo>
                  <a:lnTo>
                    <a:pt x="127" y="317"/>
                  </a:lnTo>
                  <a:lnTo>
                    <a:pt x="161" y="408"/>
                  </a:lnTo>
                  <a:lnTo>
                    <a:pt x="38" y="254"/>
                  </a:lnTo>
                  <a:lnTo>
                    <a:pt x="7" y="203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617" y="2048"/>
              <a:ext cx="266" cy="469"/>
            </a:xfrm>
            <a:custGeom>
              <a:avLst/>
              <a:gdLst/>
              <a:ahLst/>
              <a:cxnLst>
                <a:cxn ang="0">
                  <a:pos x="293" y="46"/>
                </a:cxn>
                <a:cxn ang="0">
                  <a:pos x="217" y="61"/>
                </a:cxn>
                <a:cxn ang="0">
                  <a:pos x="177" y="80"/>
                </a:cxn>
                <a:cxn ang="0">
                  <a:pos x="145" y="107"/>
                </a:cxn>
                <a:cxn ang="0">
                  <a:pos x="126" y="152"/>
                </a:cxn>
                <a:cxn ang="0">
                  <a:pos x="132" y="198"/>
                </a:cxn>
                <a:cxn ang="0">
                  <a:pos x="118" y="270"/>
                </a:cxn>
                <a:cxn ang="0">
                  <a:pos x="77" y="312"/>
                </a:cxn>
                <a:cxn ang="0">
                  <a:pos x="67" y="359"/>
                </a:cxn>
                <a:cxn ang="0">
                  <a:pos x="99" y="386"/>
                </a:cxn>
                <a:cxn ang="0">
                  <a:pos x="67" y="413"/>
                </a:cxn>
                <a:cxn ang="0">
                  <a:pos x="54" y="456"/>
                </a:cxn>
                <a:cxn ang="0">
                  <a:pos x="54" y="515"/>
                </a:cxn>
                <a:cxn ang="0">
                  <a:pos x="54" y="580"/>
                </a:cxn>
                <a:cxn ang="0">
                  <a:pos x="56" y="639"/>
                </a:cxn>
                <a:cxn ang="0">
                  <a:pos x="99" y="724"/>
                </a:cxn>
                <a:cxn ang="0">
                  <a:pos x="147" y="781"/>
                </a:cxn>
                <a:cxn ang="0">
                  <a:pos x="208" y="854"/>
                </a:cxn>
                <a:cxn ang="0">
                  <a:pos x="261" y="876"/>
                </a:cxn>
                <a:cxn ang="0">
                  <a:pos x="322" y="884"/>
                </a:cxn>
                <a:cxn ang="0">
                  <a:pos x="371" y="886"/>
                </a:cxn>
                <a:cxn ang="0">
                  <a:pos x="436" y="875"/>
                </a:cxn>
                <a:cxn ang="0">
                  <a:pos x="531" y="791"/>
                </a:cxn>
                <a:cxn ang="0">
                  <a:pos x="426" y="932"/>
                </a:cxn>
                <a:cxn ang="0">
                  <a:pos x="206" y="937"/>
                </a:cxn>
                <a:cxn ang="0">
                  <a:pos x="86" y="772"/>
                </a:cxn>
                <a:cxn ang="0">
                  <a:pos x="37" y="711"/>
                </a:cxn>
                <a:cxn ang="0">
                  <a:pos x="0" y="561"/>
                </a:cxn>
                <a:cxn ang="0">
                  <a:pos x="8" y="458"/>
                </a:cxn>
                <a:cxn ang="0">
                  <a:pos x="25" y="300"/>
                </a:cxn>
                <a:cxn ang="0">
                  <a:pos x="44" y="88"/>
                </a:cxn>
                <a:cxn ang="0">
                  <a:pos x="147" y="0"/>
                </a:cxn>
                <a:cxn ang="0">
                  <a:pos x="293" y="46"/>
                </a:cxn>
                <a:cxn ang="0">
                  <a:pos x="293" y="46"/>
                </a:cxn>
              </a:cxnLst>
              <a:rect l="0" t="0" r="r" b="b"/>
              <a:pathLst>
                <a:path w="531" h="937">
                  <a:moveTo>
                    <a:pt x="293" y="46"/>
                  </a:moveTo>
                  <a:lnTo>
                    <a:pt x="217" y="61"/>
                  </a:lnTo>
                  <a:lnTo>
                    <a:pt x="177" y="80"/>
                  </a:lnTo>
                  <a:lnTo>
                    <a:pt x="145" y="107"/>
                  </a:lnTo>
                  <a:lnTo>
                    <a:pt x="126" y="152"/>
                  </a:lnTo>
                  <a:lnTo>
                    <a:pt x="132" y="198"/>
                  </a:lnTo>
                  <a:lnTo>
                    <a:pt x="118" y="270"/>
                  </a:lnTo>
                  <a:lnTo>
                    <a:pt x="77" y="312"/>
                  </a:lnTo>
                  <a:lnTo>
                    <a:pt x="67" y="359"/>
                  </a:lnTo>
                  <a:lnTo>
                    <a:pt x="99" y="386"/>
                  </a:lnTo>
                  <a:lnTo>
                    <a:pt x="67" y="413"/>
                  </a:lnTo>
                  <a:lnTo>
                    <a:pt x="54" y="456"/>
                  </a:lnTo>
                  <a:lnTo>
                    <a:pt x="54" y="515"/>
                  </a:lnTo>
                  <a:lnTo>
                    <a:pt x="54" y="580"/>
                  </a:lnTo>
                  <a:lnTo>
                    <a:pt x="56" y="639"/>
                  </a:lnTo>
                  <a:lnTo>
                    <a:pt x="99" y="724"/>
                  </a:lnTo>
                  <a:lnTo>
                    <a:pt x="147" y="781"/>
                  </a:lnTo>
                  <a:lnTo>
                    <a:pt x="208" y="854"/>
                  </a:lnTo>
                  <a:lnTo>
                    <a:pt x="261" y="876"/>
                  </a:lnTo>
                  <a:lnTo>
                    <a:pt x="322" y="884"/>
                  </a:lnTo>
                  <a:lnTo>
                    <a:pt x="371" y="886"/>
                  </a:lnTo>
                  <a:lnTo>
                    <a:pt x="436" y="875"/>
                  </a:lnTo>
                  <a:lnTo>
                    <a:pt x="531" y="791"/>
                  </a:lnTo>
                  <a:lnTo>
                    <a:pt x="426" y="932"/>
                  </a:lnTo>
                  <a:lnTo>
                    <a:pt x="206" y="937"/>
                  </a:lnTo>
                  <a:lnTo>
                    <a:pt x="86" y="772"/>
                  </a:lnTo>
                  <a:lnTo>
                    <a:pt x="37" y="711"/>
                  </a:lnTo>
                  <a:lnTo>
                    <a:pt x="0" y="561"/>
                  </a:lnTo>
                  <a:lnTo>
                    <a:pt x="8" y="458"/>
                  </a:lnTo>
                  <a:lnTo>
                    <a:pt x="25" y="300"/>
                  </a:lnTo>
                  <a:lnTo>
                    <a:pt x="44" y="88"/>
                  </a:lnTo>
                  <a:lnTo>
                    <a:pt x="147" y="0"/>
                  </a:lnTo>
                  <a:lnTo>
                    <a:pt x="293" y="46"/>
                  </a:lnTo>
                  <a:lnTo>
                    <a:pt x="293" y="46"/>
                  </a:lnTo>
                  <a:close/>
                </a:path>
              </a:pathLst>
            </a:custGeom>
            <a:solidFill>
              <a:srgbClr val="FF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657" y="2246"/>
              <a:ext cx="49" cy="2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73" y="19"/>
                </a:cxn>
                <a:cxn ang="0">
                  <a:pos x="97" y="47"/>
                </a:cxn>
                <a:cxn ang="0">
                  <a:pos x="65" y="47"/>
                </a:cxn>
                <a:cxn ang="0">
                  <a:pos x="29" y="22"/>
                </a:cxn>
                <a:cxn ang="0">
                  <a:pos x="0" y="1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97" h="47">
                  <a:moveTo>
                    <a:pt x="42" y="0"/>
                  </a:moveTo>
                  <a:lnTo>
                    <a:pt x="73" y="19"/>
                  </a:lnTo>
                  <a:lnTo>
                    <a:pt x="97" y="47"/>
                  </a:lnTo>
                  <a:lnTo>
                    <a:pt x="65" y="47"/>
                  </a:lnTo>
                  <a:lnTo>
                    <a:pt x="29" y="22"/>
                  </a:lnTo>
                  <a:lnTo>
                    <a:pt x="0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860" y="2219"/>
              <a:ext cx="41" cy="46"/>
            </a:xfrm>
            <a:custGeom>
              <a:avLst/>
              <a:gdLst/>
              <a:ahLst/>
              <a:cxnLst>
                <a:cxn ang="0">
                  <a:pos x="54" y="42"/>
                </a:cxn>
                <a:cxn ang="0">
                  <a:pos x="54" y="67"/>
                </a:cxn>
                <a:cxn ang="0">
                  <a:pos x="19" y="82"/>
                </a:cxn>
                <a:cxn ang="0">
                  <a:pos x="0" y="82"/>
                </a:cxn>
                <a:cxn ang="0">
                  <a:pos x="25" y="92"/>
                </a:cxn>
                <a:cxn ang="0">
                  <a:pos x="69" y="78"/>
                </a:cxn>
                <a:cxn ang="0">
                  <a:pos x="82" y="52"/>
                </a:cxn>
                <a:cxn ang="0">
                  <a:pos x="76" y="42"/>
                </a:cxn>
                <a:cxn ang="0">
                  <a:pos x="71" y="33"/>
                </a:cxn>
                <a:cxn ang="0">
                  <a:pos x="65" y="23"/>
                </a:cxn>
                <a:cxn ang="0">
                  <a:pos x="59" y="14"/>
                </a:cxn>
                <a:cxn ang="0">
                  <a:pos x="54" y="6"/>
                </a:cxn>
                <a:cxn ang="0">
                  <a:pos x="50" y="0"/>
                </a:cxn>
                <a:cxn ang="0">
                  <a:pos x="54" y="42"/>
                </a:cxn>
                <a:cxn ang="0">
                  <a:pos x="54" y="42"/>
                </a:cxn>
              </a:cxnLst>
              <a:rect l="0" t="0" r="r" b="b"/>
              <a:pathLst>
                <a:path w="82" h="92">
                  <a:moveTo>
                    <a:pt x="54" y="42"/>
                  </a:moveTo>
                  <a:lnTo>
                    <a:pt x="54" y="6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25" y="92"/>
                  </a:lnTo>
                  <a:lnTo>
                    <a:pt x="69" y="78"/>
                  </a:lnTo>
                  <a:lnTo>
                    <a:pt x="82" y="52"/>
                  </a:lnTo>
                  <a:lnTo>
                    <a:pt x="76" y="42"/>
                  </a:lnTo>
                  <a:lnTo>
                    <a:pt x="71" y="33"/>
                  </a:lnTo>
                  <a:lnTo>
                    <a:pt x="65" y="23"/>
                  </a:lnTo>
                  <a:lnTo>
                    <a:pt x="59" y="14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4" y="42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764" y="2052"/>
              <a:ext cx="206" cy="334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52" y="43"/>
                </a:cxn>
                <a:cxn ang="0">
                  <a:pos x="97" y="40"/>
                </a:cxn>
                <a:cxn ang="0">
                  <a:pos x="164" y="43"/>
                </a:cxn>
                <a:cxn ang="0">
                  <a:pos x="242" y="78"/>
                </a:cxn>
                <a:cxn ang="0">
                  <a:pos x="287" y="142"/>
                </a:cxn>
                <a:cxn ang="0">
                  <a:pos x="287" y="188"/>
                </a:cxn>
                <a:cxn ang="0">
                  <a:pos x="291" y="266"/>
                </a:cxn>
                <a:cxn ang="0">
                  <a:pos x="339" y="376"/>
                </a:cxn>
                <a:cxn ang="0">
                  <a:pos x="341" y="416"/>
                </a:cxn>
                <a:cxn ang="0">
                  <a:pos x="303" y="610"/>
                </a:cxn>
                <a:cxn ang="0">
                  <a:pos x="325" y="570"/>
                </a:cxn>
                <a:cxn ang="0">
                  <a:pos x="320" y="669"/>
                </a:cxn>
                <a:cxn ang="0">
                  <a:pos x="343" y="574"/>
                </a:cxn>
                <a:cxn ang="0">
                  <a:pos x="346" y="532"/>
                </a:cxn>
                <a:cxn ang="0">
                  <a:pos x="364" y="483"/>
                </a:cxn>
                <a:cxn ang="0">
                  <a:pos x="360" y="462"/>
                </a:cxn>
                <a:cxn ang="0">
                  <a:pos x="354" y="300"/>
                </a:cxn>
                <a:cxn ang="0">
                  <a:pos x="413" y="220"/>
                </a:cxn>
                <a:cxn ang="0">
                  <a:pos x="339" y="64"/>
                </a:cxn>
                <a:cxn ang="0">
                  <a:pos x="265" y="53"/>
                </a:cxn>
                <a:cxn ang="0">
                  <a:pos x="244" y="17"/>
                </a:cxn>
                <a:cxn ang="0">
                  <a:pos x="166" y="0"/>
                </a:cxn>
                <a:cxn ang="0">
                  <a:pos x="101" y="9"/>
                </a:cxn>
                <a:cxn ang="0">
                  <a:pos x="0" y="47"/>
                </a:cxn>
                <a:cxn ang="0">
                  <a:pos x="0" y="47"/>
                </a:cxn>
              </a:cxnLst>
              <a:rect l="0" t="0" r="r" b="b"/>
              <a:pathLst>
                <a:path w="413" h="669">
                  <a:moveTo>
                    <a:pt x="0" y="47"/>
                  </a:moveTo>
                  <a:lnTo>
                    <a:pt x="52" y="43"/>
                  </a:lnTo>
                  <a:lnTo>
                    <a:pt x="97" y="40"/>
                  </a:lnTo>
                  <a:lnTo>
                    <a:pt x="164" y="43"/>
                  </a:lnTo>
                  <a:lnTo>
                    <a:pt x="242" y="78"/>
                  </a:lnTo>
                  <a:lnTo>
                    <a:pt x="287" y="142"/>
                  </a:lnTo>
                  <a:lnTo>
                    <a:pt x="287" y="188"/>
                  </a:lnTo>
                  <a:lnTo>
                    <a:pt x="291" y="266"/>
                  </a:lnTo>
                  <a:lnTo>
                    <a:pt x="339" y="376"/>
                  </a:lnTo>
                  <a:lnTo>
                    <a:pt x="341" y="416"/>
                  </a:lnTo>
                  <a:lnTo>
                    <a:pt x="303" y="610"/>
                  </a:lnTo>
                  <a:lnTo>
                    <a:pt x="325" y="570"/>
                  </a:lnTo>
                  <a:lnTo>
                    <a:pt x="320" y="669"/>
                  </a:lnTo>
                  <a:lnTo>
                    <a:pt x="343" y="574"/>
                  </a:lnTo>
                  <a:lnTo>
                    <a:pt x="346" y="532"/>
                  </a:lnTo>
                  <a:lnTo>
                    <a:pt x="364" y="483"/>
                  </a:lnTo>
                  <a:lnTo>
                    <a:pt x="360" y="462"/>
                  </a:lnTo>
                  <a:lnTo>
                    <a:pt x="354" y="300"/>
                  </a:lnTo>
                  <a:lnTo>
                    <a:pt x="413" y="220"/>
                  </a:lnTo>
                  <a:lnTo>
                    <a:pt x="339" y="64"/>
                  </a:lnTo>
                  <a:lnTo>
                    <a:pt x="265" y="53"/>
                  </a:lnTo>
                  <a:lnTo>
                    <a:pt x="244" y="17"/>
                  </a:lnTo>
                  <a:lnTo>
                    <a:pt x="166" y="0"/>
                  </a:lnTo>
                  <a:lnTo>
                    <a:pt x="101" y="9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602" y="1914"/>
              <a:ext cx="308" cy="117"/>
            </a:xfrm>
            <a:custGeom>
              <a:avLst/>
              <a:gdLst/>
              <a:ahLst/>
              <a:cxnLst>
                <a:cxn ang="0">
                  <a:pos x="177" y="116"/>
                </a:cxn>
                <a:cxn ang="0">
                  <a:pos x="0" y="194"/>
                </a:cxn>
                <a:cxn ang="0">
                  <a:pos x="205" y="59"/>
                </a:cxn>
                <a:cxn ang="0">
                  <a:pos x="108" y="55"/>
                </a:cxn>
                <a:cxn ang="0">
                  <a:pos x="325" y="21"/>
                </a:cxn>
                <a:cxn ang="0">
                  <a:pos x="266" y="0"/>
                </a:cxn>
                <a:cxn ang="0">
                  <a:pos x="413" y="0"/>
                </a:cxn>
                <a:cxn ang="0">
                  <a:pos x="555" y="59"/>
                </a:cxn>
                <a:cxn ang="0">
                  <a:pos x="616" y="173"/>
                </a:cxn>
                <a:cxn ang="0">
                  <a:pos x="502" y="78"/>
                </a:cxn>
                <a:cxn ang="0">
                  <a:pos x="536" y="160"/>
                </a:cxn>
                <a:cxn ang="0">
                  <a:pos x="437" y="84"/>
                </a:cxn>
                <a:cxn ang="0">
                  <a:pos x="517" y="234"/>
                </a:cxn>
                <a:cxn ang="0">
                  <a:pos x="407" y="116"/>
                </a:cxn>
                <a:cxn ang="0">
                  <a:pos x="295" y="101"/>
                </a:cxn>
                <a:cxn ang="0">
                  <a:pos x="177" y="116"/>
                </a:cxn>
                <a:cxn ang="0">
                  <a:pos x="177" y="116"/>
                </a:cxn>
              </a:cxnLst>
              <a:rect l="0" t="0" r="r" b="b"/>
              <a:pathLst>
                <a:path w="616" h="234">
                  <a:moveTo>
                    <a:pt x="177" y="116"/>
                  </a:moveTo>
                  <a:lnTo>
                    <a:pt x="0" y="194"/>
                  </a:lnTo>
                  <a:lnTo>
                    <a:pt x="205" y="59"/>
                  </a:lnTo>
                  <a:lnTo>
                    <a:pt x="108" y="55"/>
                  </a:lnTo>
                  <a:lnTo>
                    <a:pt x="325" y="21"/>
                  </a:lnTo>
                  <a:lnTo>
                    <a:pt x="266" y="0"/>
                  </a:lnTo>
                  <a:lnTo>
                    <a:pt x="413" y="0"/>
                  </a:lnTo>
                  <a:lnTo>
                    <a:pt x="555" y="59"/>
                  </a:lnTo>
                  <a:lnTo>
                    <a:pt x="616" y="173"/>
                  </a:lnTo>
                  <a:lnTo>
                    <a:pt x="502" y="78"/>
                  </a:lnTo>
                  <a:lnTo>
                    <a:pt x="536" y="160"/>
                  </a:lnTo>
                  <a:lnTo>
                    <a:pt x="437" y="84"/>
                  </a:lnTo>
                  <a:lnTo>
                    <a:pt x="517" y="234"/>
                  </a:lnTo>
                  <a:lnTo>
                    <a:pt x="407" y="116"/>
                  </a:lnTo>
                  <a:lnTo>
                    <a:pt x="295" y="101"/>
                  </a:lnTo>
                  <a:lnTo>
                    <a:pt x="177" y="116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544" y="1964"/>
              <a:ext cx="85" cy="374"/>
            </a:xfrm>
            <a:custGeom>
              <a:avLst/>
              <a:gdLst/>
              <a:ahLst/>
              <a:cxnLst>
                <a:cxn ang="0">
                  <a:pos x="116" y="158"/>
                </a:cxn>
                <a:cxn ang="0">
                  <a:pos x="105" y="393"/>
                </a:cxn>
                <a:cxn ang="0">
                  <a:pos x="162" y="544"/>
                </a:cxn>
                <a:cxn ang="0">
                  <a:pos x="103" y="747"/>
                </a:cxn>
                <a:cxn ang="0">
                  <a:pos x="0" y="618"/>
                </a:cxn>
                <a:cxn ang="0">
                  <a:pos x="0" y="601"/>
                </a:cxn>
                <a:cxn ang="0">
                  <a:pos x="4" y="561"/>
                </a:cxn>
                <a:cxn ang="0">
                  <a:pos x="6" y="534"/>
                </a:cxn>
                <a:cxn ang="0">
                  <a:pos x="8" y="504"/>
                </a:cxn>
                <a:cxn ang="0">
                  <a:pos x="11" y="471"/>
                </a:cxn>
                <a:cxn ang="0">
                  <a:pos x="13" y="437"/>
                </a:cxn>
                <a:cxn ang="0">
                  <a:pos x="17" y="403"/>
                </a:cxn>
                <a:cxn ang="0">
                  <a:pos x="19" y="371"/>
                </a:cxn>
                <a:cxn ang="0">
                  <a:pos x="23" y="338"/>
                </a:cxn>
                <a:cxn ang="0">
                  <a:pos x="25" y="310"/>
                </a:cxn>
                <a:cxn ang="0">
                  <a:pos x="29" y="268"/>
                </a:cxn>
                <a:cxn ang="0">
                  <a:pos x="32" y="247"/>
                </a:cxn>
                <a:cxn ang="0">
                  <a:pos x="36" y="226"/>
                </a:cxn>
                <a:cxn ang="0">
                  <a:pos x="38" y="207"/>
                </a:cxn>
                <a:cxn ang="0">
                  <a:pos x="40" y="186"/>
                </a:cxn>
                <a:cxn ang="0">
                  <a:pos x="42" y="167"/>
                </a:cxn>
                <a:cxn ang="0">
                  <a:pos x="44" y="150"/>
                </a:cxn>
                <a:cxn ang="0">
                  <a:pos x="46" y="135"/>
                </a:cxn>
                <a:cxn ang="0">
                  <a:pos x="169" y="0"/>
                </a:cxn>
                <a:cxn ang="0">
                  <a:pos x="116" y="158"/>
                </a:cxn>
                <a:cxn ang="0">
                  <a:pos x="116" y="158"/>
                </a:cxn>
              </a:cxnLst>
              <a:rect l="0" t="0" r="r" b="b"/>
              <a:pathLst>
                <a:path w="169" h="747">
                  <a:moveTo>
                    <a:pt x="116" y="158"/>
                  </a:moveTo>
                  <a:lnTo>
                    <a:pt x="105" y="393"/>
                  </a:lnTo>
                  <a:lnTo>
                    <a:pt x="162" y="544"/>
                  </a:lnTo>
                  <a:lnTo>
                    <a:pt x="103" y="747"/>
                  </a:lnTo>
                  <a:lnTo>
                    <a:pt x="0" y="618"/>
                  </a:lnTo>
                  <a:lnTo>
                    <a:pt x="0" y="601"/>
                  </a:lnTo>
                  <a:lnTo>
                    <a:pt x="4" y="561"/>
                  </a:lnTo>
                  <a:lnTo>
                    <a:pt x="6" y="534"/>
                  </a:lnTo>
                  <a:lnTo>
                    <a:pt x="8" y="504"/>
                  </a:lnTo>
                  <a:lnTo>
                    <a:pt x="11" y="471"/>
                  </a:lnTo>
                  <a:lnTo>
                    <a:pt x="13" y="437"/>
                  </a:lnTo>
                  <a:lnTo>
                    <a:pt x="17" y="403"/>
                  </a:lnTo>
                  <a:lnTo>
                    <a:pt x="19" y="371"/>
                  </a:lnTo>
                  <a:lnTo>
                    <a:pt x="23" y="338"/>
                  </a:lnTo>
                  <a:lnTo>
                    <a:pt x="25" y="310"/>
                  </a:lnTo>
                  <a:lnTo>
                    <a:pt x="29" y="268"/>
                  </a:lnTo>
                  <a:lnTo>
                    <a:pt x="32" y="247"/>
                  </a:lnTo>
                  <a:lnTo>
                    <a:pt x="36" y="226"/>
                  </a:lnTo>
                  <a:lnTo>
                    <a:pt x="38" y="207"/>
                  </a:lnTo>
                  <a:lnTo>
                    <a:pt x="40" y="186"/>
                  </a:lnTo>
                  <a:lnTo>
                    <a:pt x="42" y="167"/>
                  </a:lnTo>
                  <a:lnTo>
                    <a:pt x="44" y="150"/>
                  </a:lnTo>
                  <a:lnTo>
                    <a:pt x="46" y="135"/>
                  </a:lnTo>
                  <a:lnTo>
                    <a:pt x="169" y="0"/>
                  </a:lnTo>
                  <a:lnTo>
                    <a:pt x="116" y="158"/>
                  </a:lnTo>
                  <a:lnTo>
                    <a:pt x="116" y="158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883" y="1981"/>
              <a:ext cx="120" cy="101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179"/>
                </a:cxn>
                <a:cxn ang="0">
                  <a:pos x="165" y="204"/>
                </a:cxn>
                <a:cxn ang="0">
                  <a:pos x="78" y="139"/>
                </a:cxn>
                <a:cxn ang="0">
                  <a:pos x="177" y="173"/>
                </a:cxn>
                <a:cxn ang="0">
                  <a:pos x="93" y="72"/>
                </a:cxn>
                <a:cxn ang="0">
                  <a:pos x="240" y="171"/>
                </a:cxn>
                <a:cxn ang="0">
                  <a:pos x="236" y="167"/>
                </a:cxn>
                <a:cxn ang="0">
                  <a:pos x="222" y="156"/>
                </a:cxn>
                <a:cxn ang="0">
                  <a:pos x="215" y="150"/>
                </a:cxn>
                <a:cxn ang="0">
                  <a:pos x="205" y="143"/>
                </a:cxn>
                <a:cxn ang="0">
                  <a:pos x="196" y="133"/>
                </a:cxn>
                <a:cxn ang="0">
                  <a:pos x="186" y="126"/>
                </a:cxn>
                <a:cxn ang="0">
                  <a:pos x="177" y="116"/>
                </a:cxn>
                <a:cxn ang="0">
                  <a:pos x="167" y="109"/>
                </a:cxn>
                <a:cxn ang="0">
                  <a:pos x="160" y="99"/>
                </a:cxn>
                <a:cxn ang="0">
                  <a:pos x="152" y="93"/>
                </a:cxn>
                <a:cxn ang="0">
                  <a:pos x="141" y="76"/>
                </a:cxn>
                <a:cxn ang="0">
                  <a:pos x="158" y="82"/>
                </a:cxn>
                <a:cxn ang="0">
                  <a:pos x="186" y="93"/>
                </a:cxn>
                <a:cxn ang="0">
                  <a:pos x="201" y="99"/>
                </a:cxn>
                <a:cxn ang="0">
                  <a:pos x="213" y="105"/>
                </a:cxn>
                <a:cxn ang="0">
                  <a:pos x="226" y="110"/>
                </a:cxn>
                <a:cxn ang="0">
                  <a:pos x="129" y="14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240" h="204">
                  <a:moveTo>
                    <a:pt x="63" y="0"/>
                  </a:moveTo>
                  <a:lnTo>
                    <a:pt x="0" y="179"/>
                  </a:lnTo>
                  <a:lnTo>
                    <a:pt x="165" y="204"/>
                  </a:lnTo>
                  <a:lnTo>
                    <a:pt x="78" y="139"/>
                  </a:lnTo>
                  <a:lnTo>
                    <a:pt x="177" y="173"/>
                  </a:lnTo>
                  <a:lnTo>
                    <a:pt x="93" y="72"/>
                  </a:lnTo>
                  <a:lnTo>
                    <a:pt x="240" y="171"/>
                  </a:lnTo>
                  <a:lnTo>
                    <a:pt x="236" y="167"/>
                  </a:lnTo>
                  <a:lnTo>
                    <a:pt x="222" y="156"/>
                  </a:lnTo>
                  <a:lnTo>
                    <a:pt x="215" y="150"/>
                  </a:lnTo>
                  <a:lnTo>
                    <a:pt x="205" y="143"/>
                  </a:lnTo>
                  <a:lnTo>
                    <a:pt x="196" y="133"/>
                  </a:lnTo>
                  <a:lnTo>
                    <a:pt x="186" y="126"/>
                  </a:lnTo>
                  <a:lnTo>
                    <a:pt x="177" y="116"/>
                  </a:lnTo>
                  <a:lnTo>
                    <a:pt x="167" y="109"/>
                  </a:lnTo>
                  <a:lnTo>
                    <a:pt x="160" y="99"/>
                  </a:lnTo>
                  <a:lnTo>
                    <a:pt x="152" y="93"/>
                  </a:lnTo>
                  <a:lnTo>
                    <a:pt x="141" y="76"/>
                  </a:lnTo>
                  <a:lnTo>
                    <a:pt x="158" y="82"/>
                  </a:lnTo>
                  <a:lnTo>
                    <a:pt x="186" y="93"/>
                  </a:lnTo>
                  <a:lnTo>
                    <a:pt x="201" y="99"/>
                  </a:lnTo>
                  <a:lnTo>
                    <a:pt x="213" y="105"/>
                  </a:lnTo>
                  <a:lnTo>
                    <a:pt x="226" y="110"/>
                  </a:lnTo>
                  <a:lnTo>
                    <a:pt x="129" y="1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962" y="1979"/>
              <a:ext cx="106" cy="2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54"/>
                </a:cxn>
                <a:cxn ang="0">
                  <a:pos x="62" y="133"/>
                </a:cxn>
                <a:cxn ang="0">
                  <a:pos x="99" y="282"/>
                </a:cxn>
                <a:cxn ang="0">
                  <a:pos x="62" y="314"/>
                </a:cxn>
                <a:cxn ang="0">
                  <a:pos x="32" y="413"/>
                </a:cxn>
                <a:cxn ang="0">
                  <a:pos x="127" y="559"/>
                </a:cxn>
                <a:cxn ang="0">
                  <a:pos x="129" y="554"/>
                </a:cxn>
                <a:cxn ang="0">
                  <a:pos x="135" y="546"/>
                </a:cxn>
                <a:cxn ang="0">
                  <a:pos x="139" y="538"/>
                </a:cxn>
                <a:cxn ang="0">
                  <a:pos x="146" y="527"/>
                </a:cxn>
                <a:cxn ang="0">
                  <a:pos x="150" y="521"/>
                </a:cxn>
                <a:cxn ang="0">
                  <a:pos x="154" y="516"/>
                </a:cxn>
                <a:cxn ang="0">
                  <a:pos x="158" y="510"/>
                </a:cxn>
                <a:cxn ang="0">
                  <a:pos x="161" y="504"/>
                </a:cxn>
                <a:cxn ang="0">
                  <a:pos x="165" y="497"/>
                </a:cxn>
                <a:cxn ang="0">
                  <a:pos x="169" y="491"/>
                </a:cxn>
                <a:cxn ang="0">
                  <a:pos x="173" y="483"/>
                </a:cxn>
                <a:cxn ang="0">
                  <a:pos x="177" y="478"/>
                </a:cxn>
                <a:cxn ang="0">
                  <a:pos x="180" y="470"/>
                </a:cxn>
                <a:cxn ang="0">
                  <a:pos x="184" y="464"/>
                </a:cxn>
                <a:cxn ang="0">
                  <a:pos x="188" y="459"/>
                </a:cxn>
                <a:cxn ang="0">
                  <a:pos x="192" y="453"/>
                </a:cxn>
                <a:cxn ang="0">
                  <a:pos x="198" y="441"/>
                </a:cxn>
                <a:cxn ang="0">
                  <a:pos x="203" y="430"/>
                </a:cxn>
                <a:cxn ang="0">
                  <a:pos x="207" y="422"/>
                </a:cxn>
                <a:cxn ang="0">
                  <a:pos x="211" y="413"/>
                </a:cxn>
                <a:cxn ang="0">
                  <a:pos x="211" y="350"/>
                </a:cxn>
                <a:cxn ang="0">
                  <a:pos x="209" y="295"/>
                </a:cxn>
                <a:cxn ang="0">
                  <a:pos x="137" y="1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1" h="559">
                  <a:moveTo>
                    <a:pt x="0" y="0"/>
                  </a:moveTo>
                  <a:lnTo>
                    <a:pt x="93" y="154"/>
                  </a:lnTo>
                  <a:lnTo>
                    <a:pt x="62" y="133"/>
                  </a:lnTo>
                  <a:lnTo>
                    <a:pt x="99" y="282"/>
                  </a:lnTo>
                  <a:lnTo>
                    <a:pt x="62" y="314"/>
                  </a:lnTo>
                  <a:lnTo>
                    <a:pt x="32" y="413"/>
                  </a:lnTo>
                  <a:lnTo>
                    <a:pt x="127" y="559"/>
                  </a:lnTo>
                  <a:lnTo>
                    <a:pt x="129" y="554"/>
                  </a:lnTo>
                  <a:lnTo>
                    <a:pt x="135" y="546"/>
                  </a:lnTo>
                  <a:lnTo>
                    <a:pt x="139" y="538"/>
                  </a:lnTo>
                  <a:lnTo>
                    <a:pt x="146" y="527"/>
                  </a:lnTo>
                  <a:lnTo>
                    <a:pt x="150" y="521"/>
                  </a:lnTo>
                  <a:lnTo>
                    <a:pt x="154" y="516"/>
                  </a:lnTo>
                  <a:lnTo>
                    <a:pt x="158" y="510"/>
                  </a:lnTo>
                  <a:lnTo>
                    <a:pt x="161" y="504"/>
                  </a:lnTo>
                  <a:lnTo>
                    <a:pt x="165" y="497"/>
                  </a:lnTo>
                  <a:lnTo>
                    <a:pt x="169" y="491"/>
                  </a:lnTo>
                  <a:lnTo>
                    <a:pt x="173" y="483"/>
                  </a:lnTo>
                  <a:lnTo>
                    <a:pt x="177" y="478"/>
                  </a:lnTo>
                  <a:lnTo>
                    <a:pt x="180" y="470"/>
                  </a:lnTo>
                  <a:lnTo>
                    <a:pt x="184" y="464"/>
                  </a:lnTo>
                  <a:lnTo>
                    <a:pt x="188" y="459"/>
                  </a:lnTo>
                  <a:lnTo>
                    <a:pt x="192" y="453"/>
                  </a:lnTo>
                  <a:lnTo>
                    <a:pt x="198" y="441"/>
                  </a:lnTo>
                  <a:lnTo>
                    <a:pt x="203" y="430"/>
                  </a:lnTo>
                  <a:lnTo>
                    <a:pt x="207" y="422"/>
                  </a:lnTo>
                  <a:lnTo>
                    <a:pt x="211" y="413"/>
                  </a:lnTo>
                  <a:lnTo>
                    <a:pt x="211" y="350"/>
                  </a:lnTo>
                  <a:lnTo>
                    <a:pt x="209" y="295"/>
                  </a:lnTo>
                  <a:lnTo>
                    <a:pt x="137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287" y="2823"/>
              <a:ext cx="124" cy="40"/>
            </a:xfrm>
            <a:custGeom>
              <a:avLst/>
              <a:gdLst/>
              <a:ahLst/>
              <a:cxnLst>
                <a:cxn ang="0">
                  <a:pos x="247" y="6"/>
                </a:cxn>
                <a:cxn ang="0">
                  <a:pos x="211" y="25"/>
                </a:cxn>
                <a:cxn ang="0">
                  <a:pos x="182" y="25"/>
                </a:cxn>
                <a:cxn ang="0">
                  <a:pos x="182" y="0"/>
                </a:cxn>
                <a:cxn ang="0">
                  <a:pos x="161" y="21"/>
                </a:cxn>
                <a:cxn ang="0">
                  <a:pos x="19" y="46"/>
                </a:cxn>
                <a:cxn ang="0">
                  <a:pos x="3" y="38"/>
                </a:cxn>
                <a:cxn ang="0">
                  <a:pos x="2" y="59"/>
                </a:cxn>
                <a:cxn ang="0">
                  <a:pos x="0" y="74"/>
                </a:cxn>
                <a:cxn ang="0">
                  <a:pos x="2" y="80"/>
                </a:cxn>
                <a:cxn ang="0">
                  <a:pos x="3" y="80"/>
                </a:cxn>
                <a:cxn ang="0">
                  <a:pos x="30" y="76"/>
                </a:cxn>
                <a:cxn ang="0">
                  <a:pos x="57" y="71"/>
                </a:cxn>
                <a:cxn ang="0">
                  <a:pos x="85" y="65"/>
                </a:cxn>
                <a:cxn ang="0">
                  <a:pos x="116" y="57"/>
                </a:cxn>
                <a:cxn ang="0">
                  <a:pos x="140" y="54"/>
                </a:cxn>
                <a:cxn ang="0">
                  <a:pos x="167" y="48"/>
                </a:cxn>
                <a:cxn ang="0">
                  <a:pos x="226" y="50"/>
                </a:cxn>
                <a:cxn ang="0">
                  <a:pos x="247" y="6"/>
                </a:cxn>
                <a:cxn ang="0">
                  <a:pos x="247" y="6"/>
                </a:cxn>
              </a:cxnLst>
              <a:rect l="0" t="0" r="r" b="b"/>
              <a:pathLst>
                <a:path w="247" h="80">
                  <a:moveTo>
                    <a:pt x="247" y="6"/>
                  </a:moveTo>
                  <a:lnTo>
                    <a:pt x="211" y="25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61" y="21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0" y="76"/>
                  </a:lnTo>
                  <a:lnTo>
                    <a:pt x="57" y="71"/>
                  </a:lnTo>
                  <a:lnTo>
                    <a:pt x="85" y="65"/>
                  </a:lnTo>
                  <a:lnTo>
                    <a:pt x="116" y="57"/>
                  </a:lnTo>
                  <a:lnTo>
                    <a:pt x="140" y="54"/>
                  </a:lnTo>
                  <a:lnTo>
                    <a:pt x="167" y="48"/>
                  </a:lnTo>
                  <a:lnTo>
                    <a:pt x="226" y="50"/>
                  </a:lnTo>
                  <a:lnTo>
                    <a:pt x="247" y="6"/>
                  </a:lnTo>
                  <a:lnTo>
                    <a:pt x="247" y="6"/>
                  </a:lnTo>
                  <a:close/>
                </a:path>
              </a:pathLst>
            </a:custGeom>
            <a:solidFill>
              <a:srgbClr val="FF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270" y="2864"/>
              <a:ext cx="143" cy="115"/>
            </a:xfrm>
            <a:custGeom>
              <a:avLst/>
              <a:gdLst/>
              <a:ahLst/>
              <a:cxnLst>
                <a:cxn ang="0">
                  <a:pos x="2" y="65"/>
                </a:cxn>
                <a:cxn ang="0">
                  <a:pos x="27" y="68"/>
                </a:cxn>
                <a:cxn ang="0">
                  <a:pos x="57" y="68"/>
                </a:cxn>
                <a:cxn ang="0">
                  <a:pos x="78" y="61"/>
                </a:cxn>
                <a:cxn ang="0">
                  <a:pos x="95" y="55"/>
                </a:cxn>
                <a:cxn ang="0">
                  <a:pos x="116" y="47"/>
                </a:cxn>
                <a:cxn ang="0">
                  <a:pos x="135" y="40"/>
                </a:cxn>
                <a:cxn ang="0">
                  <a:pos x="151" y="34"/>
                </a:cxn>
                <a:cxn ang="0">
                  <a:pos x="168" y="28"/>
                </a:cxn>
                <a:cxn ang="0">
                  <a:pos x="204" y="27"/>
                </a:cxn>
                <a:cxn ang="0">
                  <a:pos x="210" y="8"/>
                </a:cxn>
                <a:cxn ang="0">
                  <a:pos x="221" y="21"/>
                </a:cxn>
                <a:cxn ang="0">
                  <a:pos x="286" y="0"/>
                </a:cxn>
                <a:cxn ang="0">
                  <a:pos x="272" y="27"/>
                </a:cxn>
                <a:cxn ang="0">
                  <a:pos x="251" y="47"/>
                </a:cxn>
                <a:cxn ang="0">
                  <a:pos x="286" y="68"/>
                </a:cxn>
                <a:cxn ang="0">
                  <a:pos x="284" y="97"/>
                </a:cxn>
                <a:cxn ang="0">
                  <a:pos x="242" y="143"/>
                </a:cxn>
                <a:cxn ang="0">
                  <a:pos x="130" y="200"/>
                </a:cxn>
                <a:cxn ang="0">
                  <a:pos x="99" y="230"/>
                </a:cxn>
                <a:cxn ang="0">
                  <a:pos x="46" y="228"/>
                </a:cxn>
                <a:cxn ang="0">
                  <a:pos x="10" y="190"/>
                </a:cxn>
                <a:cxn ang="0">
                  <a:pos x="6" y="156"/>
                </a:cxn>
                <a:cxn ang="0">
                  <a:pos x="42" y="175"/>
                </a:cxn>
                <a:cxn ang="0">
                  <a:pos x="75" y="177"/>
                </a:cxn>
                <a:cxn ang="0">
                  <a:pos x="132" y="146"/>
                </a:cxn>
                <a:cxn ang="0">
                  <a:pos x="198" y="120"/>
                </a:cxn>
                <a:cxn ang="0">
                  <a:pos x="198" y="108"/>
                </a:cxn>
                <a:cxn ang="0">
                  <a:pos x="213" y="108"/>
                </a:cxn>
                <a:cxn ang="0">
                  <a:pos x="253" y="95"/>
                </a:cxn>
                <a:cxn ang="0">
                  <a:pos x="263" y="74"/>
                </a:cxn>
                <a:cxn ang="0">
                  <a:pos x="234" y="55"/>
                </a:cxn>
                <a:cxn ang="0">
                  <a:pos x="42" y="101"/>
                </a:cxn>
                <a:cxn ang="0">
                  <a:pos x="0" y="101"/>
                </a:cxn>
                <a:cxn ang="0">
                  <a:pos x="2" y="65"/>
                </a:cxn>
                <a:cxn ang="0">
                  <a:pos x="2" y="65"/>
                </a:cxn>
              </a:cxnLst>
              <a:rect l="0" t="0" r="r" b="b"/>
              <a:pathLst>
                <a:path w="286" h="230">
                  <a:moveTo>
                    <a:pt x="2" y="65"/>
                  </a:moveTo>
                  <a:lnTo>
                    <a:pt x="27" y="68"/>
                  </a:lnTo>
                  <a:lnTo>
                    <a:pt x="57" y="68"/>
                  </a:lnTo>
                  <a:lnTo>
                    <a:pt x="78" y="61"/>
                  </a:lnTo>
                  <a:lnTo>
                    <a:pt x="95" y="55"/>
                  </a:lnTo>
                  <a:lnTo>
                    <a:pt x="116" y="47"/>
                  </a:lnTo>
                  <a:lnTo>
                    <a:pt x="135" y="40"/>
                  </a:lnTo>
                  <a:lnTo>
                    <a:pt x="151" y="34"/>
                  </a:lnTo>
                  <a:lnTo>
                    <a:pt x="168" y="28"/>
                  </a:lnTo>
                  <a:lnTo>
                    <a:pt x="204" y="27"/>
                  </a:lnTo>
                  <a:lnTo>
                    <a:pt x="210" y="8"/>
                  </a:lnTo>
                  <a:lnTo>
                    <a:pt x="221" y="21"/>
                  </a:lnTo>
                  <a:lnTo>
                    <a:pt x="286" y="0"/>
                  </a:lnTo>
                  <a:lnTo>
                    <a:pt x="272" y="27"/>
                  </a:lnTo>
                  <a:lnTo>
                    <a:pt x="251" y="47"/>
                  </a:lnTo>
                  <a:lnTo>
                    <a:pt x="286" y="68"/>
                  </a:lnTo>
                  <a:lnTo>
                    <a:pt x="284" y="97"/>
                  </a:lnTo>
                  <a:lnTo>
                    <a:pt x="242" y="143"/>
                  </a:lnTo>
                  <a:lnTo>
                    <a:pt x="130" y="200"/>
                  </a:lnTo>
                  <a:lnTo>
                    <a:pt x="99" y="230"/>
                  </a:lnTo>
                  <a:lnTo>
                    <a:pt x="46" y="228"/>
                  </a:lnTo>
                  <a:lnTo>
                    <a:pt x="10" y="190"/>
                  </a:lnTo>
                  <a:lnTo>
                    <a:pt x="6" y="156"/>
                  </a:lnTo>
                  <a:lnTo>
                    <a:pt x="42" y="175"/>
                  </a:lnTo>
                  <a:lnTo>
                    <a:pt x="75" y="177"/>
                  </a:lnTo>
                  <a:lnTo>
                    <a:pt x="132" y="146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13" y="108"/>
                  </a:lnTo>
                  <a:lnTo>
                    <a:pt x="253" y="95"/>
                  </a:lnTo>
                  <a:lnTo>
                    <a:pt x="263" y="74"/>
                  </a:lnTo>
                  <a:lnTo>
                    <a:pt x="234" y="55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2" y="65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07" y="2951"/>
              <a:ext cx="108" cy="106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165" y="8"/>
                </a:cxn>
                <a:cxn ang="0">
                  <a:pos x="169" y="25"/>
                </a:cxn>
                <a:cxn ang="0">
                  <a:pos x="146" y="6"/>
                </a:cxn>
                <a:cxn ang="0">
                  <a:pos x="123" y="36"/>
                </a:cxn>
                <a:cxn ang="0">
                  <a:pos x="49" y="74"/>
                </a:cxn>
                <a:cxn ang="0">
                  <a:pos x="70" y="19"/>
                </a:cxn>
                <a:cxn ang="0">
                  <a:pos x="5" y="53"/>
                </a:cxn>
                <a:cxn ang="0">
                  <a:pos x="0" y="116"/>
                </a:cxn>
                <a:cxn ang="0">
                  <a:pos x="5" y="120"/>
                </a:cxn>
                <a:cxn ang="0">
                  <a:pos x="17" y="127"/>
                </a:cxn>
                <a:cxn ang="0">
                  <a:pos x="24" y="133"/>
                </a:cxn>
                <a:cxn ang="0">
                  <a:pos x="32" y="139"/>
                </a:cxn>
                <a:cxn ang="0">
                  <a:pos x="41" y="146"/>
                </a:cxn>
                <a:cxn ang="0">
                  <a:pos x="51" y="152"/>
                </a:cxn>
                <a:cxn ang="0">
                  <a:pos x="60" y="160"/>
                </a:cxn>
                <a:cxn ang="0">
                  <a:pos x="70" y="167"/>
                </a:cxn>
                <a:cxn ang="0">
                  <a:pos x="78" y="173"/>
                </a:cxn>
                <a:cxn ang="0">
                  <a:pos x="85" y="179"/>
                </a:cxn>
                <a:cxn ang="0">
                  <a:pos x="98" y="188"/>
                </a:cxn>
                <a:cxn ang="0">
                  <a:pos x="104" y="192"/>
                </a:cxn>
                <a:cxn ang="0">
                  <a:pos x="182" y="213"/>
                </a:cxn>
                <a:cxn ang="0">
                  <a:pos x="180" y="59"/>
                </a:cxn>
                <a:cxn ang="0">
                  <a:pos x="214" y="25"/>
                </a:cxn>
                <a:cxn ang="0">
                  <a:pos x="214" y="0"/>
                </a:cxn>
                <a:cxn ang="0">
                  <a:pos x="214" y="0"/>
                </a:cxn>
              </a:cxnLst>
              <a:rect l="0" t="0" r="r" b="b"/>
              <a:pathLst>
                <a:path w="214" h="213">
                  <a:moveTo>
                    <a:pt x="214" y="0"/>
                  </a:moveTo>
                  <a:lnTo>
                    <a:pt x="165" y="8"/>
                  </a:lnTo>
                  <a:lnTo>
                    <a:pt x="169" y="25"/>
                  </a:lnTo>
                  <a:lnTo>
                    <a:pt x="146" y="6"/>
                  </a:lnTo>
                  <a:lnTo>
                    <a:pt x="123" y="36"/>
                  </a:lnTo>
                  <a:lnTo>
                    <a:pt x="49" y="74"/>
                  </a:lnTo>
                  <a:lnTo>
                    <a:pt x="70" y="19"/>
                  </a:lnTo>
                  <a:lnTo>
                    <a:pt x="5" y="53"/>
                  </a:lnTo>
                  <a:lnTo>
                    <a:pt x="0" y="116"/>
                  </a:lnTo>
                  <a:lnTo>
                    <a:pt x="5" y="120"/>
                  </a:lnTo>
                  <a:lnTo>
                    <a:pt x="17" y="127"/>
                  </a:lnTo>
                  <a:lnTo>
                    <a:pt x="24" y="133"/>
                  </a:lnTo>
                  <a:lnTo>
                    <a:pt x="32" y="139"/>
                  </a:lnTo>
                  <a:lnTo>
                    <a:pt x="41" y="146"/>
                  </a:lnTo>
                  <a:lnTo>
                    <a:pt x="51" y="152"/>
                  </a:lnTo>
                  <a:lnTo>
                    <a:pt x="60" y="160"/>
                  </a:lnTo>
                  <a:lnTo>
                    <a:pt x="70" y="167"/>
                  </a:lnTo>
                  <a:lnTo>
                    <a:pt x="78" y="173"/>
                  </a:lnTo>
                  <a:lnTo>
                    <a:pt x="85" y="179"/>
                  </a:lnTo>
                  <a:lnTo>
                    <a:pt x="98" y="188"/>
                  </a:lnTo>
                  <a:lnTo>
                    <a:pt x="104" y="192"/>
                  </a:lnTo>
                  <a:lnTo>
                    <a:pt x="182" y="213"/>
                  </a:lnTo>
                  <a:lnTo>
                    <a:pt x="180" y="59"/>
                  </a:lnTo>
                  <a:lnTo>
                    <a:pt x="214" y="25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216" y="2535"/>
              <a:ext cx="415" cy="903"/>
            </a:xfrm>
            <a:custGeom>
              <a:avLst/>
              <a:gdLst/>
              <a:ahLst/>
              <a:cxnLst>
                <a:cxn ang="0">
                  <a:pos x="831" y="286"/>
                </a:cxn>
                <a:cxn ang="0">
                  <a:pos x="713" y="217"/>
                </a:cxn>
                <a:cxn ang="0">
                  <a:pos x="709" y="265"/>
                </a:cxn>
                <a:cxn ang="0">
                  <a:pos x="704" y="276"/>
                </a:cxn>
                <a:cxn ang="0">
                  <a:pos x="677" y="255"/>
                </a:cxn>
                <a:cxn ang="0">
                  <a:pos x="662" y="242"/>
                </a:cxn>
                <a:cxn ang="0">
                  <a:pos x="647" y="227"/>
                </a:cxn>
                <a:cxn ang="0">
                  <a:pos x="633" y="211"/>
                </a:cxn>
                <a:cxn ang="0">
                  <a:pos x="618" y="194"/>
                </a:cxn>
                <a:cxn ang="0">
                  <a:pos x="283" y="253"/>
                </a:cxn>
                <a:cxn ang="0">
                  <a:pos x="207" y="519"/>
                </a:cxn>
                <a:cxn ang="0">
                  <a:pos x="112" y="495"/>
                </a:cxn>
                <a:cxn ang="0">
                  <a:pos x="68" y="692"/>
                </a:cxn>
                <a:cxn ang="0">
                  <a:pos x="228" y="1046"/>
                </a:cxn>
                <a:cxn ang="0">
                  <a:pos x="525" y="1616"/>
                </a:cxn>
                <a:cxn ang="0">
                  <a:pos x="342" y="1681"/>
                </a:cxn>
                <a:cxn ang="0">
                  <a:pos x="57" y="907"/>
                </a:cxn>
                <a:cxn ang="0">
                  <a:pos x="51" y="884"/>
                </a:cxn>
                <a:cxn ang="0">
                  <a:pos x="48" y="869"/>
                </a:cxn>
                <a:cxn ang="0">
                  <a:pos x="44" y="852"/>
                </a:cxn>
                <a:cxn ang="0">
                  <a:pos x="38" y="831"/>
                </a:cxn>
                <a:cxn ang="0">
                  <a:pos x="34" y="810"/>
                </a:cxn>
                <a:cxn ang="0">
                  <a:pos x="29" y="787"/>
                </a:cxn>
                <a:cxn ang="0">
                  <a:pos x="23" y="765"/>
                </a:cxn>
                <a:cxn ang="0">
                  <a:pos x="17" y="742"/>
                </a:cxn>
                <a:cxn ang="0">
                  <a:pos x="11" y="721"/>
                </a:cxn>
                <a:cxn ang="0">
                  <a:pos x="8" y="700"/>
                </a:cxn>
                <a:cxn ang="0">
                  <a:pos x="4" y="685"/>
                </a:cxn>
                <a:cxn ang="0">
                  <a:pos x="2" y="669"/>
                </a:cxn>
                <a:cxn ang="0">
                  <a:pos x="2" y="639"/>
                </a:cxn>
                <a:cxn ang="0">
                  <a:pos x="10" y="599"/>
                </a:cxn>
                <a:cxn ang="0">
                  <a:pos x="13" y="578"/>
                </a:cxn>
                <a:cxn ang="0">
                  <a:pos x="19" y="555"/>
                </a:cxn>
                <a:cxn ang="0">
                  <a:pos x="21" y="544"/>
                </a:cxn>
                <a:cxn ang="0">
                  <a:pos x="25" y="527"/>
                </a:cxn>
                <a:cxn ang="0">
                  <a:pos x="29" y="508"/>
                </a:cxn>
                <a:cxn ang="0">
                  <a:pos x="30" y="497"/>
                </a:cxn>
                <a:cxn ang="0">
                  <a:pos x="36" y="474"/>
                </a:cxn>
                <a:cxn ang="0">
                  <a:pos x="42" y="453"/>
                </a:cxn>
                <a:cxn ang="0">
                  <a:pos x="46" y="434"/>
                </a:cxn>
                <a:cxn ang="0">
                  <a:pos x="49" y="419"/>
                </a:cxn>
                <a:cxn ang="0">
                  <a:pos x="53" y="396"/>
                </a:cxn>
                <a:cxn ang="0">
                  <a:pos x="101" y="289"/>
                </a:cxn>
                <a:cxn ang="0">
                  <a:pos x="711" y="0"/>
                </a:cxn>
                <a:cxn ang="0">
                  <a:pos x="801" y="0"/>
                </a:cxn>
              </a:cxnLst>
              <a:rect l="0" t="0" r="r" b="b"/>
              <a:pathLst>
                <a:path w="831" h="1806">
                  <a:moveTo>
                    <a:pt x="801" y="0"/>
                  </a:moveTo>
                  <a:lnTo>
                    <a:pt x="831" y="286"/>
                  </a:lnTo>
                  <a:lnTo>
                    <a:pt x="711" y="158"/>
                  </a:lnTo>
                  <a:lnTo>
                    <a:pt x="713" y="217"/>
                  </a:lnTo>
                  <a:lnTo>
                    <a:pt x="711" y="257"/>
                  </a:lnTo>
                  <a:lnTo>
                    <a:pt x="709" y="265"/>
                  </a:lnTo>
                  <a:lnTo>
                    <a:pt x="707" y="270"/>
                  </a:lnTo>
                  <a:lnTo>
                    <a:pt x="704" y="276"/>
                  </a:lnTo>
                  <a:lnTo>
                    <a:pt x="683" y="263"/>
                  </a:lnTo>
                  <a:lnTo>
                    <a:pt x="677" y="255"/>
                  </a:lnTo>
                  <a:lnTo>
                    <a:pt x="669" y="249"/>
                  </a:lnTo>
                  <a:lnTo>
                    <a:pt x="662" y="242"/>
                  </a:lnTo>
                  <a:lnTo>
                    <a:pt x="654" y="234"/>
                  </a:lnTo>
                  <a:lnTo>
                    <a:pt x="647" y="227"/>
                  </a:lnTo>
                  <a:lnTo>
                    <a:pt x="639" y="217"/>
                  </a:lnTo>
                  <a:lnTo>
                    <a:pt x="633" y="211"/>
                  </a:lnTo>
                  <a:lnTo>
                    <a:pt x="628" y="204"/>
                  </a:lnTo>
                  <a:lnTo>
                    <a:pt x="618" y="194"/>
                  </a:lnTo>
                  <a:lnTo>
                    <a:pt x="616" y="192"/>
                  </a:lnTo>
                  <a:lnTo>
                    <a:pt x="283" y="253"/>
                  </a:lnTo>
                  <a:lnTo>
                    <a:pt x="164" y="360"/>
                  </a:lnTo>
                  <a:lnTo>
                    <a:pt x="207" y="519"/>
                  </a:lnTo>
                  <a:lnTo>
                    <a:pt x="112" y="424"/>
                  </a:lnTo>
                  <a:lnTo>
                    <a:pt x="112" y="495"/>
                  </a:lnTo>
                  <a:lnTo>
                    <a:pt x="65" y="535"/>
                  </a:lnTo>
                  <a:lnTo>
                    <a:pt x="68" y="692"/>
                  </a:lnTo>
                  <a:lnTo>
                    <a:pt x="86" y="804"/>
                  </a:lnTo>
                  <a:lnTo>
                    <a:pt x="228" y="1046"/>
                  </a:lnTo>
                  <a:lnTo>
                    <a:pt x="386" y="1477"/>
                  </a:lnTo>
                  <a:lnTo>
                    <a:pt x="525" y="1616"/>
                  </a:lnTo>
                  <a:lnTo>
                    <a:pt x="491" y="1806"/>
                  </a:lnTo>
                  <a:lnTo>
                    <a:pt x="342" y="1681"/>
                  </a:lnTo>
                  <a:lnTo>
                    <a:pt x="160" y="1255"/>
                  </a:lnTo>
                  <a:lnTo>
                    <a:pt x="57" y="907"/>
                  </a:lnTo>
                  <a:lnTo>
                    <a:pt x="55" y="898"/>
                  </a:lnTo>
                  <a:lnTo>
                    <a:pt x="51" y="884"/>
                  </a:lnTo>
                  <a:lnTo>
                    <a:pt x="49" y="879"/>
                  </a:lnTo>
                  <a:lnTo>
                    <a:pt x="48" y="869"/>
                  </a:lnTo>
                  <a:lnTo>
                    <a:pt x="46" y="861"/>
                  </a:lnTo>
                  <a:lnTo>
                    <a:pt x="44" y="852"/>
                  </a:lnTo>
                  <a:lnTo>
                    <a:pt x="42" y="842"/>
                  </a:lnTo>
                  <a:lnTo>
                    <a:pt x="38" y="831"/>
                  </a:lnTo>
                  <a:lnTo>
                    <a:pt x="36" y="820"/>
                  </a:lnTo>
                  <a:lnTo>
                    <a:pt x="34" y="810"/>
                  </a:lnTo>
                  <a:lnTo>
                    <a:pt x="30" y="799"/>
                  </a:lnTo>
                  <a:lnTo>
                    <a:pt x="29" y="787"/>
                  </a:lnTo>
                  <a:lnTo>
                    <a:pt x="25" y="776"/>
                  </a:lnTo>
                  <a:lnTo>
                    <a:pt x="23" y="765"/>
                  </a:lnTo>
                  <a:lnTo>
                    <a:pt x="21" y="753"/>
                  </a:lnTo>
                  <a:lnTo>
                    <a:pt x="17" y="742"/>
                  </a:lnTo>
                  <a:lnTo>
                    <a:pt x="15" y="730"/>
                  </a:lnTo>
                  <a:lnTo>
                    <a:pt x="11" y="721"/>
                  </a:lnTo>
                  <a:lnTo>
                    <a:pt x="10" y="709"/>
                  </a:lnTo>
                  <a:lnTo>
                    <a:pt x="8" y="700"/>
                  </a:lnTo>
                  <a:lnTo>
                    <a:pt x="6" y="692"/>
                  </a:lnTo>
                  <a:lnTo>
                    <a:pt x="4" y="685"/>
                  </a:lnTo>
                  <a:lnTo>
                    <a:pt x="2" y="677"/>
                  </a:lnTo>
                  <a:lnTo>
                    <a:pt x="2" y="669"/>
                  </a:lnTo>
                  <a:lnTo>
                    <a:pt x="0" y="656"/>
                  </a:lnTo>
                  <a:lnTo>
                    <a:pt x="2" y="639"/>
                  </a:lnTo>
                  <a:lnTo>
                    <a:pt x="8" y="609"/>
                  </a:lnTo>
                  <a:lnTo>
                    <a:pt x="10" y="599"/>
                  </a:lnTo>
                  <a:lnTo>
                    <a:pt x="11" y="588"/>
                  </a:lnTo>
                  <a:lnTo>
                    <a:pt x="13" y="578"/>
                  </a:lnTo>
                  <a:lnTo>
                    <a:pt x="17" y="567"/>
                  </a:lnTo>
                  <a:lnTo>
                    <a:pt x="19" y="555"/>
                  </a:lnTo>
                  <a:lnTo>
                    <a:pt x="21" y="550"/>
                  </a:lnTo>
                  <a:lnTo>
                    <a:pt x="21" y="544"/>
                  </a:lnTo>
                  <a:lnTo>
                    <a:pt x="23" y="533"/>
                  </a:lnTo>
                  <a:lnTo>
                    <a:pt x="25" y="527"/>
                  </a:lnTo>
                  <a:lnTo>
                    <a:pt x="27" y="519"/>
                  </a:lnTo>
                  <a:lnTo>
                    <a:pt x="29" y="508"/>
                  </a:lnTo>
                  <a:lnTo>
                    <a:pt x="30" y="502"/>
                  </a:lnTo>
                  <a:lnTo>
                    <a:pt x="30" y="497"/>
                  </a:lnTo>
                  <a:lnTo>
                    <a:pt x="34" y="485"/>
                  </a:lnTo>
                  <a:lnTo>
                    <a:pt x="36" y="474"/>
                  </a:lnTo>
                  <a:lnTo>
                    <a:pt x="38" y="464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6" y="434"/>
                  </a:lnTo>
                  <a:lnTo>
                    <a:pt x="48" y="426"/>
                  </a:lnTo>
                  <a:lnTo>
                    <a:pt x="49" y="419"/>
                  </a:lnTo>
                  <a:lnTo>
                    <a:pt x="51" y="407"/>
                  </a:lnTo>
                  <a:lnTo>
                    <a:pt x="53" y="396"/>
                  </a:lnTo>
                  <a:lnTo>
                    <a:pt x="42" y="356"/>
                  </a:lnTo>
                  <a:lnTo>
                    <a:pt x="101" y="289"/>
                  </a:lnTo>
                  <a:lnTo>
                    <a:pt x="375" y="154"/>
                  </a:lnTo>
                  <a:lnTo>
                    <a:pt x="711" y="0"/>
                  </a:lnTo>
                  <a:lnTo>
                    <a:pt x="801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7878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880" y="2570"/>
              <a:ext cx="460" cy="920"/>
            </a:xfrm>
            <a:custGeom>
              <a:avLst/>
              <a:gdLst/>
              <a:ahLst/>
              <a:cxnLst>
                <a:cxn ang="0">
                  <a:pos x="0" y="1648"/>
                </a:cxn>
                <a:cxn ang="0">
                  <a:pos x="6" y="1612"/>
                </a:cxn>
                <a:cxn ang="0">
                  <a:pos x="12" y="1576"/>
                </a:cxn>
                <a:cxn ang="0">
                  <a:pos x="21" y="1534"/>
                </a:cxn>
                <a:cxn ang="0">
                  <a:pos x="25" y="1513"/>
                </a:cxn>
                <a:cxn ang="0">
                  <a:pos x="29" y="1492"/>
                </a:cxn>
                <a:cxn ang="0">
                  <a:pos x="35" y="1473"/>
                </a:cxn>
                <a:cxn ang="0">
                  <a:pos x="40" y="1456"/>
                </a:cxn>
                <a:cxn ang="0">
                  <a:pos x="46" y="1441"/>
                </a:cxn>
                <a:cxn ang="0">
                  <a:pos x="52" y="1431"/>
                </a:cxn>
                <a:cxn ang="0">
                  <a:pos x="63" y="1422"/>
                </a:cxn>
                <a:cxn ang="0">
                  <a:pos x="122" y="1406"/>
                </a:cxn>
                <a:cxn ang="0">
                  <a:pos x="170" y="1391"/>
                </a:cxn>
                <a:cxn ang="0">
                  <a:pos x="208" y="1376"/>
                </a:cxn>
                <a:cxn ang="0">
                  <a:pos x="331" y="1359"/>
                </a:cxn>
                <a:cxn ang="0">
                  <a:pos x="500" y="1296"/>
                </a:cxn>
                <a:cxn ang="0">
                  <a:pos x="449" y="446"/>
                </a:cxn>
                <a:cxn ang="0">
                  <a:pos x="609" y="661"/>
                </a:cxn>
                <a:cxn ang="0">
                  <a:pos x="708" y="190"/>
                </a:cxn>
                <a:cxn ang="0">
                  <a:pos x="767" y="0"/>
                </a:cxn>
                <a:cxn ang="0">
                  <a:pos x="791" y="559"/>
                </a:cxn>
                <a:cxn ang="0">
                  <a:pos x="767" y="910"/>
                </a:cxn>
                <a:cxn ang="0">
                  <a:pos x="810" y="1055"/>
                </a:cxn>
                <a:cxn ang="0">
                  <a:pos x="712" y="1186"/>
                </a:cxn>
                <a:cxn ang="0">
                  <a:pos x="715" y="1197"/>
                </a:cxn>
                <a:cxn ang="0">
                  <a:pos x="721" y="1214"/>
                </a:cxn>
                <a:cxn ang="0">
                  <a:pos x="727" y="1245"/>
                </a:cxn>
                <a:cxn ang="0">
                  <a:pos x="723" y="1256"/>
                </a:cxn>
                <a:cxn ang="0">
                  <a:pos x="666" y="1245"/>
                </a:cxn>
                <a:cxn ang="0">
                  <a:pos x="611" y="1231"/>
                </a:cxn>
                <a:cxn ang="0">
                  <a:pos x="565" y="1220"/>
                </a:cxn>
                <a:cxn ang="0">
                  <a:pos x="441" y="1414"/>
                </a:cxn>
                <a:cxn ang="0">
                  <a:pos x="565" y="1665"/>
                </a:cxn>
                <a:cxn ang="0">
                  <a:pos x="175" y="1840"/>
                </a:cxn>
              </a:cxnLst>
              <a:rect l="0" t="0" r="r" b="b"/>
              <a:pathLst>
                <a:path w="921" h="1840">
                  <a:moveTo>
                    <a:pt x="175" y="1840"/>
                  </a:moveTo>
                  <a:lnTo>
                    <a:pt x="0" y="1648"/>
                  </a:lnTo>
                  <a:lnTo>
                    <a:pt x="2" y="1638"/>
                  </a:lnTo>
                  <a:lnTo>
                    <a:pt x="6" y="1612"/>
                  </a:lnTo>
                  <a:lnTo>
                    <a:pt x="8" y="1595"/>
                  </a:lnTo>
                  <a:lnTo>
                    <a:pt x="12" y="1576"/>
                  </a:lnTo>
                  <a:lnTo>
                    <a:pt x="16" y="1555"/>
                  </a:lnTo>
                  <a:lnTo>
                    <a:pt x="21" y="1534"/>
                  </a:lnTo>
                  <a:lnTo>
                    <a:pt x="23" y="1524"/>
                  </a:lnTo>
                  <a:lnTo>
                    <a:pt x="25" y="1513"/>
                  </a:lnTo>
                  <a:lnTo>
                    <a:pt x="27" y="1501"/>
                  </a:lnTo>
                  <a:lnTo>
                    <a:pt x="29" y="1492"/>
                  </a:lnTo>
                  <a:lnTo>
                    <a:pt x="33" y="1482"/>
                  </a:lnTo>
                  <a:lnTo>
                    <a:pt x="35" y="1473"/>
                  </a:lnTo>
                  <a:lnTo>
                    <a:pt x="38" y="1463"/>
                  </a:lnTo>
                  <a:lnTo>
                    <a:pt x="40" y="1456"/>
                  </a:lnTo>
                  <a:lnTo>
                    <a:pt x="42" y="1448"/>
                  </a:lnTo>
                  <a:lnTo>
                    <a:pt x="46" y="1441"/>
                  </a:lnTo>
                  <a:lnTo>
                    <a:pt x="48" y="1435"/>
                  </a:lnTo>
                  <a:lnTo>
                    <a:pt x="52" y="1431"/>
                  </a:lnTo>
                  <a:lnTo>
                    <a:pt x="57" y="1423"/>
                  </a:lnTo>
                  <a:lnTo>
                    <a:pt x="63" y="1422"/>
                  </a:lnTo>
                  <a:lnTo>
                    <a:pt x="97" y="1414"/>
                  </a:lnTo>
                  <a:lnTo>
                    <a:pt x="122" y="1406"/>
                  </a:lnTo>
                  <a:lnTo>
                    <a:pt x="147" y="1399"/>
                  </a:lnTo>
                  <a:lnTo>
                    <a:pt x="170" y="1391"/>
                  </a:lnTo>
                  <a:lnTo>
                    <a:pt x="189" y="1384"/>
                  </a:lnTo>
                  <a:lnTo>
                    <a:pt x="208" y="1376"/>
                  </a:lnTo>
                  <a:lnTo>
                    <a:pt x="289" y="1406"/>
                  </a:lnTo>
                  <a:lnTo>
                    <a:pt x="331" y="1359"/>
                  </a:lnTo>
                  <a:lnTo>
                    <a:pt x="346" y="1307"/>
                  </a:lnTo>
                  <a:lnTo>
                    <a:pt x="500" y="1296"/>
                  </a:lnTo>
                  <a:lnTo>
                    <a:pt x="464" y="817"/>
                  </a:lnTo>
                  <a:lnTo>
                    <a:pt x="449" y="446"/>
                  </a:lnTo>
                  <a:lnTo>
                    <a:pt x="508" y="939"/>
                  </a:lnTo>
                  <a:lnTo>
                    <a:pt x="609" y="661"/>
                  </a:lnTo>
                  <a:lnTo>
                    <a:pt x="580" y="522"/>
                  </a:lnTo>
                  <a:lnTo>
                    <a:pt x="708" y="190"/>
                  </a:lnTo>
                  <a:lnTo>
                    <a:pt x="704" y="11"/>
                  </a:lnTo>
                  <a:lnTo>
                    <a:pt x="767" y="0"/>
                  </a:lnTo>
                  <a:lnTo>
                    <a:pt x="869" y="416"/>
                  </a:lnTo>
                  <a:lnTo>
                    <a:pt x="791" y="559"/>
                  </a:lnTo>
                  <a:lnTo>
                    <a:pt x="869" y="891"/>
                  </a:lnTo>
                  <a:lnTo>
                    <a:pt x="767" y="910"/>
                  </a:lnTo>
                  <a:lnTo>
                    <a:pt x="921" y="1011"/>
                  </a:lnTo>
                  <a:lnTo>
                    <a:pt x="810" y="1055"/>
                  </a:lnTo>
                  <a:lnTo>
                    <a:pt x="866" y="1212"/>
                  </a:lnTo>
                  <a:lnTo>
                    <a:pt x="712" y="1186"/>
                  </a:lnTo>
                  <a:lnTo>
                    <a:pt x="713" y="1190"/>
                  </a:lnTo>
                  <a:lnTo>
                    <a:pt x="715" y="1197"/>
                  </a:lnTo>
                  <a:lnTo>
                    <a:pt x="719" y="1209"/>
                  </a:lnTo>
                  <a:lnTo>
                    <a:pt x="721" y="1214"/>
                  </a:lnTo>
                  <a:lnTo>
                    <a:pt x="723" y="1222"/>
                  </a:lnTo>
                  <a:lnTo>
                    <a:pt x="727" y="1245"/>
                  </a:lnTo>
                  <a:lnTo>
                    <a:pt x="727" y="1252"/>
                  </a:lnTo>
                  <a:lnTo>
                    <a:pt x="723" y="1256"/>
                  </a:lnTo>
                  <a:lnTo>
                    <a:pt x="692" y="1250"/>
                  </a:lnTo>
                  <a:lnTo>
                    <a:pt x="666" y="1245"/>
                  </a:lnTo>
                  <a:lnTo>
                    <a:pt x="639" y="1237"/>
                  </a:lnTo>
                  <a:lnTo>
                    <a:pt x="611" y="1231"/>
                  </a:lnTo>
                  <a:lnTo>
                    <a:pt x="588" y="1226"/>
                  </a:lnTo>
                  <a:lnTo>
                    <a:pt x="565" y="1220"/>
                  </a:lnTo>
                  <a:lnTo>
                    <a:pt x="580" y="1344"/>
                  </a:lnTo>
                  <a:lnTo>
                    <a:pt x="441" y="1414"/>
                  </a:lnTo>
                  <a:lnTo>
                    <a:pt x="238" y="1644"/>
                  </a:lnTo>
                  <a:lnTo>
                    <a:pt x="565" y="1665"/>
                  </a:lnTo>
                  <a:lnTo>
                    <a:pt x="556" y="1783"/>
                  </a:lnTo>
                  <a:lnTo>
                    <a:pt x="175" y="1840"/>
                  </a:lnTo>
                  <a:lnTo>
                    <a:pt x="175" y="1840"/>
                  </a:lnTo>
                  <a:close/>
                </a:path>
              </a:pathLst>
            </a:custGeom>
            <a:solidFill>
              <a:srgbClr val="7878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811" y="2190"/>
              <a:ext cx="93" cy="30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40" y="50"/>
                </a:cxn>
                <a:cxn ang="0">
                  <a:pos x="78" y="35"/>
                </a:cxn>
                <a:cxn ang="0">
                  <a:pos x="128" y="25"/>
                </a:cxn>
                <a:cxn ang="0">
                  <a:pos x="158" y="25"/>
                </a:cxn>
                <a:cxn ang="0">
                  <a:pos x="187" y="35"/>
                </a:cxn>
                <a:cxn ang="0">
                  <a:pos x="175" y="23"/>
                </a:cxn>
                <a:cxn ang="0">
                  <a:pos x="168" y="12"/>
                </a:cxn>
                <a:cxn ang="0">
                  <a:pos x="153" y="16"/>
                </a:cxn>
                <a:cxn ang="0">
                  <a:pos x="134" y="0"/>
                </a:cxn>
                <a:cxn ang="0">
                  <a:pos x="95" y="10"/>
                </a:cxn>
                <a:cxn ang="0">
                  <a:pos x="63" y="23"/>
                </a:cxn>
                <a:cxn ang="0">
                  <a:pos x="37" y="35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187" h="61">
                  <a:moveTo>
                    <a:pt x="0" y="61"/>
                  </a:moveTo>
                  <a:lnTo>
                    <a:pt x="40" y="50"/>
                  </a:lnTo>
                  <a:lnTo>
                    <a:pt x="78" y="35"/>
                  </a:lnTo>
                  <a:lnTo>
                    <a:pt x="128" y="25"/>
                  </a:lnTo>
                  <a:lnTo>
                    <a:pt x="158" y="25"/>
                  </a:lnTo>
                  <a:lnTo>
                    <a:pt x="187" y="35"/>
                  </a:lnTo>
                  <a:lnTo>
                    <a:pt x="175" y="23"/>
                  </a:lnTo>
                  <a:lnTo>
                    <a:pt x="168" y="12"/>
                  </a:lnTo>
                  <a:lnTo>
                    <a:pt x="153" y="16"/>
                  </a:lnTo>
                  <a:lnTo>
                    <a:pt x="134" y="0"/>
                  </a:lnTo>
                  <a:lnTo>
                    <a:pt x="95" y="10"/>
                  </a:lnTo>
                  <a:lnTo>
                    <a:pt x="63" y="23"/>
                  </a:lnTo>
                  <a:lnTo>
                    <a:pt x="37" y="3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643" y="2197"/>
              <a:ext cx="112" cy="2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1" y="34"/>
                </a:cxn>
                <a:cxn ang="0">
                  <a:pos x="32" y="26"/>
                </a:cxn>
                <a:cxn ang="0">
                  <a:pos x="51" y="21"/>
                </a:cxn>
                <a:cxn ang="0">
                  <a:pos x="110" y="32"/>
                </a:cxn>
                <a:cxn ang="0">
                  <a:pos x="142" y="43"/>
                </a:cxn>
                <a:cxn ang="0">
                  <a:pos x="173" y="43"/>
                </a:cxn>
                <a:cxn ang="0">
                  <a:pos x="192" y="38"/>
                </a:cxn>
                <a:cxn ang="0">
                  <a:pos x="224" y="55"/>
                </a:cxn>
                <a:cxn ang="0">
                  <a:pos x="207" y="34"/>
                </a:cxn>
                <a:cxn ang="0">
                  <a:pos x="167" y="22"/>
                </a:cxn>
                <a:cxn ang="0">
                  <a:pos x="118" y="17"/>
                </a:cxn>
                <a:cxn ang="0">
                  <a:pos x="70" y="7"/>
                </a:cxn>
                <a:cxn ang="0">
                  <a:pos x="40" y="0"/>
                </a:cxn>
                <a:cxn ang="0">
                  <a:pos x="19" y="15"/>
                </a:cxn>
                <a:cxn ang="0">
                  <a:pos x="0" y="45"/>
                </a:cxn>
                <a:cxn ang="0">
                  <a:pos x="13" y="38"/>
                </a:cxn>
                <a:cxn ang="0">
                  <a:pos x="13" y="38"/>
                </a:cxn>
              </a:cxnLst>
              <a:rect l="0" t="0" r="r" b="b"/>
              <a:pathLst>
                <a:path w="224" h="55">
                  <a:moveTo>
                    <a:pt x="13" y="38"/>
                  </a:moveTo>
                  <a:lnTo>
                    <a:pt x="21" y="34"/>
                  </a:lnTo>
                  <a:lnTo>
                    <a:pt x="32" y="26"/>
                  </a:lnTo>
                  <a:lnTo>
                    <a:pt x="51" y="21"/>
                  </a:lnTo>
                  <a:lnTo>
                    <a:pt x="110" y="32"/>
                  </a:lnTo>
                  <a:lnTo>
                    <a:pt x="142" y="43"/>
                  </a:lnTo>
                  <a:lnTo>
                    <a:pt x="173" y="43"/>
                  </a:lnTo>
                  <a:lnTo>
                    <a:pt x="192" y="38"/>
                  </a:lnTo>
                  <a:lnTo>
                    <a:pt x="224" y="55"/>
                  </a:lnTo>
                  <a:lnTo>
                    <a:pt x="207" y="34"/>
                  </a:lnTo>
                  <a:lnTo>
                    <a:pt x="167" y="22"/>
                  </a:lnTo>
                  <a:lnTo>
                    <a:pt x="118" y="17"/>
                  </a:lnTo>
                  <a:lnTo>
                    <a:pt x="70" y="7"/>
                  </a:lnTo>
                  <a:lnTo>
                    <a:pt x="40" y="0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654" y="2224"/>
              <a:ext cx="64" cy="37"/>
            </a:xfrm>
            <a:custGeom>
              <a:avLst/>
              <a:gdLst/>
              <a:ahLst/>
              <a:cxnLst>
                <a:cxn ang="0">
                  <a:pos x="64" y="17"/>
                </a:cxn>
                <a:cxn ang="0">
                  <a:pos x="66" y="28"/>
                </a:cxn>
                <a:cxn ang="0">
                  <a:pos x="68" y="38"/>
                </a:cxn>
                <a:cxn ang="0">
                  <a:pos x="78" y="51"/>
                </a:cxn>
                <a:cxn ang="0">
                  <a:pos x="91" y="51"/>
                </a:cxn>
                <a:cxn ang="0">
                  <a:pos x="102" y="34"/>
                </a:cxn>
                <a:cxn ang="0">
                  <a:pos x="102" y="19"/>
                </a:cxn>
                <a:cxn ang="0">
                  <a:pos x="110" y="17"/>
                </a:cxn>
                <a:cxn ang="0">
                  <a:pos x="112" y="34"/>
                </a:cxn>
                <a:cxn ang="0">
                  <a:pos x="106" y="36"/>
                </a:cxn>
                <a:cxn ang="0">
                  <a:pos x="104" y="53"/>
                </a:cxn>
                <a:cxn ang="0">
                  <a:pos x="119" y="53"/>
                </a:cxn>
                <a:cxn ang="0">
                  <a:pos x="125" y="42"/>
                </a:cxn>
                <a:cxn ang="0">
                  <a:pos x="127" y="28"/>
                </a:cxn>
                <a:cxn ang="0">
                  <a:pos x="127" y="13"/>
                </a:cxn>
                <a:cxn ang="0">
                  <a:pos x="97" y="6"/>
                </a:cxn>
                <a:cxn ang="0">
                  <a:pos x="74" y="6"/>
                </a:cxn>
                <a:cxn ang="0">
                  <a:pos x="59" y="0"/>
                </a:cxn>
                <a:cxn ang="0">
                  <a:pos x="45" y="13"/>
                </a:cxn>
                <a:cxn ang="0">
                  <a:pos x="28" y="32"/>
                </a:cxn>
                <a:cxn ang="0">
                  <a:pos x="0" y="36"/>
                </a:cxn>
                <a:cxn ang="0">
                  <a:pos x="55" y="74"/>
                </a:cxn>
                <a:cxn ang="0">
                  <a:pos x="47" y="42"/>
                </a:cxn>
                <a:cxn ang="0">
                  <a:pos x="57" y="25"/>
                </a:cxn>
                <a:cxn ang="0">
                  <a:pos x="64" y="17"/>
                </a:cxn>
                <a:cxn ang="0">
                  <a:pos x="64" y="17"/>
                </a:cxn>
              </a:cxnLst>
              <a:rect l="0" t="0" r="r" b="b"/>
              <a:pathLst>
                <a:path w="127" h="74">
                  <a:moveTo>
                    <a:pt x="64" y="17"/>
                  </a:moveTo>
                  <a:lnTo>
                    <a:pt x="66" y="28"/>
                  </a:lnTo>
                  <a:lnTo>
                    <a:pt x="68" y="38"/>
                  </a:lnTo>
                  <a:lnTo>
                    <a:pt x="78" y="51"/>
                  </a:lnTo>
                  <a:lnTo>
                    <a:pt x="91" y="51"/>
                  </a:lnTo>
                  <a:lnTo>
                    <a:pt x="102" y="34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2" y="34"/>
                  </a:lnTo>
                  <a:lnTo>
                    <a:pt x="106" y="36"/>
                  </a:lnTo>
                  <a:lnTo>
                    <a:pt x="104" y="53"/>
                  </a:lnTo>
                  <a:lnTo>
                    <a:pt x="119" y="53"/>
                  </a:lnTo>
                  <a:lnTo>
                    <a:pt x="125" y="42"/>
                  </a:lnTo>
                  <a:lnTo>
                    <a:pt x="127" y="28"/>
                  </a:lnTo>
                  <a:lnTo>
                    <a:pt x="127" y="13"/>
                  </a:lnTo>
                  <a:lnTo>
                    <a:pt x="97" y="6"/>
                  </a:lnTo>
                  <a:lnTo>
                    <a:pt x="74" y="6"/>
                  </a:lnTo>
                  <a:lnTo>
                    <a:pt x="59" y="0"/>
                  </a:lnTo>
                  <a:lnTo>
                    <a:pt x="45" y="13"/>
                  </a:lnTo>
                  <a:lnTo>
                    <a:pt x="28" y="32"/>
                  </a:lnTo>
                  <a:lnTo>
                    <a:pt x="0" y="36"/>
                  </a:lnTo>
                  <a:lnTo>
                    <a:pt x="55" y="74"/>
                  </a:lnTo>
                  <a:lnTo>
                    <a:pt x="47" y="42"/>
                  </a:lnTo>
                  <a:lnTo>
                    <a:pt x="57" y="25"/>
                  </a:lnTo>
                  <a:lnTo>
                    <a:pt x="64" y="17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676" y="2222"/>
              <a:ext cx="63" cy="34"/>
            </a:xfrm>
            <a:custGeom>
              <a:avLst/>
              <a:gdLst/>
              <a:ahLst/>
              <a:cxnLst>
                <a:cxn ang="0">
                  <a:pos x="80" y="23"/>
                </a:cxn>
                <a:cxn ang="0">
                  <a:pos x="103" y="34"/>
                </a:cxn>
                <a:cxn ang="0">
                  <a:pos x="111" y="44"/>
                </a:cxn>
                <a:cxn ang="0">
                  <a:pos x="101" y="57"/>
                </a:cxn>
                <a:cxn ang="0">
                  <a:pos x="76" y="68"/>
                </a:cxn>
                <a:cxn ang="0">
                  <a:pos x="109" y="65"/>
                </a:cxn>
                <a:cxn ang="0">
                  <a:pos x="126" y="46"/>
                </a:cxn>
                <a:cxn ang="0">
                  <a:pos x="105" y="17"/>
                </a:cxn>
                <a:cxn ang="0">
                  <a:pos x="76" y="8"/>
                </a:cxn>
                <a:cxn ang="0">
                  <a:pos x="52" y="4"/>
                </a:cxn>
                <a:cxn ang="0">
                  <a:pos x="31" y="0"/>
                </a:cxn>
                <a:cxn ang="0">
                  <a:pos x="0" y="29"/>
                </a:cxn>
                <a:cxn ang="0">
                  <a:pos x="63" y="25"/>
                </a:cxn>
                <a:cxn ang="0">
                  <a:pos x="80" y="23"/>
                </a:cxn>
                <a:cxn ang="0">
                  <a:pos x="80" y="23"/>
                </a:cxn>
              </a:cxnLst>
              <a:rect l="0" t="0" r="r" b="b"/>
              <a:pathLst>
                <a:path w="126" h="68">
                  <a:moveTo>
                    <a:pt x="80" y="23"/>
                  </a:moveTo>
                  <a:lnTo>
                    <a:pt x="103" y="34"/>
                  </a:lnTo>
                  <a:lnTo>
                    <a:pt x="111" y="44"/>
                  </a:lnTo>
                  <a:lnTo>
                    <a:pt x="101" y="57"/>
                  </a:lnTo>
                  <a:lnTo>
                    <a:pt x="76" y="68"/>
                  </a:lnTo>
                  <a:lnTo>
                    <a:pt x="109" y="65"/>
                  </a:lnTo>
                  <a:lnTo>
                    <a:pt x="126" y="46"/>
                  </a:lnTo>
                  <a:lnTo>
                    <a:pt x="105" y="17"/>
                  </a:lnTo>
                  <a:lnTo>
                    <a:pt x="76" y="8"/>
                  </a:lnTo>
                  <a:lnTo>
                    <a:pt x="52" y="4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63" y="25"/>
                  </a:lnTo>
                  <a:lnTo>
                    <a:pt x="80" y="23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677" y="2243"/>
              <a:ext cx="33" cy="1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9" y="25"/>
                </a:cxn>
                <a:cxn ang="0">
                  <a:pos x="67" y="25"/>
                </a:cxn>
                <a:cxn ang="0">
                  <a:pos x="29" y="13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67" h="25">
                  <a:moveTo>
                    <a:pt x="0" y="9"/>
                  </a:moveTo>
                  <a:lnTo>
                    <a:pt x="29" y="25"/>
                  </a:lnTo>
                  <a:lnTo>
                    <a:pt x="67" y="25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648" y="2223"/>
              <a:ext cx="44" cy="38"/>
            </a:xfrm>
            <a:custGeom>
              <a:avLst/>
              <a:gdLst/>
              <a:ahLst/>
              <a:cxnLst>
                <a:cxn ang="0">
                  <a:pos x="67" y="76"/>
                </a:cxn>
                <a:cxn ang="0">
                  <a:pos x="33" y="65"/>
                </a:cxn>
                <a:cxn ang="0">
                  <a:pos x="14" y="42"/>
                </a:cxn>
                <a:cxn ang="0">
                  <a:pos x="0" y="25"/>
                </a:cxn>
                <a:cxn ang="0">
                  <a:pos x="4" y="8"/>
                </a:cxn>
                <a:cxn ang="0">
                  <a:pos x="25" y="30"/>
                </a:cxn>
                <a:cxn ang="0">
                  <a:pos x="42" y="27"/>
                </a:cxn>
                <a:cxn ang="0">
                  <a:pos x="46" y="19"/>
                </a:cxn>
                <a:cxn ang="0">
                  <a:pos x="59" y="6"/>
                </a:cxn>
                <a:cxn ang="0">
                  <a:pos x="90" y="0"/>
                </a:cxn>
                <a:cxn ang="0">
                  <a:pos x="71" y="17"/>
                </a:cxn>
                <a:cxn ang="0">
                  <a:pos x="55" y="40"/>
                </a:cxn>
                <a:cxn ang="0">
                  <a:pos x="67" y="76"/>
                </a:cxn>
                <a:cxn ang="0">
                  <a:pos x="67" y="76"/>
                </a:cxn>
              </a:cxnLst>
              <a:rect l="0" t="0" r="r" b="b"/>
              <a:pathLst>
                <a:path w="90" h="76">
                  <a:moveTo>
                    <a:pt x="67" y="76"/>
                  </a:moveTo>
                  <a:lnTo>
                    <a:pt x="33" y="65"/>
                  </a:lnTo>
                  <a:lnTo>
                    <a:pt x="14" y="42"/>
                  </a:lnTo>
                  <a:lnTo>
                    <a:pt x="0" y="25"/>
                  </a:lnTo>
                  <a:lnTo>
                    <a:pt x="4" y="8"/>
                  </a:lnTo>
                  <a:lnTo>
                    <a:pt x="25" y="30"/>
                  </a:lnTo>
                  <a:lnTo>
                    <a:pt x="42" y="27"/>
                  </a:lnTo>
                  <a:lnTo>
                    <a:pt x="46" y="19"/>
                  </a:lnTo>
                  <a:lnTo>
                    <a:pt x="59" y="6"/>
                  </a:lnTo>
                  <a:lnTo>
                    <a:pt x="90" y="0"/>
                  </a:lnTo>
                  <a:lnTo>
                    <a:pt x="71" y="17"/>
                  </a:lnTo>
                  <a:lnTo>
                    <a:pt x="55" y="40"/>
                  </a:lnTo>
                  <a:lnTo>
                    <a:pt x="67" y="76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730" y="2228"/>
              <a:ext cx="23" cy="1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3" y="35"/>
                </a:cxn>
                <a:cxn ang="0">
                  <a:pos x="23" y="10"/>
                </a:cxn>
                <a:cxn ang="0">
                  <a:pos x="45" y="14"/>
                </a:cxn>
                <a:cxn ang="0">
                  <a:pos x="28" y="4"/>
                </a:cxn>
                <a:cxn ang="0">
                  <a:pos x="17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5" h="35">
                  <a:moveTo>
                    <a:pt x="0" y="4"/>
                  </a:moveTo>
                  <a:lnTo>
                    <a:pt x="13" y="35"/>
                  </a:lnTo>
                  <a:lnTo>
                    <a:pt x="23" y="10"/>
                  </a:lnTo>
                  <a:lnTo>
                    <a:pt x="45" y="14"/>
                  </a:lnTo>
                  <a:lnTo>
                    <a:pt x="28" y="4"/>
                  </a:lnTo>
                  <a:lnTo>
                    <a:pt x="17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696" y="2233"/>
              <a:ext cx="18" cy="1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32"/>
                </a:cxn>
                <a:cxn ang="0">
                  <a:pos x="29" y="34"/>
                </a:cxn>
                <a:cxn ang="0">
                  <a:pos x="36" y="2"/>
                </a:cxn>
                <a:cxn ang="0">
                  <a:pos x="25" y="15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36" h="34">
                  <a:moveTo>
                    <a:pt x="0" y="6"/>
                  </a:moveTo>
                  <a:lnTo>
                    <a:pt x="4" y="32"/>
                  </a:lnTo>
                  <a:lnTo>
                    <a:pt x="29" y="34"/>
                  </a:lnTo>
                  <a:lnTo>
                    <a:pt x="36" y="2"/>
                  </a:lnTo>
                  <a:lnTo>
                    <a:pt x="25" y="15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3825" y="2218"/>
              <a:ext cx="73" cy="29"/>
            </a:xfrm>
            <a:custGeom>
              <a:avLst/>
              <a:gdLst/>
              <a:ahLst/>
              <a:cxnLst>
                <a:cxn ang="0">
                  <a:pos x="21" y="27"/>
                </a:cxn>
                <a:cxn ang="0">
                  <a:pos x="34" y="27"/>
                </a:cxn>
                <a:cxn ang="0">
                  <a:pos x="34" y="42"/>
                </a:cxn>
                <a:cxn ang="0">
                  <a:pos x="44" y="56"/>
                </a:cxn>
                <a:cxn ang="0">
                  <a:pos x="67" y="57"/>
                </a:cxn>
                <a:cxn ang="0">
                  <a:pos x="86" y="52"/>
                </a:cxn>
                <a:cxn ang="0">
                  <a:pos x="89" y="31"/>
                </a:cxn>
                <a:cxn ang="0">
                  <a:pos x="84" y="25"/>
                </a:cxn>
                <a:cxn ang="0">
                  <a:pos x="72" y="31"/>
                </a:cxn>
                <a:cxn ang="0">
                  <a:pos x="55" y="31"/>
                </a:cxn>
                <a:cxn ang="0">
                  <a:pos x="61" y="21"/>
                </a:cxn>
                <a:cxn ang="0">
                  <a:pos x="76" y="18"/>
                </a:cxn>
                <a:cxn ang="0">
                  <a:pos x="93" y="21"/>
                </a:cxn>
                <a:cxn ang="0">
                  <a:pos x="108" y="29"/>
                </a:cxn>
                <a:cxn ang="0">
                  <a:pos x="110" y="50"/>
                </a:cxn>
                <a:cxn ang="0">
                  <a:pos x="122" y="42"/>
                </a:cxn>
                <a:cxn ang="0">
                  <a:pos x="126" y="38"/>
                </a:cxn>
                <a:cxn ang="0">
                  <a:pos x="135" y="50"/>
                </a:cxn>
                <a:cxn ang="0">
                  <a:pos x="146" y="52"/>
                </a:cxn>
                <a:cxn ang="0">
                  <a:pos x="143" y="33"/>
                </a:cxn>
                <a:cxn ang="0">
                  <a:pos x="131" y="16"/>
                </a:cxn>
                <a:cxn ang="0">
                  <a:pos x="120" y="0"/>
                </a:cxn>
                <a:cxn ang="0">
                  <a:pos x="74" y="0"/>
                </a:cxn>
                <a:cxn ang="0">
                  <a:pos x="42" y="4"/>
                </a:cxn>
                <a:cxn ang="0">
                  <a:pos x="10" y="19"/>
                </a:cxn>
                <a:cxn ang="0">
                  <a:pos x="0" y="38"/>
                </a:cxn>
                <a:cxn ang="0">
                  <a:pos x="21" y="27"/>
                </a:cxn>
                <a:cxn ang="0">
                  <a:pos x="21" y="27"/>
                </a:cxn>
              </a:cxnLst>
              <a:rect l="0" t="0" r="r" b="b"/>
              <a:pathLst>
                <a:path w="146" h="57">
                  <a:moveTo>
                    <a:pt x="21" y="27"/>
                  </a:moveTo>
                  <a:lnTo>
                    <a:pt x="34" y="27"/>
                  </a:lnTo>
                  <a:lnTo>
                    <a:pt x="34" y="42"/>
                  </a:lnTo>
                  <a:lnTo>
                    <a:pt x="44" y="56"/>
                  </a:lnTo>
                  <a:lnTo>
                    <a:pt x="67" y="57"/>
                  </a:lnTo>
                  <a:lnTo>
                    <a:pt x="86" y="52"/>
                  </a:lnTo>
                  <a:lnTo>
                    <a:pt x="89" y="31"/>
                  </a:lnTo>
                  <a:lnTo>
                    <a:pt x="84" y="25"/>
                  </a:lnTo>
                  <a:lnTo>
                    <a:pt x="72" y="31"/>
                  </a:lnTo>
                  <a:lnTo>
                    <a:pt x="55" y="31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21"/>
                  </a:lnTo>
                  <a:lnTo>
                    <a:pt x="108" y="29"/>
                  </a:lnTo>
                  <a:lnTo>
                    <a:pt x="110" y="50"/>
                  </a:lnTo>
                  <a:lnTo>
                    <a:pt x="122" y="42"/>
                  </a:lnTo>
                  <a:lnTo>
                    <a:pt x="126" y="38"/>
                  </a:lnTo>
                  <a:lnTo>
                    <a:pt x="135" y="50"/>
                  </a:lnTo>
                  <a:lnTo>
                    <a:pt x="146" y="52"/>
                  </a:lnTo>
                  <a:lnTo>
                    <a:pt x="143" y="33"/>
                  </a:lnTo>
                  <a:lnTo>
                    <a:pt x="131" y="16"/>
                  </a:lnTo>
                  <a:lnTo>
                    <a:pt x="120" y="0"/>
                  </a:lnTo>
                  <a:lnTo>
                    <a:pt x="74" y="0"/>
                  </a:lnTo>
                  <a:lnTo>
                    <a:pt x="42" y="4"/>
                  </a:lnTo>
                  <a:lnTo>
                    <a:pt x="10" y="19"/>
                  </a:lnTo>
                  <a:lnTo>
                    <a:pt x="0" y="38"/>
                  </a:lnTo>
                  <a:lnTo>
                    <a:pt x="21" y="2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3860" y="2224"/>
              <a:ext cx="9" cy="1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23"/>
                </a:cxn>
                <a:cxn ang="0">
                  <a:pos x="4" y="26"/>
                </a:cxn>
                <a:cxn ang="0">
                  <a:pos x="10" y="30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9" y="6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9" h="36">
                  <a:moveTo>
                    <a:pt x="0" y="4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858" y="2235"/>
              <a:ext cx="33" cy="17"/>
            </a:xfrm>
            <a:custGeom>
              <a:avLst/>
              <a:gdLst/>
              <a:ahLst/>
              <a:cxnLst>
                <a:cxn ang="0">
                  <a:pos x="45" y="7"/>
                </a:cxn>
                <a:cxn ang="0">
                  <a:pos x="38" y="15"/>
                </a:cxn>
                <a:cxn ang="0">
                  <a:pos x="20" y="21"/>
                </a:cxn>
                <a:cxn ang="0">
                  <a:pos x="7" y="26"/>
                </a:cxn>
                <a:cxn ang="0">
                  <a:pos x="0" y="34"/>
                </a:cxn>
                <a:cxn ang="0">
                  <a:pos x="19" y="32"/>
                </a:cxn>
                <a:cxn ang="0">
                  <a:pos x="36" y="32"/>
                </a:cxn>
                <a:cxn ang="0">
                  <a:pos x="49" y="22"/>
                </a:cxn>
                <a:cxn ang="0">
                  <a:pos x="66" y="0"/>
                </a:cxn>
                <a:cxn ang="0">
                  <a:pos x="49" y="2"/>
                </a:cxn>
                <a:cxn ang="0">
                  <a:pos x="45" y="7"/>
                </a:cxn>
                <a:cxn ang="0">
                  <a:pos x="45" y="7"/>
                </a:cxn>
              </a:cxnLst>
              <a:rect l="0" t="0" r="r" b="b"/>
              <a:pathLst>
                <a:path w="66" h="34">
                  <a:moveTo>
                    <a:pt x="45" y="7"/>
                  </a:moveTo>
                  <a:lnTo>
                    <a:pt x="38" y="15"/>
                  </a:lnTo>
                  <a:lnTo>
                    <a:pt x="20" y="21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19" y="3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6" y="0"/>
                  </a:lnTo>
                  <a:lnTo>
                    <a:pt x="49" y="2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822" y="2223"/>
              <a:ext cx="33" cy="30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40"/>
                </a:cxn>
                <a:cxn ang="0">
                  <a:pos x="42" y="46"/>
                </a:cxn>
                <a:cxn ang="0">
                  <a:pos x="59" y="51"/>
                </a:cxn>
                <a:cxn ang="0">
                  <a:pos x="67" y="61"/>
                </a:cxn>
                <a:cxn ang="0">
                  <a:pos x="35" y="55"/>
                </a:cxn>
                <a:cxn ang="0">
                  <a:pos x="8" y="49"/>
                </a:cxn>
                <a:cxn ang="0">
                  <a:pos x="0" y="32"/>
                </a:cxn>
                <a:cxn ang="0">
                  <a:pos x="8" y="17"/>
                </a:cxn>
                <a:cxn ang="0">
                  <a:pos x="27" y="8"/>
                </a:cxn>
                <a:cxn ang="0">
                  <a:pos x="59" y="0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67" h="61">
                  <a:moveTo>
                    <a:pt x="25" y="21"/>
                  </a:moveTo>
                  <a:lnTo>
                    <a:pt x="25" y="40"/>
                  </a:lnTo>
                  <a:lnTo>
                    <a:pt x="42" y="46"/>
                  </a:lnTo>
                  <a:lnTo>
                    <a:pt x="59" y="51"/>
                  </a:lnTo>
                  <a:lnTo>
                    <a:pt x="67" y="61"/>
                  </a:lnTo>
                  <a:lnTo>
                    <a:pt x="35" y="55"/>
                  </a:lnTo>
                  <a:lnTo>
                    <a:pt x="8" y="49"/>
                  </a:lnTo>
                  <a:lnTo>
                    <a:pt x="0" y="32"/>
                  </a:lnTo>
                  <a:lnTo>
                    <a:pt x="8" y="17"/>
                  </a:lnTo>
                  <a:lnTo>
                    <a:pt x="27" y="8"/>
                  </a:lnTo>
                  <a:lnTo>
                    <a:pt x="59" y="0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700" y="2369"/>
              <a:ext cx="167" cy="2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4" y="11"/>
                </a:cxn>
                <a:cxn ang="0">
                  <a:pos x="84" y="5"/>
                </a:cxn>
                <a:cxn ang="0">
                  <a:pos x="125" y="5"/>
                </a:cxn>
                <a:cxn ang="0">
                  <a:pos x="152" y="15"/>
                </a:cxn>
                <a:cxn ang="0">
                  <a:pos x="162" y="17"/>
                </a:cxn>
                <a:cxn ang="0">
                  <a:pos x="182" y="9"/>
                </a:cxn>
                <a:cxn ang="0">
                  <a:pos x="198" y="2"/>
                </a:cxn>
                <a:cxn ang="0">
                  <a:pos x="238" y="0"/>
                </a:cxn>
                <a:cxn ang="0">
                  <a:pos x="283" y="3"/>
                </a:cxn>
                <a:cxn ang="0">
                  <a:pos x="335" y="13"/>
                </a:cxn>
                <a:cxn ang="0">
                  <a:pos x="281" y="24"/>
                </a:cxn>
                <a:cxn ang="0">
                  <a:pos x="270" y="38"/>
                </a:cxn>
                <a:cxn ang="0">
                  <a:pos x="268" y="36"/>
                </a:cxn>
                <a:cxn ang="0">
                  <a:pos x="266" y="30"/>
                </a:cxn>
                <a:cxn ang="0">
                  <a:pos x="262" y="24"/>
                </a:cxn>
                <a:cxn ang="0">
                  <a:pos x="260" y="21"/>
                </a:cxn>
                <a:cxn ang="0">
                  <a:pos x="224" y="21"/>
                </a:cxn>
                <a:cxn ang="0">
                  <a:pos x="163" y="41"/>
                </a:cxn>
                <a:cxn ang="0">
                  <a:pos x="118" y="22"/>
                </a:cxn>
                <a:cxn ang="0">
                  <a:pos x="84" y="22"/>
                </a:cxn>
                <a:cxn ang="0">
                  <a:pos x="51" y="24"/>
                </a:cxn>
                <a:cxn ang="0">
                  <a:pos x="51" y="41"/>
                </a:cxn>
                <a:cxn ang="0">
                  <a:pos x="28" y="2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35" h="41">
                  <a:moveTo>
                    <a:pt x="0" y="7"/>
                  </a:moveTo>
                  <a:lnTo>
                    <a:pt x="34" y="11"/>
                  </a:lnTo>
                  <a:lnTo>
                    <a:pt x="84" y="5"/>
                  </a:lnTo>
                  <a:lnTo>
                    <a:pt x="125" y="5"/>
                  </a:lnTo>
                  <a:lnTo>
                    <a:pt x="152" y="15"/>
                  </a:lnTo>
                  <a:lnTo>
                    <a:pt x="162" y="17"/>
                  </a:lnTo>
                  <a:lnTo>
                    <a:pt x="182" y="9"/>
                  </a:lnTo>
                  <a:lnTo>
                    <a:pt x="198" y="2"/>
                  </a:lnTo>
                  <a:lnTo>
                    <a:pt x="238" y="0"/>
                  </a:lnTo>
                  <a:lnTo>
                    <a:pt x="283" y="3"/>
                  </a:lnTo>
                  <a:lnTo>
                    <a:pt x="335" y="13"/>
                  </a:lnTo>
                  <a:lnTo>
                    <a:pt x="281" y="24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66" y="30"/>
                  </a:lnTo>
                  <a:lnTo>
                    <a:pt x="262" y="24"/>
                  </a:lnTo>
                  <a:lnTo>
                    <a:pt x="260" y="21"/>
                  </a:lnTo>
                  <a:lnTo>
                    <a:pt x="224" y="21"/>
                  </a:lnTo>
                  <a:lnTo>
                    <a:pt x="163" y="41"/>
                  </a:lnTo>
                  <a:lnTo>
                    <a:pt x="118" y="22"/>
                  </a:lnTo>
                  <a:lnTo>
                    <a:pt x="84" y="22"/>
                  </a:lnTo>
                  <a:lnTo>
                    <a:pt x="51" y="24"/>
                  </a:lnTo>
                  <a:lnTo>
                    <a:pt x="51" y="41"/>
                  </a:lnTo>
                  <a:lnTo>
                    <a:pt x="28" y="2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702" y="2374"/>
              <a:ext cx="159" cy="65"/>
            </a:xfrm>
            <a:custGeom>
              <a:avLst/>
              <a:gdLst/>
              <a:ahLst/>
              <a:cxnLst>
                <a:cxn ang="0">
                  <a:pos x="43" y="27"/>
                </a:cxn>
                <a:cxn ang="0">
                  <a:pos x="62" y="51"/>
                </a:cxn>
                <a:cxn ang="0">
                  <a:pos x="91" y="67"/>
                </a:cxn>
                <a:cxn ang="0">
                  <a:pos x="140" y="74"/>
                </a:cxn>
                <a:cxn ang="0">
                  <a:pos x="188" y="72"/>
                </a:cxn>
                <a:cxn ang="0">
                  <a:pos x="236" y="57"/>
                </a:cxn>
                <a:cxn ang="0">
                  <a:pos x="266" y="21"/>
                </a:cxn>
                <a:cxn ang="0">
                  <a:pos x="291" y="0"/>
                </a:cxn>
                <a:cxn ang="0">
                  <a:pos x="317" y="8"/>
                </a:cxn>
                <a:cxn ang="0">
                  <a:pos x="285" y="36"/>
                </a:cxn>
                <a:cxn ang="0">
                  <a:pos x="256" y="82"/>
                </a:cxn>
                <a:cxn ang="0">
                  <a:pos x="272" y="40"/>
                </a:cxn>
                <a:cxn ang="0">
                  <a:pos x="251" y="63"/>
                </a:cxn>
                <a:cxn ang="0">
                  <a:pos x="247" y="88"/>
                </a:cxn>
                <a:cxn ang="0">
                  <a:pos x="226" y="110"/>
                </a:cxn>
                <a:cxn ang="0">
                  <a:pos x="205" y="126"/>
                </a:cxn>
                <a:cxn ang="0">
                  <a:pos x="194" y="128"/>
                </a:cxn>
                <a:cxn ang="0">
                  <a:pos x="178" y="129"/>
                </a:cxn>
                <a:cxn ang="0">
                  <a:pos x="137" y="126"/>
                </a:cxn>
                <a:cxn ang="0">
                  <a:pos x="129" y="110"/>
                </a:cxn>
                <a:cxn ang="0">
                  <a:pos x="186" y="112"/>
                </a:cxn>
                <a:cxn ang="0">
                  <a:pos x="196" y="105"/>
                </a:cxn>
                <a:cxn ang="0">
                  <a:pos x="178" y="93"/>
                </a:cxn>
                <a:cxn ang="0">
                  <a:pos x="144" y="91"/>
                </a:cxn>
                <a:cxn ang="0">
                  <a:pos x="116" y="101"/>
                </a:cxn>
                <a:cxn ang="0">
                  <a:pos x="123" y="120"/>
                </a:cxn>
                <a:cxn ang="0">
                  <a:pos x="131" y="126"/>
                </a:cxn>
                <a:cxn ang="0">
                  <a:pos x="106" y="122"/>
                </a:cxn>
                <a:cxn ang="0">
                  <a:pos x="78" y="107"/>
                </a:cxn>
                <a:cxn ang="0">
                  <a:pos x="42" y="69"/>
                </a:cxn>
                <a:cxn ang="0">
                  <a:pos x="36" y="51"/>
                </a:cxn>
                <a:cxn ang="0">
                  <a:pos x="28" y="40"/>
                </a:cxn>
                <a:cxn ang="0">
                  <a:pos x="0" y="2"/>
                </a:cxn>
                <a:cxn ang="0">
                  <a:pos x="36" y="10"/>
                </a:cxn>
                <a:cxn ang="0">
                  <a:pos x="43" y="27"/>
                </a:cxn>
                <a:cxn ang="0">
                  <a:pos x="43" y="27"/>
                </a:cxn>
              </a:cxnLst>
              <a:rect l="0" t="0" r="r" b="b"/>
              <a:pathLst>
                <a:path w="317" h="129">
                  <a:moveTo>
                    <a:pt x="43" y="27"/>
                  </a:moveTo>
                  <a:lnTo>
                    <a:pt x="62" y="51"/>
                  </a:lnTo>
                  <a:lnTo>
                    <a:pt x="91" y="67"/>
                  </a:lnTo>
                  <a:lnTo>
                    <a:pt x="140" y="74"/>
                  </a:lnTo>
                  <a:lnTo>
                    <a:pt x="188" y="72"/>
                  </a:lnTo>
                  <a:lnTo>
                    <a:pt x="236" y="57"/>
                  </a:lnTo>
                  <a:lnTo>
                    <a:pt x="266" y="21"/>
                  </a:lnTo>
                  <a:lnTo>
                    <a:pt x="291" y="0"/>
                  </a:lnTo>
                  <a:lnTo>
                    <a:pt x="317" y="8"/>
                  </a:lnTo>
                  <a:lnTo>
                    <a:pt x="285" y="36"/>
                  </a:lnTo>
                  <a:lnTo>
                    <a:pt x="256" y="82"/>
                  </a:lnTo>
                  <a:lnTo>
                    <a:pt x="272" y="40"/>
                  </a:lnTo>
                  <a:lnTo>
                    <a:pt x="251" y="63"/>
                  </a:lnTo>
                  <a:lnTo>
                    <a:pt x="247" y="88"/>
                  </a:lnTo>
                  <a:lnTo>
                    <a:pt x="226" y="110"/>
                  </a:lnTo>
                  <a:lnTo>
                    <a:pt x="205" y="126"/>
                  </a:lnTo>
                  <a:lnTo>
                    <a:pt x="194" y="128"/>
                  </a:lnTo>
                  <a:lnTo>
                    <a:pt x="178" y="129"/>
                  </a:lnTo>
                  <a:lnTo>
                    <a:pt x="137" y="126"/>
                  </a:lnTo>
                  <a:lnTo>
                    <a:pt x="129" y="110"/>
                  </a:lnTo>
                  <a:lnTo>
                    <a:pt x="186" y="112"/>
                  </a:lnTo>
                  <a:lnTo>
                    <a:pt x="196" y="105"/>
                  </a:lnTo>
                  <a:lnTo>
                    <a:pt x="178" y="93"/>
                  </a:lnTo>
                  <a:lnTo>
                    <a:pt x="144" y="91"/>
                  </a:lnTo>
                  <a:lnTo>
                    <a:pt x="116" y="101"/>
                  </a:lnTo>
                  <a:lnTo>
                    <a:pt x="123" y="120"/>
                  </a:lnTo>
                  <a:lnTo>
                    <a:pt x="131" y="126"/>
                  </a:lnTo>
                  <a:lnTo>
                    <a:pt x="106" y="122"/>
                  </a:lnTo>
                  <a:lnTo>
                    <a:pt x="78" y="107"/>
                  </a:lnTo>
                  <a:lnTo>
                    <a:pt x="42" y="69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0" y="2"/>
                  </a:lnTo>
                  <a:lnTo>
                    <a:pt x="36" y="10"/>
                  </a:lnTo>
                  <a:lnTo>
                    <a:pt x="43" y="27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725" y="2376"/>
              <a:ext cx="110" cy="28"/>
            </a:xfrm>
            <a:custGeom>
              <a:avLst/>
              <a:gdLst/>
              <a:ahLst/>
              <a:cxnLst>
                <a:cxn ang="0">
                  <a:pos x="21" y="34"/>
                </a:cxn>
                <a:cxn ang="0">
                  <a:pos x="21" y="15"/>
                </a:cxn>
                <a:cxn ang="0">
                  <a:pos x="33" y="15"/>
                </a:cxn>
                <a:cxn ang="0">
                  <a:pos x="46" y="28"/>
                </a:cxn>
                <a:cxn ang="0">
                  <a:pos x="48" y="36"/>
                </a:cxn>
                <a:cxn ang="0">
                  <a:pos x="52" y="21"/>
                </a:cxn>
                <a:cxn ang="0">
                  <a:pos x="61" y="17"/>
                </a:cxn>
                <a:cxn ang="0">
                  <a:pos x="75" y="23"/>
                </a:cxn>
                <a:cxn ang="0">
                  <a:pos x="86" y="34"/>
                </a:cxn>
                <a:cxn ang="0">
                  <a:pos x="88" y="47"/>
                </a:cxn>
                <a:cxn ang="0">
                  <a:pos x="94" y="32"/>
                </a:cxn>
                <a:cxn ang="0">
                  <a:pos x="105" y="30"/>
                </a:cxn>
                <a:cxn ang="0">
                  <a:pos x="116" y="34"/>
                </a:cxn>
                <a:cxn ang="0">
                  <a:pos x="118" y="53"/>
                </a:cxn>
                <a:cxn ang="0">
                  <a:pos x="128" y="36"/>
                </a:cxn>
                <a:cxn ang="0">
                  <a:pos x="135" y="27"/>
                </a:cxn>
                <a:cxn ang="0">
                  <a:pos x="151" y="28"/>
                </a:cxn>
                <a:cxn ang="0">
                  <a:pos x="160" y="44"/>
                </a:cxn>
                <a:cxn ang="0">
                  <a:pos x="164" y="23"/>
                </a:cxn>
                <a:cxn ang="0">
                  <a:pos x="179" y="13"/>
                </a:cxn>
                <a:cxn ang="0">
                  <a:pos x="187" y="25"/>
                </a:cxn>
                <a:cxn ang="0">
                  <a:pos x="187" y="40"/>
                </a:cxn>
                <a:cxn ang="0">
                  <a:pos x="198" y="13"/>
                </a:cxn>
                <a:cxn ang="0">
                  <a:pos x="208" y="13"/>
                </a:cxn>
                <a:cxn ang="0">
                  <a:pos x="204" y="57"/>
                </a:cxn>
                <a:cxn ang="0">
                  <a:pos x="221" y="6"/>
                </a:cxn>
                <a:cxn ang="0">
                  <a:pos x="156" y="4"/>
                </a:cxn>
                <a:cxn ang="0">
                  <a:pos x="111" y="17"/>
                </a:cxn>
                <a:cxn ang="0">
                  <a:pos x="52" y="4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12" y="53"/>
                </a:cxn>
                <a:cxn ang="0">
                  <a:pos x="23" y="44"/>
                </a:cxn>
                <a:cxn ang="0">
                  <a:pos x="21" y="34"/>
                </a:cxn>
                <a:cxn ang="0">
                  <a:pos x="21" y="34"/>
                </a:cxn>
              </a:cxnLst>
              <a:rect l="0" t="0" r="r" b="b"/>
              <a:pathLst>
                <a:path w="221" h="57">
                  <a:moveTo>
                    <a:pt x="21" y="34"/>
                  </a:moveTo>
                  <a:lnTo>
                    <a:pt x="21" y="15"/>
                  </a:lnTo>
                  <a:lnTo>
                    <a:pt x="33" y="15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21"/>
                  </a:lnTo>
                  <a:lnTo>
                    <a:pt x="61" y="17"/>
                  </a:lnTo>
                  <a:lnTo>
                    <a:pt x="75" y="23"/>
                  </a:lnTo>
                  <a:lnTo>
                    <a:pt x="86" y="34"/>
                  </a:lnTo>
                  <a:lnTo>
                    <a:pt x="88" y="47"/>
                  </a:lnTo>
                  <a:lnTo>
                    <a:pt x="94" y="32"/>
                  </a:lnTo>
                  <a:lnTo>
                    <a:pt x="105" y="30"/>
                  </a:lnTo>
                  <a:lnTo>
                    <a:pt x="116" y="34"/>
                  </a:lnTo>
                  <a:lnTo>
                    <a:pt x="118" y="53"/>
                  </a:lnTo>
                  <a:lnTo>
                    <a:pt x="128" y="36"/>
                  </a:lnTo>
                  <a:lnTo>
                    <a:pt x="135" y="27"/>
                  </a:lnTo>
                  <a:lnTo>
                    <a:pt x="151" y="28"/>
                  </a:lnTo>
                  <a:lnTo>
                    <a:pt x="160" y="44"/>
                  </a:lnTo>
                  <a:lnTo>
                    <a:pt x="164" y="23"/>
                  </a:lnTo>
                  <a:lnTo>
                    <a:pt x="179" y="13"/>
                  </a:lnTo>
                  <a:lnTo>
                    <a:pt x="187" y="25"/>
                  </a:lnTo>
                  <a:lnTo>
                    <a:pt x="187" y="40"/>
                  </a:lnTo>
                  <a:lnTo>
                    <a:pt x="198" y="13"/>
                  </a:lnTo>
                  <a:lnTo>
                    <a:pt x="208" y="13"/>
                  </a:lnTo>
                  <a:lnTo>
                    <a:pt x="204" y="57"/>
                  </a:lnTo>
                  <a:lnTo>
                    <a:pt x="221" y="6"/>
                  </a:lnTo>
                  <a:lnTo>
                    <a:pt x="156" y="4"/>
                  </a:lnTo>
                  <a:lnTo>
                    <a:pt x="111" y="17"/>
                  </a:lnTo>
                  <a:lnTo>
                    <a:pt x="5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53"/>
                  </a:lnTo>
                  <a:lnTo>
                    <a:pt x="23" y="44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608" y="2024"/>
              <a:ext cx="159" cy="291"/>
            </a:xfrm>
            <a:custGeom>
              <a:avLst/>
              <a:gdLst/>
              <a:ahLst/>
              <a:cxnLst>
                <a:cxn ang="0">
                  <a:pos x="276" y="76"/>
                </a:cxn>
                <a:cxn ang="0">
                  <a:pos x="259" y="34"/>
                </a:cxn>
                <a:cxn ang="0">
                  <a:pos x="253" y="28"/>
                </a:cxn>
                <a:cxn ang="0">
                  <a:pos x="246" y="22"/>
                </a:cxn>
                <a:cxn ang="0">
                  <a:pos x="240" y="17"/>
                </a:cxn>
                <a:cxn ang="0">
                  <a:pos x="232" y="11"/>
                </a:cxn>
                <a:cxn ang="0">
                  <a:pos x="225" y="5"/>
                </a:cxn>
                <a:cxn ang="0">
                  <a:pos x="213" y="0"/>
                </a:cxn>
                <a:cxn ang="0">
                  <a:pos x="162" y="0"/>
                </a:cxn>
                <a:cxn ang="0">
                  <a:pos x="116" y="36"/>
                </a:cxn>
                <a:cxn ang="0">
                  <a:pos x="75" y="100"/>
                </a:cxn>
                <a:cxn ang="0">
                  <a:pos x="31" y="237"/>
                </a:cxn>
                <a:cxn ang="0">
                  <a:pos x="33" y="395"/>
                </a:cxn>
                <a:cxn ang="0">
                  <a:pos x="31" y="441"/>
                </a:cxn>
                <a:cxn ang="0">
                  <a:pos x="29" y="475"/>
                </a:cxn>
                <a:cxn ang="0">
                  <a:pos x="25" y="494"/>
                </a:cxn>
                <a:cxn ang="0">
                  <a:pos x="23" y="498"/>
                </a:cxn>
                <a:cxn ang="0">
                  <a:pos x="19" y="505"/>
                </a:cxn>
                <a:cxn ang="0">
                  <a:pos x="16" y="515"/>
                </a:cxn>
                <a:cxn ang="0">
                  <a:pos x="10" y="526"/>
                </a:cxn>
                <a:cxn ang="0">
                  <a:pos x="6" y="536"/>
                </a:cxn>
                <a:cxn ang="0">
                  <a:pos x="2" y="545"/>
                </a:cxn>
                <a:cxn ang="0">
                  <a:pos x="0" y="553"/>
                </a:cxn>
                <a:cxn ang="0">
                  <a:pos x="6" y="581"/>
                </a:cxn>
                <a:cxn ang="0">
                  <a:pos x="19" y="581"/>
                </a:cxn>
                <a:cxn ang="0">
                  <a:pos x="31" y="574"/>
                </a:cxn>
                <a:cxn ang="0">
                  <a:pos x="40" y="558"/>
                </a:cxn>
                <a:cxn ang="0">
                  <a:pos x="42" y="526"/>
                </a:cxn>
                <a:cxn ang="0">
                  <a:pos x="40" y="484"/>
                </a:cxn>
                <a:cxn ang="0">
                  <a:pos x="38" y="463"/>
                </a:cxn>
                <a:cxn ang="0">
                  <a:pos x="37" y="446"/>
                </a:cxn>
                <a:cxn ang="0">
                  <a:pos x="33" y="429"/>
                </a:cxn>
                <a:cxn ang="0">
                  <a:pos x="35" y="425"/>
                </a:cxn>
                <a:cxn ang="0">
                  <a:pos x="38" y="416"/>
                </a:cxn>
                <a:cxn ang="0">
                  <a:pos x="42" y="408"/>
                </a:cxn>
                <a:cxn ang="0">
                  <a:pos x="44" y="403"/>
                </a:cxn>
                <a:cxn ang="0">
                  <a:pos x="48" y="393"/>
                </a:cxn>
                <a:cxn ang="0">
                  <a:pos x="52" y="386"/>
                </a:cxn>
                <a:cxn ang="0">
                  <a:pos x="56" y="378"/>
                </a:cxn>
                <a:cxn ang="0">
                  <a:pos x="58" y="368"/>
                </a:cxn>
                <a:cxn ang="0">
                  <a:pos x="61" y="361"/>
                </a:cxn>
                <a:cxn ang="0">
                  <a:pos x="63" y="353"/>
                </a:cxn>
                <a:cxn ang="0">
                  <a:pos x="69" y="342"/>
                </a:cxn>
                <a:cxn ang="0">
                  <a:pos x="69" y="336"/>
                </a:cxn>
                <a:cxn ang="0">
                  <a:pos x="71" y="279"/>
                </a:cxn>
                <a:cxn ang="0">
                  <a:pos x="73" y="230"/>
                </a:cxn>
                <a:cxn ang="0">
                  <a:pos x="103" y="144"/>
                </a:cxn>
                <a:cxn ang="0">
                  <a:pos x="111" y="135"/>
                </a:cxn>
                <a:cxn ang="0">
                  <a:pos x="118" y="127"/>
                </a:cxn>
                <a:cxn ang="0">
                  <a:pos x="126" y="116"/>
                </a:cxn>
                <a:cxn ang="0">
                  <a:pos x="135" y="106"/>
                </a:cxn>
                <a:cxn ang="0">
                  <a:pos x="145" y="97"/>
                </a:cxn>
                <a:cxn ang="0">
                  <a:pos x="156" y="85"/>
                </a:cxn>
                <a:cxn ang="0">
                  <a:pos x="191" y="81"/>
                </a:cxn>
                <a:cxn ang="0">
                  <a:pos x="219" y="79"/>
                </a:cxn>
                <a:cxn ang="0">
                  <a:pos x="282" y="100"/>
                </a:cxn>
                <a:cxn ang="0">
                  <a:pos x="320" y="102"/>
                </a:cxn>
                <a:cxn ang="0">
                  <a:pos x="310" y="98"/>
                </a:cxn>
                <a:cxn ang="0">
                  <a:pos x="295" y="89"/>
                </a:cxn>
                <a:cxn ang="0">
                  <a:pos x="282" y="81"/>
                </a:cxn>
                <a:cxn ang="0">
                  <a:pos x="276" y="76"/>
                </a:cxn>
                <a:cxn ang="0">
                  <a:pos x="276" y="76"/>
                </a:cxn>
              </a:cxnLst>
              <a:rect l="0" t="0" r="r" b="b"/>
              <a:pathLst>
                <a:path w="320" h="581">
                  <a:moveTo>
                    <a:pt x="276" y="76"/>
                  </a:moveTo>
                  <a:lnTo>
                    <a:pt x="259" y="34"/>
                  </a:lnTo>
                  <a:lnTo>
                    <a:pt x="253" y="28"/>
                  </a:lnTo>
                  <a:lnTo>
                    <a:pt x="246" y="22"/>
                  </a:lnTo>
                  <a:lnTo>
                    <a:pt x="240" y="17"/>
                  </a:lnTo>
                  <a:lnTo>
                    <a:pt x="232" y="11"/>
                  </a:lnTo>
                  <a:lnTo>
                    <a:pt x="225" y="5"/>
                  </a:lnTo>
                  <a:lnTo>
                    <a:pt x="213" y="0"/>
                  </a:lnTo>
                  <a:lnTo>
                    <a:pt x="162" y="0"/>
                  </a:lnTo>
                  <a:lnTo>
                    <a:pt x="116" y="36"/>
                  </a:lnTo>
                  <a:lnTo>
                    <a:pt x="75" y="100"/>
                  </a:lnTo>
                  <a:lnTo>
                    <a:pt x="31" y="237"/>
                  </a:lnTo>
                  <a:lnTo>
                    <a:pt x="33" y="395"/>
                  </a:lnTo>
                  <a:lnTo>
                    <a:pt x="31" y="441"/>
                  </a:lnTo>
                  <a:lnTo>
                    <a:pt x="29" y="475"/>
                  </a:lnTo>
                  <a:lnTo>
                    <a:pt x="25" y="494"/>
                  </a:lnTo>
                  <a:lnTo>
                    <a:pt x="23" y="498"/>
                  </a:lnTo>
                  <a:lnTo>
                    <a:pt x="19" y="505"/>
                  </a:lnTo>
                  <a:lnTo>
                    <a:pt x="16" y="515"/>
                  </a:lnTo>
                  <a:lnTo>
                    <a:pt x="10" y="526"/>
                  </a:lnTo>
                  <a:lnTo>
                    <a:pt x="6" y="536"/>
                  </a:lnTo>
                  <a:lnTo>
                    <a:pt x="2" y="545"/>
                  </a:lnTo>
                  <a:lnTo>
                    <a:pt x="0" y="553"/>
                  </a:lnTo>
                  <a:lnTo>
                    <a:pt x="6" y="581"/>
                  </a:lnTo>
                  <a:lnTo>
                    <a:pt x="19" y="581"/>
                  </a:lnTo>
                  <a:lnTo>
                    <a:pt x="31" y="574"/>
                  </a:lnTo>
                  <a:lnTo>
                    <a:pt x="40" y="558"/>
                  </a:lnTo>
                  <a:lnTo>
                    <a:pt x="42" y="526"/>
                  </a:lnTo>
                  <a:lnTo>
                    <a:pt x="40" y="484"/>
                  </a:lnTo>
                  <a:lnTo>
                    <a:pt x="38" y="463"/>
                  </a:lnTo>
                  <a:lnTo>
                    <a:pt x="37" y="446"/>
                  </a:lnTo>
                  <a:lnTo>
                    <a:pt x="33" y="429"/>
                  </a:lnTo>
                  <a:lnTo>
                    <a:pt x="35" y="425"/>
                  </a:lnTo>
                  <a:lnTo>
                    <a:pt x="38" y="416"/>
                  </a:lnTo>
                  <a:lnTo>
                    <a:pt x="42" y="408"/>
                  </a:lnTo>
                  <a:lnTo>
                    <a:pt x="44" y="403"/>
                  </a:lnTo>
                  <a:lnTo>
                    <a:pt x="48" y="393"/>
                  </a:lnTo>
                  <a:lnTo>
                    <a:pt x="52" y="386"/>
                  </a:lnTo>
                  <a:lnTo>
                    <a:pt x="56" y="378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3" y="353"/>
                  </a:lnTo>
                  <a:lnTo>
                    <a:pt x="69" y="342"/>
                  </a:lnTo>
                  <a:lnTo>
                    <a:pt x="69" y="336"/>
                  </a:lnTo>
                  <a:lnTo>
                    <a:pt x="71" y="279"/>
                  </a:lnTo>
                  <a:lnTo>
                    <a:pt x="73" y="230"/>
                  </a:lnTo>
                  <a:lnTo>
                    <a:pt x="103" y="144"/>
                  </a:lnTo>
                  <a:lnTo>
                    <a:pt x="111" y="135"/>
                  </a:lnTo>
                  <a:lnTo>
                    <a:pt x="118" y="127"/>
                  </a:lnTo>
                  <a:lnTo>
                    <a:pt x="126" y="116"/>
                  </a:lnTo>
                  <a:lnTo>
                    <a:pt x="135" y="106"/>
                  </a:lnTo>
                  <a:lnTo>
                    <a:pt x="145" y="97"/>
                  </a:lnTo>
                  <a:lnTo>
                    <a:pt x="156" y="85"/>
                  </a:lnTo>
                  <a:lnTo>
                    <a:pt x="191" y="81"/>
                  </a:lnTo>
                  <a:lnTo>
                    <a:pt x="219" y="79"/>
                  </a:lnTo>
                  <a:lnTo>
                    <a:pt x="282" y="100"/>
                  </a:lnTo>
                  <a:lnTo>
                    <a:pt x="320" y="102"/>
                  </a:lnTo>
                  <a:lnTo>
                    <a:pt x="310" y="98"/>
                  </a:lnTo>
                  <a:lnTo>
                    <a:pt x="295" y="89"/>
                  </a:lnTo>
                  <a:lnTo>
                    <a:pt x="282" y="81"/>
                  </a:lnTo>
                  <a:lnTo>
                    <a:pt x="276" y="76"/>
                  </a:lnTo>
                  <a:lnTo>
                    <a:pt x="276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583" y="1946"/>
              <a:ext cx="259" cy="282"/>
            </a:xfrm>
            <a:custGeom>
              <a:avLst/>
              <a:gdLst/>
              <a:ahLst/>
              <a:cxnLst>
                <a:cxn ang="0">
                  <a:pos x="498" y="213"/>
                </a:cxn>
                <a:cxn ang="0">
                  <a:pos x="506" y="196"/>
                </a:cxn>
                <a:cxn ang="0">
                  <a:pos x="513" y="178"/>
                </a:cxn>
                <a:cxn ang="0">
                  <a:pos x="517" y="167"/>
                </a:cxn>
                <a:cxn ang="0">
                  <a:pos x="392" y="0"/>
                </a:cxn>
                <a:cxn ang="0">
                  <a:pos x="238" y="11"/>
                </a:cxn>
                <a:cxn ang="0">
                  <a:pos x="80" y="139"/>
                </a:cxn>
                <a:cxn ang="0">
                  <a:pos x="0" y="376"/>
                </a:cxn>
                <a:cxn ang="0">
                  <a:pos x="76" y="562"/>
                </a:cxn>
                <a:cxn ang="0">
                  <a:pos x="68" y="226"/>
                </a:cxn>
                <a:cxn ang="0">
                  <a:pos x="74" y="215"/>
                </a:cxn>
                <a:cxn ang="0">
                  <a:pos x="84" y="197"/>
                </a:cxn>
                <a:cxn ang="0">
                  <a:pos x="95" y="177"/>
                </a:cxn>
                <a:cxn ang="0">
                  <a:pos x="108" y="154"/>
                </a:cxn>
                <a:cxn ang="0">
                  <a:pos x="120" y="133"/>
                </a:cxn>
                <a:cxn ang="0">
                  <a:pos x="129" y="118"/>
                </a:cxn>
                <a:cxn ang="0">
                  <a:pos x="135" y="110"/>
                </a:cxn>
                <a:cxn ang="0">
                  <a:pos x="133" y="118"/>
                </a:cxn>
                <a:cxn ang="0">
                  <a:pos x="127" y="135"/>
                </a:cxn>
                <a:cxn ang="0">
                  <a:pos x="118" y="158"/>
                </a:cxn>
                <a:cxn ang="0">
                  <a:pos x="112" y="169"/>
                </a:cxn>
                <a:cxn ang="0">
                  <a:pos x="107" y="182"/>
                </a:cxn>
                <a:cxn ang="0">
                  <a:pos x="103" y="196"/>
                </a:cxn>
                <a:cxn ang="0">
                  <a:pos x="97" y="207"/>
                </a:cxn>
                <a:cxn ang="0">
                  <a:pos x="87" y="228"/>
                </a:cxn>
                <a:cxn ang="0">
                  <a:pos x="82" y="243"/>
                </a:cxn>
                <a:cxn ang="0">
                  <a:pos x="160" y="116"/>
                </a:cxn>
                <a:cxn ang="0">
                  <a:pos x="154" y="127"/>
                </a:cxn>
                <a:cxn ang="0">
                  <a:pos x="146" y="144"/>
                </a:cxn>
                <a:cxn ang="0">
                  <a:pos x="137" y="165"/>
                </a:cxn>
                <a:cxn ang="0">
                  <a:pos x="127" y="186"/>
                </a:cxn>
                <a:cxn ang="0">
                  <a:pos x="118" y="205"/>
                </a:cxn>
                <a:cxn ang="0">
                  <a:pos x="110" y="226"/>
                </a:cxn>
                <a:cxn ang="0">
                  <a:pos x="118" y="220"/>
                </a:cxn>
                <a:cxn ang="0">
                  <a:pos x="131" y="203"/>
                </a:cxn>
                <a:cxn ang="0">
                  <a:pos x="148" y="182"/>
                </a:cxn>
                <a:cxn ang="0">
                  <a:pos x="158" y="171"/>
                </a:cxn>
                <a:cxn ang="0">
                  <a:pos x="167" y="159"/>
                </a:cxn>
                <a:cxn ang="0">
                  <a:pos x="184" y="137"/>
                </a:cxn>
                <a:cxn ang="0">
                  <a:pos x="202" y="116"/>
                </a:cxn>
                <a:cxn ang="0">
                  <a:pos x="213" y="102"/>
                </a:cxn>
                <a:cxn ang="0">
                  <a:pos x="299" y="121"/>
                </a:cxn>
                <a:cxn ang="0">
                  <a:pos x="361" y="245"/>
                </a:cxn>
                <a:cxn ang="0">
                  <a:pos x="380" y="222"/>
                </a:cxn>
                <a:cxn ang="0">
                  <a:pos x="403" y="235"/>
                </a:cxn>
                <a:cxn ang="0">
                  <a:pos x="411" y="224"/>
                </a:cxn>
                <a:cxn ang="0">
                  <a:pos x="422" y="218"/>
                </a:cxn>
                <a:cxn ang="0">
                  <a:pos x="494" y="220"/>
                </a:cxn>
              </a:cxnLst>
              <a:rect l="0" t="0" r="r" b="b"/>
              <a:pathLst>
                <a:path w="517" h="562">
                  <a:moveTo>
                    <a:pt x="494" y="220"/>
                  </a:moveTo>
                  <a:lnTo>
                    <a:pt x="498" y="213"/>
                  </a:lnTo>
                  <a:lnTo>
                    <a:pt x="502" y="205"/>
                  </a:lnTo>
                  <a:lnTo>
                    <a:pt x="506" y="196"/>
                  </a:lnTo>
                  <a:lnTo>
                    <a:pt x="510" y="186"/>
                  </a:lnTo>
                  <a:lnTo>
                    <a:pt x="513" y="178"/>
                  </a:lnTo>
                  <a:lnTo>
                    <a:pt x="515" y="173"/>
                  </a:lnTo>
                  <a:lnTo>
                    <a:pt x="517" y="167"/>
                  </a:lnTo>
                  <a:lnTo>
                    <a:pt x="479" y="68"/>
                  </a:lnTo>
                  <a:lnTo>
                    <a:pt x="392" y="0"/>
                  </a:lnTo>
                  <a:lnTo>
                    <a:pt x="331" y="0"/>
                  </a:lnTo>
                  <a:lnTo>
                    <a:pt x="238" y="11"/>
                  </a:lnTo>
                  <a:lnTo>
                    <a:pt x="141" y="63"/>
                  </a:lnTo>
                  <a:lnTo>
                    <a:pt x="80" y="139"/>
                  </a:lnTo>
                  <a:lnTo>
                    <a:pt x="21" y="207"/>
                  </a:lnTo>
                  <a:lnTo>
                    <a:pt x="0" y="376"/>
                  </a:lnTo>
                  <a:lnTo>
                    <a:pt x="44" y="521"/>
                  </a:lnTo>
                  <a:lnTo>
                    <a:pt x="76" y="562"/>
                  </a:lnTo>
                  <a:lnTo>
                    <a:pt x="59" y="369"/>
                  </a:lnTo>
                  <a:lnTo>
                    <a:pt x="68" y="226"/>
                  </a:lnTo>
                  <a:lnTo>
                    <a:pt x="70" y="220"/>
                  </a:lnTo>
                  <a:lnTo>
                    <a:pt x="74" y="215"/>
                  </a:lnTo>
                  <a:lnTo>
                    <a:pt x="78" y="207"/>
                  </a:lnTo>
                  <a:lnTo>
                    <a:pt x="84" y="197"/>
                  </a:lnTo>
                  <a:lnTo>
                    <a:pt x="89" y="186"/>
                  </a:lnTo>
                  <a:lnTo>
                    <a:pt x="95" y="177"/>
                  </a:lnTo>
                  <a:lnTo>
                    <a:pt x="103" y="165"/>
                  </a:lnTo>
                  <a:lnTo>
                    <a:pt x="108" y="154"/>
                  </a:lnTo>
                  <a:lnTo>
                    <a:pt x="114" y="142"/>
                  </a:lnTo>
                  <a:lnTo>
                    <a:pt x="120" y="133"/>
                  </a:lnTo>
                  <a:lnTo>
                    <a:pt x="126" y="123"/>
                  </a:lnTo>
                  <a:lnTo>
                    <a:pt x="129" y="118"/>
                  </a:lnTo>
                  <a:lnTo>
                    <a:pt x="133" y="112"/>
                  </a:lnTo>
                  <a:lnTo>
                    <a:pt x="135" y="110"/>
                  </a:lnTo>
                  <a:lnTo>
                    <a:pt x="135" y="112"/>
                  </a:lnTo>
                  <a:lnTo>
                    <a:pt x="133" y="118"/>
                  </a:lnTo>
                  <a:lnTo>
                    <a:pt x="131" y="125"/>
                  </a:lnTo>
                  <a:lnTo>
                    <a:pt x="127" y="135"/>
                  </a:lnTo>
                  <a:lnTo>
                    <a:pt x="122" y="146"/>
                  </a:lnTo>
                  <a:lnTo>
                    <a:pt x="118" y="158"/>
                  </a:lnTo>
                  <a:lnTo>
                    <a:pt x="116" y="163"/>
                  </a:lnTo>
                  <a:lnTo>
                    <a:pt x="112" y="169"/>
                  </a:lnTo>
                  <a:lnTo>
                    <a:pt x="110" y="177"/>
                  </a:lnTo>
                  <a:lnTo>
                    <a:pt x="107" y="182"/>
                  </a:lnTo>
                  <a:lnTo>
                    <a:pt x="105" y="188"/>
                  </a:lnTo>
                  <a:lnTo>
                    <a:pt x="103" y="196"/>
                  </a:lnTo>
                  <a:lnTo>
                    <a:pt x="99" y="201"/>
                  </a:lnTo>
                  <a:lnTo>
                    <a:pt x="97" y="207"/>
                  </a:lnTo>
                  <a:lnTo>
                    <a:pt x="91" y="218"/>
                  </a:lnTo>
                  <a:lnTo>
                    <a:pt x="87" y="228"/>
                  </a:lnTo>
                  <a:lnTo>
                    <a:pt x="84" y="237"/>
                  </a:lnTo>
                  <a:lnTo>
                    <a:pt x="82" y="243"/>
                  </a:lnTo>
                  <a:lnTo>
                    <a:pt x="78" y="249"/>
                  </a:lnTo>
                  <a:lnTo>
                    <a:pt x="160" y="116"/>
                  </a:lnTo>
                  <a:lnTo>
                    <a:pt x="156" y="121"/>
                  </a:lnTo>
                  <a:lnTo>
                    <a:pt x="154" y="127"/>
                  </a:lnTo>
                  <a:lnTo>
                    <a:pt x="150" y="135"/>
                  </a:lnTo>
                  <a:lnTo>
                    <a:pt x="146" y="144"/>
                  </a:lnTo>
                  <a:lnTo>
                    <a:pt x="141" y="154"/>
                  </a:lnTo>
                  <a:lnTo>
                    <a:pt x="137" y="165"/>
                  </a:lnTo>
                  <a:lnTo>
                    <a:pt x="131" y="175"/>
                  </a:lnTo>
                  <a:lnTo>
                    <a:pt x="127" y="186"/>
                  </a:lnTo>
                  <a:lnTo>
                    <a:pt x="122" y="196"/>
                  </a:lnTo>
                  <a:lnTo>
                    <a:pt x="118" y="205"/>
                  </a:lnTo>
                  <a:lnTo>
                    <a:pt x="114" y="215"/>
                  </a:lnTo>
                  <a:lnTo>
                    <a:pt x="110" y="226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3"/>
                  </a:lnTo>
                  <a:lnTo>
                    <a:pt x="131" y="203"/>
                  </a:lnTo>
                  <a:lnTo>
                    <a:pt x="139" y="194"/>
                  </a:lnTo>
                  <a:lnTo>
                    <a:pt x="148" y="182"/>
                  </a:lnTo>
                  <a:lnTo>
                    <a:pt x="152" y="177"/>
                  </a:lnTo>
                  <a:lnTo>
                    <a:pt x="158" y="171"/>
                  </a:lnTo>
                  <a:lnTo>
                    <a:pt x="162" y="165"/>
                  </a:lnTo>
                  <a:lnTo>
                    <a:pt x="167" y="159"/>
                  </a:lnTo>
                  <a:lnTo>
                    <a:pt x="175" y="148"/>
                  </a:lnTo>
                  <a:lnTo>
                    <a:pt x="184" y="137"/>
                  </a:lnTo>
                  <a:lnTo>
                    <a:pt x="194" y="125"/>
                  </a:lnTo>
                  <a:lnTo>
                    <a:pt x="202" y="116"/>
                  </a:lnTo>
                  <a:lnTo>
                    <a:pt x="207" y="108"/>
                  </a:lnTo>
                  <a:lnTo>
                    <a:pt x="213" y="102"/>
                  </a:lnTo>
                  <a:lnTo>
                    <a:pt x="217" y="97"/>
                  </a:lnTo>
                  <a:lnTo>
                    <a:pt x="299" y="121"/>
                  </a:lnTo>
                  <a:lnTo>
                    <a:pt x="335" y="222"/>
                  </a:lnTo>
                  <a:lnTo>
                    <a:pt x="361" y="245"/>
                  </a:lnTo>
                  <a:lnTo>
                    <a:pt x="384" y="251"/>
                  </a:lnTo>
                  <a:lnTo>
                    <a:pt x="380" y="222"/>
                  </a:lnTo>
                  <a:lnTo>
                    <a:pt x="367" y="167"/>
                  </a:lnTo>
                  <a:lnTo>
                    <a:pt x="403" y="235"/>
                  </a:lnTo>
                  <a:lnTo>
                    <a:pt x="354" y="102"/>
                  </a:lnTo>
                  <a:lnTo>
                    <a:pt x="411" y="224"/>
                  </a:lnTo>
                  <a:lnTo>
                    <a:pt x="388" y="135"/>
                  </a:lnTo>
                  <a:lnTo>
                    <a:pt x="422" y="218"/>
                  </a:lnTo>
                  <a:lnTo>
                    <a:pt x="432" y="234"/>
                  </a:lnTo>
                  <a:lnTo>
                    <a:pt x="494" y="220"/>
                  </a:lnTo>
                  <a:lnTo>
                    <a:pt x="494" y="2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492" y="1915"/>
              <a:ext cx="158" cy="424"/>
            </a:xfrm>
            <a:custGeom>
              <a:avLst/>
              <a:gdLst/>
              <a:ahLst/>
              <a:cxnLst>
                <a:cxn ang="0">
                  <a:pos x="240" y="791"/>
                </a:cxn>
                <a:cxn ang="0">
                  <a:pos x="189" y="806"/>
                </a:cxn>
                <a:cxn ang="0">
                  <a:pos x="217" y="848"/>
                </a:cxn>
                <a:cxn ang="0">
                  <a:pos x="149" y="829"/>
                </a:cxn>
                <a:cxn ang="0">
                  <a:pos x="126" y="800"/>
                </a:cxn>
                <a:cxn ang="0">
                  <a:pos x="78" y="760"/>
                </a:cxn>
                <a:cxn ang="0">
                  <a:pos x="35" y="720"/>
                </a:cxn>
                <a:cxn ang="0">
                  <a:pos x="0" y="662"/>
                </a:cxn>
                <a:cxn ang="0">
                  <a:pos x="25" y="492"/>
                </a:cxn>
                <a:cxn ang="0">
                  <a:pos x="97" y="283"/>
                </a:cxn>
                <a:cxn ang="0">
                  <a:pos x="191" y="122"/>
                </a:cxn>
                <a:cxn ang="0">
                  <a:pos x="316" y="0"/>
                </a:cxn>
                <a:cxn ang="0">
                  <a:pos x="198" y="148"/>
                </a:cxn>
                <a:cxn ang="0">
                  <a:pos x="154" y="230"/>
                </a:cxn>
                <a:cxn ang="0">
                  <a:pos x="274" y="87"/>
                </a:cxn>
                <a:cxn ang="0">
                  <a:pos x="156" y="264"/>
                </a:cxn>
                <a:cxn ang="0">
                  <a:pos x="265" y="175"/>
                </a:cxn>
                <a:cxn ang="0">
                  <a:pos x="170" y="329"/>
                </a:cxn>
                <a:cxn ang="0">
                  <a:pos x="166" y="443"/>
                </a:cxn>
                <a:cxn ang="0">
                  <a:pos x="234" y="620"/>
                </a:cxn>
                <a:cxn ang="0">
                  <a:pos x="246" y="698"/>
                </a:cxn>
                <a:cxn ang="0">
                  <a:pos x="263" y="745"/>
                </a:cxn>
                <a:cxn ang="0">
                  <a:pos x="240" y="791"/>
                </a:cxn>
                <a:cxn ang="0">
                  <a:pos x="240" y="791"/>
                </a:cxn>
              </a:cxnLst>
              <a:rect l="0" t="0" r="r" b="b"/>
              <a:pathLst>
                <a:path w="316" h="848">
                  <a:moveTo>
                    <a:pt x="240" y="791"/>
                  </a:moveTo>
                  <a:lnTo>
                    <a:pt x="189" y="806"/>
                  </a:lnTo>
                  <a:lnTo>
                    <a:pt x="217" y="848"/>
                  </a:lnTo>
                  <a:lnTo>
                    <a:pt x="149" y="829"/>
                  </a:lnTo>
                  <a:lnTo>
                    <a:pt x="126" y="800"/>
                  </a:lnTo>
                  <a:lnTo>
                    <a:pt x="78" y="760"/>
                  </a:lnTo>
                  <a:lnTo>
                    <a:pt x="35" y="720"/>
                  </a:lnTo>
                  <a:lnTo>
                    <a:pt x="0" y="662"/>
                  </a:lnTo>
                  <a:lnTo>
                    <a:pt x="25" y="492"/>
                  </a:lnTo>
                  <a:lnTo>
                    <a:pt x="97" y="283"/>
                  </a:lnTo>
                  <a:lnTo>
                    <a:pt x="191" y="122"/>
                  </a:lnTo>
                  <a:lnTo>
                    <a:pt x="316" y="0"/>
                  </a:lnTo>
                  <a:lnTo>
                    <a:pt x="198" y="148"/>
                  </a:lnTo>
                  <a:lnTo>
                    <a:pt x="154" y="230"/>
                  </a:lnTo>
                  <a:lnTo>
                    <a:pt x="274" y="87"/>
                  </a:lnTo>
                  <a:lnTo>
                    <a:pt x="156" y="264"/>
                  </a:lnTo>
                  <a:lnTo>
                    <a:pt x="265" y="175"/>
                  </a:lnTo>
                  <a:lnTo>
                    <a:pt x="170" y="329"/>
                  </a:lnTo>
                  <a:lnTo>
                    <a:pt x="166" y="443"/>
                  </a:lnTo>
                  <a:lnTo>
                    <a:pt x="234" y="620"/>
                  </a:lnTo>
                  <a:lnTo>
                    <a:pt x="246" y="698"/>
                  </a:lnTo>
                  <a:lnTo>
                    <a:pt x="263" y="745"/>
                  </a:lnTo>
                  <a:lnTo>
                    <a:pt x="240" y="791"/>
                  </a:lnTo>
                  <a:lnTo>
                    <a:pt x="240" y="7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885" y="2076"/>
              <a:ext cx="177" cy="23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9" y="0"/>
                </a:cxn>
                <a:cxn ang="0">
                  <a:pos x="177" y="35"/>
                </a:cxn>
                <a:cxn ang="0">
                  <a:pos x="256" y="69"/>
                </a:cxn>
                <a:cxn ang="0">
                  <a:pos x="346" y="135"/>
                </a:cxn>
                <a:cxn ang="0">
                  <a:pos x="353" y="221"/>
                </a:cxn>
                <a:cxn ang="0">
                  <a:pos x="323" y="185"/>
                </a:cxn>
                <a:cxn ang="0">
                  <a:pos x="268" y="145"/>
                </a:cxn>
                <a:cxn ang="0">
                  <a:pos x="213" y="145"/>
                </a:cxn>
                <a:cxn ang="0">
                  <a:pos x="285" y="169"/>
                </a:cxn>
                <a:cxn ang="0">
                  <a:pos x="338" y="226"/>
                </a:cxn>
                <a:cxn ang="0">
                  <a:pos x="277" y="183"/>
                </a:cxn>
                <a:cxn ang="0">
                  <a:pos x="220" y="168"/>
                </a:cxn>
                <a:cxn ang="0">
                  <a:pos x="313" y="223"/>
                </a:cxn>
                <a:cxn ang="0">
                  <a:pos x="329" y="282"/>
                </a:cxn>
                <a:cxn ang="0">
                  <a:pos x="281" y="225"/>
                </a:cxn>
                <a:cxn ang="0">
                  <a:pos x="236" y="192"/>
                </a:cxn>
                <a:cxn ang="0">
                  <a:pos x="306" y="274"/>
                </a:cxn>
                <a:cxn ang="0">
                  <a:pos x="312" y="360"/>
                </a:cxn>
                <a:cxn ang="0">
                  <a:pos x="274" y="407"/>
                </a:cxn>
                <a:cxn ang="0">
                  <a:pos x="209" y="464"/>
                </a:cxn>
                <a:cxn ang="0">
                  <a:pos x="161" y="475"/>
                </a:cxn>
                <a:cxn ang="0">
                  <a:pos x="163" y="415"/>
                </a:cxn>
                <a:cxn ang="0">
                  <a:pos x="142" y="436"/>
                </a:cxn>
                <a:cxn ang="0">
                  <a:pos x="129" y="352"/>
                </a:cxn>
                <a:cxn ang="0">
                  <a:pos x="123" y="399"/>
                </a:cxn>
                <a:cxn ang="0">
                  <a:pos x="97" y="451"/>
                </a:cxn>
                <a:cxn ang="0">
                  <a:pos x="112" y="352"/>
                </a:cxn>
                <a:cxn ang="0">
                  <a:pos x="95" y="276"/>
                </a:cxn>
                <a:cxn ang="0">
                  <a:pos x="93" y="223"/>
                </a:cxn>
                <a:cxn ang="0">
                  <a:pos x="81" y="137"/>
                </a:cxn>
                <a:cxn ang="0">
                  <a:pos x="123" y="215"/>
                </a:cxn>
                <a:cxn ang="0">
                  <a:pos x="87" y="78"/>
                </a:cxn>
                <a:cxn ang="0">
                  <a:pos x="137" y="171"/>
                </a:cxn>
                <a:cxn ang="0">
                  <a:pos x="93" y="63"/>
                </a:cxn>
                <a:cxn ang="0">
                  <a:pos x="59" y="4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53" h="475">
                  <a:moveTo>
                    <a:pt x="0" y="10"/>
                  </a:moveTo>
                  <a:lnTo>
                    <a:pt x="49" y="0"/>
                  </a:lnTo>
                  <a:lnTo>
                    <a:pt x="177" y="35"/>
                  </a:lnTo>
                  <a:lnTo>
                    <a:pt x="256" y="69"/>
                  </a:lnTo>
                  <a:lnTo>
                    <a:pt x="346" y="135"/>
                  </a:lnTo>
                  <a:lnTo>
                    <a:pt x="353" y="221"/>
                  </a:lnTo>
                  <a:lnTo>
                    <a:pt x="323" y="185"/>
                  </a:lnTo>
                  <a:lnTo>
                    <a:pt x="268" y="145"/>
                  </a:lnTo>
                  <a:lnTo>
                    <a:pt x="213" y="145"/>
                  </a:lnTo>
                  <a:lnTo>
                    <a:pt x="285" y="169"/>
                  </a:lnTo>
                  <a:lnTo>
                    <a:pt x="338" y="226"/>
                  </a:lnTo>
                  <a:lnTo>
                    <a:pt x="277" y="183"/>
                  </a:lnTo>
                  <a:lnTo>
                    <a:pt x="220" y="168"/>
                  </a:lnTo>
                  <a:lnTo>
                    <a:pt x="313" y="223"/>
                  </a:lnTo>
                  <a:lnTo>
                    <a:pt x="329" y="282"/>
                  </a:lnTo>
                  <a:lnTo>
                    <a:pt x="281" y="225"/>
                  </a:lnTo>
                  <a:lnTo>
                    <a:pt x="236" y="192"/>
                  </a:lnTo>
                  <a:lnTo>
                    <a:pt x="306" y="274"/>
                  </a:lnTo>
                  <a:lnTo>
                    <a:pt x="312" y="360"/>
                  </a:lnTo>
                  <a:lnTo>
                    <a:pt x="274" y="407"/>
                  </a:lnTo>
                  <a:lnTo>
                    <a:pt x="209" y="464"/>
                  </a:lnTo>
                  <a:lnTo>
                    <a:pt x="161" y="475"/>
                  </a:lnTo>
                  <a:lnTo>
                    <a:pt x="163" y="415"/>
                  </a:lnTo>
                  <a:lnTo>
                    <a:pt x="142" y="436"/>
                  </a:lnTo>
                  <a:lnTo>
                    <a:pt x="129" y="352"/>
                  </a:lnTo>
                  <a:lnTo>
                    <a:pt x="123" y="399"/>
                  </a:lnTo>
                  <a:lnTo>
                    <a:pt x="97" y="451"/>
                  </a:lnTo>
                  <a:lnTo>
                    <a:pt x="112" y="352"/>
                  </a:lnTo>
                  <a:lnTo>
                    <a:pt x="95" y="276"/>
                  </a:lnTo>
                  <a:lnTo>
                    <a:pt x="93" y="223"/>
                  </a:lnTo>
                  <a:lnTo>
                    <a:pt x="81" y="137"/>
                  </a:lnTo>
                  <a:lnTo>
                    <a:pt x="123" y="215"/>
                  </a:lnTo>
                  <a:lnTo>
                    <a:pt x="87" y="78"/>
                  </a:lnTo>
                  <a:lnTo>
                    <a:pt x="137" y="171"/>
                  </a:lnTo>
                  <a:lnTo>
                    <a:pt x="93" y="63"/>
                  </a:lnTo>
                  <a:lnTo>
                    <a:pt x="59" y="4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845" y="1889"/>
              <a:ext cx="185" cy="182"/>
            </a:xfrm>
            <a:custGeom>
              <a:avLst/>
              <a:gdLst/>
              <a:ahLst/>
              <a:cxnLst>
                <a:cxn ang="0">
                  <a:pos x="36" y="100"/>
                </a:cxn>
                <a:cxn ang="0">
                  <a:pos x="93" y="194"/>
                </a:cxn>
                <a:cxn ang="0">
                  <a:pos x="89" y="273"/>
                </a:cxn>
                <a:cxn ang="0">
                  <a:pos x="25" y="348"/>
                </a:cxn>
                <a:cxn ang="0">
                  <a:pos x="63" y="363"/>
                </a:cxn>
                <a:cxn ang="0">
                  <a:pos x="213" y="363"/>
                </a:cxn>
                <a:cxn ang="0">
                  <a:pos x="118" y="321"/>
                </a:cxn>
                <a:cxn ang="0">
                  <a:pos x="120" y="317"/>
                </a:cxn>
                <a:cxn ang="0">
                  <a:pos x="123" y="308"/>
                </a:cxn>
                <a:cxn ang="0">
                  <a:pos x="127" y="304"/>
                </a:cxn>
                <a:cxn ang="0">
                  <a:pos x="131" y="298"/>
                </a:cxn>
                <a:cxn ang="0">
                  <a:pos x="139" y="292"/>
                </a:cxn>
                <a:cxn ang="0">
                  <a:pos x="194" y="292"/>
                </a:cxn>
                <a:cxn ang="0">
                  <a:pos x="228" y="311"/>
                </a:cxn>
                <a:cxn ang="0">
                  <a:pos x="188" y="281"/>
                </a:cxn>
                <a:cxn ang="0">
                  <a:pos x="137" y="264"/>
                </a:cxn>
                <a:cxn ang="0">
                  <a:pos x="150" y="228"/>
                </a:cxn>
                <a:cxn ang="0">
                  <a:pos x="236" y="253"/>
                </a:cxn>
                <a:cxn ang="0">
                  <a:pos x="196" y="222"/>
                </a:cxn>
                <a:cxn ang="0">
                  <a:pos x="167" y="196"/>
                </a:cxn>
                <a:cxn ang="0">
                  <a:pos x="228" y="201"/>
                </a:cxn>
                <a:cxn ang="0">
                  <a:pos x="190" y="173"/>
                </a:cxn>
                <a:cxn ang="0">
                  <a:pos x="268" y="205"/>
                </a:cxn>
                <a:cxn ang="0">
                  <a:pos x="369" y="296"/>
                </a:cxn>
                <a:cxn ang="0">
                  <a:pos x="228" y="140"/>
                </a:cxn>
                <a:cxn ang="0">
                  <a:pos x="169" y="102"/>
                </a:cxn>
                <a:cxn ang="0">
                  <a:pos x="114" y="70"/>
                </a:cxn>
                <a:cxn ang="0">
                  <a:pos x="49" y="51"/>
                </a:cxn>
                <a:cxn ang="0">
                  <a:pos x="9" y="57"/>
                </a:cxn>
                <a:cxn ang="0">
                  <a:pos x="38" y="23"/>
                </a:cxn>
                <a:cxn ang="0">
                  <a:pos x="82" y="0"/>
                </a:cxn>
                <a:cxn ang="0">
                  <a:pos x="40" y="7"/>
                </a:cxn>
                <a:cxn ang="0">
                  <a:pos x="0" y="47"/>
                </a:cxn>
                <a:cxn ang="0">
                  <a:pos x="4" y="85"/>
                </a:cxn>
                <a:cxn ang="0">
                  <a:pos x="36" y="100"/>
                </a:cxn>
                <a:cxn ang="0">
                  <a:pos x="36" y="100"/>
                </a:cxn>
              </a:cxnLst>
              <a:rect l="0" t="0" r="r" b="b"/>
              <a:pathLst>
                <a:path w="369" h="363">
                  <a:moveTo>
                    <a:pt x="36" y="100"/>
                  </a:moveTo>
                  <a:lnTo>
                    <a:pt x="93" y="194"/>
                  </a:lnTo>
                  <a:lnTo>
                    <a:pt x="89" y="273"/>
                  </a:lnTo>
                  <a:lnTo>
                    <a:pt x="25" y="348"/>
                  </a:lnTo>
                  <a:lnTo>
                    <a:pt x="63" y="363"/>
                  </a:lnTo>
                  <a:lnTo>
                    <a:pt x="213" y="363"/>
                  </a:lnTo>
                  <a:lnTo>
                    <a:pt x="118" y="321"/>
                  </a:lnTo>
                  <a:lnTo>
                    <a:pt x="120" y="317"/>
                  </a:lnTo>
                  <a:lnTo>
                    <a:pt x="123" y="308"/>
                  </a:lnTo>
                  <a:lnTo>
                    <a:pt x="127" y="304"/>
                  </a:lnTo>
                  <a:lnTo>
                    <a:pt x="131" y="298"/>
                  </a:lnTo>
                  <a:lnTo>
                    <a:pt x="139" y="292"/>
                  </a:lnTo>
                  <a:lnTo>
                    <a:pt x="194" y="292"/>
                  </a:lnTo>
                  <a:lnTo>
                    <a:pt x="228" y="311"/>
                  </a:lnTo>
                  <a:lnTo>
                    <a:pt x="188" y="281"/>
                  </a:lnTo>
                  <a:lnTo>
                    <a:pt x="137" y="264"/>
                  </a:lnTo>
                  <a:lnTo>
                    <a:pt x="150" y="228"/>
                  </a:lnTo>
                  <a:lnTo>
                    <a:pt x="236" y="253"/>
                  </a:lnTo>
                  <a:lnTo>
                    <a:pt x="196" y="222"/>
                  </a:lnTo>
                  <a:lnTo>
                    <a:pt x="167" y="196"/>
                  </a:lnTo>
                  <a:lnTo>
                    <a:pt x="228" y="201"/>
                  </a:lnTo>
                  <a:lnTo>
                    <a:pt x="190" y="173"/>
                  </a:lnTo>
                  <a:lnTo>
                    <a:pt x="268" y="205"/>
                  </a:lnTo>
                  <a:lnTo>
                    <a:pt x="369" y="296"/>
                  </a:lnTo>
                  <a:lnTo>
                    <a:pt x="228" y="140"/>
                  </a:lnTo>
                  <a:lnTo>
                    <a:pt x="169" y="102"/>
                  </a:lnTo>
                  <a:lnTo>
                    <a:pt x="114" y="70"/>
                  </a:lnTo>
                  <a:lnTo>
                    <a:pt x="49" y="51"/>
                  </a:lnTo>
                  <a:lnTo>
                    <a:pt x="9" y="57"/>
                  </a:lnTo>
                  <a:lnTo>
                    <a:pt x="38" y="23"/>
                  </a:lnTo>
                  <a:lnTo>
                    <a:pt x="82" y="0"/>
                  </a:lnTo>
                  <a:lnTo>
                    <a:pt x="40" y="7"/>
                  </a:lnTo>
                  <a:lnTo>
                    <a:pt x="0" y="47"/>
                  </a:lnTo>
                  <a:lnTo>
                    <a:pt x="4" y="85"/>
                  </a:lnTo>
                  <a:lnTo>
                    <a:pt x="36" y="100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732" y="1918"/>
              <a:ext cx="153" cy="138"/>
            </a:xfrm>
            <a:custGeom>
              <a:avLst/>
              <a:gdLst/>
              <a:ahLst/>
              <a:cxnLst>
                <a:cxn ang="0">
                  <a:pos x="226" y="272"/>
                </a:cxn>
                <a:cxn ang="0">
                  <a:pos x="247" y="201"/>
                </a:cxn>
                <a:cxn ang="0">
                  <a:pos x="161" y="70"/>
                </a:cxn>
                <a:cxn ang="0">
                  <a:pos x="228" y="135"/>
                </a:cxn>
                <a:cxn ang="0">
                  <a:pos x="254" y="142"/>
                </a:cxn>
                <a:cxn ang="0">
                  <a:pos x="195" y="66"/>
                </a:cxn>
                <a:cxn ang="0">
                  <a:pos x="87" y="24"/>
                </a:cxn>
                <a:cxn ang="0">
                  <a:pos x="0" y="26"/>
                </a:cxn>
                <a:cxn ang="0">
                  <a:pos x="15" y="23"/>
                </a:cxn>
                <a:cxn ang="0">
                  <a:pos x="47" y="13"/>
                </a:cxn>
                <a:cxn ang="0">
                  <a:pos x="81" y="5"/>
                </a:cxn>
                <a:cxn ang="0">
                  <a:pos x="100" y="0"/>
                </a:cxn>
                <a:cxn ang="0">
                  <a:pos x="121" y="5"/>
                </a:cxn>
                <a:cxn ang="0">
                  <a:pos x="138" y="11"/>
                </a:cxn>
                <a:cxn ang="0">
                  <a:pos x="159" y="19"/>
                </a:cxn>
                <a:cxn ang="0">
                  <a:pos x="178" y="24"/>
                </a:cxn>
                <a:cxn ang="0">
                  <a:pos x="195" y="32"/>
                </a:cxn>
                <a:cxn ang="0">
                  <a:pos x="213" y="36"/>
                </a:cxn>
                <a:cxn ang="0">
                  <a:pos x="264" y="89"/>
                </a:cxn>
                <a:cxn ang="0">
                  <a:pos x="306" y="167"/>
                </a:cxn>
                <a:cxn ang="0">
                  <a:pos x="283" y="232"/>
                </a:cxn>
                <a:cxn ang="0">
                  <a:pos x="268" y="165"/>
                </a:cxn>
                <a:cxn ang="0">
                  <a:pos x="268" y="230"/>
                </a:cxn>
                <a:cxn ang="0">
                  <a:pos x="251" y="275"/>
                </a:cxn>
                <a:cxn ang="0">
                  <a:pos x="226" y="272"/>
                </a:cxn>
                <a:cxn ang="0">
                  <a:pos x="226" y="272"/>
                </a:cxn>
              </a:cxnLst>
              <a:rect l="0" t="0" r="r" b="b"/>
              <a:pathLst>
                <a:path w="306" h="275">
                  <a:moveTo>
                    <a:pt x="226" y="272"/>
                  </a:moveTo>
                  <a:lnTo>
                    <a:pt x="247" y="201"/>
                  </a:lnTo>
                  <a:lnTo>
                    <a:pt x="161" y="70"/>
                  </a:lnTo>
                  <a:lnTo>
                    <a:pt x="228" y="135"/>
                  </a:lnTo>
                  <a:lnTo>
                    <a:pt x="254" y="142"/>
                  </a:lnTo>
                  <a:lnTo>
                    <a:pt x="195" y="66"/>
                  </a:lnTo>
                  <a:lnTo>
                    <a:pt x="87" y="24"/>
                  </a:lnTo>
                  <a:lnTo>
                    <a:pt x="0" y="26"/>
                  </a:lnTo>
                  <a:lnTo>
                    <a:pt x="15" y="23"/>
                  </a:lnTo>
                  <a:lnTo>
                    <a:pt x="47" y="13"/>
                  </a:lnTo>
                  <a:lnTo>
                    <a:pt x="81" y="5"/>
                  </a:lnTo>
                  <a:lnTo>
                    <a:pt x="100" y="0"/>
                  </a:lnTo>
                  <a:lnTo>
                    <a:pt x="121" y="5"/>
                  </a:lnTo>
                  <a:lnTo>
                    <a:pt x="138" y="11"/>
                  </a:lnTo>
                  <a:lnTo>
                    <a:pt x="159" y="19"/>
                  </a:lnTo>
                  <a:lnTo>
                    <a:pt x="178" y="24"/>
                  </a:lnTo>
                  <a:lnTo>
                    <a:pt x="195" y="32"/>
                  </a:lnTo>
                  <a:lnTo>
                    <a:pt x="213" y="36"/>
                  </a:lnTo>
                  <a:lnTo>
                    <a:pt x="264" y="89"/>
                  </a:lnTo>
                  <a:lnTo>
                    <a:pt x="306" y="167"/>
                  </a:lnTo>
                  <a:lnTo>
                    <a:pt x="283" y="232"/>
                  </a:lnTo>
                  <a:lnTo>
                    <a:pt x="268" y="165"/>
                  </a:lnTo>
                  <a:lnTo>
                    <a:pt x="268" y="230"/>
                  </a:lnTo>
                  <a:lnTo>
                    <a:pt x="251" y="275"/>
                  </a:lnTo>
                  <a:lnTo>
                    <a:pt x="226" y="272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3930" y="1972"/>
              <a:ext cx="140" cy="213"/>
            </a:xfrm>
            <a:custGeom>
              <a:avLst/>
              <a:gdLst/>
              <a:ahLst/>
              <a:cxnLst>
                <a:cxn ang="0">
                  <a:pos x="78" y="162"/>
                </a:cxn>
                <a:cxn ang="0">
                  <a:pos x="131" y="207"/>
                </a:cxn>
                <a:cxn ang="0">
                  <a:pos x="162" y="274"/>
                </a:cxn>
                <a:cxn ang="0">
                  <a:pos x="160" y="211"/>
                </a:cxn>
                <a:cxn ang="0">
                  <a:pos x="205" y="281"/>
                </a:cxn>
                <a:cxn ang="0">
                  <a:pos x="223" y="319"/>
                </a:cxn>
                <a:cxn ang="0">
                  <a:pos x="223" y="249"/>
                </a:cxn>
                <a:cxn ang="0">
                  <a:pos x="160" y="135"/>
                </a:cxn>
                <a:cxn ang="0">
                  <a:pos x="131" y="86"/>
                </a:cxn>
                <a:cxn ang="0">
                  <a:pos x="205" y="156"/>
                </a:cxn>
                <a:cxn ang="0">
                  <a:pos x="261" y="300"/>
                </a:cxn>
                <a:cxn ang="0">
                  <a:pos x="264" y="426"/>
                </a:cxn>
                <a:cxn ang="0">
                  <a:pos x="280" y="323"/>
                </a:cxn>
                <a:cxn ang="0">
                  <a:pos x="240" y="207"/>
                </a:cxn>
                <a:cxn ang="0">
                  <a:pos x="204" y="116"/>
                </a:cxn>
                <a:cxn ang="0">
                  <a:pos x="133" y="63"/>
                </a:cxn>
                <a:cxn ang="0">
                  <a:pos x="69" y="29"/>
                </a:cxn>
                <a:cxn ang="0">
                  <a:pos x="0" y="0"/>
                </a:cxn>
                <a:cxn ang="0">
                  <a:pos x="95" y="114"/>
                </a:cxn>
                <a:cxn ang="0">
                  <a:pos x="147" y="181"/>
                </a:cxn>
                <a:cxn ang="0">
                  <a:pos x="70" y="120"/>
                </a:cxn>
                <a:cxn ang="0">
                  <a:pos x="78" y="162"/>
                </a:cxn>
                <a:cxn ang="0">
                  <a:pos x="78" y="162"/>
                </a:cxn>
              </a:cxnLst>
              <a:rect l="0" t="0" r="r" b="b"/>
              <a:pathLst>
                <a:path w="280" h="426">
                  <a:moveTo>
                    <a:pt x="78" y="162"/>
                  </a:moveTo>
                  <a:lnTo>
                    <a:pt x="131" y="207"/>
                  </a:lnTo>
                  <a:lnTo>
                    <a:pt x="162" y="274"/>
                  </a:lnTo>
                  <a:lnTo>
                    <a:pt x="160" y="211"/>
                  </a:lnTo>
                  <a:lnTo>
                    <a:pt x="205" y="281"/>
                  </a:lnTo>
                  <a:lnTo>
                    <a:pt x="223" y="319"/>
                  </a:lnTo>
                  <a:lnTo>
                    <a:pt x="223" y="249"/>
                  </a:lnTo>
                  <a:lnTo>
                    <a:pt x="160" y="135"/>
                  </a:lnTo>
                  <a:lnTo>
                    <a:pt x="131" y="86"/>
                  </a:lnTo>
                  <a:lnTo>
                    <a:pt x="205" y="156"/>
                  </a:lnTo>
                  <a:lnTo>
                    <a:pt x="261" y="300"/>
                  </a:lnTo>
                  <a:lnTo>
                    <a:pt x="264" y="426"/>
                  </a:lnTo>
                  <a:lnTo>
                    <a:pt x="280" y="323"/>
                  </a:lnTo>
                  <a:lnTo>
                    <a:pt x="240" y="207"/>
                  </a:lnTo>
                  <a:lnTo>
                    <a:pt x="204" y="116"/>
                  </a:lnTo>
                  <a:lnTo>
                    <a:pt x="133" y="63"/>
                  </a:lnTo>
                  <a:lnTo>
                    <a:pt x="69" y="29"/>
                  </a:lnTo>
                  <a:lnTo>
                    <a:pt x="0" y="0"/>
                  </a:lnTo>
                  <a:lnTo>
                    <a:pt x="95" y="114"/>
                  </a:lnTo>
                  <a:lnTo>
                    <a:pt x="147" y="181"/>
                  </a:lnTo>
                  <a:lnTo>
                    <a:pt x="70" y="120"/>
                  </a:lnTo>
                  <a:lnTo>
                    <a:pt x="78" y="162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602" y="1872"/>
              <a:ext cx="255" cy="127"/>
            </a:xfrm>
            <a:custGeom>
              <a:avLst/>
              <a:gdLst/>
              <a:ahLst/>
              <a:cxnLst>
                <a:cxn ang="0">
                  <a:pos x="84" y="104"/>
                </a:cxn>
                <a:cxn ang="0">
                  <a:pos x="169" y="43"/>
                </a:cxn>
                <a:cxn ang="0">
                  <a:pos x="253" y="24"/>
                </a:cxn>
                <a:cxn ang="0">
                  <a:pos x="329" y="24"/>
                </a:cxn>
                <a:cxn ang="0">
                  <a:pos x="394" y="53"/>
                </a:cxn>
                <a:cxn ang="0">
                  <a:pos x="390" y="5"/>
                </a:cxn>
                <a:cxn ang="0">
                  <a:pos x="416" y="51"/>
                </a:cxn>
                <a:cxn ang="0">
                  <a:pos x="481" y="0"/>
                </a:cxn>
                <a:cxn ang="0">
                  <a:pos x="462" y="41"/>
                </a:cxn>
                <a:cxn ang="0">
                  <a:pos x="510" y="17"/>
                </a:cxn>
                <a:cxn ang="0">
                  <a:pos x="479" y="77"/>
                </a:cxn>
                <a:cxn ang="0">
                  <a:pos x="481" y="117"/>
                </a:cxn>
                <a:cxn ang="0">
                  <a:pos x="386" y="70"/>
                </a:cxn>
                <a:cxn ang="0">
                  <a:pos x="278" y="74"/>
                </a:cxn>
                <a:cxn ang="0">
                  <a:pos x="164" y="112"/>
                </a:cxn>
                <a:cxn ang="0">
                  <a:pos x="240" y="112"/>
                </a:cxn>
                <a:cxn ang="0">
                  <a:pos x="108" y="152"/>
                </a:cxn>
                <a:cxn ang="0">
                  <a:pos x="67" y="195"/>
                </a:cxn>
                <a:cxn ang="0">
                  <a:pos x="150" y="171"/>
                </a:cxn>
                <a:cxn ang="0">
                  <a:pos x="0" y="252"/>
                </a:cxn>
                <a:cxn ang="0">
                  <a:pos x="30" y="152"/>
                </a:cxn>
                <a:cxn ang="0">
                  <a:pos x="84" y="104"/>
                </a:cxn>
                <a:cxn ang="0">
                  <a:pos x="84" y="104"/>
                </a:cxn>
              </a:cxnLst>
              <a:rect l="0" t="0" r="r" b="b"/>
              <a:pathLst>
                <a:path w="510" h="252">
                  <a:moveTo>
                    <a:pt x="84" y="104"/>
                  </a:moveTo>
                  <a:lnTo>
                    <a:pt x="169" y="43"/>
                  </a:lnTo>
                  <a:lnTo>
                    <a:pt x="253" y="24"/>
                  </a:lnTo>
                  <a:lnTo>
                    <a:pt x="329" y="24"/>
                  </a:lnTo>
                  <a:lnTo>
                    <a:pt x="394" y="53"/>
                  </a:lnTo>
                  <a:lnTo>
                    <a:pt x="390" y="5"/>
                  </a:lnTo>
                  <a:lnTo>
                    <a:pt x="416" y="51"/>
                  </a:lnTo>
                  <a:lnTo>
                    <a:pt x="481" y="0"/>
                  </a:lnTo>
                  <a:lnTo>
                    <a:pt x="462" y="41"/>
                  </a:lnTo>
                  <a:lnTo>
                    <a:pt x="510" y="17"/>
                  </a:lnTo>
                  <a:lnTo>
                    <a:pt x="479" y="77"/>
                  </a:lnTo>
                  <a:lnTo>
                    <a:pt x="481" y="117"/>
                  </a:lnTo>
                  <a:lnTo>
                    <a:pt x="386" y="70"/>
                  </a:lnTo>
                  <a:lnTo>
                    <a:pt x="278" y="74"/>
                  </a:lnTo>
                  <a:lnTo>
                    <a:pt x="164" y="112"/>
                  </a:lnTo>
                  <a:lnTo>
                    <a:pt x="240" y="112"/>
                  </a:lnTo>
                  <a:lnTo>
                    <a:pt x="108" y="152"/>
                  </a:lnTo>
                  <a:lnTo>
                    <a:pt x="67" y="195"/>
                  </a:lnTo>
                  <a:lnTo>
                    <a:pt x="150" y="171"/>
                  </a:lnTo>
                  <a:lnTo>
                    <a:pt x="0" y="252"/>
                  </a:lnTo>
                  <a:lnTo>
                    <a:pt x="30" y="152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3738" y="2331"/>
              <a:ext cx="95" cy="31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19" y="36"/>
                </a:cxn>
                <a:cxn ang="0">
                  <a:pos x="42" y="38"/>
                </a:cxn>
                <a:cxn ang="0">
                  <a:pos x="67" y="51"/>
                </a:cxn>
                <a:cxn ang="0">
                  <a:pos x="82" y="60"/>
                </a:cxn>
                <a:cxn ang="0">
                  <a:pos x="116" y="51"/>
                </a:cxn>
                <a:cxn ang="0">
                  <a:pos x="148" y="36"/>
                </a:cxn>
                <a:cxn ang="0">
                  <a:pos x="186" y="30"/>
                </a:cxn>
                <a:cxn ang="0">
                  <a:pos x="190" y="9"/>
                </a:cxn>
                <a:cxn ang="0">
                  <a:pos x="177" y="17"/>
                </a:cxn>
                <a:cxn ang="0">
                  <a:pos x="164" y="11"/>
                </a:cxn>
                <a:cxn ang="0">
                  <a:pos x="148" y="9"/>
                </a:cxn>
                <a:cxn ang="0">
                  <a:pos x="127" y="28"/>
                </a:cxn>
                <a:cxn ang="0">
                  <a:pos x="108" y="40"/>
                </a:cxn>
                <a:cxn ang="0">
                  <a:pos x="84" y="40"/>
                </a:cxn>
                <a:cxn ang="0">
                  <a:pos x="65" y="19"/>
                </a:cxn>
                <a:cxn ang="0">
                  <a:pos x="40" y="19"/>
                </a:cxn>
                <a:cxn ang="0">
                  <a:pos x="15" y="13"/>
                </a:cxn>
                <a:cxn ang="0">
                  <a:pos x="0" y="0"/>
                </a:cxn>
                <a:cxn ang="0">
                  <a:pos x="4" y="17"/>
                </a:cxn>
                <a:cxn ang="0">
                  <a:pos x="4" y="17"/>
                </a:cxn>
              </a:cxnLst>
              <a:rect l="0" t="0" r="r" b="b"/>
              <a:pathLst>
                <a:path w="190" h="60">
                  <a:moveTo>
                    <a:pt x="4" y="17"/>
                  </a:moveTo>
                  <a:lnTo>
                    <a:pt x="19" y="36"/>
                  </a:lnTo>
                  <a:lnTo>
                    <a:pt x="42" y="38"/>
                  </a:lnTo>
                  <a:lnTo>
                    <a:pt x="67" y="51"/>
                  </a:lnTo>
                  <a:lnTo>
                    <a:pt x="82" y="60"/>
                  </a:lnTo>
                  <a:lnTo>
                    <a:pt x="116" y="51"/>
                  </a:lnTo>
                  <a:lnTo>
                    <a:pt x="148" y="36"/>
                  </a:lnTo>
                  <a:lnTo>
                    <a:pt x="186" y="30"/>
                  </a:lnTo>
                  <a:lnTo>
                    <a:pt x="190" y="9"/>
                  </a:lnTo>
                  <a:lnTo>
                    <a:pt x="177" y="17"/>
                  </a:lnTo>
                  <a:lnTo>
                    <a:pt x="164" y="11"/>
                  </a:lnTo>
                  <a:lnTo>
                    <a:pt x="148" y="9"/>
                  </a:lnTo>
                  <a:lnTo>
                    <a:pt x="127" y="28"/>
                  </a:lnTo>
                  <a:lnTo>
                    <a:pt x="108" y="40"/>
                  </a:lnTo>
                  <a:lnTo>
                    <a:pt x="84" y="40"/>
                  </a:lnTo>
                  <a:lnTo>
                    <a:pt x="65" y="19"/>
                  </a:lnTo>
                  <a:lnTo>
                    <a:pt x="40" y="19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748" y="2423"/>
              <a:ext cx="54" cy="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0" y="8"/>
                </a:cxn>
                <a:cxn ang="0">
                  <a:pos x="42" y="13"/>
                </a:cxn>
                <a:cxn ang="0">
                  <a:pos x="106" y="17"/>
                </a:cxn>
                <a:cxn ang="0">
                  <a:pos x="63" y="31"/>
                </a:cxn>
                <a:cxn ang="0">
                  <a:pos x="27" y="27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6" h="31">
                  <a:moveTo>
                    <a:pt x="7" y="0"/>
                  </a:moveTo>
                  <a:lnTo>
                    <a:pt x="30" y="8"/>
                  </a:lnTo>
                  <a:lnTo>
                    <a:pt x="42" y="13"/>
                  </a:lnTo>
                  <a:lnTo>
                    <a:pt x="106" y="17"/>
                  </a:lnTo>
                  <a:lnTo>
                    <a:pt x="63" y="31"/>
                  </a:lnTo>
                  <a:lnTo>
                    <a:pt x="27" y="27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811" y="2396"/>
              <a:ext cx="28" cy="3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7" y="26"/>
                </a:cxn>
                <a:cxn ang="0">
                  <a:pos x="12" y="47"/>
                </a:cxn>
                <a:cxn ang="0">
                  <a:pos x="0" y="68"/>
                </a:cxn>
                <a:cxn ang="0">
                  <a:pos x="23" y="49"/>
                </a:cxn>
                <a:cxn ang="0">
                  <a:pos x="40" y="36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56" h="68">
                  <a:moveTo>
                    <a:pt x="56" y="0"/>
                  </a:moveTo>
                  <a:lnTo>
                    <a:pt x="37" y="26"/>
                  </a:lnTo>
                  <a:lnTo>
                    <a:pt x="12" y="47"/>
                  </a:lnTo>
                  <a:lnTo>
                    <a:pt x="0" y="68"/>
                  </a:lnTo>
                  <a:lnTo>
                    <a:pt x="23" y="49"/>
                  </a:lnTo>
                  <a:lnTo>
                    <a:pt x="40" y="36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614" y="2308"/>
              <a:ext cx="320" cy="273"/>
            </a:xfrm>
            <a:custGeom>
              <a:avLst/>
              <a:gdLst/>
              <a:ahLst/>
              <a:cxnLst>
                <a:cxn ang="0">
                  <a:pos x="17" y="9"/>
                </a:cxn>
                <a:cxn ang="0">
                  <a:pos x="28" y="82"/>
                </a:cxn>
                <a:cxn ang="0">
                  <a:pos x="44" y="135"/>
                </a:cxn>
                <a:cxn ang="0">
                  <a:pos x="59" y="184"/>
                </a:cxn>
                <a:cxn ang="0">
                  <a:pos x="87" y="217"/>
                </a:cxn>
                <a:cxn ang="0">
                  <a:pos x="203" y="354"/>
                </a:cxn>
                <a:cxn ang="0">
                  <a:pos x="255" y="378"/>
                </a:cxn>
                <a:cxn ang="0">
                  <a:pos x="310" y="384"/>
                </a:cxn>
                <a:cxn ang="0">
                  <a:pos x="395" y="384"/>
                </a:cxn>
                <a:cxn ang="0">
                  <a:pos x="447" y="369"/>
                </a:cxn>
                <a:cxn ang="0">
                  <a:pos x="479" y="329"/>
                </a:cxn>
                <a:cxn ang="0">
                  <a:pos x="527" y="279"/>
                </a:cxn>
                <a:cxn ang="0">
                  <a:pos x="563" y="239"/>
                </a:cxn>
                <a:cxn ang="0">
                  <a:pos x="584" y="211"/>
                </a:cxn>
                <a:cxn ang="0">
                  <a:pos x="610" y="177"/>
                </a:cxn>
                <a:cxn ang="0">
                  <a:pos x="620" y="131"/>
                </a:cxn>
                <a:cxn ang="0">
                  <a:pos x="625" y="74"/>
                </a:cxn>
                <a:cxn ang="0">
                  <a:pos x="639" y="49"/>
                </a:cxn>
                <a:cxn ang="0">
                  <a:pos x="635" y="127"/>
                </a:cxn>
                <a:cxn ang="0">
                  <a:pos x="622" y="181"/>
                </a:cxn>
                <a:cxn ang="0">
                  <a:pos x="587" y="219"/>
                </a:cxn>
                <a:cxn ang="0">
                  <a:pos x="561" y="262"/>
                </a:cxn>
                <a:cxn ang="0">
                  <a:pos x="506" y="323"/>
                </a:cxn>
                <a:cxn ang="0">
                  <a:pos x="447" y="401"/>
                </a:cxn>
                <a:cxn ang="0">
                  <a:pos x="384" y="445"/>
                </a:cxn>
                <a:cxn ang="0">
                  <a:pos x="382" y="452"/>
                </a:cxn>
                <a:cxn ang="0">
                  <a:pos x="378" y="458"/>
                </a:cxn>
                <a:cxn ang="0">
                  <a:pos x="376" y="466"/>
                </a:cxn>
                <a:cxn ang="0">
                  <a:pos x="372" y="473"/>
                </a:cxn>
                <a:cxn ang="0">
                  <a:pos x="369" y="481"/>
                </a:cxn>
                <a:cxn ang="0">
                  <a:pos x="365" y="487"/>
                </a:cxn>
                <a:cxn ang="0">
                  <a:pos x="361" y="489"/>
                </a:cxn>
                <a:cxn ang="0">
                  <a:pos x="295" y="490"/>
                </a:cxn>
                <a:cxn ang="0">
                  <a:pos x="247" y="458"/>
                </a:cxn>
                <a:cxn ang="0">
                  <a:pos x="247" y="546"/>
                </a:cxn>
                <a:cxn ang="0">
                  <a:pos x="177" y="407"/>
                </a:cxn>
                <a:cxn ang="0">
                  <a:pos x="137" y="392"/>
                </a:cxn>
                <a:cxn ang="0">
                  <a:pos x="104" y="344"/>
                </a:cxn>
                <a:cxn ang="0">
                  <a:pos x="102" y="422"/>
                </a:cxn>
                <a:cxn ang="0">
                  <a:pos x="108" y="471"/>
                </a:cxn>
                <a:cxn ang="0">
                  <a:pos x="137" y="542"/>
                </a:cxn>
                <a:cxn ang="0">
                  <a:pos x="99" y="489"/>
                </a:cxn>
                <a:cxn ang="0">
                  <a:pos x="82" y="435"/>
                </a:cxn>
                <a:cxn ang="0">
                  <a:pos x="82" y="344"/>
                </a:cxn>
                <a:cxn ang="0">
                  <a:pos x="80" y="285"/>
                </a:cxn>
                <a:cxn ang="0">
                  <a:pos x="83" y="243"/>
                </a:cxn>
                <a:cxn ang="0">
                  <a:pos x="44" y="200"/>
                </a:cxn>
                <a:cxn ang="0">
                  <a:pos x="28" y="154"/>
                </a:cxn>
                <a:cxn ang="0">
                  <a:pos x="17" y="89"/>
                </a:cxn>
                <a:cxn ang="0">
                  <a:pos x="7" y="78"/>
                </a:cxn>
                <a:cxn ang="0">
                  <a:pos x="2" y="70"/>
                </a:cxn>
                <a:cxn ang="0">
                  <a:pos x="0" y="63"/>
                </a:cxn>
                <a:cxn ang="0">
                  <a:pos x="4" y="29"/>
                </a:cxn>
                <a:cxn ang="0">
                  <a:pos x="4" y="0"/>
                </a:cxn>
                <a:cxn ang="0">
                  <a:pos x="17" y="9"/>
                </a:cxn>
                <a:cxn ang="0">
                  <a:pos x="17" y="9"/>
                </a:cxn>
              </a:cxnLst>
              <a:rect l="0" t="0" r="r" b="b"/>
              <a:pathLst>
                <a:path w="639" h="546">
                  <a:moveTo>
                    <a:pt x="17" y="9"/>
                  </a:moveTo>
                  <a:lnTo>
                    <a:pt x="28" y="82"/>
                  </a:lnTo>
                  <a:lnTo>
                    <a:pt x="44" y="135"/>
                  </a:lnTo>
                  <a:lnTo>
                    <a:pt x="59" y="184"/>
                  </a:lnTo>
                  <a:lnTo>
                    <a:pt x="87" y="217"/>
                  </a:lnTo>
                  <a:lnTo>
                    <a:pt x="203" y="354"/>
                  </a:lnTo>
                  <a:lnTo>
                    <a:pt x="255" y="378"/>
                  </a:lnTo>
                  <a:lnTo>
                    <a:pt x="310" y="384"/>
                  </a:lnTo>
                  <a:lnTo>
                    <a:pt x="395" y="384"/>
                  </a:lnTo>
                  <a:lnTo>
                    <a:pt x="447" y="369"/>
                  </a:lnTo>
                  <a:lnTo>
                    <a:pt x="479" y="329"/>
                  </a:lnTo>
                  <a:lnTo>
                    <a:pt x="527" y="279"/>
                  </a:lnTo>
                  <a:lnTo>
                    <a:pt x="563" y="239"/>
                  </a:lnTo>
                  <a:lnTo>
                    <a:pt x="584" y="211"/>
                  </a:lnTo>
                  <a:lnTo>
                    <a:pt x="610" y="177"/>
                  </a:lnTo>
                  <a:lnTo>
                    <a:pt x="620" y="131"/>
                  </a:lnTo>
                  <a:lnTo>
                    <a:pt x="625" y="74"/>
                  </a:lnTo>
                  <a:lnTo>
                    <a:pt x="639" y="49"/>
                  </a:lnTo>
                  <a:lnTo>
                    <a:pt x="635" y="127"/>
                  </a:lnTo>
                  <a:lnTo>
                    <a:pt x="622" y="181"/>
                  </a:lnTo>
                  <a:lnTo>
                    <a:pt x="587" y="219"/>
                  </a:lnTo>
                  <a:lnTo>
                    <a:pt x="561" y="262"/>
                  </a:lnTo>
                  <a:lnTo>
                    <a:pt x="506" y="323"/>
                  </a:lnTo>
                  <a:lnTo>
                    <a:pt x="447" y="401"/>
                  </a:lnTo>
                  <a:lnTo>
                    <a:pt x="384" y="445"/>
                  </a:lnTo>
                  <a:lnTo>
                    <a:pt x="382" y="452"/>
                  </a:lnTo>
                  <a:lnTo>
                    <a:pt x="378" y="458"/>
                  </a:lnTo>
                  <a:lnTo>
                    <a:pt x="376" y="466"/>
                  </a:lnTo>
                  <a:lnTo>
                    <a:pt x="372" y="473"/>
                  </a:lnTo>
                  <a:lnTo>
                    <a:pt x="369" y="481"/>
                  </a:lnTo>
                  <a:lnTo>
                    <a:pt x="365" y="487"/>
                  </a:lnTo>
                  <a:lnTo>
                    <a:pt x="361" y="489"/>
                  </a:lnTo>
                  <a:lnTo>
                    <a:pt x="295" y="490"/>
                  </a:lnTo>
                  <a:lnTo>
                    <a:pt x="247" y="458"/>
                  </a:lnTo>
                  <a:lnTo>
                    <a:pt x="247" y="546"/>
                  </a:lnTo>
                  <a:lnTo>
                    <a:pt x="177" y="407"/>
                  </a:lnTo>
                  <a:lnTo>
                    <a:pt x="137" y="392"/>
                  </a:lnTo>
                  <a:lnTo>
                    <a:pt x="104" y="344"/>
                  </a:lnTo>
                  <a:lnTo>
                    <a:pt x="102" y="422"/>
                  </a:lnTo>
                  <a:lnTo>
                    <a:pt x="108" y="471"/>
                  </a:lnTo>
                  <a:lnTo>
                    <a:pt x="137" y="542"/>
                  </a:lnTo>
                  <a:lnTo>
                    <a:pt x="99" y="489"/>
                  </a:lnTo>
                  <a:lnTo>
                    <a:pt x="82" y="435"/>
                  </a:lnTo>
                  <a:lnTo>
                    <a:pt x="82" y="344"/>
                  </a:lnTo>
                  <a:lnTo>
                    <a:pt x="80" y="285"/>
                  </a:lnTo>
                  <a:lnTo>
                    <a:pt x="83" y="243"/>
                  </a:lnTo>
                  <a:lnTo>
                    <a:pt x="44" y="200"/>
                  </a:lnTo>
                  <a:lnTo>
                    <a:pt x="28" y="154"/>
                  </a:lnTo>
                  <a:lnTo>
                    <a:pt x="17" y="89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4" y="29"/>
                  </a:lnTo>
                  <a:lnTo>
                    <a:pt x="4" y="0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863" y="2436"/>
              <a:ext cx="36" cy="154"/>
            </a:xfrm>
            <a:custGeom>
              <a:avLst/>
              <a:gdLst/>
              <a:ahLst/>
              <a:cxnLst>
                <a:cxn ang="0">
                  <a:pos x="40" y="308"/>
                </a:cxn>
                <a:cxn ang="0">
                  <a:pos x="42" y="300"/>
                </a:cxn>
                <a:cxn ang="0">
                  <a:pos x="46" y="289"/>
                </a:cxn>
                <a:cxn ang="0">
                  <a:pos x="48" y="281"/>
                </a:cxn>
                <a:cxn ang="0">
                  <a:pos x="49" y="275"/>
                </a:cxn>
                <a:cxn ang="0">
                  <a:pos x="51" y="268"/>
                </a:cxn>
                <a:cxn ang="0">
                  <a:pos x="53" y="260"/>
                </a:cxn>
                <a:cxn ang="0">
                  <a:pos x="53" y="253"/>
                </a:cxn>
                <a:cxn ang="0">
                  <a:pos x="55" y="247"/>
                </a:cxn>
                <a:cxn ang="0">
                  <a:pos x="59" y="235"/>
                </a:cxn>
                <a:cxn ang="0">
                  <a:pos x="61" y="228"/>
                </a:cxn>
                <a:cxn ang="0">
                  <a:pos x="61" y="224"/>
                </a:cxn>
                <a:cxn ang="0">
                  <a:pos x="63" y="156"/>
                </a:cxn>
                <a:cxn ang="0">
                  <a:pos x="63" y="121"/>
                </a:cxn>
                <a:cxn ang="0">
                  <a:pos x="57" y="81"/>
                </a:cxn>
                <a:cxn ang="0">
                  <a:pos x="70" y="0"/>
                </a:cxn>
                <a:cxn ang="0">
                  <a:pos x="44" y="28"/>
                </a:cxn>
                <a:cxn ang="0">
                  <a:pos x="44" y="133"/>
                </a:cxn>
                <a:cxn ang="0">
                  <a:pos x="34" y="190"/>
                </a:cxn>
                <a:cxn ang="0">
                  <a:pos x="32" y="194"/>
                </a:cxn>
                <a:cxn ang="0">
                  <a:pos x="29" y="201"/>
                </a:cxn>
                <a:cxn ang="0">
                  <a:pos x="23" y="213"/>
                </a:cxn>
                <a:cxn ang="0">
                  <a:pos x="21" y="218"/>
                </a:cxn>
                <a:cxn ang="0">
                  <a:pos x="17" y="226"/>
                </a:cxn>
                <a:cxn ang="0">
                  <a:pos x="11" y="239"/>
                </a:cxn>
                <a:cxn ang="0">
                  <a:pos x="8" y="245"/>
                </a:cxn>
                <a:cxn ang="0">
                  <a:pos x="6" y="251"/>
                </a:cxn>
                <a:cxn ang="0">
                  <a:pos x="2" y="260"/>
                </a:cxn>
                <a:cxn ang="0">
                  <a:pos x="0" y="264"/>
                </a:cxn>
                <a:cxn ang="0">
                  <a:pos x="0" y="306"/>
                </a:cxn>
                <a:cxn ang="0">
                  <a:pos x="32" y="251"/>
                </a:cxn>
                <a:cxn ang="0">
                  <a:pos x="40" y="308"/>
                </a:cxn>
                <a:cxn ang="0">
                  <a:pos x="40" y="308"/>
                </a:cxn>
              </a:cxnLst>
              <a:rect l="0" t="0" r="r" b="b"/>
              <a:pathLst>
                <a:path w="70" h="308">
                  <a:moveTo>
                    <a:pt x="40" y="308"/>
                  </a:moveTo>
                  <a:lnTo>
                    <a:pt x="42" y="300"/>
                  </a:lnTo>
                  <a:lnTo>
                    <a:pt x="46" y="289"/>
                  </a:lnTo>
                  <a:lnTo>
                    <a:pt x="48" y="281"/>
                  </a:lnTo>
                  <a:lnTo>
                    <a:pt x="49" y="275"/>
                  </a:lnTo>
                  <a:lnTo>
                    <a:pt x="51" y="268"/>
                  </a:lnTo>
                  <a:lnTo>
                    <a:pt x="53" y="260"/>
                  </a:lnTo>
                  <a:lnTo>
                    <a:pt x="53" y="253"/>
                  </a:lnTo>
                  <a:lnTo>
                    <a:pt x="55" y="247"/>
                  </a:lnTo>
                  <a:lnTo>
                    <a:pt x="59" y="235"/>
                  </a:lnTo>
                  <a:lnTo>
                    <a:pt x="61" y="228"/>
                  </a:lnTo>
                  <a:lnTo>
                    <a:pt x="61" y="224"/>
                  </a:lnTo>
                  <a:lnTo>
                    <a:pt x="63" y="156"/>
                  </a:lnTo>
                  <a:lnTo>
                    <a:pt x="63" y="121"/>
                  </a:lnTo>
                  <a:lnTo>
                    <a:pt x="57" y="81"/>
                  </a:lnTo>
                  <a:lnTo>
                    <a:pt x="70" y="0"/>
                  </a:lnTo>
                  <a:lnTo>
                    <a:pt x="44" y="28"/>
                  </a:lnTo>
                  <a:lnTo>
                    <a:pt x="44" y="133"/>
                  </a:lnTo>
                  <a:lnTo>
                    <a:pt x="34" y="190"/>
                  </a:lnTo>
                  <a:lnTo>
                    <a:pt x="32" y="194"/>
                  </a:lnTo>
                  <a:lnTo>
                    <a:pt x="29" y="201"/>
                  </a:lnTo>
                  <a:lnTo>
                    <a:pt x="23" y="213"/>
                  </a:lnTo>
                  <a:lnTo>
                    <a:pt x="21" y="218"/>
                  </a:lnTo>
                  <a:lnTo>
                    <a:pt x="17" y="226"/>
                  </a:lnTo>
                  <a:lnTo>
                    <a:pt x="11" y="239"/>
                  </a:lnTo>
                  <a:lnTo>
                    <a:pt x="8" y="245"/>
                  </a:lnTo>
                  <a:lnTo>
                    <a:pt x="6" y="251"/>
                  </a:lnTo>
                  <a:lnTo>
                    <a:pt x="2" y="260"/>
                  </a:lnTo>
                  <a:lnTo>
                    <a:pt x="0" y="264"/>
                  </a:lnTo>
                  <a:lnTo>
                    <a:pt x="0" y="306"/>
                  </a:lnTo>
                  <a:lnTo>
                    <a:pt x="32" y="251"/>
                  </a:lnTo>
                  <a:lnTo>
                    <a:pt x="40" y="308"/>
                  </a:lnTo>
                  <a:lnTo>
                    <a:pt x="40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539" y="2427"/>
              <a:ext cx="142" cy="246"/>
            </a:xfrm>
            <a:custGeom>
              <a:avLst/>
              <a:gdLst/>
              <a:ahLst/>
              <a:cxnLst>
                <a:cxn ang="0">
                  <a:pos x="237" y="55"/>
                </a:cxn>
                <a:cxn ang="0">
                  <a:pos x="199" y="81"/>
                </a:cxn>
                <a:cxn ang="0">
                  <a:pos x="194" y="193"/>
                </a:cxn>
                <a:cxn ang="0">
                  <a:pos x="220" y="279"/>
                </a:cxn>
                <a:cxn ang="0">
                  <a:pos x="283" y="477"/>
                </a:cxn>
                <a:cxn ang="0">
                  <a:pos x="182" y="233"/>
                </a:cxn>
                <a:cxn ang="0">
                  <a:pos x="176" y="372"/>
                </a:cxn>
                <a:cxn ang="0">
                  <a:pos x="224" y="479"/>
                </a:cxn>
                <a:cxn ang="0">
                  <a:pos x="163" y="479"/>
                </a:cxn>
                <a:cxn ang="0">
                  <a:pos x="114" y="353"/>
                </a:cxn>
                <a:cxn ang="0">
                  <a:pos x="119" y="220"/>
                </a:cxn>
                <a:cxn ang="0">
                  <a:pos x="62" y="287"/>
                </a:cxn>
                <a:cxn ang="0">
                  <a:pos x="38" y="378"/>
                </a:cxn>
                <a:cxn ang="0">
                  <a:pos x="66" y="479"/>
                </a:cxn>
                <a:cxn ang="0">
                  <a:pos x="11" y="492"/>
                </a:cxn>
                <a:cxn ang="0">
                  <a:pos x="9" y="477"/>
                </a:cxn>
                <a:cxn ang="0">
                  <a:pos x="7" y="461"/>
                </a:cxn>
                <a:cxn ang="0">
                  <a:pos x="5" y="442"/>
                </a:cxn>
                <a:cxn ang="0">
                  <a:pos x="0" y="382"/>
                </a:cxn>
                <a:cxn ang="0">
                  <a:pos x="5" y="355"/>
                </a:cxn>
                <a:cxn ang="0">
                  <a:pos x="9" y="332"/>
                </a:cxn>
                <a:cxn ang="0">
                  <a:pos x="13" y="308"/>
                </a:cxn>
                <a:cxn ang="0">
                  <a:pos x="19" y="285"/>
                </a:cxn>
                <a:cxn ang="0">
                  <a:pos x="19" y="277"/>
                </a:cxn>
                <a:cxn ang="0">
                  <a:pos x="20" y="273"/>
                </a:cxn>
                <a:cxn ang="0">
                  <a:pos x="22" y="262"/>
                </a:cxn>
                <a:cxn ang="0">
                  <a:pos x="24" y="252"/>
                </a:cxn>
                <a:cxn ang="0">
                  <a:pos x="26" y="247"/>
                </a:cxn>
                <a:cxn ang="0">
                  <a:pos x="32" y="237"/>
                </a:cxn>
                <a:cxn ang="0">
                  <a:pos x="38" y="228"/>
                </a:cxn>
                <a:cxn ang="0">
                  <a:pos x="43" y="222"/>
                </a:cxn>
                <a:cxn ang="0">
                  <a:pos x="49" y="214"/>
                </a:cxn>
                <a:cxn ang="0">
                  <a:pos x="55" y="205"/>
                </a:cxn>
                <a:cxn ang="0">
                  <a:pos x="62" y="195"/>
                </a:cxn>
                <a:cxn ang="0">
                  <a:pos x="70" y="186"/>
                </a:cxn>
                <a:cxn ang="0">
                  <a:pos x="78" y="176"/>
                </a:cxn>
                <a:cxn ang="0">
                  <a:pos x="85" y="167"/>
                </a:cxn>
                <a:cxn ang="0">
                  <a:pos x="91" y="157"/>
                </a:cxn>
                <a:cxn ang="0">
                  <a:pos x="98" y="150"/>
                </a:cxn>
                <a:cxn ang="0">
                  <a:pos x="104" y="142"/>
                </a:cxn>
                <a:cxn ang="0">
                  <a:pos x="110" y="135"/>
                </a:cxn>
                <a:cxn ang="0">
                  <a:pos x="114" y="131"/>
                </a:cxn>
                <a:cxn ang="0">
                  <a:pos x="116" y="127"/>
                </a:cxn>
                <a:cxn ang="0">
                  <a:pos x="167" y="51"/>
                </a:cxn>
                <a:cxn ang="0">
                  <a:pos x="230" y="0"/>
                </a:cxn>
                <a:cxn ang="0">
                  <a:pos x="258" y="41"/>
                </a:cxn>
                <a:cxn ang="0">
                  <a:pos x="237" y="55"/>
                </a:cxn>
                <a:cxn ang="0">
                  <a:pos x="237" y="55"/>
                </a:cxn>
              </a:cxnLst>
              <a:rect l="0" t="0" r="r" b="b"/>
              <a:pathLst>
                <a:path w="283" h="492">
                  <a:moveTo>
                    <a:pt x="237" y="55"/>
                  </a:moveTo>
                  <a:lnTo>
                    <a:pt x="199" y="81"/>
                  </a:lnTo>
                  <a:lnTo>
                    <a:pt x="194" y="193"/>
                  </a:lnTo>
                  <a:lnTo>
                    <a:pt x="220" y="279"/>
                  </a:lnTo>
                  <a:lnTo>
                    <a:pt x="283" y="477"/>
                  </a:lnTo>
                  <a:lnTo>
                    <a:pt x="182" y="233"/>
                  </a:lnTo>
                  <a:lnTo>
                    <a:pt x="176" y="372"/>
                  </a:lnTo>
                  <a:lnTo>
                    <a:pt x="224" y="479"/>
                  </a:lnTo>
                  <a:lnTo>
                    <a:pt x="163" y="479"/>
                  </a:lnTo>
                  <a:lnTo>
                    <a:pt x="114" y="353"/>
                  </a:lnTo>
                  <a:lnTo>
                    <a:pt x="119" y="220"/>
                  </a:lnTo>
                  <a:lnTo>
                    <a:pt x="62" y="287"/>
                  </a:lnTo>
                  <a:lnTo>
                    <a:pt x="38" y="378"/>
                  </a:lnTo>
                  <a:lnTo>
                    <a:pt x="66" y="479"/>
                  </a:lnTo>
                  <a:lnTo>
                    <a:pt x="11" y="492"/>
                  </a:lnTo>
                  <a:lnTo>
                    <a:pt x="9" y="477"/>
                  </a:lnTo>
                  <a:lnTo>
                    <a:pt x="7" y="461"/>
                  </a:lnTo>
                  <a:lnTo>
                    <a:pt x="5" y="442"/>
                  </a:lnTo>
                  <a:lnTo>
                    <a:pt x="0" y="382"/>
                  </a:lnTo>
                  <a:lnTo>
                    <a:pt x="5" y="355"/>
                  </a:lnTo>
                  <a:lnTo>
                    <a:pt x="9" y="332"/>
                  </a:lnTo>
                  <a:lnTo>
                    <a:pt x="13" y="308"/>
                  </a:lnTo>
                  <a:lnTo>
                    <a:pt x="19" y="285"/>
                  </a:lnTo>
                  <a:lnTo>
                    <a:pt x="19" y="277"/>
                  </a:lnTo>
                  <a:lnTo>
                    <a:pt x="20" y="273"/>
                  </a:lnTo>
                  <a:lnTo>
                    <a:pt x="22" y="262"/>
                  </a:lnTo>
                  <a:lnTo>
                    <a:pt x="24" y="252"/>
                  </a:lnTo>
                  <a:lnTo>
                    <a:pt x="26" y="247"/>
                  </a:lnTo>
                  <a:lnTo>
                    <a:pt x="32" y="237"/>
                  </a:lnTo>
                  <a:lnTo>
                    <a:pt x="38" y="228"/>
                  </a:lnTo>
                  <a:lnTo>
                    <a:pt x="43" y="222"/>
                  </a:lnTo>
                  <a:lnTo>
                    <a:pt x="49" y="214"/>
                  </a:lnTo>
                  <a:lnTo>
                    <a:pt x="55" y="205"/>
                  </a:lnTo>
                  <a:lnTo>
                    <a:pt x="62" y="195"/>
                  </a:lnTo>
                  <a:lnTo>
                    <a:pt x="70" y="186"/>
                  </a:lnTo>
                  <a:lnTo>
                    <a:pt x="78" y="176"/>
                  </a:lnTo>
                  <a:lnTo>
                    <a:pt x="85" y="167"/>
                  </a:lnTo>
                  <a:lnTo>
                    <a:pt x="91" y="157"/>
                  </a:lnTo>
                  <a:lnTo>
                    <a:pt x="98" y="150"/>
                  </a:lnTo>
                  <a:lnTo>
                    <a:pt x="104" y="142"/>
                  </a:lnTo>
                  <a:lnTo>
                    <a:pt x="110" y="135"/>
                  </a:lnTo>
                  <a:lnTo>
                    <a:pt x="114" y="131"/>
                  </a:lnTo>
                  <a:lnTo>
                    <a:pt x="116" y="127"/>
                  </a:lnTo>
                  <a:lnTo>
                    <a:pt x="167" y="51"/>
                  </a:lnTo>
                  <a:lnTo>
                    <a:pt x="230" y="0"/>
                  </a:lnTo>
                  <a:lnTo>
                    <a:pt x="258" y="41"/>
                  </a:lnTo>
                  <a:lnTo>
                    <a:pt x="237" y="55"/>
                  </a:lnTo>
                  <a:lnTo>
                    <a:pt x="237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238" y="2525"/>
              <a:ext cx="335" cy="300"/>
            </a:xfrm>
            <a:custGeom>
              <a:avLst/>
              <a:gdLst/>
              <a:ahLst/>
              <a:cxnLst>
                <a:cxn ang="0">
                  <a:pos x="635" y="57"/>
                </a:cxn>
                <a:cxn ang="0">
                  <a:pos x="445" y="135"/>
                </a:cxn>
                <a:cxn ang="0">
                  <a:pos x="182" y="253"/>
                </a:cxn>
                <a:cxn ang="0">
                  <a:pos x="89" y="363"/>
                </a:cxn>
                <a:cxn ang="0">
                  <a:pos x="120" y="487"/>
                </a:cxn>
                <a:cxn ang="0">
                  <a:pos x="205" y="563"/>
                </a:cxn>
                <a:cxn ang="0">
                  <a:pos x="133" y="574"/>
                </a:cxn>
                <a:cxn ang="0">
                  <a:pos x="104" y="599"/>
                </a:cxn>
                <a:cxn ang="0">
                  <a:pos x="47" y="554"/>
                </a:cxn>
                <a:cxn ang="0">
                  <a:pos x="45" y="550"/>
                </a:cxn>
                <a:cxn ang="0">
                  <a:pos x="42" y="538"/>
                </a:cxn>
                <a:cxn ang="0">
                  <a:pos x="40" y="533"/>
                </a:cxn>
                <a:cxn ang="0">
                  <a:pos x="36" y="525"/>
                </a:cxn>
                <a:cxn ang="0">
                  <a:pos x="34" y="517"/>
                </a:cxn>
                <a:cxn ang="0">
                  <a:pos x="30" y="508"/>
                </a:cxn>
                <a:cxn ang="0">
                  <a:pos x="26" y="500"/>
                </a:cxn>
                <a:cxn ang="0">
                  <a:pos x="24" y="491"/>
                </a:cxn>
                <a:cxn ang="0">
                  <a:pos x="21" y="483"/>
                </a:cxn>
                <a:cxn ang="0">
                  <a:pos x="19" y="474"/>
                </a:cxn>
                <a:cxn ang="0">
                  <a:pos x="17" y="468"/>
                </a:cxn>
                <a:cxn ang="0">
                  <a:pos x="15" y="460"/>
                </a:cxn>
                <a:cxn ang="0">
                  <a:pos x="13" y="451"/>
                </a:cxn>
                <a:cxn ang="0">
                  <a:pos x="11" y="430"/>
                </a:cxn>
                <a:cxn ang="0">
                  <a:pos x="9" y="413"/>
                </a:cxn>
                <a:cxn ang="0">
                  <a:pos x="7" y="396"/>
                </a:cxn>
                <a:cxn ang="0">
                  <a:pos x="2" y="363"/>
                </a:cxn>
                <a:cxn ang="0">
                  <a:pos x="0" y="350"/>
                </a:cxn>
                <a:cxn ang="0">
                  <a:pos x="70" y="516"/>
                </a:cxn>
                <a:cxn ang="0">
                  <a:pos x="118" y="540"/>
                </a:cxn>
                <a:cxn ang="0">
                  <a:pos x="51" y="398"/>
                </a:cxn>
                <a:cxn ang="0">
                  <a:pos x="72" y="284"/>
                </a:cxn>
                <a:cxn ang="0">
                  <a:pos x="258" y="183"/>
                </a:cxn>
                <a:cxn ang="0">
                  <a:pos x="559" y="71"/>
                </a:cxn>
                <a:cxn ang="0">
                  <a:pos x="669" y="0"/>
                </a:cxn>
                <a:cxn ang="0">
                  <a:pos x="665" y="54"/>
                </a:cxn>
                <a:cxn ang="0">
                  <a:pos x="635" y="57"/>
                </a:cxn>
                <a:cxn ang="0">
                  <a:pos x="635" y="57"/>
                </a:cxn>
              </a:cxnLst>
              <a:rect l="0" t="0" r="r" b="b"/>
              <a:pathLst>
                <a:path w="669" h="599">
                  <a:moveTo>
                    <a:pt x="635" y="57"/>
                  </a:moveTo>
                  <a:lnTo>
                    <a:pt x="445" y="135"/>
                  </a:lnTo>
                  <a:lnTo>
                    <a:pt x="182" y="253"/>
                  </a:lnTo>
                  <a:lnTo>
                    <a:pt x="89" y="363"/>
                  </a:lnTo>
                  <a:lnTo>
                    <a:pt x="120" y="487"/>
                  </a:lnTo>
                  <a:lnTo>
                    <a:pt x="205" y="563"/>
                  </a:lnTo>
                  <a:lnTo>
                    <a:pt x="133" y="574"/>
                  </a:lnTo>
                  <a:lnTo>
                    <a:pt x="104" y="599"/>
                  </a:lnTo>
                  <a:lnTo>
                    <a:pt x="47" y="554"/>
                  </a:lnTo>
                  <a:lnTo>
                    <a:pt x="45" y="550"/>
                  </a:lnTo>
                  <a:lnTo>
                    <a:pt x="42" y="538"/>
                  </a:lnTo>
                  <a:lnTo>
                    <a:pt x="40" y="533"/>
                  </a:lnTo>
                  <a:lnTo>
                    <a:pt x="36" y="525"/>
                  </a:lnTo>
                  <a:lnTo>
                    <a:pt x="34" y="517"/>
                  </a:lnTo>
                  <a:lnTo>
                    <a:pt x="30" y="508"/>
                  </a:lnTo>
                  <a:lnTo>
                    <a:pt x="26" y="500"/>
                  </a:lnTo>
                  <a:lnTo>
                    <a:pt x="24" y="491"/>
                  </a:lnTo>
                  <a:lnTo>
                    <a:pt x="21" y="483"/>
                  </a:lnTo>
                  <a:lnTo>
                    <a:pt x="19" y="474"/>
                  </a:lnTo>
                  <a:lnTo>
                    <a:pt x="17" y="468"/>
                  </a:lnTo>
                  <a:lnTo>
                    <a:pt x="15" y="460"/>
                  </a:lnTo>
                  <a:lnTo>
                    <a:pt x="13" y="451"/>
                  </a:lnTo>
                  <a:lnTo>
                    <a:pt x="11" y="430"/>
                  </a:lnTo>
                  <a:lnTo>
                    <a:pt x="9" y="413"/>
                  </a:lnTo>
                  <a:lnTo>
                    <a:pt x="7" y="396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70" y="516"/>
                  </a:lnTo>
                  <a:lnTo>
                    <a:pt x="118" y="540"/>
                  </a:lnTo>
                  <a:lnTo>
                    <a:pt x="51" y="398"/>
                  </a:lnTo>
                  <a:lnTo>
                    <a:pt x="72" y="284"/>
                  </a:lnTo>
                  <a:lnTo>
                    <a:pt x="258" y="183"/>
                  </a:lnTo>
                  <a:lnTo>
                    <a:pt x="559" y="71"/>
                  </a:lnTo>
                  <a:lnTo>
                    <a:pt x="669" y="0"/>
                  </a:lnTo>
                  <a:lnTo>
                    <a:pt x="665" y="54"/>
                  </a:lnTo>
                  <a:lnTo>
                    <a:pt x="635" y="57"/>
                  </a:lnTo>
                  <a:lnTo>
                    <a:pt x="635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889" y="2446"/>
              <a:ext cx="57" cy="220"/>
            </a:xfrm>
            <a:custGeom>
              <a:avLst/>
              <a:gdLst/>
              <a:ahLst/>
              <a:cxnLst>
                <a:cxn ang="0">
                  <a:pos x="10" y="51"/>
                </a:cxn>
                <a:cxn ang="0">
                  <a:pos x="48" y="135"/>
                </a:cxn>
                <a:cxn ang="0">
                  <a:pos x="48" y="283"/>
                </a:cxn>
                <a:cxn ang="0">
                  <a:pos x="42" y="425"/>
                </a:cxn>
                <a:cxn ang="0">
                  <a:pos x="54" y="429"/>
                </a:cxn>
                <a:cxn ang="0">
                  <a:pos x="78" y="437"/>
                </a:cxn>
                <a:cxn ang="0">
                  <a:pos x="103" y="439"/>
                </a:cxn>
                <a:cxn ang="0">
                  <a:pos x="111" y="433"/>
                </a:cxn>
                <a:cxn ang="0">
                  <a:pos x="114" y="423"/>
                </a:cxn>
                <a:cxn ang="0">
                  <a:pos x="113" y="403"/>
                </a:cxn>
                <a:cxn ang="0">
                  <a:pos x="111" y="370"/>
                </a:cxn>
                <a:cxn ang="0">
                  <a:pos x="109" y="332"/>
                </a:cxn>
                <a:cxn ang="0">
                  <a:pos x="105" y="290"/>
                </a:cxn>
                <a:cxn ang="0">
                  <a:pos x="101" y="252"/>
                </a:cxn>
                <a:cxn ang="0">
                  <a:pos x="97" y="218"/>
                </a:cxn>
                <a:cxn ang="0">
                  <a:pos x="95" y="186"/>
                </a:cxn>
                <a:cxn ang="0">
                  <a:pos x="59" y="104"/>
                </a:cxn>
                <a:cxn ang="0">
                  <a:pos x="38" y="34"/>
                </a:cxn>
                <a:cxn ang="0">
                  <a:pos x="0" y="0"/>
                </a:cxn>
                <a:cxn ang="0">
                  <a:pos x="10" y="51"/>
                </a:cxn>
                <a:cxn ang="0">
                  <a:pos x="10" y="51"/>
                </a:cxn>
              </a:cxnLst>
              <a:rect l="0" t="0" r="r" b="b"/>
              <a:pathLst>
                <a:path w="114" h="439">
                  <a:moveTo>
                    <a:pt x="10" y="51"/>
                  </a:moveTo>
                  <a:lnTo>
                    <a:pt x="48" y="135"/>
                  </a:lnTo>
                  <a:lnTo>
                    <a:pt x="48" y="283"/>
                  </a:lnTo>
                  <a:lnTo>
                    <a:pt x="42" y="425"/>
                  </a:lnTo>
                  <a:lnTo>
                    <a:pt x="54" y="429"/>
                  </a:lnTo>
                  <a:lnTo>
                    <a:pt x="78" y="437"/>
                  </a:lnTo>
                  <a:lnTo>
                    <a:pt x="103" y="439"/>
                  </a:lnTo>
                  <a:lnTo>
                    <a:pt x="111" y="433"/>
                  </a:lnTo>
                  <a:lnTo>
                    <a:pt x="114" y="423"/>
                  </a:lnTo>
                  <a:lnTo>
                    <a:pt x="113" y="403"/>
                  </a:lnTo>
                  <a:lnTo>
                    <a:pt x="111" y="370"/>
                  </a:lnTo>
                  <a:lnTo>
                    <a:pt x="109" y="332"/>
                  </a:lnTo>
                  <a:lnTo>
                    <a:pt x="105" y="290"/>
                  </a:lnTo>
                  <a:lnTo>
                    <a:pt x="101" y="252"/>
                  </a:lnTo>
                  <a:lnTo>
                    <a:pt x="97" y="218"/>
                  </a:lnTo>
                  <a:lnTo>
                    <a:pt x="95" y="186"/>
                  </a:lnTo>
                  <a:lnTo>
                    <a:pt x="59" y="104"/>
                  </a:lnTo>
                  <a:lnTo>
                    <a:pt x="38" y="34"/>
                  </a:lnTo>
                  <a:lnTo>
                    <a:pt x="0" y="0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892" y="2436"/>
              <a:ext cx="136" cy="220"/>
            </a:xfrm>
            <a:custGeom>
              <a:avLst/>
              <a:gdLst/>
              <a:ahLst/>
              <a:cxnLst>
                <a:cxn ang="0">
                  <a:pos x="42" y="83"/>
                </a:cxn>
                <a:cxn ang="0">
                  <a:pos x="101" y="146"/>
                </a:cxn>
                <a:cxn ang="0">
                  <a:pos x="129" y="216"/>
                </a:cxn>
                <a:cxn ang="0">
                  <a:pos x="137" y="441"/>
                </a:cxn>
                <a:cxn ang="0">
                  <a:pos x="272" y="441"/>
                </a:cxn>
                <a:cxn ang="0">
                  <a:pos x="211" y="283"/>
                </a:cxn>
                <a:cxn ang="0">
                  <a:pos x="184" y="173"/>
                </a:cxn>
                <a:cxn ang="0">
                  <a:pos x="139" y="112"/>
                </a:cxn>
                <a:cxn ang="0">
                  <a:pos x="89" y="102"/>
                </a:cxn>
                <a:cxn ang="0">
                  <a:pos x="42" y="43"/>
                </a:cxn>
                <a:cxn ang="0">
                  <a:pos x="10" y="0"/>
                </a:cxn>
                <a:cxn ang="0">
                  <a:pos x="0" y="21"/>
                </a:cxn>
                <a:cxn ang="0">
                  <a:pos x="10" y="59"/>
                </a:cxn>
                <a:cxn ang="0">
                  <a:pos x="32" y="53"/>
                </a:cxn>
                <a:cxn ang="0">
                  <a:pos x="42" y="83"/>
                </a:cxn>
                <a:cxn ang="0">
                  <a:pos x="42" y="83"/>
                </a:cxn>
              </a:cxnLst>
              <a:rect l="0" t="0" r="r" b="b"/>
              <a:pathLst>
                <a:path w="272" h="441">
                  <a:moveTo>
                    <a:pt x="42" y="83"/>
                  </a:moveTo>
                  <a:lnTo>
                    <a:pt x="101" y="146"/>
                  </a:lnTo>
                  <a:lnTo>
                    <a:pt x="129" y="216"/>
                  </a:lnTo>
                  <a:lnTo>
                    <a:pt x="137" y="441"/>
                  </a:lnTo>
                  <a:lnTo>
                    <a:pt x="272" y="441"/>
                  </a:lnTo>
                  <a:lnTo>
                    <a:pt x="211" y="283"/>
                  </a:lnTo>
                  <a:lnTo>
                    <a:pt x="184" y="173"/>
                  </a:lnTo>
                  <a:lnTo>
                    <a:pt x="139" y="112"/>
                  </a:lnTo>
                  <a:lnTo>
                    <a:pt x="89" y="102"/>
                  </a:lnTo>
                  <a:lnTo>
                    <a:pt x="42" y="43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59"/>
                  </a:lnTo>
                  <a:lnTo>
                    <a:pt x="32" y="53"/>
                  </a:ln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671" y="2334"/>
              <a:ext cx="50" cy="44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57" y="38"/>
                </a:cxn>
                <a:cxn ang="0">
                  <a:pos x="53" y="65"/>
                </a:cxn>
                <a:cxn ang="0">
                  <a:pos x="68" y="88"/>
                </a:cxn>
                <a:cxn ang="0">
                  <a:pos x="0" y="71"/>
                </a:cxn>
                <a:cxn ang="0">
                  <a:pos x="25" y="36"/>
                </a:cxn>
                <a:cxn ang="0">
                  <a:pos x="49" y="21"/>
                </a:cxn>
                <a:cxn ang="0">
                  <a:pos x="99" y="0"/>
                </a:cxn>
                <a:cxn ang="0">
                  <a:pos x="99" y="0"/>
                </a:cxn>
              </a:cxnLst>
              <a:rect l="0" t="0" r="r" b="b"/>
              <a:pathLst>
                <a:path w="99" h="88">
                  <a:moveTo>
                    <a:pt x="99" y="0"/>
                  </a:moveTo>
                  <a:lnTo>
                    <a:pt x="57" y="38"/>
                  </a:lnTo>
                  <a:lnTo>
                    <a:pt x="53" y="65"/>
                  </a:lnTo>
                  <a:lnTo>
                    <a:pt x="68" y="88"/>
                  </a:lnTo>
                  <a:lnTo>
                    <a:pt x="0" y="71"/>
                  </a:lnTo>
                  <a:lnTo>
                    <a:pt x="25" y="36"/>
                  </a:lnTo>
                  <a:lnTo>
                    <a:pt x="49" y="21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839" y="2317"/>
              <a:ext cx="60" cy="63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0" y="65"/>
                </a:cxn>
                <a:cxn ang="0">
                  <a:pos x="51" y="70"/>
                </a:cxn>
                <a:cxn ang="0">
                  <a:pos x="55" y="86"/>
                </a:cxn>
                <a:cxn ang="0">
                  <a:pos x="45" y="126"/>
                </a:cxn>
                <a:cxn ang="0">
                  <a:pos x="66" y="105"/>
                </a:cxn>
                <a:cxn ang="0">
                  <a:pos x="87" y="97"/>
                </a:cxn>
                <a:cxn ang="0">
                  <a:pos x="119" y="93"/>
                </a:cxn>
                <a:cxn ang="0">
                  <a:pos x="89" y="74"/>
                </a:cxn>
                <a:cxn ang="0">
                  <a:pos x="62" y="57"/>
                </a:cxn>
                <a:cxn ang="0">
                  <a:pos x="36" y="36"/>
                </a:cxn>
                <a:cxn ang="0">
                  <a:pos x="0" y="0"/>
                </a:cxn>
                <a:cxn ang="0">
                  <a:pos x="13" y="38"/>
                </a:cxn>
                <a:cxn ang="0">
                  <a:pos x="13" y="38"/>
                </a:cxn>
              </a:cxnLst>
              <a:rect l="0" t="0" r="r" b="b"/>
              <a:pathLst>
                <a:path w="119" h="126">
                  <a:moveTo>
                    <a:pt x="13" y="38"/>
                  </a:moveTo>
                  <a:lnTo>
                    <a:pt x="30" y="65"/>
                  </a:lnTo>
                  <a:lnTo>
                    <a:pt x="51" y="70"/>
                  </a:lnTo>
                  <a:lnTo>
                    <a:pt x="55" y="86"/>
                  </a:lnTo>
                  <a:lnTo>
                    <a:pt x="45" y="126"/>
                  </a:lnTo>
                  <a:lnTo>
                    <a:pt x="66" y="105"/>
                  </a:lnTo>
                  <a:lnTo>
                    <a:pt x="87" y="97"/>
                  </a:lnTo>
                  <a:lnTo>
                    <a:pt x="119" y="93"/>
                  </a:lnTo>
                  <a:lnTo>
                    <a:pt x="89" y="74"/>
                  </a:lnTo>
                  <a:lnTo>
                    <a:pt x="62" y="57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734" y="2421"/>
              <a:ext cx="92" cy="32"/>
            </a:xfrm>
            <a:custGeom>
              <a:avLst/>
              <a:gdLst/>
              <a:ahLst/>
              <a:cxnLst>
                <a:cxn ang="0">
                  <a:pos x="44" y="33"/>
                </a:cxn>
                <a:cxn ang="0">
                  <a:pos x="52" y="36"/>
                </a:cxn>
                <a:cxn ang="0">
                  <a:pos x="67" y="38"/>
                </a:cxn>
                <a:cxn ang="0">
                  <a:pos x="109" y="38"/>
                </a:cxn>
                <a:cxn ang="0">
                  <a:pos x="145" y="44"/>
                </a:cxn>
                <a:cxn ang="0">
                  <a:pos x="185" y="0"/>
                </a:cxn>
                <a:cxn ang="0">
                  <a:pos x="152" y="54"/>
                </a:cxn>
                <a:cxn ang="0">
                  <a:pos x="113" y="54"/>
                </a:cxn>
                <a:cxn ang="0">
                  <a:pos x="86" y="55"/>
                </a:cxn>
                <a:cxn ang="0">
                  <a:pos x="40" y="65"/>
                </a:cxn>
                <a:cxn ang="0">
                  <a:pos x="0" y="17"/>
                </a:cxn>
                <a:cxn ang="0">
                  <a:pos x="44" y="33"/>
                </a:cxn>
                <a:cxn ang="0">
                  <a:pos x="44" y="33"/>
                </a:cxn>
              </a:cxnLst>
              <a:rect l="0" t="0" r="r" b="b"/>
              <a:pathLst>
                <a:path w="185" h="65">
                  <a:moveTo>
                    <a:pt x="44" y="33"/>
                  </a:moveTo>
                  <a:lnTo>
                    <a:pt x="52" y="36"/>
                  </a:lnTo>
                  <a:lnTo>
                    <a:pt x="67" y="38"/>
                  </a:lnTo>
                  <a:lnTo>
                    <a:pt x="109" y="38"/>
                  </a:lnTo>
                  <a:lnTo>
                    <a:pt x="145" y="44"/>
                  </a:lnTo>
                  <a:lnTo>
                    <a:pt x="185" y="0"/>
                  </a:lnTo>
                  <a:lnTo>
                    <a:pt x="152" y="54"/>
                  </a:lnTo>
                  <a:lnTo>
                    <a:pt x="113" y="54"/>
                  </a:lnTo>
                  <a:lnTo>
                    <a:pt x="86" y="55"/>
                  </a:lnTo>
                  <a:lnTo>
                    <a:pt x="40" y="65"/>
                  </a:lnTo>
                  <a:lnTo>
                    <a:pt x="0" y="17"/>
                  </a:lnTo>
                  <a:lnTo>
                    <a:pt x="44" y="33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216" y="2665"/>
              <a:ext cx="154" cy="725"/>
            </a:xfrm>
            <a:custGeom>
              <a:avLst/>
              <a:gdLst/>
              <a:ahLst/>
              <a:cxnLst>
                <a:cxn ang="0">
                  <a:pos x="110" y="44"/>
                </a:cxn>
                <a:cxn ang="0">
                  <a:pos x="61" y="110"/>
                </a:cxn>
                <a:cxn ang="0">
                  <a:pos x="53" y="247"/>
                </a:cxn>
                <a:cxn ang="0">
                  <a:pos x="42" y="331"/>
                </a:cxn>
                <a:cxn ang="0">
                  <a:pos x="93" y="388"/>
                </a:cxn>
                <a:cxn ang="0">
                  <a:pos x="167" y="395"/>
                </a:cxn>
                <a:cxn ang="0">
                  <a:pos x="108" y="416"/>
                </a:cxn>
                <a:cxn ang="0">
                  <a:pos x="108" y="445"/>
                </a:cxn>
                <a:cxn ang="0">
                  <a:pos x="118" y="483"/>
                </a:cxn>
                <a:cxn ang="0">
                  <a:pos x="137" y="502"/>
                </a:cxn>
                <a:cxn ang="0">
                  <a:pos x="120" y="540"/>
                </a:cxn>
                <a:cxn ang="0">
                  <a:pos x="127" y="574"/>
                </a:cxn>
                <a:cxn ang="0">
                  <a:pos x="137" y="608"/>
                </a:cxn>
                <a:cxn ang="0">
                  <a:pos x="173" y="616"/>
                </a:cxn>
                <a:cxn ang="0">
                  <a:pos x="184" y="654"/>
                </a:cxn>
                <a:cxn ang="0">
                  <a:pos x="202" y="697"/>
                </a:cxn>
                <a:cxn ang="0">
                  <a:pos x="236" y="699"/>
                </a:cxn>
                <a:cxn ang="0">
                  <a:pos x="251" y="735"/>
                </a:cxn>
                <a:cxn ang="0">
                  <a:pos x="287" y="760"/>
                </a:cxn>
                <a:cxn ang="0">
                  <a:pos x="308" y="770"/>
                </a:cxn>
                <a:cxn ang="0">
                  <a:pos x="236" y="749"/>
                </a:cxn>
                <a:cxn ang="0">
                  <a:pos x="219" y="775"/>
                </a:cxn>
                <a:cxn ang="0">
                  <a:pos x="200" y="916"/>
                </a:cxn>
                <a:cxn ang="0">
                  <a:pos x="247" y="1144"/>
                </a:cxn>
                <a:cxn ang="0">
                  <a:pos x="196" y="1040"/>
                </a:cxn>
                <a:cxn ang="0">
                  <a:pos x="158" y="1450"/>
                </a:cxn>
                <a:cxn ang="0">
                  <a:pos x="74" y="1287"/>
                </a:cxn>
                <a:cxn ang="0">
                  <a:pos x="74" y="1022"/>
                </a:cxn>
                <a:cxn ang="0">
                  <a:pos x="53" y="675"/>
                </a:cxn>
                <a:cxn ang="0">
                  <a:pos x="27" y="574"/>
                </a:cxn>
                <a:cxn ang="0">
                  <a:pos x="0" y="380"/>
                </a:cxn>
                <a:cxn ang="0">
                  <a:pos x="42" y="578"/>
                </a:cxn>
                <a:cxn ang="0">
                  <a:pos x="122" y="699"/>
                </a:cxn>
                <a:cxn ang="0">
                  <a:pos x="78" y="538"/>
                </a:cxn>
                <a:cxn ang="0">
                  <a:pos x="86" y="502"/>
                </a:cxn>
                <a:cxn ang="0">
                  <a:pos x="30" y="448"/>
                </a:cxn>
                <a:cxn ang="0">
                  <a:pos x="21" y="369"/>
                </a:cxn>
                <a:cxn ang="0">
                  <a:pos x="15" y="302"/>
                </a:cxn>
                <a:cxn ang="0">
                  <a:pos x="34" y="158"/>
                </a:cxn>
                <a:cxn ang="0">
                  <a:pos x="34" y="85"/>
                </a:cxn>
                <a:cxn ang="0">
                  <a:pos x="68" y="30"/>
                </a:cxn>
                <a:cxn ang="0">
                  <a:pos x="122" y="0"/>
                </a:cxn>
                <a:cxn ang="0">
                  <a:pos x="158" y="6"/>
                </a:cxn>
                <a:cxn ang="0">
                  <a:pos x="110" y="44"/>
                </a:cxn>
                <a:cxn ang="0">
                  <a:pos x="110" y="44"/>
                </a:cxn>
              </a:cxnLst>
              <a:rect l="0" t="0" r="r" b="b"/>
              <a:pathLst>
                <a:path w="308" h="1450">
                  <a:moveTo>
                    <a:pt x="110" y="44"/>
                  </a:moveTo>
                  <a:lnTo>
                    <a:pt x="61" y="110"/>
                  </a:lnTo>
                  <a:lnTo>
                    <a:pt x="53" y="247"/>
                  </a:lnTo>
                  <a:lnTo>
                    <a:pt x="42" y="331"/>
                  </a:lnTo>
                  <a:lnTo>
                    <a:pt x="93" y="388"/>
                  </a:lnTo>
                  <a:lnTo>
                    <a:pt x="167" y="395"/>
                  </a:lnTo>
                  <a:lnTo>
                    <a:pt x="108" y="416"/>
                  </a:lnTo>
                  <a:lnTo>
                    <a:pt x="108" y="445"/>
                  </a:lnTo>
                  <a:lnTo>
                    <a:pt x="118" y="483"/>
                  </a:lnTo>
                  <a:lnTo>
                    <a:pt x="137" y="502"/>
                  </a:lnTo>
                  <a:lnTo>
                    <a:pt x="120" y="540"/>
                  </a:lnTo>
                  <a:lnTo>
                    <a:pt x="127" y="574"/>
                  </a:lnTo>
                  <a:lnTo>
                    <a:pt x="137" y="608"/>
                  </a:lnTo>
                  <a:lnTo>
                    <a:pt x="173" y="616"/>
                  </a:lnTo>
                  <a:lnTo>
                    <a:pt x="184" y="654"/>
                  </a:lnTo>
                  <a:lnTo>
                    <a:pt x="202" y="697"/>
                  </a:lnTo>
                  <a:lnTo>
                    <a:pt x="236" y="699"/>
                  </a:lnTo>
                  <a:lnTo>
                    <a:pt x="251" y="735"/>
                  </a:lnTo>
                  <a:lnTo>
                    <a:pt x="287" y="760"/>
                  </a:lnTo>
                  <a:lnTo>
                    <a:pt x="308" y="770"/>
                  </a:lnTo>
                  <a:lnTo>
                    <a:pt x="236" y="749"/>
                  </a:lnTo>
                  <a:lnTo>
                    <a:pt x="219" y="775"/>
                  </a:lnTo>
                  <a:lnTo>
                    <a:pt x="200" y="916"/>
                  </a:lnTo>
                  <a:lnTo>
                    <a:pt x="247" y="1144"/>
                  </a:lnTo>
                  <a:lnTo>
                    <a:pt x="196" y="1040"/>
                  </a:lnTo>
                  <a:lnTo>
                    <a:pt x="158" y="1450"/>
                  </a:lnTo>
                  <a:lnTo>
                    <a:pt x="74" y="1287"/>
                  </a:lnTo>
                  <a:lnTo>
                    <a:pt x="74" y="1022"/>
                  </a:lnTo>
                  <a:lnTo>
                    <a:pt x="53" y="675"/>
                  </a:lnTo>
                  <a:lnTo>
                    <a:pt x="27" y="574"/>
                  </a:lnTo>
                  <a:lnTo>
                    <a:pt x="0" y="380"/>
                  </a:lnTo>
                  <a:lnTo>
                    <a:pt x="42" y="578"/>
                  </a:lnTo>
                  <a:lnTo>
                    <a:pt x="122" y="699"/>
                  </a:lnTo>
                  <a:lnTo>
                    <a:pt x="78" y="538"/>
                  </a:lnTo>
                  <a:lnTo>
                    <a:pt x="86" y="502"/>
                  </a:lnTo>
                  <a:lnTo>
                    <a:pt x="30" y="448"/>
                  </a:lnTo>
                  <a:lnTo>
                    <a:pt x="21" y="369"/>
                  </a:lnTo>
                  <a:lnTo>
                    <a:pt x="15" y="302"/>
                  </a:lnTo>
                  <a:lnTo>
                    <a:pt x="34" y="158"/>
                  </a:lnTo>
                  <a:lnTo>
                    <a:pt x="34" y="85"/>
                  </a:lnTo>
                  <a:lnTo>
                    <a:pt x="68" y="30"/>
                  </a:lnTo>
                  <a:lnTo>
                    <a:pt x="122" y="0"/>
                  </a:lnTo>
                  <a:lnTo>
                    <a:pt x="158" y="6"/>
                  </a:lnTo>
                  <a:lnTo>
                    <a:pt x="110" y="44"/>
                  </a:lnTo>
                  <a:lnTo>
                    <a:pt x="11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275" y="2817"/>
              <a:ext cx="136" cy="51"/>
            </a:xfrm>
            <a:custGeom>
              <a:avLst/>
              <a:gdLst/>
              <a:ahLst/>
              <a:cxnLst>
                <a:cxn ang="0">
                  <a:pos x="38" y="6"/>
                </a:cxn>
                <a:cxn ang="0">
                  <a:pos x="34" y="51"/>
                </a:cxn>
                <a:cxn ang="0">
                  <a:pos x="38" y="74"/>
                </a:cxn>
                <a:cxn ang="0">
                  <a:pos x="59" y="82"/>
                </a:cxn>
                <a:cxn ang="0">
                  <a:pos x="80" y="76"/>
                </a:cxn>
                <a:cxn ang="0">
                  <a:pos x="144" y="61"/>
                </a:cxn>
                <a:cxn ang="0">
                  <a:pos x="184" y="51"/>
                </a:cxn>
                <a:cxn ang="0">
                  <a:pos x="213" y="57"/>
                </a:cxn>
                <a:cxn ang="0">
                  <a:pos x="236" y="55"/>
                </a:cxn>
                <a:cxn ang="0">
                  <a:pos x="251" y="51"/>
                </a:cxn>
                <a:cxn ang="0">
                  <a:pos x="272" y="30"/>
                </a:cxn>
                <a:cxn ang="0">
                  <a:pos x="264" y="55"/>
                </a:cxn>
                <a:cxn ang="0">
                  <a:pos x="247" y="66"/>
                </a:cxn>
                <a:cxn ang="0">
                  <a:pos x="217" y="66"/>
                </a:cxn>
                <a:cxn ang="0">
                  <a:pos x="175" y="66"/>
                </a:cxn>
                <a:cxn ang="0">
                  <a:pos x="146" y="70"/>
                </a:cxn>
                <a:cxn ang="0">
                  <a:pos x="108" y="84"/>
                </a:cxn>
                <a:cxn ang="0">
                  <a:pos x="59" y="97"/>
                </a:cxn>
                <a:cxn ang="0">
                  <a:pos x="0" y="103"/>
                </a:cxn>
                <a:cxn ang="0">
                  <a:pos x="25" y="85"/>
                </a:cxn>
                <a:cxn ang="0">
                  <a:pos x="21" y="44"/>
                </a:cxn>
                <a:cxn ang="0">
                  <a:pos x="30" y="0"/>
                </a:cxn>
                <a:cxn ang="0">
                  <a:pos x="38" y="6"/>
                </a:cxn>
                <a:cxn ang="0">
                  <a:pos x="38" y="6"/>
                </a:cxn>
              </a:cxnLst>
              <a:rect l="0" t="0" r="r" b="b"/>
              <a:pathLst>
                <a:path w="272" h="103">
                  <a:moveTo>
                    <a:pt x="38" y="6"/>
                  </a:moveTo>
                  <a:lnTo>
                    <a:pt x="34" y="51"/>
                  </a:lnTo>
                  <a:lnTo>
                    <a:pt x="38" y="74"/>
                  </a:lnTo>
                  <a:lnTo>
                    <a:pt x="59" y="82"/>
                  </a:lnTo>
                  <a:lnTo>
                    <a:pt x="80" y="76"/>
                  </a:lnTo>
                  <a:lnTo>
                    <a:pt x="144" y="61"/>
                  </a:lnTo>
                  <a:lnTo>
                    <a:pt x="184" y="51"/>
                  </a:lnTo>
                  <a:lnTo>
                    <a:pt x="213" y="57"/>
                  </a:lnTo>
                  <a:lnTo>
                    <a:pt x="236" y="55"/>
                  </a:lnTo>
                  <a:lnTo>
                    <a:pt x="251" y="51"/>
                  </a:lnTo>
                  <a:lnTo>
                    <a:pt x="272" y="30"/>
                  </a:lnTo>
                  <a:lnTo>
                    <a:pt x="264" y="55"/>
                  </a:lnTo>
                  <a:lnTo>
                    <a:pt x="247" y="66"/>
                  </a:lnTo>
                  <a:lnTo>
                    <a:pt x="217" y="66"/>
                  </a:lnTo>
                  <a:lnTo>
                    <a:pt x="175" y="66"/>
                  </a:lnTo>
                  <a:lnTo>
                    <a:pt x="146" y="70"/>
                  </a:lnTo>
                  <a:lnTo>
                    <a:pt x="108" y="84"/>
                  </a:lnTo>
                  <a:lnTo>
                    <a:pt x="59" y="97"/>
                  </a:lnTo>
                  <a:lnTo>
                    <a:pt x="0" y="103"/>
                  </a:lnTo>
                  <a:lnTo>
                    <a:pt x="25" y="85"/>
                  </a:lnTo>
                  <a:lnTo>
                    <a:pt x="21" y="44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300" y="2803"/>
              <a:ext cx="113" cy="41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116" y="10"/>
                </a:cxn>
                <a:cxn ang="0">
                  <a:pos x="149" y="10"/>
                </a:cxn>
                <a:cxn ang="0">
                  <a:pos x="196" y="14"/>
                </a:cxn>
                <a:cxn ang="0">
                  <a:pos x="217" y="27"/>
                </a:cxn>
                <a:cxn ang="0">
                  <a:pos x="217" y="63"/>
                </a:cxn>
                <a:cxn ang="0">
                  <a:pos x="210" y="82"/>
                </a:cxn>
                <a:cxn ang="0">
                  <a:pos x="227" y="63"/>
                </a:cxn>
                <a:cxn ang="0">
                  <a:pos x="227" y="33"/>
                </a:cxn>
                <a:cxn ang="0">
                  <a:pos x="223" y="18"/>
                </a:cxn>
                <a:cxn ang="0">
                  <a:pos x="196" y="4"/>
                </a:cxn>
                <a:cxn ang="0">
                  <a:pos x="137" y="0"/>
                </a:cxn>
                <a:cxn ang="0">
                  <a:pos x="99" y="4"/>
                </a:cxn>
                <a:cxn ang="0">
                  <a:pos x="0" y="10"/>
                </a:cxn>
                <a:cxn ang="0">
                  <a:pos x="54" y="16"/>
                </a:cxn>
                <a:cxn ang="0">
                  <a:pos x="54" y="16"/>
                </a:cxn>
              </a:cxnLst>
              <a:rect l="0" t="0" r="r" b="b"/>
              <a:pathLst>
                <a:path w="227" h="82">
                  <a:moveTo>
                    <a:pt x="54" y="16"/>
                  </a:moveTo>
                  <a:lnTo>
                    <a:pt x="116" y="10"/>
                  </a:lnTo>
                  <a:lnTo>
                    <a:pt x="149" y="10"/>
                  </a:lnTo>
                  <a:lnTo>
                    <a:pt x="196" y="14"/>
                  </a:lnTo>
                  <a:lnTo>
                    <a:pt x="217" y="27"/>
                  </a:lnTo>
                  <a:lnTo>
                    <a:pt x="217" y="63"/>
                  </a:lnTo>
                  <a:lnTo>
                    <a:pt x="210" y="82"/>
                  </a:lnTo>
                  <a:lnTo>
                    <a:pt x="227" y="63"/>
                  </a:lnTo>
                  <a:lnTo>
                    <a:pt x="227" y="33"/>
                  </a:lnTo>
                  <a:lnTo>
                    <a:pt x="223" y="18"/>
                  </a:lnTo>
                  <a:lnTo>
                    <a:pt x="196" y="4"/>
                  </a:lnTo>
                  <a:lnTo>
                    <a:pt x="137" y="0"/>
                  </a:lnTo>
                  <a:lnTo>
                    <a:pt x="99" y="4"/>
                  </a:lnTo>
                  <a:lnTo>
                    <a:pt x="0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264" y="2844"/>
              <a:ext cx="153" cy="78"/>
            </a:xfrm>
            <a:custGeom>
              <a:avLst/>
              <a:gdLst/>
              <a:ahLst/>
              <a:cxnLst>
                <a:cxn ang="0">
                  <a:pos x="34" y="133"/>
                </a:cxn>
                <a:cxn ang="0">
                  <a:pos x="57" y="135"/>
                </a:cxn>
                <a:cxn ang="0">
                  <a:pos x="87" y="126"/>
                </a:cxn>
                <a:cxn ang="0">
                  <a:pos x="127" y="107"/>
                </a:cxn>
                <a:cxn ang="0">
                  <a:pos x="188" y="89"/>
                </a:cxn>
                <a:cxn ang="0">
                  <a:pos x="241" y="84"/>
                </a:cxn>
                <a:cxn ang="0">
                  <a:pos x="264" y="74"/>
                </a:cxn>
                <a:cxn ang="0">
                  <a:pos x="287" y="51"/>
                </a:cxn>
                <a:cxn ang="0">
                  <a:pos x="287" y="21"/>
                </a:cxn>
                <a:cxn ang="0">
                  <a:pos x="268" y="4"/>
                </a:cxn>
                <a:cxn ang="0">
                  <a:pos x="280" y="0"/>
                </a:cxn>
                <a:cxn ang="0">
                  <a:pos x="297" y="21"/>
                </a:cxn>
                <a:cxn ang="0">
                  <a:pos x="304" y="46"/>
                </a:cxn>
                <a:cxn ang="0">
                  <a:pos x="299" y="67"/>
                </a:cxn>
                <a:cxn ang="0">
                  <a:pos x="274" y="89"/>
                </a:cxn>
                <a:cxn ang="0">
                  <a:pos x="243" y="101"/>
                </a:cxn>
                <a:cxn ang="0">
                  <a:pos x="196" y="114"/>
                </a:cxn>
                <a:cxn ang="0">
                  <a:pos x="148" y="129"/>
                </a:cxn>
                <a:cxn ang="0">
                  <a:pos x="103" y="141"/>
                </a:cxn>
                <a:cxn ang="0">
                  <a:pos x="61" y="150"/>
                </a:cxn>
                <a:cxn ang="0">
                  <a:pos x="25" y="158"/>
                </a:cxn>
                <a:cxn ang="0">
                  <a:pos x="0" y="107"/>
                </a:cxn>
                <a:cxn ang="0">
                  <a:pos x="2" y="55"/>
                </a:cxn>
                <a:cxn ang="0">
                  <a:pos x="36" y="44"/>
                </a:cxn>
                <a:cxn ang="0">
                  <a:pos x="21" y="80"/>
                </a:cxn>
                <a:cxn ang="0">
                  <a:pos x="17" y="99"/>
                </a:cxn>
                <a:cxn ang="0">
                  <a:pos x="21" y="116"/>
                </a:cxn>
                <a:cxn ang="0">
                  <a:pos x="34" y="133"/>
                </a:cxn>
                <a:cxn ang="0">
                  <a:pos x="34" y="133"/>
                </a:cxn>
              </a:cxnLst>
              <a:rect l="0" t="0" r="r" b="b"/>
              <a:pathLst>
                <a:path w="304" h="158">
                  <a:moveTo>
                    <a:pt x="34" y="133"/>
                  </a:moveTo>
                  <a:lnTo>
                    <a:pt x="57" y="135"/>
                  </a:lnTo>
                  <a:lnTo>
                    <a:pt x="87" y="126"/>
                  </a:lnTo>
                  <a:lnTo>
                    <a:pt x="127" y="107"/>
                  </a:lnTo>
                  <a:lnTo>
                    <a:pt x="188" y="89"/>
                  </a:lnTo>
                  <a:lnTo>
                    <a:pt x="241" y="84"/>
                  </a:lnTo>
                  <a:lnTo>
                    <a:pt x="264" y="74"/>
                  </a:lnTo>
                  <a:lnTo>
                    <a:pt x="287" y="51"/>
                  </a:lnTo>
                  <a:lnTo>
                    <a:pt x="287" y="21"/>
                  </a:lnTo>
                  <a:lnTo>
                    <a:pt x="268" y="4"/>
                  </a:lnTo>
                  <a:lnTo>
                    <a:pt x="280" y="0"/>
                  </a:lnTo>
                  <a:lnTo>
                    <a:pt x="297" y="21"/>
                  </a:lnTo>
                  <a:lnTo>
                    <a:pt x="304" y="46"/>
                  </a:lnTo>
                  <a:lnTo>
                    <a:pt x="299" y="67"/>
                  </a:lnTo>
                  <a:lnTo>
                    <a:pt x="274" y="89"/>
                  </a:lnTo>
                  <a:lnTo>
                    <a:pt x="243" y="101"/>
                  </a:lnTo>
                  <a:lnTo>
                    <a:pt x="196" y="114"/>
                  </a:lnTo>
                  <a:lnTo>
                    <a:pt x="148" y="129"/>
                  </a:lnTo>
                  <a:lnTo>
                    <a:pt x="103" y="141"/>
                  </a:lnTo>
                  <a:lnTo>
                    <a:pt x="61" y="150"/>
                  </a:lnTo>
                  <a:lnTo>
                    <a:pt x="25" y="158"/>
                  </a:lnTo>
                  <a:lnTo>
                    <a:pt x="0" y="107"/>
                  </a:lnTo>
                  <a:lnTo>
                    <a:pt x="2" y="55"/>
                  </a:lnTo>
                  <a:lnTo>
                    <a:pt x="36" y="44"/>
                  </a:lnTo>
                  <a:lnTo>
                    <a:pt x="21" y="80"/>
                  </a:lnTo>
                  <a:lnTo>
                    <a:pt x="17" y="99"/>
                  </a:lnTo>
                  <a:lnTo>
                    <a:pt x="21" y="116"/>
                  </a:lnTo>
                  <a:lnTo>
                    <a:pt x="34" y="133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313" y="2885"/>
              <a:ext cx="101" cy="80"/>
            </a:xfrm>
            <a:custGeom>
              <a:avLst/>
              <a:gdLst/>
              <a:ahLst/>
              <a:cxnLst>
                <a:cxn ang="0">
                  <a:pos x="162" y="11"/>
                </a:cxn>
                <a:cxn ang="0">
                  <a:pos x="181" y="23"/>
                </a:cxn>
                <a:cxn ang="0">
                  <a:pos x="198" y="42"/>
                </a:cxn>
                <a:cxn ang="0">
                  <a:pos x="190" y="64"/>
                </a:cxn>
                <a:cxn ang="0">
                  <a:pos x="148" y="93"/>
                </a:cxn>
                <a:cxn ang="0">
                  <a:pos x="114" y="104"/>
                </a:cxn>
                <a:cxn ang="0">
                  <a:pos x="78" y="112"/>
                </a:cxn>
                <a:cxn ang="0">
                  <a:pos x="46" y="121"/>
                </a:cxn>
                <a:cxn ang="0">
                  <a:pos x="11" y="148"/>
                </a:cxn>
                <a:cxn ang="0">
                  <a:pos x="0" y="156"/>
                </a:cxn>
                <a:cxn ang="0">
                  <a:pos x="49" y="159"/>
                </a:cxn>
                <a:cxn ang="0">
                  <a:pos x="108" y="125"/>
                </a:cxn>
                <a:cxn ang="0">
                  <a:pos x="169" y="116"/>
                </a:cxn>
                <a:cxn ang="0">
                  <a:pos x="202" y="118"/>
                </a:cxn>
                <a:cxn ang="0">
                  <a:pos x="169" y="106"/>
                </a:cxn>
                <a:cxn ang="0">
                  <a:pos x="190" y="85"/>
                </a:cxn>
                <a:cxn ang="0">
                  <a:pos x="202" y="57"/>
                </a:cxn>
                <a:cxn ang="0">
                  <a:pos x="202" y="26"/>
                </a:cxn>
                <a:cxn ang="0">
                  <a:pos x="184" y="11"/>
                </a:cxn>
                <a:cxn ang="0">
                  <a:pos x="156" y="0"/>
                </a:cxn>
                <a:cxn ang="0">
                  <a:pos x="162" y="11"/>
                </a:cxn>
                <a:cxn ang="0">
                  <a:pos x="162" y="11"/>
                </a:cxn>
              </a:cxnLst>
              <a:rect l="0" t="0" r="r" b="b"/>
              <a:pathLst>
                <a:path w="202" h="159">
                  <a:moveTo>
                    <a:pt x="162" y="11"/>
                  </a:moveTo>
                  <a:lnTo>
                    <a:pt x="181" y="23"/>
                  </a:lnTo>
                  <a:lnTo>
                    <a:pt x="198" y="42"/>
                  </a:lnTo>
                  <a:lnTo>
                    <a:pt x="190" y="64"/>
                  </a:lnTo>
                  <a:lnTo>
                    <a:pt x="148" y="93"/>
                  </a:lnTo>
                  <a:lnTo>
                    <a:pt x="114" y="104"/>
                  </a:lnTo>
                  <a:lnTo>
                    <a:pt x="78" y="112"/>
                  </a:lnTo>
                  <a:lnTo>
                    <a:pt x="46" y="121"/>
                  </a:lnTo>
                  <a:lnTo>
                    <a:pt x="11" y="148"/>
                  </a:lnTo>
                  <a:lnTo>
                    <a:pt x="0" y="156"/>
                  </a:lnTo>
                  <a:lnTo>
                    <a:pt x="49" y="159"/>
                  </a:lnTo>
                  <a:lnTo>
                    <a:pt x="108" y="125"/>
                  </a:lnTo>
                  <a:lnTo>
                    <a:pt x="169" y="116"/>
                  </a:lnTo>
                  <a:lnTo>
                    <a:pt x="202" y="118"/>
                  </a:lnTo>
                  <a:lnTo>
                    <a:pt x="169" y="106"/>
                  </a:lnTo>
                  <a:lnTo>
                    <a:pt x="190" y="85"/>
                  </a:lnTo>
                  <a:lnTo>
                    <a:pt x="202" y="57"/>
                  </a:lnTo>
                  <a:lnTo>
                    <a:pt x="202" y="26"/>
                  </a:lnTo>
                  <a:lnTo>
                    <a:pt x="184" y="11"/>
                  </a:lnTo>
                  <a:lnTo>
                    <a:pt x="156" y="0"/>
                  </a:lnTo>
                  <a:lnTo>
                    <a:pt x="162" y="11"/>
                  </a:lnTo>
                  <a:lnTo>
                    <a:pt x="16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270" y="2939"/>
              <a:ext cx="149" cy="104"/>
            </a:xfrm>
            <a:custGeom>
              <a:avLst/>
              <a:gdLst/>
              <a:ahLst/>
              <a:cxnLst>
                <a:cxn ang="0">
                  <a:pos x="280" y="12"/>
                </a:cxn>
                <a:cxn ang="0">
                  <a:pos x="291" y="27"/>
                </a:cxn>
                <a:cxn ang="0">
                  <a:pos x="284" y="46"/>
                </a:cxn>
                <a:cxn ang="0">
                  <a:pos x="276" y="57"/>
                </a:cxn>
                <a:cxn ang="0">
                  <a:pos x="257" y="71"/>
                </a:cxn>
                <a:cxn ang="0">
                  <a:pos x="232" y="78"/>
                </a:cxn>
                <a:cxn ang="0">
                  <a:pos x="211" y="88"/>
                </a:cxn>
                <a:cxn ang="0">
                  <a:pos x="189" y="107"/>
                </a:cxn>
                <a:cxn ang="0">
                  <a:pos x="175" y="116"/>
                </a:cxn>
                <a:cxn ang="0">
                  <a:pos x="147" y="133"/>
                </a:cxn>
                <a:cxn ang="0">
                  <a:pos x="143" y="147"/>
                </a:cxn>
                <a:cxn ang="0">
                  <a:pos x="97" y="129"/>
                </a:cxn>
                <a:cxn ang="0">
                  <a:pos x="92" y="110"/>
                </a:cxn>
                <a:cxn ang="0">
                  <a:pos x="99" y="86"/>
                </a:cxn>
                <a:cxn ang="0">
                  <a:pos x="109" y="76"/>
                </a:cxn>
                <a:cxn ang="0">
                  <a:pos x="116" y="69"/>
                </a:cxn>
                <a:cxn ang="0">
                  <a:pos x="124" y="59"/>
                </a:cxn>
                <a:cxn ang="0">
                  <a:pos x="132" y="52"/>
                </a:cxn>
                <a:cxn ang="0">
                  <a:pos x="139" y="44"/>
                </a:cxn>
                <a:cxn ang="0">
                  <a:pos x="147" y="40"/>
                </a:cxn>
                <a:cxn ang="0">
                  <a:pos x="86" y="71"/>
                </a:cxn>
                <a:cxn ang="0">
                  <a:pos x="54" y="55"/>
                </a:cxn>
                <a:cxn ang="0">
                  <a:pos x="0" y="59"/>
                </a:cxn>
                <a:cxn ang="0">
                  <a:pos x="101" y="188"/>
                </a:cxn>
                <a:cxn ang="0">
                  <a:pos x="173" y="209"/>
                </a:cxn>
                <a:cxn ang="0">
                  <a:pos x="149" y="183"/>
                </a:cxn>
                <a:cxn ang="0">
                  <a:pos x="154" y="152"/>
                </a:cxn>
                <a:cxn ang="0">
                  <a:pos x="181" y="133"/>
                </a:cxn>
                <a:cxn ang="0">
                  <a:pos x="210" y="103"/>
                </a:cxn>
                <a:cxn ang="0">
                  <a:pos x="230" y="107"/>
                </a:cxn>
                <a:cxn ang="0">
                  <a:pos x="246" y="139"/>
                </a:cxn>
                <a:cxn ang="0">
                  <a:pos x="263" y="150"/>
                </a:cxn>
                <a:cxn ang="0">
                  <a:pos x="261" y="86"/>
                </a:cxn>
                <a:cxn ang="0">
                  <a:pos x="282" y="71"/>
                </a:cxn>
                <a:cxn ang="0">
                  <a:pos x="295" y="53"/>
                </a:cxn>
                <a:cxn ang="0">
                  <a:pos x="299" y="21"/>
                </a:cxn>
                <a:cxn ang="0">
                  <a:pos x="282" y="4"/>
                </a:cxn>
                <a:cxn ang="0">
                  <a:pos x="246" y="0"/>
                </a:cxn>
                <a:cxn ang="0">
                  <a:pos x="280" y="12"/>
                </a:cxn>
                <a:cxn ang="0">
                  <a:pos x="280" y="12"/>
                </a:cxn>
              </a:cxnLst>
              <a:rect l="0" t="0" r="r" b="b"/>
              <a:pathLst>
                <a:path w="299" h="209">
                  <a:moveTo>
                    <a:pt x="280" y="12"/>
                  </a:moveTo>
                  <a:lnTo>
                    <a:pt x="291" y="27"/>
                  </a:lnTo>
                  <a:lnTo>
                    <a:pt x="284" y="46"/>
                  </a:lnTo>
                  <a:lnTo>
                    <a:pt x="276" y="57"/>
                  </a:lnTo>
                  <a:lnTo>
                    <a:pt x="257" y="71"/>
                  </a:lnTo>
                  <a:lnTo>
                    <a:pt x="232" y="78"/>
                  </a:lnTo>
                  <a:lnTo>
                    <a:pt x="211" y="88"/>
                  </a:lnTo>
                  <a:lnTo>
                    <a:pt x="189" y="107"/>
                  </a:lnTo>
                  <a:lnTo>
                    <a:pt x="175" y="116"/>
                  </a:lnTo>
                  <a:lnTo>
                    <a:pt x="147" y="133"/>
                  </a:lnTo>
                  <a:lnTo>
                    <a:pt x="143" y="147"/>
                  </a:lnTo>
                  <a:lnTo>
                    <a:pt x="97" y="129"/>
                  </a:lnTo>
                  <a:lnTo>
                    <a:pt x="92" y="110"/>
                  </a:lnTo>
                  <a:lnTo>
                    <a:pt x="99" y="86"/>
                  </a:lnTo>
                  <a:lnTo>
                    <a:pt x="109" y="76"/>
                  </a:lnTo>
                  <a:lnTo>
                    <a:pt x="116" y="69"/>
                  </a:lnTo>
                  <a:lnTo>
                    <a:pt x="124" y="59"/>
                  </a:lnTo>
                  <a:lnTo>
                    <a:pt x="132" y="52"/>
                  </a:lnTo>
                  <a:lnTo>
                    <a:pt x="139" y="44"/>
                  </a:lnTo>
                  <a:lnTo>
                    <a:pt x="147" y="40"/>
                  </a:lnTo>
                  <a:lnTo>
                    <a:pt x="86" y="71"/>
                  </a:lnTo>
                  <a:lnTo>
                    <a:pt x="54" y="55"/>
                  </a:lnTo>
                  <a:lnTo>
                    <a:pt x="0" y="59"/>
                  </a:lnTo>
                  <a:lnTo>
                    <a:pt x="101" y="188"/>
                  </a:lnTo>
                  <a:lnTo>
                    <a:pt x="173" y="209"/>
                  </a:lnTo>
                  <a:lnTo>
                    <a:pt x="149" y="183"/>
                  </a:lnTo>
                  <a:lnTo>
                    <a:pt x="154" y="152"/>
                  </a:lnTo>
                  <a:lnTo>
                    <a:pt x="181" y="133"/>
                  </a:lnTo>
                  <a:lnTo>
                    <a:pt x="210" y="103"/>
                  </a:lnTo>
                  <a:lnTo>
                    <a:pt x="230" y="107"/>
                  </a:lnTo>
                  <a:lnTo>
                    <a:pt x="246" y="139"/>
                  </a:lnTo>
                  <a:lnTo>
                    <a:pt x="263" y="150"/>
                  </a:lnTo>
                  <a:lnTo>
                    <a:pt x="261" y="86"/>
                  </a:lnTo>
                  <a:lnTo>
                    <a:pt x="282" y="71"/>
                  </a:lnTo>
                  <a:lnTo>
                    <a:pt x="295" y="53"/>
                  </a:lnTo>
                  <a:lnTo>
                    <a:pt x="299" y="21"/>
                  </a:lnTo>
                  <a:lnTo>
                    <a:pt x="282" y="4"/>
                  </a:lnTo>
                  <a:lnTo>
                    <a:pt x="246" y="0"/>
                  </a:lnTo>
                  <a:lnTo>
                    <a:pt x="280" y="12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327" y="2993"/>
              <a:ext cx="77" cy="152"/>
            </a:xfrm>
            <a:custGeom>
              <a:avLst/>
              <a:gdLst/>
              <a:ahLst/>
              <a:cxnLst>
                <a:cxn ang="0">
                  <a:pos x="147" y="28"/>
                </a:cxn>
                <a:cxn ang="0">
                  <a:pos x="153" y="163"/>
                </a:cxn>
                <a:cxn ang="0">
                  <a:pos x="155" y="304"/>
                </a:cxn>
                <a:cxn ang="0">
                  <a:pos x="153" y="302"/>
                </a:cxn>
                <a:cxn ang="0">
                  <a:pos x="149" y="294"/>
                </a:cxn>
                <a:cxn ang="0">
                  <a:pos x="147" y="287"/>
                </a:cxn>
                <a:cxn ang="0">
                  <a:pos x="145" y="281"/>
                </a:cxn>
                <a:cxn ang="0">
                  <a:pos x="141" y="252"/>
                </a:cxn>
                <a:cxn ang="0">
                  <a:pos x="139" y="228"/>
                </a:cxn>
                <a:cxn ang="0">
                  <a:pos x="122" y="190"/>
                </a:cxn>
                <a:cxn ang="0">
                  <a:pos x="92" y="169"/>
                </a:cxn>
                <a:cxn ang="0">
                  <a:pos x="73" y="140"/>
                </a:cxn>
                <a:cxn ang="0">
                  <a:pos x="0" y="95"/>
                </a:cxn>
                <a:cxn ang="0">
                  <a:pos x="48" y="95"/>
                </a:cxn>
                <a:cxn ang="0">
                  <a:pos x="99" y="93"/>
                </a:cxn>
                <a:cxn ang="0">
                  <a:pos x="122" y="112"/>
                </a:cxn>
                <a:cxn ang="0">
                  <a:pos x="132" y="78"/>
                </a:cxn>
                <a:cxn ang="0">
                  <a:pos x="128" y="0"/>
                </a:cxn>
                <a:cxn ang="0">
                  <a:pos x="147" y="28"/>
                </a:cxn>
                <a:cxn ang="0">
                  <a:pos x="147" y="28"/>
                </a:cxn>
              </a:cxnLst>
              <a:rect l="0" t="0" r="r" b="b"/>
              <a:pathLst>
                <a:path w="155" h="304">
                  <a:moveTo>
                    <a:pt x="147" y="28"/>
                  </a:moveTo>
                  <a:lnTo>
                    <a:pt x="153" y="163"/>
                  </a:lnTo>
                  <a:lnTo>
                    <a:pt x="155" y="304"/>
                  </a:lnTo>
                  <a:lnTo>
                    <a:pt x="153" y="302"/>
                  </a:lnTo>
                  <a:lnTo>
                    <a:pt x="149" y="294"/>
                  </a:lnTo>
                  <a:lnTo>
                    <a:pt x="147" y="287"/>
                  </a:lnTo>
                  <a:lnTo>
                    <a:pt x="145" y="281"/>
                  </a:lnTo>
                  <a:lnTo>
                    <a:pt x="141" y="252"/>
                  </a:lnTo>
                  <a:lnTo>
                    <a:pt x="139" y="228"/>
                  </a:lnTo>
                  <a:lnTo>
                    <a:pt x="122" y="190"/>
                  </a:lnTo>
                  <a:lnTo>
                    <a:pt x="92" y="169"/>
                  </a:lnTo>
                  <a:lnTo>
                    <a:pt x="73" y="140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99" y="93"/>
                  </a:lnTo>
                  <a:lnTo>
                    <a:pt x="122" y="112"/>
                  </a:lnTo>
                  <a:lnTo>
                    <a:pt x="132" y="78"/>
                  </a:lnTo>
                  <a:lnTo>
                    <a:pt x="128" y="0"/>
                  </a:lnTo>
                  <a:lnTo>
                    <a:pt x="147" y="28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377" y="2656"/>
              <a:ext cx="738" cy="555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4" y="277"/>
                </a:cxn>
                <a:cxn ang="0">
                  <a:pos x="33" y="49"/>
                </a:cxn>
                <a:cxn ang="0">
                  <a:pos x="1438" y="24"/>
                </a:cxn>
                <a:cxn ang="0">
                  <a:pos x="1470" y="1110"/>
                </a:cxn>
                <a:cxn ang="0">
                  <a:pos x="1476" y="0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1476" h="1110">
                  <a:moveTo>
                    <a:pt x="0" y="49"/>
                  </a:moveTo>
                  <a:lnTo>
                    <a:pt x="14" y="277"/>
                  </a:lnTo>
                  <a:lnTo>
                    <a:pt x="33" y="49"/>
                  </a:lnTo>
                  <a:lnTo>
                    <a:pt x="1438" y="24"/>
                  </a:lnTo>
                  <a:lnTo>
                    <a:pt x="1470" y="1110"/>
                  </a:lnTo>
                  <a:lnTo>
                    <a:pt x="1476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284" y="3133"/>
              <a:ext cx="259" cy="390"/>
            </a:xfrm>
            <a:custGeom>
              <a:avLst/>
              <a:gdLst/>
              <a:ahLst/>
              <a:cxnLst>
                <a:cxn ang="0">
                  <a:pos x="268" y="779"/>
                </a:cxn>
                <a:cxn ang="0">
                  <a:pos x="173" y="709"/>
                </a:cxn>
                <a:cxn ang="0">
                  <a:pos x="99" y="646"/>
                </a:cxn>
                <a:cxn ang="0">
                  <a:pos x="29" y="553"/>
                </a:cxn>
                <a:cxn ang="0">
                  <a:pos x="29" y="549"/>
                </a:cxn>
                <a:cxn ang="0">
                  <a:pos x="25" y="536"/>
                </a:cxn>
                <a:cxn ang="0">
                  <a:pos x="23" y="528"/>
                </a:cxn>
                <a:cxn ang="0">
                  <a:pos x="21" y="519"/>
                </a:cxn>
                <a:cxn ang="0">
                  <a:pos x="19" y="509"/>
                </a:cxn>
                <a:cxn ang="0">
                  <a:pos x="17" y="500"/>
                </a:cxn>
                <a:cxn ang="0">
                  <a:pos x="13" y="479"/>
                </a:cxn>
                <a:cxn ang="0">
                  <a:pos x="10" y="458"/>
                </a:cxn>
                <a:cxn ang="0">
                  <a:pos x="8" y="431"/>
                </a:cxn>
                <a:cxn ang="0">
                  <a:pos x="8" y="397"/>
                </a:cxn>
                <a:cxn ang="0">
                  <a:pos x="6" y="342"/>
                </a:cxn>
                <a:cxn ang="0">
                  <a:pos x="2" y="289"/>
                </a:cxn>
                <a:cxn ang="0">
                  <a:pos x="0" y="266"/>
                </a:cxn>
                <a:cxn ang="0">
                  <a:pos x="11" y="0"/>
                </a:cxn>
                <a:cxn ang="0">
                  <a:pos x="11" y="228"/>
                </a:cxn>
                <a:cxn ang="0">
                  <a:pos x="32" y="401"/>
                </a:cxn>
                <a:cxn ang="0">
                  <a:pos x="107" y="532"/>
                </a:cxn>
                <a:cxn ang="0">
                  <a:pos x="228" y="635"/>
                </a:cxn>
                <a:cxn ang="0">
                  <a:pos x="262" y="737"/>
                </a:cxn>
                <a:cxn ang="0">
                  <a:pos x="302" y="726"/>
                </a:cxn>
                <a:cxn ang="0">
                  <a:pos x="314" y="717"/>
                </a:cxn>
                <a:cxn ang="0">
                  <a:pos x="327" y="707"/>
                </a:cxn>
                <a:cxn ang="0">
                  <a:pos x="333" y="701"/>
                </a:cxn>
                <a:cxn ang="0">
                  <a:pos x="340" y="696"/>
                </a:cxn>
                <a:cxn ang="0">
                  <a:pos x="348" y="690"/>
                </a:cxn>
                <a:cxn ang="0">
                  <a:pos x="356" y="682"/>
                </a:cxn>
                <a:cxn ang="0">
                  <a:pos x="363" y="677"/>
                </a:cxn>
                <a:cxn ang="0">
                  <a:pos x="369" y="671"/>
                </a:cxn>
                <a:cxn ang="0">
                  <a:pos x="380" y="661"/>
                </a:cxn>
                <a:cxn ang="0">
                  <a:pos x="388" y="654"/>
                </a:cxn>
                <a:cxn ang="0">
                  <a:pos x="396" y="648"/>
                </a:cxn>
                <a:cxn ang="0">
                  <a:pos x="413" y="644"/>
                </a:cxn>
                <a:cxn ang="0">
                  <a:pos x="458" y="640"/>
                </a:cxn>
                <a:cxn ang="0">
                  <a:pos x="519" y="640"/>
                </a:cxn>
                <a:cxn ang="0">
                  <a:pos x="394" y="705"/>
                </a:cxn>
                <a:cxn ang="0">
                  <a:pos x="325" y="779"/>
                </a:cxn>
                <a:cxn ang="0">
                  <a:pos x="268" y="779"/>
                </a:cxn>
                <a:cxn ang="0">
                  <a:pos x="268" y="779"/>
                </a:cxn>
              </a:cxnLst>
              <a:rect l="0" t="0" r="r" b="b"/>
              <a:pathLst>
                <a:path w="519" h="779">
                  <a:moveTo>
                    <a:pt x="268" y="779"/>
                  </a:moveTo>
                  <a:lnTo>
                    <a:pt x="173" y="709"/>
                  </a:lnTo>
                  <a:lnTo>
                    <a:pt x="99" y="646"/>
                  </a:lnTo>
                  <a:lnTo>
                    <a:pt x="29" y="553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8"/>
                  </a:lnTo>
                  <a:lnTo>
                    <a:pt x="21" y="519"/>
                  </a:lnTo>
                  <a:lnTo>
                    <a:pt x="19" y="509"/>
                  </a:lnTo>
                  <a:lnTo>
                    <a:pt x="17" y="500"/>
                  </a:lnTo>
                  <a:lnTo>
                    <a:pt x="13" y="479"/>
                  </a:lnTo>
                  <a:lnTo>
                    <a:pt x="10" y="458"/>
                  </a:lnTo>
                  <a:lnTo>
                    <a:pt x="8" y="431"/>
                  </a:lnTo>
                  <a:lnTo>
                    <a:pt x="8" y="397"/>
                  </a:lnTo>
                  <a:lnTo>
                    <a:pt x="6" y="34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32" y="401"/>
                  </a:lnTo>
                  <a:lnTo>
                    <a:pt x="107" y="532"/>
                  </a:lnTo>
                  <a:lnTo>
                    <a:pt x="228" y="635"/>
                  </a:lnTo>
                  <a:lnTo>
                    <a:pt x="262" y="737"/>
                  </a:lnTo>
                  <a:lnTo>
                    <a:pt x="302" y="726"/>
                  </a:lnTo>
                  <a:lnTo>
                    <a:pt x="314" y="717"/>
                  </a:lnTo>
                  <a:lnTo>
                    <a:pt x="327" y="707"/>
                  </a:lnTo>
                  <a:lnTo>
                    <a:pt x="333" y="701"/>
                  </a:lnTo>
                  <a:lnTo>
                    <a:pt x="340" y="696"/>
                  </a:lnTo>
                  <a:lnTo>
                    <a:pt x="348" y="690"/>
                  </a:lnTo>
                  <a:lnTo>
                    <a:pt x="356" y="682"/>
                  </a:lnTo>
                  <a:lnTo>
                    <a:pt x="363" y="677"/>
                  </a:lnTo>
                  <a:lnTo>
                    <a:pt x="369" y="671"/>
                  </a:lnTo>
                  <a:lnTo>
                    <a:pt x="380" y="661"/>
                  </a:lnTo>
                  <a:lnTo>
                    <a:pt x="388" y="654"/>
                  </a:lnTo>
                  <a:lnTo>
                    <a:pt x="396" y="648"/>
                  </a:lnTo>
                  <a:lnTo>
                    <a:pt x="413" y="644"/>
                  </a:lnTo>
                  <a:lnTo>
                    <a:pt x="458" y="640"/>
                  </a:lnTo>
                  <a:lnTo>
                    <a:pt x="519" y="640"/>
                  </a:lnTo>
                  <a:lnTo>
                    <a:pt x="394" y="705"/>
                  </a:lnTo>
                  <a:lnTo>
                    <a:pt x="325" y="779"/>
                  </a:lnTo>
                  <a:lnTo>
                    <a:pt x="268" y="779"/>
                  </a:lnTo>
                  <a:lnTo>
                    <a:pt x="268" y="7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394" y="3052"/>
              <a:ext cx="410" cy="19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1" y="133"/>
                </a:cxn>
                <a:cxn ang="0">
                  <a:pos x="5" y="240"/>
                </a:cxn>
                <a:cxn ang="0">
                  <a:pos x="9" y="343"/>
                </a:cxn>
                <a:cxn ang="0">
                  <a:pos x="11" y="388"/>
                </a:cxn>
                <a:cxn ang="0">
                  <a:pos x="819" y="390"/>
                </a:cxn>
                <a:cxn ang="0">
                  <a:pos x="38" y="367"/>
                </a:cxn>
                <a:cxn ang="0">
                  <a:pos x="11" y="0"/>
                </a:cxn>
                <a:cxn ang="0">
                  <a:pos x="0" y="75"/>
                </a:cxn>
                <a:cxn ang="0">
                  <a:pos x="0" y="75"/>
                </a:cxn>
              </a:cxnLst>
              <a:rect l="0" t="0" r="r" b="b"/>
              <a:pathLst>
                <a:path w="819" h="390">
                  <a:moveTo>
                    <a:pt x="0" y="75"/>
                  </a:moveTo>
                  <a:lnTo>
                    <a:pt x="1" y="133"/>
                  </a:lnTo>
                  <a:lnTo>
                    <a:pt x="5" y="240"/>
                  </a:lnTo>
                  <a:lnTo>
                    <a:pt x="9" y="343"/>
                  </a:lnTo>
                  <a:lnTo>
                    <a:pt x="11" y="388"/>
                  </a:lnTo>
                  <a:lnTo>
                    <a:pt x="819" y="390"/>
                  </a:lnTo>
                  <a:lnTo>
                    <a:pt x="38" y="367"/>
                  </a:lnTo>
                  <a:lnTo>
                    <a:pt x="11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322" y="3039"/>
              <a:ext cx="158" cy="334"/>
            </a:xfrm>
            <a:custGeom>
              <a:avLst/>
              <a:gdLst/>
              <a:ahLst/>
              <a:cxnLst>
                <a:cxn ang="0">
                  <a:pos x="29" y="251"/>
                </a:cxn>
                <a:cxn ang="0">
                  <a:pos x="63" y="446"/>
                </a:cxn>
                <a:cxn ang="0">
                  <a:pos x="188" y="667"/>
                </a:cxn>
                <a:cxn ang="0">
                  <a:pos x="184" y="576"/>
                </a:cxn>
                <a:cxn ang="0">
                  <a:pos x="190" y="509"/>
                </a:cxn>
                <a:cxn ang="0">
                  <a:pos x="287" y="657"/>
                </a:cxn>
                <a:cxn ang="0">
                  <a:pos x="316" y="405"/>
                </a:cxn>
                <a:cxn ang="0">
                  <a:pos x="169" y="405"/>
                </a:cxn>
                <a:cxn ang="0">
                  <a:pos x="165" y="338"/>
                </a:cxn>
                <a:cxn ang="0">
                  <a:pos x="150" y="216"/>
                </a:cxn>
                <a:cxn ang="0">
                  <a:pos x="106" y="129"/>
                </a:cxn>
                <a:cxn ang="0">
                  <a:pos x="84" y="85"/>
                </a:cxn>
                <a:cxn ang="0">
                  <a:pos x="2" y="0"/>
                </a:cxn>
                <a:cxn ang="0">
                  <a:pos x="0" y="87"/>
                </a:cxn>
                <a:cxn ang="0">
                  <a:pos x="29" y="251"/>
                </a:cxn>
                <a:cxn ang="0">
                  <a:pos x="29" y="251"/>
                </a:cxn>
              </a:cxnLst>
              <a:rect l="0" t="0" r="r" b="b"/>
              <a:pathLst>
                <a:path w="316" h="667">
                  <a:moveTo>
                    <a:pt x="29" y="251"/>
                  </a:moveTo>
                  <a:lnTo>
                    <a:pt x="63" y="446"/>
                  </a:lnTo>
                  <a:lnTo>
                    <a:pt x="188" y="667"/>
                  </a:lnTo>
                  <a:lnTo>
                    <a:pt x="184" y="576"/>
                  </a:lnTo>
                  <a:lnTo>
                    <a:pt x="190" y="509"/>
                  </a:lnTo>
                  <a:lnTo>
                    <a:pt x="287" y="657"/>
                  </a:lnTo>
                  <a:lnTo>
                    <a:pt x="316" y="405"/>
                  </a:lnTo>
                  <a:lnTo>
                    <a:pt x="169" y="405"/>
                  </a:lnTo>
                  <a:lnTo>
                    <a:pt x="165" y="338"/>
                  </a:lnTo>
                  <a:lnTo>
                    <a:pt x="150" y="216"/>
                  </a:lnTo>
                  <a:lnTo>
                    <a:pt x="106" y="129"/>
                  </a:lnTo>
                  <a:lnTo>
                    <a:pt x="84" y="85"/>
                  </a:lnTo>
                  <a:lnTo>
                    <a:pt x="2" y="0"/>
                  </a:lnTo>
                  <a:lnTo>
                    <a:pt x="0" y="87"/>
                  </a:lnTo>
                  <a:lnTo>
                    <a:pt x="29" y="251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327" y="3234"/>
              <a:ext cx="190" cy="2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261"/>
                </a:cxn>
                <a:cxn ang="0">
                  <a:pos x="221" y="362"/>
                </a:cxn>
                <a:cxn ang="0">
                  <a:pos x="250" y="248"/>
                </a:cxn>
                <a:cxn ang="0">
                  <a:pos x="274" y="90"/>
                </a:cxn>
                <a:cxn ang="0">
                  <a:pos x="301" y="27"/>
                </a:cxn>
                <a:cxn ang="0">
                  <a:pos x="381" y="128"/>
                </a:cxn>
                <a:cxn ang="0">
                  <a:pos x="379" y="327"/>
                </a:cxn>
                <a:cxn ang="0">
                  <a:pos x="274" y="481"/>
                </a:cxn>
                <a:cxn ang="0">
                  <a:pos x="179" y="552"/>
                </a:cxn>
                <a:cxn ang="0">
                  <a:pos x="196" y="430"/>
                </a:cxn>
                <a:cxn ang="0">
                  <a:pos x="145" y="390"/>
                </a:cxn>
                <a:cxn ang="0">
                  <a:pos x="139" y="386"/>
                </a:cxn>
                <a:cxn ang="0">
                  <a:pos x="128" y="377"/>
                </a:cxn>
                <a:cxn ang="0">
                  <a:pos x="120" y="369"/>
                </a:cxn>
                <a:cxn ang="0">
                  <a:pos x="111" y="362"/>
                </a:cxn>
                <a:cxn ang="0">
                  <a:pos x="101" y="354"/>
                </a:cxn>
                <a:cxn ang="0">
                  <a:pos x="92" y="344"/>
                </a:cxn>
                <a:cxn ang="0">
                  <a:pos x="82" y="335"/>
                </a:cxn>
                <a:cxn ang="0">
                  <a:pos x="71" y="324"/>
                </a:cxn>
                <a:cxn ang="0">
                  <a:pos x="61" y="314"/>
                </a:cxn>
                <a:cxn ang="0">
                  <a:pos x="54" y="305"/>
                </a:cxn>
                <a:cxn ang="0">
                  <a:pos x="46" y="297"/>
                </a:cxn>
                <a:cxn ang="0">
                  <a:pos x="39" y="287"/>
                </a:cxn>
                <a:cxn ang="0">
                  <a:pos x="31" y="274"/>
                </a:cxn>
                <a:cxn ang="0">
                  <a:pos x="27" y="263"/>
                </a:cxn>
                <a:cxn ang="0">
                  <a:pos x="25" y="255"/>
                </a:cxn>
                <a:cxn ang="0">
                  <a:pos x="23" y="249"/>
                </a:cxn>
                <a:cxn ang="0">
                  <a:pos x="20" y="221"/>
                </a:cxn>
                <a:cxn ang="0">
                  <a:pos x="16" y="18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1" h="552">
                  <a:moveTo>
                    <a:pt x="0" y="0"/>
                  </a:moveTo>
                  <a:lnTo>
                    <a:pt x="126" y="261"/>
                  </a:lnTo>
                  <a:lnTo>
                    <a:pt x="221" y="362"/>
                  </a:lnTo>
                  <a:lnTo>
                    <a:pt x="250" y="248"/>
                  </a:lnTo>
                  <a:lnTo>
                    <a:pt x="274" y="90"/>
                  </a:lnTo>
                  <a:lnTo>
                    <a:pt x="301" y="27"/>
                  </a:lnTo>
                  <a:lnTo>
                    <a:pt x="381" y="128"/>
                  </a:lnTo>
                  <a:lnTo>
                    <a:pt x="379" y="327"/>
                  </a:lnTo>
                  <a:lnTo>
                    <a:pt x="274" y="481"/>
                  </a:lnTo>
                  <a:lnTo>
                    <a:pt x="179" y="552"/>
                  </a:lnTo>
                  <a:lnTo>
                    <a:pt x="196" y="430"/>
                  </a:lnTo>
                  <a:lnTo>
                    <a:pt x="145" y="390"/>
                  </a:lnTo>
                  <a:lnTo>
                    <a:pt x="139" y="386"/>
                  </a:lnTo>
                  <a:lnTo>
                    <a:pt x="128" y="377"/>
                  </a:lnTo>
                  <a:lnTo>
                    <a:pt x="120" y="369"/>
                  </a:lnTo>
                  <a:lnTo>
                    <a:pt x="111" y="362"/>
                  </a:lnTo>
                  <a:lnTo>
                    <a:pt x="101" y="354"/>
                  </a:lnTo>
                  <a:lnTo>
                    <a:pt x="92" y="344"/>
                  </a:lnTo>
                  <a:lnTo>
                    <a:pt x="82" y="335"/>
                  </a:lnTo>
                  <a:lnTo>
                    <a:pt x="71" y="324"/>
                  </a:lnTo>
                  <a:lnTo>
                    <a:pt x="61" y="314"/>
                  </a:lnTo>
                  <a:lnTo>
                    <a:pt x="54" y="305"/>
                  </a:lnTo>
                  <a:lnTo>
                    <a:pt x="46" y="297"/>
                  </a:lnTo>
                  <a:lnTo>
                    <a:pt x="39" y="287"/>
                  </a:lnTo>
                  <a:lnTo>
                    <a:pt x="31" y="274"/>
                  </a:lnTo>
                  <a:lnTo>
                    <a:pt x="27" y="263"/>
                  </a:lnTo>
                  <a:lnTo>
                    <a:pt x="25" y="255"/>
                  </a:lnTo>
                  <a:lnTo>
                    <a:pt x="23" y="249"/>
                  </a:lnTo>
                  <a:lnTo>
                    <a:pt x="20" y="221"/>
                  </a:lnTo>
                  <a:lnTo>
                    <a:pt x="16" y="1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475" y="3237"/>
              <a:ext cx="599" cy="354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6" y="707"/>
                </a:cxn>
                <a:cxn ang="0">
                  <a:pos x="139" y="624"/>
                </a:cxn>
                <a:cxn ang="0">
                  <a:pos x="299" y="492"/>
                </a:cxn>
                <a:cxn ang="0">
                  <a:pos x="196" y="329"/>
                </a:cxn>
                <a:cxn ang="0">
                  <a:pos x="196" y="224"/>
                </a:cxn>
                <a:cxn ang="0">
                  <a:pos x="411" y="143"/>
                </a:cxn>
                <a:cxn ang="0">
                  <a:pos x="403" y="264"/>
                </a:cxn>
                <a:cxn ang="0">
                  <a:pos x="1086" y="572"/>
                </a:cxn>
                <a:cxn ang="0">
                  <a:pos x="1198" y="405"/>
                </a:cxn>
                <a:cxn ang="0">
                  <a:pos x="907" y="369"/>
                </a:cxn>
                <a:cxn ang="0">
                  <a:pos x="803" y="232"/>
                </a:cxn>
                <a:cxn ang="0">
                  <a:pos x="673" y="131"/>
                </a:cxn>
                <a:cxn ang="0">
                  <a:pos x="673" y="0"/>
                </a:cxn>
                <a:cxn ang="0">
                  <a:pos x="149" y="13"/>
                </a:cxn>
                <a:cxn ang="0">
                  <a:pos x="27" y="13"/>
                </a:cxn>
                <a:cxn ang="0">
                  <a:pos x="109" y="107"/>
                </a:cxn>
                <a:cxn ang="0">
                  <a:pos x="105" y="338"/>
                </a:cxn>
                <a:cxn ang="0">
                  <a:pos x="44" y="428"/>
                </a:cxn>
                <a:cxn ang="0">
                  <a:pos x="0" y="500"/>
                </a:cxn>
                <a:cxn ang="0">
                  <a:pos x="0" y="500"/>
                </a:cxn>
              </a:cxnLst>
              <a:rect l="0" t="0" r="r" b="b"/>
              <a:pathLst>
                <a:path w="1198" h="707">
                  <a:moveTo>
                    <a:pt x="0" y="500"/>
                  </a:moveTo>
                  <a:lnTo>
                    <a:pt x="6" y="707"/>
                  </a:lnTo>
                  <a:lnTo>
                    <a:pt x="139" y="624"/>
                  </a:lnTo>
                  <a:lnTo>
                    <a:pt x="299" y="492"/>
                  </a:lnTo>
                  <a:lnTo>
                    <a:pt x="196" y="329"/>
                  </a:lnTo>
                  <a:lnTo>
                    <a:pt x="196" y="224"/>
                  </a:lnTo>
                  <a:lnTo>
                    <a:pt x="411" y="143"/>
                  </a:lnTo>
                  <a:lnTo>
                    <a:pt x="403" y="264"/>
                  </a:lnTo>
                  <a:lnTo>
                    <a:pt x="1086" y="572"/>
                  </a:lnTo>
                  <a:lnTo>
                    <a:pt x="1198" y="405"/>
                  </a:lnTo>
                  <a:lnTo>
                    <a:pt x="907" y="369"/>
                  </a:lnTo>
                  <a:lnTo>
                    <a:pt x="803" y="232"/>
                  </a:lnTo>
                  <a:lnTo>
                    <a:pt x="673" y="131"/>
                  </a:lnTo>
                  <a:lnTo>
                    <a:pt x="673" y="0"/>
                  </a:lnTo>
                  <a:lnTo>
                    <a:pt x="149" y="13"/>
                  </a:lnTo>
                  <a:lnTo>
                    <a:pt x="27" y="13"/>
                  </a:lnTo>
                  <a:lnTo>
                    <a:pt x="109" y="107"/>
                  </a:lnTo>
                  <a:lnTo>
                    <a:pt x="105" y="338"/>
                  </a:lnTo>
                  <a:lnTo>
                    <a:pt x="44" y="428"/>
                  </a:lnTo>
                  <a:lnTo>
                    <a:pt x="0" y="50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935" y="3182"/>
              <a:ext cx="111" cy="46"/>
            </a:xfrm>
            <a:custGeom>
              <a:avLst/>
              <a:gdLst/>
              <a:ahLst/>
              <a:cxnLst>
                <a:cxn ang="0">
                  <a:pos x="167" y="82"/>
                </a:cxn>
                <a:cxn ang="0">
                  <a:pos x="127" y="45"/>
                </a:cxn>
                <a:cxn ang="0">
                  <a:pos x="102" y="34"/>
                </a:cxn>
                <a:cxn ang="0">
                  <a:pos x="89" y="19"/>
                </a:cxn>
                <a:cxn ang="0">
                  <a:pos x="53" y="0"/>
                </a:cxn>
                <a:cxn ang="0">
                  <a:pos x="26" y="0"/>
                </a:cxn>
                <a:cxn ang="0">
                  <a:pos x="9" y="6"/>
                </a:cxn>
                <a:cxn ang="0">
                  <a:pos x="0" y="25"/>
                </a:cxn>
                <a:cxn ang="0">
                  <a:pos x="9" y="45"/>
                </a:cxn>
                <a:cxn ang="0">
                  <a:pos x="32" y="63"/>
                </a:cxn>
                <a:cxn ang="0">
                  <a:pos x="15" y="32"/>
                </a:cxn>
                <a:cxn ang="0">
                  <a:pos x="17" y="13"/>
                </a:cxn>
                <a:cxn ang="0">
                  <a:pos x="51" y="7"/>
                </a:cxn>
                <a:cxn ang="0">
                  <a:pos x="81" y="38"/>
                </a:cxn>
                <a:cxn ang="0">
                  <a:pos x="81" y="49"/>
                </a:cxn>
                <a:cxn ang="0">
                  <a:pos x="108" y="55"/>
                </a:cxn>
                <a:cxn ang="0">
                  <a:pos x="165" y="93"/>
                </a:cxn>
                <a:cxn ang="0">
                  <a:pos x="207" y="83"/>
                </a:cxn>
                <a:cxn ang="0">
                  <a:pos x="222" y="78"/>
                </a:cxn>
                <a:cxn ang="0">
                  <a:pos x="167" y="82"/>
                </a:cxn>
                <a:cxn ang="0">
                  <a:pos x="167" y="82"/>
                </a:cxn>
              </a:cxnLst>
              <a:rect l="0" t="0" r="r" b="b"/>
              <a:pathLst>
                <a:path w="222" h="93">
                  <a:moveTo>
                    <a:pt x="167" y="82"/>
                  </a:moveTo>
                  <a:lnTo>
                    <a:pt x="127" y="45"/>
                  </a:lnTo>
                  <a:lnTo>
                    <a:pt x="102" y="34"/>
                  </a:lnTo>
                  <a:lnTo>
                    <a:pt x="89" y="1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9" y="6"/>
                  </a:lnTo>
                  <a:lnTo>
                    <a:pt x="0" y="25"/>
                  </a:lnTo>
                  <a:lnTo>
                    <a:pt x="9" y="45"/>
                  </a:lnTo>
                  <a:lnTo>
                    <a:pt x="32" y="63"/>
                  </a:lnTo>
                  <a:lnTo>
                    <a:pt x="15" y="32"/>
                  </a:lnTo>
                  <a:lnTo>
                    <a:pt x="17" y="13"/>
                  </a:lnTo>
                  <a:lnTo>
                    <a:pt x="51" y="7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108" y="55"/>
                  </a:lnTo>
                  <a:lnTo>
                    <a:pt x="165" y="93"/>
                  </a:lnTo>
                  <a:lnTo>
                    <a:pt x="207" y="83"/>
                  </a:lnTo>
                  <a:lnTo>
                    <a:pt x="222" y="78"/>
                  </a:lnTo>
                  <a:lnTo>
                    <a:pt x="167" y="82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3867" y="3189"/>
              <a:ext cx="117" cy="83"/>
            </a:xfrm>
            <a:custGeom>
              <a:avLst/>
              <a:gdLst/>
              <a:ahLst/>
              <a:cxnLst>
                <a:cxn ang="0">
                  <a:pos x="176" y="69"/>
                </a:cxn>
                <a:cxn ang="0">
                  <a:pos x="144" y="65"/>
                </a:cxn>
                <a:cxn ang="0">
                  <a:pos x="110" y="48"/>
                </a:cxn>
                <a:cxn ang="0">
                  <a:pos x="64" y="17"/>
                </a:cxn>
                <a:cxn ang="0">
                  <a:pos x="36" y="12"/>
                </a:cxn>
                <a:cxn ang="0">
                  <a:pos x="17" y="29"/>
                </a:cxn>
                <a:cxn ang="0">
                  <a:pos x="9" y="53"/>
                </a:cxn>
                <a:cxn ang="0">
                  <a:pos x="38" y="80"/>
                </a:cxn>
                <a:cxn ang="0">
                  <a:pos x="83" y="129"/>
                </a:cxn>
                <a:cxn ang="0">
                  <a:pos x="114" y="141"/>
                </a:cxn>
                <a:cxn ang="0">
                  <a:pos x="148" y="160"/>
                </a:cxn>
                <a:cxn ang="0">
                  <a:pos x="176" y="156"/>
                </a:cxn>
                <a:cxn ang="0">
                  <a:pos x="209" y="141"/>
                </a:cxn>
                <a:cxn ang="0">
                  <a:pos x="194" y="110"/>
                </a:cxn>
                <a:cxn ang="0">
                  <a:pos x="220" y="114"/>
                </a:cxn>
                <a:cxn ang="0">
                  <a:pos x="233" y="137"/>
                </a:cxn>
                <a:cxn ang="0">
                  <a:pos x="205" y="156"/>
                </a:cxn>
                <a:cxn ang="0">
                  <a:pos x="169" y="167"/>
                </a:cxn>
                <a:cxn ang="0">
                  <a:pos x="133" y="164"/>
                </a:cxn>
                <a:cxn ang="0">
                  <a:pos x="91" y="145"/>
                </a:cxn>
                <a:cxn ang="0">
                  <a:pos x="70" y="135"/>
                </a:cxn>
                <a:cxn ang="0">
                  <a:pos x="28" y="88"/>
                </a:cxn>
                <a:cxn ang="0">
                  <a:pos x="0" y="51"/>
                </a:cxn>
                <a:cxn ang="0">
                  <a:pos x="13" y="15"/>
                </a:cxn>
                <a:cxn ang="0">
                  <a:pos x="38" y="0"/>
                </a:cxn>
                <a:cxn ang="0">
                  <a:pos x="79" y="10"/>
                </a:cxn>
                <a:cxn ang="0">
                  <a:pos x="98" y="31"/>
                </a:cxn>
                <a:cxn ang="0">
                  <a:pos x="140" y="51"/>
                </a:cxn>
                <a:cxn ang="0">
                  <a:pos x="180" y="57"/>
                </a:cxn>
                <a:cxn ang="0">
                  <a:pos x="176" y="69"/>
                </a:cxn>
                <a:cxn ang="0">
                  <a:pos x="176" y="69"/>
                </a:cxn>
              </a:cxnLst>
              <a:rect l="0" t="0" r="r" b="b"/>
              <a:pathLst>
                <a:path w="233" h="167">
                  <a:moveTo>
                    <a:pt x="176" y="69"/>
                  </a:moveTo>
                  <a:lnTo>
                    <a:pt x="144" y="65"/>
                  </a:lnTo>
                  <a:lnTo>
                    <a:pt x="110" y="48"/>
                  </a:lnTo>
                  <a:lnTo>
                    <a:pt x="64" y="17"/>
                  </a:lnTo>
                  <a:lnTo>
                    <a:pt x="36" y="12"/>
                  </a:lnTo>
                  <a:lnTo>
                    <a:pt x="17" y="29"/>
                  </a:lnTo>
                  <a:lnTo>
                    <a:pt x="9" y="53"/>
                  </a:lnTo>
                  <a:lnTo>
                    <a:pt x="38" y="80"/>
                  </a:lnTo>
                  <a:lnTo>
                    <a:pt x="83" y="129"/>
                  </a:lnTo>
                  <a:lnTo>
                    <a:pt x="114" y="141"/>
                  </a:lnTo>
                  <a:lnTo>
                    <a:pt x="148" y="160"/>
                  </a:lnTo>
                  <a:lnTo>
                    <a:pt x="176" y="156"/>
                  </a:lnTo>
                  <a:lnTo>
                    <a:pt x="209" y="141"/>
                  </a:lnTo>
                  <a:lnTo>
                    <a:pt x="194" y="110"/>
                  </a:lnTo>
                  <a:lnTo>
                    <a:pt x="220" y="114"/>
                  </a:lnTo>
                  <a:lnTo>
                    <a:pt x="233" y="137"/>
                  </a:lnTo>
                  <a:lnTo>
                    <a:pt x="205" y="156"/>
                  </a:lnTo>
                  <a:lnTo>
                    <a:pt x="169" y="167"/>
                  </a:lnTo>
                  <a:lnTo>
                    <a:pt x="133" y="164"/>
                  </a:lnTo>
                  <a:lnTo>
                    <a:pt x="91" y="145"/>
                  </a:lnTo>
                  <a:lnTo>
                    <a:pt x="70" y="135"/>
                  </a:lnTo>
                  <a:lnTo>
                    <a:pt x="28" y="88"/>
                  </a:lnTo>
                  <a:lnTo>
                    <a:pt x="0" y="51"/>
                  </a:lnTo>
                  <a:lnTo>
                    <a:pt x="13" y="15"/>
                  </a:lnTo>
                  <a:lnTo>
                    <a:pt x="38" y="0"/>
                  </a:lnTo>
                  <a:lnTo>
                    <a:pt x="79" y="10"/>
                  </a:lnTo>
                  <a:lnTo>
                    <a:pt x="98" y="31"/>
                  </a:lnTo>
                  <a:lnTo>
                    <a:pt x="140" y="51"/>
                  </a:lnTo>
                  <a:lnTo>
                    <a:pt x="180" y="57"/>
                  </a:lnTo>
                  <a:lnTo>
                    <a:pt x="176" y="69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835" y="3209"/>
              <a:ext cx="91" cy="73"/>
            </a:xfrm>
            <a:custGeom>
              <a:avLst/>
              <a:gdLst/>
              <a:ahLst/>
              <a:cxnLst>
                <a:cxn ang="0">
                  <a:pos x="68" y="9"/>
                </a:cxn>
                <a:cxn ang="0">
                  <a:pos x="42" y="11"/>
                </a:cxn>
                <a:cxn ang="0">
                  <a:pos x="27" y="25"/>
                </a:cxn>
                <a:cxn ang="0">
                  <a:pos x="9" y="49"/>
                </a:cxn>
                <a:cxn ang="0">
                  <a:pos x="40" y="59"/>
                </a:cxn>
                <a:cxn ang="0">
                  <a:pos x="61" y="72"/>
                </a:cxn>
                <a:cxn ang="0">
                  <a:pos x="44" y="82"/>
                </a:cxn>
                <a:cxn ang="0">
                  <a:pos x="118" y="127"/>
                </a:cxn>
                <a:cxn ang="0">
                  <a:pos x="182" y="112"/>
                </a:cxn>
                <a:cxn ang="0">
                  <a:pos x="179" y="125"/>
                </a:cxn>
                <a:cxn ang="0">
                  <a:pos x="154" y="139"/>
                </a:cxn>
                <a:cxn ang="0">
                  <a:pos x="118" y="144"/>
                </a:cxn>
                <a:cxn ang="0">
                  <a:pos x="76" y="144"/>
                </a:cxn>
                <a:cxn ang="0">
                  <a:pos x="6" y="84"/>
                </a:cxn>
                <a:cxn ang="0">
                  <a:pos x="0" y="59"/>
                </a:cxn>
                <a:cxn ang="0">
                  <a:pos x="0" y="36"/>
                </a:cxn>
                <a:cxn ang="0">
                  <a:pos x="11" y="15"/>
                </a:cxn>
                <a:cxn ang="0">
                  <a:pos x="32" y="0"/>
                </a:cxn>
                <a:cxn ang="0">
                  <a:pos x="51" y="2"/>
                </a:cxn>
                <a:cxn ang="0">
                  <a:pos x="68" y="9"/>
                </a:cxn>
                <a:cxn ang="0">
                  <a:pos x="68" y="9"/>
                </a:cxn>
              </a:cxnLst>
              <a:rect l="0" t="0" r="r" b="b"/>
              <a:pathLst>
                <a:path w="182" h="144">
                  <a:moveTo>
                    <a:pt x="68" y="9"/>
                  </a:moveTo>
                  <a:lnTo>
                    <a:pt x="42" y="11"/>
                  </a:lnTo>
                  <a:lnTo>
                    <a:pt x="27" y="25"/>
                  </a:lnTo>
                  <a:lnTo>
                    <a:pt x="9" y="49"/>
                  </a:lnTo>
                  <a:lnTo>
                    <a:pt x="40" y="59"/>
                  </a:lnTo>
                  <a:lnTo>
                    <a:pt x="61" y="72"/>
                  </a:lnTo>
                  <a:lnTo>
                    <a:pt x="44" y="82"/>
                  </a:lnTo>
                  <a:lnTo>
                    <a:pt x="118" y="127"/>
                  </a:lnTo>
                  <a:lnTo>
                    <a:pt x="182" y="112"/>
                  </a:lnTo>
                  <a:lnTo>
                    <a:pt x="179" y="125"/>
                  </a:lnTo>
                  <a:lnTo>
                    <a:pt x="154" y="139"/>
                  </a:lnTo>
                  <a:lnTo>
                    <a:pt x="118" y="144"/>
                  </a:lnTo>
                  <a:lnTo>
                    <a:pt x="76" y="144"/>
                  </a:lnTo>
                  <a:lnTo>
                    <a:pt x="6" y="84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11" y="15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68" y="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809" y="3223"/>
              <a:ext cx="57" cy="50"/>
            </a:xfrm>
            <a:custGeom>
              <a:avLst/>
              <a:gdLst/>
              <a:ahLst/>
              <a:cxnLst>
                <a:cxn ang="0">
                  <a:pos x="57" y="7"/>
                </a:cxn>
                <a:cxn ang="0">
                  <a:pos x="41" y="1"/>
                </a:cxn>
                <a:cxn ang="0">
                  <a:pos x="30" y="0"/>
                </a:cxn>
                <a:cxn ang="0">
                  <a:pos x="11" y="3"/>
                </a:cxn>
                <a:cxn ang="0">
                  <a:pos x="0" y="32"/>
                </a:cxn>
                <a:cxn ang="0">
                  <a:pos x="7" y="64"/>
                </a:cxn>
                <a:cxn ang="0">
                  <a:pos x="83" y="95"/>
                </a:cxn>
                <a:cxn ang="0">
                  <a:pos x="100" y="98"/>
                </a:cxn>
                <a:cxn ang="0">
                  <a:pos x="114" y="100"/>
                </a:cxn>
                <a:cxn ang="0">
                  <a:pos x="97" y="91"/>
                </a:cxn>
                <a:cxn ang="0">
                  <a:pos x="81" y="83"/>
                </a:cxn>
                <a:cxn ang="0">
                  <a:pos x="66" y="74"/>
                </a:cxn>
                <a:cxn ang="0">
                  <a:pos x="51" y="66"/>
                </a:cxn>
                <a:cxn ang="0">
                  <a:pos x="38" y="59"/>
                </a:cxn>
                <a:cxn ang="0">
                  <a:pos x="24" y="53"/>
                </a:cxn>
                <a:cxn ang="0">
                  <a:pos x="19" y="28"/>
                </a:cxn>
                <a:cxn ang="0">
                  <a:pos x="24" y="15"/>
                </a:cxn>
                <a:cxn ang="0">
                  <a:pos x="57" y="7"/>
                </a:cxn>
                <a:cxn ang="0">
                  <a:pos x="57" y="7"/>
                </a:cxn>
              </a:cxnLst>
              <a:rect l="0" t="0" r="r" b="b"/>
              <a:pathLst>
                <a:path w="114" h="100">
                  <a:moveTo>
                    <a:pt x="57" y="7"/>
                  </a:moveTo>
                  <a:lnTo>
                    <a:pt x="41" y="1"/>
                  </a:lnTo>
                  <a:lnTo>
                    <a:pt x="30" y="0"/>
                  </a:lnTo>
                  <a:lnTo>
                    <a:pt x="11" y="3"/>
                  </a:lnTo>
                  <a:lnTo>
                    <a:pt x="0" y="32"/>
                  </a:lnTo>
                  <a:lnTo>
                    <a:pt x="7" y="64"/>
                  </a:lnTo>
                  <a:lnTo>
                    <a:pt x="83" y="95"/>
                  </a:lnTo>
                  <a:lnTo>
                    <a:pt x="100" y="98"/>
                  </a:lnTo>
                  <a:lnTo>
                    <a:pt x="114" y="100"/>
                  </a:lnTo>
                  <a:lnTo>
                    <a:pt x="97" y="91"/>
                  </a:lnTo>
                  <a:lnTo>
                    <a:pt x="81" y="83"/>
                  </a:lnTo>
                  <a:lnTo>
                    <a:pt x="66" y="74"/>
                  </a:lnTo>
                  <a:lnTo>
                    <a:pt x="51" y="66"/>
                  </a:lnTo>
                  <a:lnTo>
                    <a:pt x="38" y="59"/>
                  </a:lnTo>
                  <a:lnTo>
                    <a:pt x="24" y="53"/>
                  </a:lnTo>
                  <a:lnTo>
                    <a:pt x="19" y="28"/>
                  </a:lnTo>
                  <a:lnTo>
                    <a:pt x="24" y="15"/>
                  </a:lnTo>
                  <a:lnTo>
                    <a:pt x="57" y="7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874" y="3211"/>
              <a:ext cx="82" cy="6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6" y="7"/>
                </a:cxn>
                <a:cxn ang="0">
                  <a:pos x="17" y="0"/>
                </a:cxn>
                <a:cxn ang="0">
                  <a:pos x="30" y="2"/>
                </a:cxn>
                <a:cxn ang="0">
                  <a:pos x="42" y="9"/>
                </a:cxn>
                <a:cxn ang="0">
                  <a:pos x="51" y="17"/>
                </a:cxn>
                <a:cxn ang="0">
                  <a:pos x="53" y="21"/>
                </a:cxn>
                <a:cxn ang="0">
                  <a:pos x="66" y="40"/>
                </a:cxn>
                <a:cxn ang="0">
                  <a:pos x="32" y="40"/>
                </a:cxn>
                <a:cxn ang="0">
                  <a:pos x="80" y="64"/>
                </a:cxn>
                <a:cxn ang="0">
                  <a:pos x="131" y="78"/>
                </a:cxn>
                <a:cxn ang="0">
                  <a:pos x="163" y="118"/>
                </a:cxn>
                <a:cxn ang="0">
                  <a:pos x="114" y="129"/>
                </a:cxn>
                <a:cxn ang="0">
                  <a:pos x="49" y="82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163" h="129">
                  <a:moveTo>
                    <a:pt x="0" y="13"/>
                  </a:moveTo>
                  <a:lnTo>
                    <a:pt x="6" y="7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66" y="40"/>
                  </a:lnTo>
                  <a:lnTo>
                    <a:pt x="32" y="40"/>
                  </a:lnTo>
                  <a:lnTo>
                    <a:pt x="80" y="64"/>
                  </a:lnTo>
                  <a:lnTo>
                    <a:pt x="131" y="78"/>
                  </a:lnTo>
                  <a:lnTo>
                    <a:pt x="163" y="118"/>
                  </a:lnTo>
                  <a:lnTo>
                    <a:pt x="114" y="129"/>
                  </a:lnTo>
                  <a:lnTo>
                    <a:pt x="49" y="82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3935" y="3194"/>
              <a:ext cx="138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9" y="45"/>
                </a:cxn>
                <a:cxn ang="0">
                  <a:pos x="41" y="83"/>
                </a:cxn>
                <a:cxn ang="0">
                  <a:pos x="68" y="112"/>
                </a:cxn>
                <a:cxn ang="0">
                  <a:pos x="76" y="119"/>
                </a:cxn>
                <a:cxn ang="0">
                  <a:pos x="85" y="127"/>
                </a:cxn>
                <a:cxn ang="0">
                  <a:pos x="95" y="135"/>
                </a:cxn>
                <a:cxn ang="0">
                  <a:pos x="104" y="144"/>
                </a:cxn>
                <a:cxn ang="0">
                  <a:pos x="114" y="152"/>
                </a:cxn>
                <a:cxn ang="0">
                  <a:pos x="125" y="159"/>
                </a:cxn>
                <a:cxn ang="0">
                  <a:pos x="156" y="163"/>
                </a:cxn>
                <a:cxn ang="0">
                  <a:pos x="180" y="167"/>
                </a:cxn>
                <a:cxn ang="0">
                  <a:pos x="201" y="140"/>
                </a:cxn>
                <a:cxn ang="0">
                  <a:pos x="224" y="116"/>
                </a:cxn>
                <a:cxn ang="0">
                  <a:pos x="235" y="72"/>
                </a:cxn>
                <a:cxn ang="0">
                  <a:pos x="275" y="55"/>
                </a:cxn>
                <a:cxn ang="0">
                  <a:pos x="203" y="55"/>
                </a:cxn>
                <a:cxn ang="0">
                  <a:pos x="220" y="70"/>
                </a:cxn>
                <a:cxn ang="0">
                  <a:pos x="211" y="116"/>
                </a:cxn>
                <a:cxn ang="0">
                  <a:pos x="182" y="136"/>
                </a:cxn>
                <a:cxn ang="0">
                  <a:pos x="176" y="155"/>
                </a:cxn>
                <a:cxn ang="0">
                  <a:pos x="148" y="142"/>
                </a:cxn>
                <a:cxn ang="0">
                  <a:pos x="131" y="125"/>
                </a:cxn>
                <a:cxn ang="0">
                  <a:pos x="161" y="114"/>
                </a:cxn>
                <a:cxn ang="0">
                  <a:pos x="102" y="85"/>
                </a:cxn>
                <a:cxn ang="0">
                  <a:pos x="76" y="85"/>
                </a:cxn>
                <a:cxn ang="0">
                  <a:pos x="62" y="60"/>
                </a:cxn>
                <a:cxn ang="0">
                  <a:pos x="68" y="43"/>
                </a:cxn>
                <a:cxn ang="0">
                  <a:pos x="41" y="13"/>
                </a:cxn>
                <a:cxn ang="0">
                  <a:pos x="32" y="7"/>
                </a:cxn>
                <a:cxn ang="0">
                  <a:pos x="15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5" h="167">
                  <a:moveTo>
                    <a:pt x="0" y="0"/>
                  </a:moveTo>
                  <a:lnTo>
                    <a:pt x="0" y="24"/>
                  </a:lnTo>
                  <a:lnTo>
                    <a:pt x="19" y="45"/>
                  </a:lnTo>
                  <a:lnTo>
                    <a:pt x="41" y="83"/>
                  </a:lnTo>
                  <a:lnTo>
                    <a:pt x="68" y="112"/>
                  </a:lnTo>
                  <a:lnTo>
                    <a:pt x="76" y="119"/>
                  </a:lnTo>
                  <a:lnTo>
                    <a:pt x="85" y="127"/>
                  </a:lnTo>
                  <a:lnTo>
                    <a:pt x="95" y="135"/>
                  </a:lnTo>
                  <a:lnTo>
                    <a:pt x="104" y="144"/>
                  </a:lnTo>
                  <a:lnTo>
                    <a:pt x="114" y="152"/>
                  </a:lnTo>
                  <a:lnTo>
                    <a:pt x="125" y="159"/>
                  </a:lnTo>
                  <a:lnTo>
                    <a:pt x="156" y="163"/>
                  </a:lnTo>
                  <a:lnTo>
                    <a:pt x="180" y="167"/>
                  </a:lnTo>
                  <a:lnTo>
                    <a:pt x="201" y="140"/>
                  </a:lnTo>
                  <a:lnTo>
                    <a:pt x="224" y="116"/>
                  </a:lnTo>
                  <a:lnTo>
                    <a:pt x="235" y="72"/>
                  </a:lnTo>
                  <a:lnTo>
                    <a:pt x="275" y="55"/>
                  </a:lnTo>
                  <a:lnTo>
                    <a:pt x="203" y="55"/>
                  </a:lnTo>
                  <a:lnTo>
                    <a:pt x="220" y="70"/>
                  </a:lnTo>
                  <a:lnTo>
                    <a:pt x="211" y="116"/>
                  </a:lnTo>
                  <a:lnTo>
                    <a:pt x="182" y="136"/>
                  </a:lnTo>
                  <a:lnTo>
                    <a:pt x="176" y="155"/>
                  </a:lnTo>
                  <a:lnTo>
                    <a:pt x="148" y="142"/>
                  </a:lnTo>
                  <a:lnTo>
                    <a:pt x="131" y="125"/>
                  </a:lnTo>
                  <a:lnTo>
                    <a:pt x="161" y="114"/>
                  </a:lnTo>
                  <a:lnTo>
                    <a:pt x="102" y="85"/>
                  </a:lnTo>
                  <a:lnTo>
                    <a:pt x="76" y="85"/>
                  </a:lnTo>
                  <a:lnTo>
                    <a:pt x="62" y="60"/>
                  </a:lnTo>
                  <a:lnTo>
                    <a:pt x="68" y="43"/>
                  </a:lnTo>
                  <a:lnTo>
                    <a:pt x="41" y="13"/>
                  </a:lnTo>
                  <a:lnTo>
                    <a:pt x="32" y="7"/>
                  </a:lnTo>
                  <a:lnTo>
                    <a:pt x="1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050" y="2995"/>
              <a:ext cx="82" cy="234"/>
            </a:xfrm>
            <a:custGeom>
              <a:avLst/>
              <a:gdLst/>
              <a:ahLst/>
              <a:cxnLst>
                <a:cxn ang="0">
                  <a:pos x="26" y="457"/>
                </a:cxn>
                <a:cxn ang="0">
                  <a:pos x="144" y="453"/>
                </a:cxn>
                <a:cxn ang="0">
                  <a:pos x="137" y="0"/>
                </a:cxn>
                <a:cxn ang="0">
                  <a:pos x="163" y="457"/>
                </a:cxn>
                <a:cxn ang="0">
                  <a:pos x="156" y="468"/>
                </a:cxn>
                <a:cxn ang="0">
                  <a:pos x="0" y="470"/>
                </a:cxn>
                <a:cxn ang="0">
                  <a:pos x="26" y="457"/>
                </a:cxn>
                <a:cxn ang="0">
                  <a:pos x="26" y="457"/>
                </a:cxn>
              </a:cxnLst>
              <a:rect l="0" t="0" r="r" b="b"/>
              <a:pathLst>
                <a:path w="163" h="470">
                  <a:moveTo>
                    <a:pt x="26" y="457"/>
                  </a:moveTo>
                  <a:lnTo>
                    <a:pt x="144" y="453"/>
                  </a:lnTo>
                  <a:lnTo>
                    <a:pt x="137" y="0"/>
                  </a:lnTo>
                  <a:lnTo>
                    <a:pt x="163" y="457"/>
                  </a:lnTo>
                  <a:lnTo>
                    <a:pt x="156" y="468"/>
                  </a:lnTo>
                  <a:lnTo>
                    <a:pt x="0" y="470"/>
                  </a:lnTo>
                  <a:lnTo>
                    <a:pt x="26" y="457"/>
                  </a:lnTo>
                  <a:lnTo>
                    <a:pt x="26" y="4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914" y="3149"/>
              <a:ext cx="430" cy="284"/>
            </a:xfrm>
            <a:custGeom>
              <a:avLst/>
              <a:gdLst/>
              <a:ahLst/>
              <a:cxnLst>
                <a:cxn ang="0">
                  <a:pos x="26" y="403"/>
                </a:cxn>
                <a:cxn ang="0">
                  <a:pos x="201" y="367"/>
                </a:cxn>
                <a:cxn ang="0">
                  <a:pos x="171" y="268"/>
                </a:cxn>
                <a:cxn ang="0">
                  <a:pos x="327" y="147"/>
                </a:cxn>
                <a:cxn ang="0">
                  <a:pos x="487" y="211"/>
                </a:cxn>
                <a:cxn ang="0">
                  <a:pos x="513" y="265"/>
                </a:cxn>
                <a:cxn ang="0">
                  <a:pos x="523" y="247"/>
                </a:cxn>
                <a:cxn ang="0">
                  <a:pos x="534" y="225"/>
                </a:cxn>
                <a:cxn ang="0">
                  <a:pos x="544" y="196"/>
                </a:cxn>
                <a:cxn ang="0">
                  <a:pos x="538" y="185"/>
                </a:cxn>
                <a:cxn ang="0">
                  <a:pos x="532" y="173"/>
                </a:cxn>
                <a:cxn ang="0">
                  <a:pos x="517" y="152"/>
                </a:cxn>
                <a:cxn ang="0">
                  <a:pos x="507" y="137"/>
                </a:cxn>
                <a:cxn ang="0">
                  <a:pos x="494" y="120"/>
                </a:cxn>
                <a:cxn ang="0">
                  <a:pos x="483" y="101"/>
                </a:cxn>
                <a:cxn ang="0">
                  <a:pos x="469" y="84"/>
                </a:cxn>
                <a:cxn ang="0">
                  <a:pos x="456" y="67"/>
                </a:cxn>
                <a:cxn ang="0">
                  <a:pos x="445" y="52"/>
                </a:cxn>
                <a:cxn ang="0">
                  <a:pos x="433" y="36"/>
                </a:cxn>
                <a:cxn ang="0">
                  <a:pos x="424" y="23"/>
                </a:cxn>
                <a:cxn ang="0">
                  <a:pos x="412" y="8"/>
                </a:cxn>
                <a:cxn ang="0">
                  <a:pos x="623" y="189"/>
                </a:cxn>
                <a:cxn ang="0">
                  <a:pos x="755" y="257"/>
                </a:cxn>
                <a:cxn ang="0">
                  <a:pos x="627" y="50"/>
                </a:cxn>
                <a:cxn ang="0">
                  <a:pos x="859" y="257"/>
                </a:cxn>
                <a:cxn ang="0">
                  <a:pos x="779" y="443"/>
                </a:cxn>
                <a:cxn ang="0">
                  <a:pos x="760" y="460"/>
                </a:cxn>
                <a:cxn ang="0">
                  <a:pos x="747" y="474"/>
                </a:cxn>
                <a:cxn ang="0">
                  <a:pos x="732" y="487"/>
                </a:cxn>
                <a:cxn ang="0">
                  <a:pos x="719" y="498"/>
                </a:cxn>
                <a:cxn ang="0">
                  <a:pos x="700" y="512"/>
                </a:cxn>
                <a:cxn ang="0">
                  <a:pos x="635" y="531"/>
                </a:cxn>
                <a:cxn ang="0">
                  <a:pos x="572" y="552"/>
                </a:cxn>
                <a:cxn ang="0">
                  <a:pos x="519" y="569"/>
                </a:cxn>
                <a:cxn ang="0">
                  <a:pos x="135" y="544"/>
                </a:cxn>
                <a:cxn ang="0">
                  <a:pos x="0" y="396"/>
                </a:cxn>
                <a:cxn ang="0">
                  <a:pos x="11" y="268"/>
                </a:cxn>
              </a:cxnLst>
              <a:rect l="0" t="0" r="r" b="b"/>
              <a:pathLst>
                <a:path w="859" h="569">
                  <a:moveTo>
                    <a:pt x="11" y="268"/>
                  </a:moveTo>
                  <a:lnTo>
                    <a:pt x="26" y="403"/>
                  </a:lnTo>
                  <a:lnTo>
                    <a:pt x="123" y="451"/>
                  </a:lnTo>
                  <a:lnTo>
                    <a:pt x="201" y="367"/>
                  </a:lnTo>
                  <a:lnTo>
                    <a:pt x="198" y="323"/>
                  </a:lnTo>
                  <a:lnTo>
                    <a:pt x="171" y="268"/>
                  </a:lnTo>
                  <a:lnTo>
                    <a:pt x="234" y="272"/>
                  </a:lnTo>
                  <a:lnTo>
                    <a:pt x="327" y="147"/>
                  </a:lnTo>
                  <a:lnTo>
                    <a:pt x="428" y="139"/>
                  </a:lnTo>
                  <a:lnTo>
                    <a:pt x="487" y="211"/>
                  </a:lnTo>
                  <a:lnTo>
                    <a:pt x="338" y="432"/>
                  </a:lnTo>
                  <a:lnTo>
                    <a:pt x="513" y="265"/>
                  </a:lnTo>
                  <a:lnTo>
                    <a:pt x="517" y="257"/>
                  </a:lnTo>
                  <a:lnTo>
                    <a:pt x="523" y="247"/>
                  </a:lnTo>
                  <a:lnTo>
                    <a:pt x="528" y="236"/>
                  </a:lnTo>
                  <a:lnTo>
                    <a:pt x="534" y="225"/>
                  </a:lnTo>
                  <a:lnTo>
                    <a:pt x="540" y="213"/>
                  </a:lnTo>
                  <a:lnTo>
                    <a:pt x="544" y="196"/>
                  </a:lnTo>
                  <a:lnTo>
                    <a:pt x="544" y="192"/>
                  </a:lnTo>
                  <a:lnTo>
                    <a:pt x="538" y="185"/>
                  </a:lnTo>
                  <a:lnTo>
                    <a:pt x="534" y="179"/>
                  </a:lnTo>
                  <a:lnTo>
                    <a:pt x="532" y="173"/>
                  </a:lnTo>
                  <a:lnTo>
                    <a:pt x="523" y="160"/>
                  </a:lnTo>
                  <a:lnTo>
                    <a:pt x="517" y="152"/>
                  </a:lnTo>
                  <a:lnTo>
                    <a:pt x="511" y="145"/>
                  </a:lnTo>
                  <a:lnTo>
                    <a:pt x="507" y="137"/>
                  </a:lnTo>
                  <a:lnTo>
                    <a:pt x="500" y="128"/>
                  </a:lnTo>
                  <a:lnTo>
                    <a:pt x="494" y="120"/>
                  </a:lnTo>
                  <a:lnTo>
                    <a:pt x="488" y="111"/>
                  </a:lnTo>
                  <a:lnTo>
                    <a:pt x="483" y="101"/>
                  </a:lnTo>
                  <a:lnTo>
                    <a:pt x="475" y="93"/>
                  </a:lnTo>
                  <a:lnTo>
                    <a:pt x="469" y="84"/>
                  </a:lnTo>
                  <a:lnTo>
                    <a:pt x="462" y="76"/>
                  </a:lnTo>
                  <a:lnTo>
                    <a:pt x="456" y="67"/>
                  </a:lnTo>
                  <a:lnTo>
                    <a:pt x="450" y="59"/>
                  </a:lnTo>
                  <a:lnTo>
                    <a:pt x="445" y="52"/>
                  </a:lnTo>
                  <a:lnTo>
                    <a:pt x="439" y="44"/>
                  </a:lnTo>
                  <a:lnTo>
                    <a:pt x="433" y="36"/>
                  </a:lnTo>
                  <a:lnTo>
                    <a:pt x="428" y="29"/>
                  </a:lnTo>
                  <a:lnTo>
                    <a:pt x="424" y="23"/>
                  </a:lnTo>
                  <a:lnTo>
                    <a:pt x="420" y="17"/>
                  </a:lnTo>
                  <a:lnTo>
                    <a:pt x="412" y="8"/>
                  </a:lnTo>
                  <a:lnTo>
                    <a:pt x="407" y="0"/>
                  </a:lnTo>
                  <a:lnTo>
                    <a:pt x="623" y="189"/>
                  </a:lnTo>
                  <a:lnTo>
                    <a:pt x="612" y="276"/>
                  </a:lnTo>
                  <a:lnTo>
                    <a:pt x="755" y="257"/>
                  </a:lnTo>
                  <a:lnTo>
                    <a:pt x="787" y="145"/>
                  </a:lnTo>
                  <a:lnTo>
                    <a:pt x="627" y="50"/>
                  </a:lnTo>
                  <a:lnTo>
                    <a:pt x="791" y="73"/>
                  </a:lnTo>
                  <a:lnTo>
                    <a:pt x="859" y="257"/>
                  </a:lnTo>
                  <a:lnTo>
                    <a:pt x="783" y="439"/>
                  </a:lnTo>
                  <a:lnTo>
                    <a:pt x="779" y="443"/>
                  </a:lnTo>
                  <a:lnTo>
                    <a:pt x="772" y="451"/>
                  </a:lnTo>
                  <a:lnTo>
                    <a:pt x="760" y="460"/>
                  </a:lnTo>
                  <a:lnTo>
                    <a:pt x="755" y="468"/>
                  </a:lnTo>
                  <a:lnTo>
                    <a:pt x="747" y="474"/>
                  </a:lnTo>
                  <a:lnTo>
                    <a:pt x="739" y="481"/>
                  </a:lnTo>
                  <a:lnTo>
                    <a:pt x="732" y="487"/>
                  </a:lnTo>
                  <a:lnTo>
                    <a:pt x="726" y="493"/>
                  </a:lnTo>
                  <a:lnTo>
                    <a:pt x="719" y="498"/>
                  </a:lnTo>
                  <a:lnTo>
                    <a:pt x="707" y="508"/>
                  </a:lnTo>
                  <a:lnTo>
                    <a:pt x="700" y="512"/>
                  </a:lnTo>
                  <a:lnTo>
                    <a:pt x="663" y="521"/>
                  </a:lnTo>
                  <a:lnTo>
                    <a:pt x="635" y="531"/>
                  </a:lnTo>
                  <a:lnTo>
                    <a:pt x="603" y="540"/>
                  </a:lnTo>
                  <a:lnTo>
                    <a:pt x="572" y="552"/>
                  </a:lnTo>
                  <a:lnTo>
                    <a:pt x="546" y="559"/>
                  </a:lnTo>
                  <a:lnTo>
                    <a:pt x="519" y="569"/>
                  </a:lnTo>
                  <a:lnTo>
                    <a:pt x="393" y="548"/>
                  </a:lnTo>
                  <a:lnTo>
                    <a:pt x="135" y="544"/>
                  </a:lnTo>
                  <a:lnTo>
                    <a:pt x="36" y="500"/>
                  </a:lnTo>
                  <a:lnTo>
                    <a:pt x="0" y="396"/>
                  </a:lnTo>
                  <a:lnTo>
                    <a:pt x="11" y="268"/>
                  </a:lnTo>
                  <a:lnTo>
                    <a:pt x="11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998" y="3426"/>
              <a:ext cx="202" cy="17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8" y="52"/>
                </a:cxn>
                <a:cxn ang="0">
                  <a:pos x="12" y="59"/>
                </a:cxn>
                <a:cxn ang="0">
                  <a:pos x="17" y="71"/>
                </a:cxn>
                <a:cxn ang="0">
                  <a:pos x="21" y="82"/>
                </a:cxn>
                <a:cxn ang="0">
                  <a:pos x="25" y="88"/>
                </a:cxn>
                <a:cxn ang="0">
                  <a:pos x="27" y="95"/>
                </a:cxn>
                <a:cxn ang="0">
                  <a:pos x="31" y="101"/>
                </a:cxn>
                <a:cxn ang="0">
                  <a:pos x="34" y="109"/>
                </a:cxn>
                <a:cxn ang="0">
                  <a:pos x="38" y="122"/>
                </a:cxn>
                <a:cxn ang="0">
                  <a:pos x="42" y="128"/>
                </a:cxn>
                <a:cxn ang="0">
                  <a:pos x="44" y="135"/>
                </a:cxn>
                <a:cxn ang="0">
                  <a:pos x="48" y="141"/>
                </a:cxn>
                <a:cxn ang="0">
                  <a:pos x="50" y="147"/>
                </a:cxn>
                <a:cxn ang="0">
                  <a:pos x="55" y="158"/>
                </a:cxn>
                <a:cxn ang="0">
                  <a:pos x="59" y="170"/>
                </a:cxn>
                <a:cxn ang="0">
                  <a:pos x="63" y="179"/>
                </a:cxn>
                <a:cxn ang="0">
                  <a:pos x="65" y="185"/>
                </a:cxn>
                <a:cxn ang="0">
                  <a:pos x="67" y="190"/>
                </a:cxn>
                <a:cxn ang="0">
                  <a:pos x="67" y="263"/>
                </a:cxn>
                <a:cxn ang="0">
                  <a:pos x="4" y="284"/>
                </a:cxn>
                <a:cxn ang="0">
                  <a:pos x="4" y="324"/>
                </a:cxn>
                <a:cxn ang="0">
                  <a:pos x="103" y="343"/>
                </a:cxn>
                <a:cxn ang="0">
                  <a:pos x="107" y="287"/>
                </a:cxn>
                <a:cxn ang="0">
                  <a:pos x="82" y="238"/>
                </a:cxn>
                <a:cxn ang="0">
                  <a:pos x="158" y="327"/>
                </a:cxn>
                <a:cxn ang="0">
                  <a:pos x="405" y="187"/>
                </a:cxn>
                <a:cxn ang="0">
                  <a:pos x="365" y="95"/>
                </a:cxn>
                <a:cxn ang="0">
                  <a:pos x="202" y="278"/>
                </a:cxn>
                <a:cxn ang="0">
                  <a:pos x="143" y="211"/>
                </a:cxn>
                <a:cxn ang="0">
                  <a:pos x="346" y="67"/>
                </a:cxn>
                <a:cxn ang="0">
                  <a:pos x="337" y="8"/>
                </a:cxn>
                <a:cxn ang="0">
                  <a:pos x="8" y="0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405" h="343">
                  <a:moveTo>
                    <a:pt x="0" y="40"/>
                  </a:moveTo>
                  <a:lnTo>
                    <a:pt x="8" y="52"/>
                  </a:lnTo>
                  <a:lnTo>
                    <a:pt x="12" y="59"/>
                  </a:lnTo>
                  <a:lnTo>
                    <a:pt x="17" y="71"/>
                  </a:lnTo>
                  <a:lnTo>
                    <a:pt x="21" y="82"/>
                  </a:lnTo>
                  <a:lnTo>
                    <a:pt x="25" y="88"/>
                  </a:lnTo>
                  <a:lnTo>
                    <a:pt x="27" y="95"/>
                  </a:lnTo>
                  <a:lnTo>
                    <a:pt x="31" y="101"/>
                  </a:lnTo>
                  <a:lnTo>
                    <a:pt x="34" y="109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4" y="135"/>
                  </a:lnTo>
                  <a:lnTo>
                    <a:pt x="48" y="141"/>
                  </a:lnTo>
                  <a:lnTo>
                    <a:pt x="50" y="147"/>
                  </a:lnTo>
                  <a:lnTo>
                    <a:pt x="55" y="158"/>
                  </a:lnTo>
                  <a:lnTo>
                    <a:pt x="59" y="170"/>
                  </a:lnTo>
                  <a:lnTo>
                    <a:pt x="63" y="179"/>
                  </a:lnTo>
                  <a:lnTo>
                    <a:pt x="65" y="185"/>
                  </a:lnTo>
                  <a:lnTo>
                    <a:pt x="67" y="190"/>
                  </a:lnTo>
                  <a:lnTo>
                    <a:pt x="67" y="263"/>
                  </a:lnTo>
                  <a:lnTo>
                    <a:pt x="4" y="284"/>
                  </a:lnTo>
                  <a:lnTo>
                    <a:pt x="4" y="324"/>
                  </a:lnTo>
                  <a:lnTo>
                    <a:pt x="103" y="343"/>
                  </a:lnTo>
                  <a:lnTo>
                    <a:pt x="107" y="287"/>
                  </a:lnTo>
                  <a:lnTo>
                    <a:pt x="82" y="238"/>
                  </a:lnTo>
                  <a:lnTo>
                    <a:pt x="158" y="327"/>
                  </a:lnTo>
                  <a:lnTo>
                    <a:pt x="405" y="187"/>
                  </a:lnTo>
                  <a:lnTo>
                    <a:pt x="365" y="95"/>
                  </a:lnTo>
                  <a:lnTo>
                    <a:pt x="202" y="278"/>
                  </a:lnTo>
                  <a:lnTo>
                    <a:pt x="143" y="211"/>
                  </a:lnTo>
                  <a:lnTo>
                    <a:pt x="346" y="67"/>
                  </a:lnTo>
                  <a:lnTo>
                    <a:pt x="337" y="8"/>
                  </a:lnTo>
                  <a:lnTo>
                    <a:pt x="8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4127" y="2868"/>
              <a:ext cx="181" cy="317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106" y="558"/>
                </a:cxn>
                <a:cxn ang="0">
                  <a:pos x="197" y="633"/>
                </a:cxn>
                <a:cxn ang="0">
                  <a:pos x="142" y="541"/>
                </a:cxn>
                <a:cxn ang="0">
                  <a:pos x="234" y="541"/>
                </a:cxn>
                <a:cxn ang="0">
                  <a:pos x="350" y="606"/>
                </a:cxn>
                <a:cxn ang="0">
                  <a:pos x="199" y="408"/>
                </a:cxn>
                <a:cxn ang="0">
                  <a:pos x="357" y="399"/>
                </a:cxn>
                <a:cxn ang="0">
                  <a:pos x="348" y="393"/>
                </a:cxn>
                <a:cxn ang="0">
                  <a:pos x="338" y="385"/>
                </a:cxn>
                <a:cxn ang="0">
                  <a:pos x="325" y="378"/>
                </a:cxn>
                <a:cxn ang="0">
                  <a:pos x="310" y="366"/>
                </a:cxn>
                <a:cxn ang="0">
                  <a:pos x="293" y="357"/>
                </a:cxn>
                <a:cxn ang="0">
                  <a:pos x="283" y="349"/>
                </a:cxn>
                <a:cxn ang="0">
                  <a:pos x="275" y="344"/>
                </a:cxn>
                <a:cxn ang="0">
                  <a:pos x="266" y="338"/>
                </a:cxn>
                <a:cxn ang="0">
                  <a:pos x="256" y="332"/>
                </a:cxn>
                <a:cxn ang="0">
                  <a:pos x="247" y="327"/>
                </a:cxn>
                <a:cxn ang="0">
                  <a:pos x="237" y="319"/>
                </a:cxn>
                <a:cxn ang="0">
                  <a:pos x="230" y="313"/>
                </a:cxn>
                <a:cxn ang="0">
                  <a:pos x="222" y="308"/>
                </a:cxn>
                <a:cxn ang="0">
                  <a:pos x="205" y="298"/>
                </a:cxn>
                <a:cxn ang="0">
                  <a:pos x="192" y="289"/>
                </a:cxn>
                <a:cxn ang="0">
                  <a:pos x="182" y="279"/>
                </a:cxn>
                <a:cxn ang="0">
                  <a:pos x="175" y="273"/>
                </a:cxn>
                <a:cxn ang="0">
                  <a:pos x="173" y="271"/>
                </a:cxn>
                <a:cxn ang="0">
                  <a:pos x="175" y="271"/>
                </a:cxn>
                <a:cxn ang="0">
                  <a:pos x="188" y="277"/>
                </a:cxn>
                <a:cxn ang="0">
                  <a:pos x="211" y="285"/>
                </a:cxn>
                <a:cxn ang="0">
                  <a:pos x="241" y="294"/>
                </a:cxn>
                <a:cxn ang="0">
                  <a:pos x="272" y="306"/>
                </a:cxn>
                <a:cxn ang="0">
                  <a:pos x="302" y="317"/>
                </a:cxn>
                <a:cxn ang="0">
                  <a:pos x="329" y="327"/>
                </a:cxn>
                <a:cxn ang="0">
                  <a:pos x="353" y="334"/>
                </a:cxn>
                <a:cxn ang="0">
                  <a:pos x="361" y="264"/>
                </a:cxn>
                <a:cxn ang="0">
                  <a:pos x="277" y="81"/>
                </a:cxn>
                <a:cxn ang="0">
                  <a:pos x="186" y="104"/>
                </a:cxn>
                <a:cxn ang="0">
                  <a:pos x="249" y="28"/>
                </a:cxn>
                <a:cxn ang="0">
                  <a:pos x="237" y="0"/>
                </a:cxn>
                <a:cxn ang="0">
                  <a:pos x="158" y="79"/>
                </a:cxn>
                <a:cxn ang="0">
                  <a:pos x="125" y="327"/>
                </a:cxn>
                <a:cxn ang="0">
                  <a:pos x="99" y="479"/>
                </a:cxn>
                <a:cxn ang="0">
                  <a:pos x="0" y="555"/>
                </a:cxn>
                <a:cxn ang="0">
                  <a:pos x="0" y="555"/>
                </a:cxn>
              </a:cxnLst>
              <a:rect l="0" t="0" r="r" b="b"/>
              <a:pathLst>
                <a:path w="361" h="633">
                  <a:moveTo>
                    <a:pt x="0" y="555"/>
                  </a:moveTo>
                  <a:lnTo>
                    <a:pt x="106" y="558"/>
                  </a:lnTo>
                  <a:lnTo>
                    <a:pt x="197" y="633"/>
                  </a:lnTo>
                  <a:lnTo>
                    <a:pt x="142" y="541"/>
                  </a:lnTo>
                  <a:lnTo>
                    <a:pt x="234" y="541"/>
                  </a:lnTo>
                  <a:lnTo>
                    <a:pt x="350" y="606"/>
                  </a:lnTo>
                  <a:lnTo>
                    <a:pt x="199" y="408"/>
                  </a:lnTo>
                  <a:lnTo>
                    <a:pt x="357" y="399"/>
                  </a:lnTo>
                  <a:lnTo>
                    <a:pt x="348" y="393"/>
                  </a:lnTo>
                  <a:lnTo>
                    <a:pt x="338" y="385"/>
                  </a:lnTo>
                  <a:lnTo>
                    <a:pt x="325" y="378"/>
                  </a:lnTo>
                  <a:lnTo>
                    <a:pt x="310" y="366"/>
                  </a:lnTo>
                  <a:lnTo>
                    <a:pt x="293" y="357"/>
                  </a:lnTo>
                  <a:lnTo>
                    <a:pt x="283" y="349"/>
                  </a:lnTo>
                  <a:lnTo>
                    <a:pt x="275" y="344"/>
                  </a:lnTo>
                  <a:lnTo>
                    <a:pt x="266" y="338"/>
                  </a:lnTo>
                  <a:lnTo>
                    <a:pt x="256" y="332"/>
                  </a:lnTo>
                  <a:lnTo>
                    <a:pt x="247" y="327"/>
                  </a:lnTo>
                  <a:lnTo>
                    <a:pt x="237" y="319"/>
                  </a:lnTo>
                  <a:lnTo>
                    <a:pt x="230" y="313"/>
                  </a:lnTo>
                  <a:lnTo>
                    <a:pt x="222" y="308"/>
                  </a:lnTo>
                  <a:lnTo>
                    <a:pt x="205" y="298"/>
                  </a:lnTo>
                  <a:lnTo>
                    <a:pt x="192" y="289"/>
                  </a:lnTo>
                  <a:lnTo>
                    <a:pt x="182" y="279"/>
                  </a:lnTo>
                  <a:lnTo>
                    <a:pt x="175" y="273"/>
                  </a:lnTo>
                  <a:lnTo>
                    <a:pt x="173" y="271"/>
                  </a:lnTo>
                  <a:lnTo>
                    <a:pt x="175" y="271"/>
                  </a:lnTo>
                  <a:lnTo>
                    <a:pt x="188" y="277"/>
                  </a:lnTo>
                  <a:lnTo>
                    <a:pt x="211" y="285"/>
                  </a:lnTo>
                  <a:lnTo>
                    <a:pt x="241" y="294"/>
                  </a:lnTo>
                  <a:lnTo>
                    <a:pt x="272" y="306"/>
                  </a:lnTo>
                  <a:lnTo>
                    <a:pt x="302" y="317"/>
                  </a:lnTo>
                  <a:lnTo>
                    <a:pt x="329" y="327"/>
                  </a:lnTo>
                  <a:lnTo>
                    <a:pt x="353" y="334"/>
                  </a:lnTo>
                  <a:lnTo>
                    <a:pt x="361" y="264"/>
                  </a:lnTo>
                  <a:lnTo>
                    <a:pt x="277" y="81"/>
                  </a:lnTo>
                  <a:lnTo>
                    <a:pt x="186" y="104"/>
                  </a:lnTo>
                  <a:lnTo>
                    <a:pt x="249" y="28"/>
                  </a:lnTo>
                  <a:lnTo>
                    <a:pt x="237" y="0"/>
                  </a:lnTo>
                  <a:lnTo>
                    <a:pt x="158" y="79"/>
                  </a:lnTo>
                  <a:lnTo>
                    <a:pt x="125" y="327"/>
                  </a:lnTo>
                  <a:lnTo>
                    <a:pt x="99" y="479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4202" y="2612"/>
              <a:ext cx="61" cy="367"/>
            </a:xfrm>
            <a:custGeom>
              <a:avLst/>
              <a:gdLst/>
              <a:ahLst/>
              <a:cxnLst>
                <a:cxn ang="0">
                  <a:pos x="19" y="734"/>
                </a:cxn>
                <a:cxn ang="0">
                  <a:pos x="122" y="451"/>
                </a:cxn>
                <a:cxn ang="0">
                  <a:pos x="99" y="335"/>
                </a:cxn>
                <a:cxn ang="0">
                  <a:pos x="99" y="0"/>
                </a:cxn>
                <a:cxn ang="0">
                  <a:pos x="44" y="284"/>
                </a:cxn>
                <a:cxn ang="0">
                  <a:pos x="0" y="430"/>
                </a:cxn>
                <a:cxn ang="0">
                  <a:pos x="19" y="734"/>
                </a:cxn>
                <a:cxn ang="0">
                  <a:pos x="19" y="734"/>
                </a:cxn>
              </a:cxnLst>
              <a:rect l="0" t="0" r="r" b="b"/>
              <a:pathLst>
                <a:path w="122" h="734">
                  <a:moveTo>
                    <a:pt x="19" y="734"/>
                  </a:moveTo>
                  <a:lnTo>
                    <a:pt x="122" y="451"/>
                  </a:lnTo>
                  <a:lnTo>
                    <a:pt x="99" y="335"/>
                  </a:lnTo>
                  <a:lnTo>
                    <a:pt x="99" y="0"/>
                  </a:lnTo>
                  <a:lnTo>
                    <a:pt x="44" y="284"/>
                  </a:lnTo>
                  <a:lnTo>
                    <a:pt x="0" y="430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3934" y="2486"/>
              <a:ext cx="381" cy="363"/>
            </a:xfrm>
            <a:custGeom>
              <a:avLst/>
              <a:gdLst/>
              <a:ahLst/>
              <a:cxnLst>
                <a:cxn ang="0">
                  <a:pos x="66" y="44"/>
                </a:cxn>
                <a:cxn ang="0">
                  <a:pos x="405" y="84"/>
                </a:cxn>
                <a:cxn ang="0">
                  <a:pos x="572" y="153"/>
                </a:cxn>
                <a:cxn ang="0">
                  <a:pos x="604" y="291"/>
                </a:cxn>
                <a:cxn ang="0">
                  <a:pos x="660" y="479"/>
                </a:cxn>
                <a:cxn ang="0">
                  <a:pos x="671" y="563"/>
                </a:cxn>
                <a:cxn ang="0">
                  <a:pos x="604" y="727"/>
                </a:cxn>
                <a:cxn ang="0">
                  <a:pos x="667" y="670"/>
                </a:cxn>
                <a:cxn ang="0">
                  <a:pos x="688" y="605"/>
                </a:cxn>
                <a:cxn ang="0">
                  <a:pos x="736" y="554"/>
                </a:cxn>
                <a:cxn ang="0">
                  <a:pos x="675" y="356"/>
                </a:cxn>
                <a:cxn ang="0">
                  <a:pos x="660" y="192"/>
                </a:cxn>
                <a:cxn ang="0">
                  <a:pos x="703" y="181"/>
                </a:cxn>
                <a:cxn ang="0">
                  <a:pos x="762" y="291"/>
                </a:cxn>
                <a:cxn ang="0">
                  <a:pos x="696" y="153"/>
                </a:cxn>
                <a:cxn ang="0">
                  <a:pos x="639" y="113"/>
                </a:cxn>
                <a:cxn ang="0">
                  <a:pos x="580" y="101"/>
                </a:cxn>
                <a:cxn ang="0">
                  <a:pos x="456" y="69"/>
                </a:cxn>
                <a:cxn ang="0">
                  <a:pos x="220" y="38"/>
                </a:cxn>
                <a:cxn ang="0">
                  <a:pos x="0" y="0"/>
                </a:cxn>
                <a:cxn ang="0">
                  <a:pos x="66" y="44"/>
                </a:cxn>
                <a:cxn ang="0">
                  <a:pos x="66" y="44"/>
                </a:cxn>
              </a:cxnLst>
              <a:rect l="0" t="0" r="r" b="b"/>
              <a:pathLst>
                <a:path w="762" h="727">
                  <a:moveTo>
                    <a:pt x="66" y="44"/>
                  </a:moveTo>
                  <a:lnTo>
                    <a:pt x="405" y="84"/>
                  </a:lnTo>
                  <a:lnTo>
                    <a:pt x="572" y="153"/>
                  </a:lnTo>
                  <a:lnTo>
                    <a:pt x="604" y="291"/>
                  </a:lnTo>
                  <a:lnTo>
                    <a:pt x="660" y="479"/>
                  </a:lnTo>
                  <a:lnTo>
                    <a:pt x="671" y="563"/>
                  </a:lnTo>
                  <a:lnTo>
                    <a:pt x="604" y="727"/>
                  </a:lnTo>
                  <a:lnTo>
                    <a:pt x="667" y="670"/>
                  </a:lnTo>
                  <a:lnTo>
                    <a:pt x="688" y="605"/>
                  </a:lnTo>
                  <a:lnTo>
                    <a:pt x="736" y="554"/>
                  </a:lnTo>
                  <a:lnTo>
                    <a:pt x="675" y="356"/>
                  </a:lnTo>
                  <a:lnTo>
                    <a:pt x="660" y="192"/>
                  </a:lnTo>
                  <a:lnTo>
                    <a:pt x="703" y="181"/>
                  </a:lnTo>
                  <a:lnTo>
                    <a:pt x="762" y="291"/>
                  </a:lnTo>
                  <a:lnTo>
                    <a:pt x="696" y="153"/>
                  </a:lnTo>
                  <a:lnTo>
                    <a:pt x="639" y="113"/>
                  </a:lnTo>
                  <a:lnTo>
                    <a:pt x="580" y="101"/>
                  </a:lnTo>
                  <a:lnTo>
                    <a:pt x="456" y="69"/>
                  </a:lnTo>
                  <a:lnTo>
                    <a:pt x="220" y="38"/>
                  </a:lnTo>
                  <a:lnTo>
                    <a:pt x="0" y="0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273" y="2565"/>
              <a:ext cx="122" cy="719"/>
            </a:xfrm>
            <a:custGeom>
              <a:avLst/>
              <a:gdLst/>
              <a:ahLst/>
              <a:cxnLst>
                <a:cxn ang="0">
                  <a:pos x="152" y="1175"/>
                </a:cxn>
                <a:cxn ang="0">
                  <a:pos x="51" y="1281"/>
                </a:cxn>
                <a:cxn ang="0">
                  <a:pos x="129" y="1437"/>
                </a:cxn>
                <a:cxn ang="0">
                  <a:pos x="226" y="1017"/>
                </a:cxn>
                <a:cxn ang="0">
                  <a:pos x="243" y="882"/>
                </a:cxn>
                <a:cxn ang="0">
                  <a:pos x="182" y="485"/>
                </a:cxn>
                <a:cxn ang="0">
                  <a:pos x="104" y="188"/>
                </a:cxn>
                <a:cxn ang="0">
                  <a:pos x="1" y="0"/>
                </a:cxn>
                <a:cxn ang="0">
                  <a:pos x="116" y="312"/>
                </a:cxn>
                <a:cxn ang="0">
                  <a:pos x="136" y="612"/>
                </a:cxn>
                <a:cxn ang="0">
                  <a:pos x="79" y="652"/>
                </a:cxn>
                <a:cxn ang="0">
                  <a:pos x="0" y="595"/>
                </a:cxn>
                <a:cxn ang="0">
                  <a:pos x="104" y="838"/>
                </a:cxn>
                <a:cxn ang="0">
                  <a:pos x="104" y="833"/>
                </a:cxn>
                <a:cxn ang="0">
                  <a:pos x="106" y="827"/>
                </a:cxn>
                <a:cxn ang="0">
                  <a:pos x="108" y="818"/>
                </a:cxn>
                <a:cxn ang="0">
                  <a:pos x="112" y="808"/>
                </a:cxn>
                <a:cxn ang="0">
                  <a:pos x="114" y="797"/>
                </a:cxn>
                <a:cxn ang="0">
                  <a:pos x="116" y="791"/>
                </a:cxn>
                <a:cxn ang="0">
                  <a:pos x="117" y="785"/>
                </a:cxn>
                <a:cxn ang="0">
                  <a:pos x="119" y="780"/>
                </a:cxn>
                <a:cxn ang="0">
                  <a:pos x="121" y="774"/>
                </a:cxn>
                <a:cxn ang="0">
                  <a:pos x="123" y="768"/>
                </a:cxn>
                <a:cxn ang="0">
                  <a:pos x="125" y="762"/>
                </a:cxn>
                <a:cxn ang="0">
                  <a:pos x="127" y="757"/>
                </a:cxn>
                <a:cxn ang="0">
                  <a:pos x="129" y="751"/>
                </a:cxn>
                <a:cxn ang="0">
                  <a:pos x="133" y="742"/>
                </a:cxn>
                <a:cxn ang="0">
                  <a:pos x="136" y="732"/>
                </a:cxn>
                <a:cxn ang="0">
                  <a:pos x="140" y="726"/>
                </a:cxn>
                <a:cxn ang="0">
                  <a:pos x="144" y="721"/>
                </a:cxn>
                <a:cxn ang="0">
                  <a:pos x="152" y="719"/>
                </a:cxn>
                <a:cxn ang="0">
                  <a:pos x="157" y="734"/>
                </a:cxn>
                <a:cxn ang="0">
                  <a:pos x="159" y="740"/>
                </a:cxn>
                <a:cxn ang="0">
                  <a:pos x="161" y="747"/>
                </a:cxn>
                <a:cxn ang="0">
                  <a:pos x="163" y="757"/>
                </a:cxn>
                <a:cxn ang="0">
                  <a:pos x="165" y="766"/>
                </a:cxn>
                <a:cxn ang="0">
                  <a:pos x="169" y="785"/>
                </a:cxn>
                <a:cxn ang="0">
                  <a:pos x="173" y="808"/>
                </a:cxn>
                <a:cxn ang="0">
                  <a:pos x="178" y="833"/>
                </a:cxn>
                <a:cxn ang="0">
                  <a:pos x="180" y="857"/>
                </a:cxn>
                <a:cxn ang="0">
                  <a:pos x="184" y="880"/>
                </a:cxn>
                <a:cxn ang="0">
                  <a:pos x="188" y="905"/>
                </a:cxn>
                <a:cxn ang="0">
                  <a:pos x="192" y="926"/>
                </a:cxn>
                <a:cxn ang="0">
                  <a:pos x="194" y="945"/>
                </a:cxn>
                <a:cxn ang="0">
                  <a:pos x="197" y="975"/>
                </a:cxn>
                <a:cxn ang="0">
                  <a:pos x="199" y="985"/>
                </a:cxn>
                <a:cxn ang="0">
                  <a:pos x="152" y="1175"/>
                </a:cxn>
                <a:cxn ang="0">
                  <a:pos x="152" y="1175"/>
                </a:cxn>
              </a:cxnLst>
              <a:rect l="0" t="0" r="r" b="b"/>
              <a:pathLst>
                <a:path w="243" h="1437">
                  <a:moveTo>
                    <a:pt x="152" y="1175"/>
                  </a:moveTo>
                  <a:lnTo>
                    <a:pt x="51" y="1281"/>
                  </a:lnTo>
                  <a:lnTo>
                    <a:pt x="129" y="1437"/>
                  </a:lnTo>
                  <a:lnTo>
                    <a:pt x="226" y="1017"/>
                  </a:lnTo>
                  <a:lnTo>
                    <a:pt x="243" y="882"/>
                  </a:lnTo>
                  <a:lnTo>
                    <a:pt x="182" y="485"/>
                  </a:lnTo>
                  <a:lnTo>
                    <a:pt x="104" y="188"/>
                  </a:lnTo>
                  <a:lnTo>
                    <a:pt x="1" y="0"/>
                  </a:lnTo>
                  <a:lnTo>
                    <a:pt x="116" y="312"/>
                  </a:lnTo>
                  <a:lnTo>
                    <a:pt x="136" y="612"/>
                  </a:lnTo>
                  <a:lnTo>
                    <a:pt x="79" y="652"/>
                  </a:lnTo>
                  <a:lnTo>
                    <a:pt x="0" y="595"/>
                  </a:lnTo>
                  <a:lnTo>
                    <a:pt x="104" y="838"/>
                  </a:lnTo>
                  <a:lnTo>
                    <a:pt x="104" y="833"/>
                  </a:lnTo>
                  <a:lnTo>
                    <a:pt x="106" y="827"/>
                  </a:lnTo>
                  <a:lnTo>
                    <a:pt x="108" y="818"/>
                  </a:lnTo>
                  <a:lnTo>
                    <a:pt x="112" y="808"/>
                  </a:lnTo>
                  <a:lnTo>
                    <a:pt x="114" y="797"/>
                  </a:lnTo>
                  <a:lnTo>
                    <a:pt x="116" y="791"/>
                  </a:lnTo>
                  <a:lnTo>
                    <a:pt x="117" y="785"/>
                  </a:lnTo>
                  <a:lnTo>
                    <a:pt x="119" y="780"/>
                  </a:lnTo>
                  <a:lnTo>
                    <a:pt x="121" y="774"/>
                  </a:lnTo>
                  <a:lnTo>
                    <a:pt x="123" y="768"/>
                  </a:lnTo>
                  <a:lnTo>
                    <a:pt x="125" y="762"/>
                  </a:lnTo>
                  <a:lnTo>
                    <a:pt x="127" y="757"/>
                  </a:lnTo>
                  <a:lnTo>
                    <a:pt x="129" y="751"/>
                  </a:lnTo>
                  <a:lnTo>
                    <a:pt x="133" y="742"/>
                  </a:lnTo>
                  <a:lnTo>
                    <a:pt x="136" y="732"/>
                  </a:lnTo>
                  <a:lnTo>
                    <a:pt x="140" y="726"/>
                  </a:lnTo>
                  <a:lnTo>
                    <a:pt x="144" y="721"/>
                  </a:lnTo>
                  <a:lnTo>
                    <a:pt x="152" y="719"/>
                  </a:lnTo>
                  <a:lnTo>
                    <a:pt x="157" y="734"/>
                  </a:lnTo>
                  <a:lnTo>
                    <a:pt x="159" y="740"/>
                  </a:lnTo>
                  <a:lnTo>
                    <a:pt x="161" y="747"/>
                  </a:lnTo>
                  <a:lnTo>
                    <a:pt x="163" y="757"/>
                  </a:lnTo>
                  <a:lnTo>
                    <a:pt x="165" y="766"/>
                  </a:lnTo>
                  <a:lnTo>
                    <a:pt x="169" y="785"/>
                  </a:lnTo>
                  <a:lnTo>
                    <a:pt x="173" y="808"/>
                  </a:lnTo>
                  <a:lnTo>
                    <a:pt x="178" y="833"/>
                  </a:lnTo>
                  <a:lnTo>
                    <a:pt x="180" y="857"/>
                  </a:lnTo>
                  <a:lnTo>
                    <a:pt x="184" y="880"/>
                  </a:lnTo>
                  <a:lnTo>
                    <a:pt x="188" y="905"/>
                  </a:lnTo>
                  <a:lnTo>
                    <a:pt x="192" y="926"/>
                  </a:lnTo>
                  <a:lnTo>
                    <a:pt x="194" y="945"/>
                  </a:lnTo>
                  <a:lnTo>
                    <a:pt x="197" y="975"/>
                  </a:lnTo>
                  <a:lnTo>
                    <a:pt x="199" y="985"/>
                  </a:lnTo>
                  <a:lnTo>
                    <a:pt x="152" y="1175"/>
                  </a:lnTo>
                  <a:lnTo>
                    <a:pt x="152" y="1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806" y="3248"/>
              <a:ext cx="134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65"/>
                </a:cxn>
                <a:cxn ang="0">
                  <a:pos x="135" y="82"/>
                </a:cxn>
                <a:cxn ang="0">
                  <a:pos x="243" y="42"/>
                </a:cxn>
                <a:cxn ang="0">
                  <a:pos x="198" y="169"/>
                </a:cxn>
                <a:cxn ang="0">
                  <a:pos x="266" y="420"/>
                </a:cxn>
                <a:cxn ang="0">
                  <a:pos x="255" y="414"/>
                </a:cxn>
                <a:cxn ang="0">
                  <a:pos x="243" y="407"/>
                </a:cxn>
                <a:cxn ang="0">
                  <a:pos x="228" y="395"/>
                </a:cxn>
                <a:cxn ang="0">
                  <a:pos x="219" y="390"/>
                </a:cxn>
                <a:cxn ang="0">
                  <a:pos x="209" y="384"/>
                </a:cxn>
                <a:cxn ang="0">
                  <a:pos x="198" y="378"/>
                </a:cxn>
                <a:cxn ang="0">
                  <a:pos x="188" y="371"/>
                </a:cxn>
                <a:cxn ang="0">
                  <a:pos x="177" y="363"/>
                </a:cxn>
                <a:cxn ang="0">
                  <a:pos x="165" y="355"/>
                </a:cxn>
                <a:cxn ang="0">
                  <a:pos x="154" y="348"/>
                </a:cxn>
                <a:cxn ang="0">
                  <a:pos x="143" y="340"/>
                </a:cxn>
                <a:cxn ang="0">
                  <a:pos x="131" y="333"/>
                </a:cxn>
                <a:cxn ang="0">
                  <a:pos x="120" y="325"/>
                </a:cxn>
                <a:cxn ang="0">
                  <a:pos x="108" y="317"/>
                </a:cxn>
                <a:cxn ang="0">
                  <a:pos x="97" y="310"/>
                </a:cxn>
                <a:cxn ang="0">
                  <a:pos x="85" y="302"/>
                </a:cxn>
                <a:cxn ang="0">
                  <a:pos x="76" y="295"/>
                </a:cxn>
                <a:cxn ang="0">
                  <a:pos x="65" y="289"/>
                </a:cxn>
                <a:cxn ang="0">
                  <a:pos x="57" y="281"/>
                </a:cxn>
                <a:cxn ang="0">
                  <a:pos x="47" y="276"/>
                </a:cxn>
                <a:cxn ang="0">
                  <a:pos x="40" y="270"/>
                </a:cxn>
                <a:cxn ang="0">
                  <a:pos x="27" y="259"/>
                </a:cxn>
                <a:cxn ang="0">
                  <a:pos x="15" y="245"/>
                </a:cxn>
                <a:cxn ang="0">
                  <a:pos x="11" y="200"/>
                </a:cxn>
                <a:cxn ang="0">
                  <a:pos x="9" y="160"/>
                </a:cxn>
                <a:cxn ang="0">
                  <a:pos x="6" y="116"/>
                </a:cxn>
                <a:cxn ang="0">
                  <a:pos x="4" y="72"/>
                </a:cxn>
                <a:cxn ang="0">
                  <a:pos x="2" y="3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6" h="420">
                  <a:moveTo>
                    <a:pt x="0" y="0"/>
                  </a:moveTo>
                  <a:lnTo>
                    <a:pt x="104" y="65"/>
                  </a:lnTo>
                  <a:lnTo>
                    <a:pt x="135" y="82"/>
                  </a:lnTo>
                  <a:lnTo>
                    <a:pt x="243" y="42"/>
                  </a:lnTo>
                  <a:lnTo>
                    <a:pt x="198" y="169"/>
                  </a:lnTo>
                  <a:lnTo>
                    <a:pt x="266" y="420"/>
                  </a:lnTo>
                  <a:lnTo>
                    <a:pt x="255" y="414"/>
                  </a:lnTo>
                  <a:lnTo>
                    <a:pt x="243" y="407"/>
                  </a:lnTo>
                  <a:lnTo>
                    <a:pt x="228" y="395"/>
                  </a:lnTo>
                  <a:lnTo>
                    <a:pt x="219" y="390"/>
                  </a:lnTo>
                  <a:lnTo>
                    <a:pt x="209" y="384"/>
                  </a:lnTo>
                  <a:lnTo>
                    <a:pt x="198" y="378"/>
                  </a:lnTo>
                  <a:lnTo>
                    <a:pt x="188" y="371"/>
                  </a:lnTo>
                  <a:lnTo>
                    <a:pt x="177" y="363"/>
                  </a:lnTo>
                  <a:lnTo>
                    <a:pt x="165" y="355"/>
                  </a:lnTo>
                  <a:lnTo>
                    <a:pt x="154" y="348"/>
                  </a:lnTo>
                  <a:lnTo>
                    <a:pt x="143" y="340"/>
                  </a:lnTo>
                  <a:lnTo>
                    <a:pt x="131" y="333"/>
                  </a:lnTo>
                  <a:lnTo>
                    <a:pt x="120" y="325"/>
                  </a:lnTo>
                  <a:lnTo>
                    <a:pt x="108" y="317"/>
                  </a:lnTo>
                  <a:lnTo>
                    <a:pt x="97" y="310"/>
                  </a:lnTo>
                  <a:lnTo>
                    <a:pt x="85" y="302"/>
                  </a:lnTo>
                  <a:lnTo>
                    <a:pt x="76" y="295"/>
                  </a:lnTo>
                  <a:lnTo>
                    <a:pt x="65" y="289"/>
                  </a:lnTo>
                  <a:lnTo>
                    <a:pt x="57" y="281"/>
                  </a:lnTo>
                  <a:lnTo>
                    <a:pt x="47" y="276"/>
                  </a:lnTo>
                  <a:lnTo>
                    <a:pt x="40" y="270"/>
                  </a:lnTo>
                  <a:lnTo>
                    <a:pt x="27" y="259"/>
                  </a:lnTo>
                  <a:lnTo>
                    <a:pt x="15" y="245"/>
                  </a:lnTo>
                  <a:lnTo>
                    <a:pt x="11" y="200"/>
                  </a:lnTo>
                  <a:lnTo>
                    <a:pt x="9" y="160"/>
                  </a:lnTo>
                  <a:lnTo>
                    <a:pt x="6" y="116"/>
                  </a:lnTo>
                  <a:lnTo>
                    <a:pt x="4" y="72"/>
                  </a:lnTo>
                  <a:lnTo>
                    <a:pt x="2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3908" y="3265"/>
              <a:ext cx="103" cy="9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2" y="128"/>
                </a:cxn>
                <a:cxn ang="0">
                  <a:pos x="92" y="179"/>
                </a:cxn>
                <a:cxn ang="0">
                  <a:pos x="122" y="200"/>
                </a:cxn>
                <a:cxn ang="0">
                  <a:pos x="206" y="145"/>
                </a:cxn>
                <a:cxn ang="0">
                  <a:pos x="151" y="0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206" h="200">
                  <a:moveTo>
                    <a:pt x="0" y="25"/>
                  </a:moveTo>
                  <a:lnTo>
                    <a:pt x="52" y="128"/>
                  </a:lnTo>
                  <a:lnTo>
                    <a:pt x="92" y="179"/>
                  </a:lnTo>
                  <a:lnTo>
                    <a:pt x="122" y="200"/>
                  </a:lnTo>
                  <a:lnTo>
                    <a:pt x="206" y="145"/>
                  </a:lnTo>
                  <a:lnTo>
                    <a:pt x="151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3759" y="3583"/>
              <a:ext cx="51" cy="5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80"/>
                </a:cxn>
                <a:cxn ang="0">
                  <a:pos x="44" y="116"/>
                </a:cxn>
                <a:cxn ang="0">
                  <a:pos x="70" y="116"/>
                </a:cxn>
                <a:cxn ang="0">
                  <a:pos x="102" y="72"/>
                </a:cxn>
                <a:cxn ang="0">
                  <a:pos x="95" y="36"/>
                </a:cxn>
                <a:cxn ang="0">
                  <a:pos x="55" y="0"/>
                </a:cxn>
                <a:cxn ang="0">
                  <a:pos x="26" y="0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102" h="116">
                  <a:moveTo>
                    <a:pt x="0" y="25"/>
                  </a:moveTo>
                  <a:lnTo>
                    <a:pt x="0" y="80"/>
                  </a:lnTo>
                  <a:lnTo>
                    <a:pt x="44" y="116"/>
                  </a:lnTo>
                  <a:lnTo>
                    <a:pt x="70" y="116"/>
                  </a:lnTo>
                  <a:lnTo>
                    <a:pt x="102" y="72"/>
                  </a:lnTo>
                  <a:lnTo>
                    <a:pt x="95" y="36"/>
                  </a:lnTo>
                  <a:lnTo>
                    <a:pt x="55" y="0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3462" y="3396"/>
              <a:ext cx="763" cy="613"/>
            </a:xfrm>
            <a:custGeom>
              <a:avLst/>
              <a:gdLst/>
              <a:ahLst/>
              <a:cxnLst>
                <a:cxn ang="0">
                  <a:pos x="51" y="351"/>
                </a:cxn>
                <a:cxn ang="0">
                  <a:pos x="0" y="629"/>
                </a:cxn>
                <a:cxn ang="0">
                  <a:pos x="19" y="1007"/>
                </a:cxn>
                <a:cxn ang="0">
                  <a:pos x="1023" y="1195"/>
                </a:cxn>
                <a:cxn ang="0">
                  <a:pos x="1137" y="351"/>
                </a:cxn>
                <a:cxn ang="0">
                  <a:pos x="1097" y="1226"/>
                </a:cxn>
                <a:cxn ang="0">
                  <a:pos x="1519" y="1203"/>
                </a:cxn>
                <a:cxn ang="0">
                  <a:pos x="1521" y="1075"/>
                </a:cxn>
                <a:cxn ang="0">
                  <a:pos x="1523" y="792"/>
                </a:cxn>
                <a:cxn ang="0">
                  <a:pos x="1525" y="716"/>
                </a:cxn>
                <a:cxn ang="0">
                  <a:pos x="1525" y="640"/>
                </a:cxn>
                <a:cxn ang="0">
                  <a:pos x="1525" y="570"/>
                </a:cxn>
                <a:cxn ang="0">
                  <a:pos x="1525" y="537"/>
                </a:cxn>
                <a:cxn ang="0">
                  <a:pos x="1525" y="536"/>
                </a:cxn>
                <a:cxn ang="0">
                  <a:pos x="1525" y="534"/>
                </a:cxn>
                <a:cxn ang="0">
                  <a:pos x="1525" y="530"/>
                </a:cxn>
                <a:cxn ang="0">
                  <a:pos x="1525" y="528"/>
                </a:cxn>
                <a:cxn ang="0">
                  <a:pos x="1525" y="526"/>
                </a:cxn>
                <a:cxn ang="0">
                  <a:pos x="1525" y="522"/>
                </a:cxn>
                <a:cxn ang="0">
                  <a:pos x="1525" y="507"/>
                </a:cxn>
                <a:cxn ang="0">
                  <a:pos x="1523" y="410"/>
                </a:cxn>
                <a:cxn ang="0">
                  <a:pos x="1521" y="384"/>
                </a:cxn>
                <a:cxn ang="0">
                  <a:pos x="1519" y="370"/>
                </a:cxn>
                <a:cxn ang="0">
                  <a:pos x="1511" y="359"/>
                </a:cxn>
                <a:cxn ang="0">
                  <a:pos x="1507" y="349"/>
                </a:cxn>
                <a:cxn ang="0">
                  <a:pos x="1502" y="338"/>
                </a:cxn>
                <a:cxn ang="0">
                  <a:pos x="1500" y="332"/>
                </a:cxn>
                <a:cxn ang="0">
                  <a:pos x="1498" y="325"/>
                </a:cxn>
                <a:cxn ang="0">
                  <a:pos x="1494" y="317"/>
                </a:cxn>
                <a:cxn ang="0">
                  <a:pos x="1490" y="311"/>
                </a:cxn>
                <a:cxn ang="0">
                  <a:pos x="1488" y="304"/>
                </a:cxn>
                <a:cxn ang="0">
                  <a:pos x="1485" y="296"/>
                </a:cxn>
                <a:cxn ang="0">
                  <a:pos x="1481" y="288"/>
                </a:cxn>
                <a:cxn ang="0">
                  <a:pos x="1479" y="281"/>
                </a:cxn>
                <a:cxn ang="0">
                  <a:pos x="1475" y="273"/>
                </a:cxn>
                <a:cxn ang="0">
                  <a:pos x="1473" y="266"/>
                </a:cxn>
                <a:cxn ang="0">
                  <a:pos x="1468" y="252"/>
                </a:cxn>
                <a:cxn ang="0">
                  <a:pos x="1464" y="245"/>
                </a:cxn>
                <a:cxn ang="0">
                  <a:pos x="1462" y="239"/>
                </a:cxn>
                <a:cxn ang="0">
                  <a:pos x="1460" y="233"/>
                </a:cxn>
                <a:cxn ang="0">
                  <a:pos x="1456" y="228"/>
                </a:cxn>
                <a:cxn ang="0">
                  <a:pos x="1452" y="218"/>
                </a:cxn>
                <a:cxn ang="0">
                  <a:pos x="1450" y="211"/>
                </a:cxn>
                <a:cxn ang="0">
                  <a:pos x="1447" y="203"/>
                </a:cxn>
                <a:cxn ang="0">
                  <a:pos x="1279" y="378"/>
                </a:cxn>
                <a:cxn ang="0">
                  <a:pos x="1213" y="1119"/>
                </a:cxn>
                <a:cxn ang="0">
                  <a:pos x="1161" y="283"/>
                </a:cxn>
                <a:cxn ang="0">
                  <a:pos x="1070" y="439"/>
                </a:cxn>
                <a:cxn ang="0">
                  <a:pos x="922" y="733"/>
                </a:cxn>
                <a:cxn ang="0">
                  <a:pos x="309" y="861"/>
                </a:cxn>
                <a:cxn ang="0">
                  <a:pos x="608" y="570"/>
                </a:cxn>
                <a:cxn ang="0">
                  <a:pos x="102" y="633"/>
                </a:cxn>
                <a:cxn ang="0">
                  <a:pos x="441" y="482"/>
                </a:cxn>
                <a:cxn ang="0">
                  <a:pos x="452" y="391"/>
                </a:cxn>
                <a:cxn ang="0">
                  <a:pos x="131" y="486"/>
                </a:cxn>
                <a:cxn ang="0">
                  <a:pos x="150" y="374"/>
                </a:cxn>
                <a:cxn ang="0">
                  <a:pos x="422" y="283"/>
                </a:cxn>
                <a:cxn ang="0">
                  <a:pos x="207" y="0"/>
                </a:cxn>
                <a:cxn ang="0">
                  <a:pos x="51" y="351"/>
                </a:cxn>
                <a:cxn ang="0">
                  <a:pos x="51" y="351"/>
                </a:cxn>
              </a:cxnLst>
              <a:rect l="0" t="0" r="r" b="b"/>
              <a:pathLst>
                <a:path w="1525" h="1226">
                  <a:moveTo>
                    <a:pt x="51" y="351"/>
                  </a:moveTo>
                  <a:lnTo>
                    <a:pt x="0" y="629"/>
                  </a:lnTo>
                  <a:lnTo>
                    <a:pt x="19" y="1007"/>
                  </a:lnTo>
                  <a:lnTo>
                    <a:pt x="1023" y="1195"/>
                  </a:lnTo>
                  <a:lnTo>
                    <a:pt x="1137" y="351"/>
                  </a:lnTo>
                  <a:lnTo>
                    <a:pt x="1097" y="1226"/>
                  </a:lnTo>
                  <a:lnTo>
                    <a:pt x="1519" y="1203"/>
                  </a:lnTo>
                  <a:lnTo>
                    <a:pt x="1521" y="1075"/>
                  </a:lnTo>
                  <a:lnTo>
                    <a:pt x="1523" y="792"/>
                  </a:lnTo>
                  <a:lnTo>
                    <a:pt x="1525" y="716"/>
                  </a:lnTo>
                  <a:lnTo>
                    <a:pt x="1525" y="640"/>
                  </a:lnTo>
                  <a:lnTo>
                    <a:pt x="1525" y="570"/>
                  </a:lnTo>
                  <a:lnTo>
                    <a:pt x="1525" y="537"/>
                  </a:lnTo>
                  <a:lnTo>
                    <a:pt x="1525" y="536"/>
                  </a:lnTo>
                  <a:lnTo>
                    <a:pt x="1525" y="534"/>
                  </a:lnTo>
                  <a:lnTo>
                    <a:pt x="1525" y="530"/>
                  </a:lnTo>
                  <a:lnTo>
                    <a:pt x="1525" y="528"/>
                  </a:lnTo>
                  <a:lnTo>
                    <a:pt x="1525" y="526"/>
                  </a:lnTo>
                  <a:lnTo>
                    <a:pt x="1525" y="522"/>
                  </a:lnTo>
                  <a:lnTo>
                    <a:pt x="1525" y="507"/>
                  </a:lnTo>
                  <a:lnTo>
                    <a:pt x="1523" y="410"/>
                  </a:lnTo>
                  <a:lnTo>
                    <a:pt x="1521" y="384"/>
                  </a:lnTo>
                  <a:lnTo>
                    <a:pt x="1519" y="370"/>
                  </a:lnTo>
                  <a:lnTo>
                    <a:pt x="1511" y="359"/>
                  </a:lnTo>
                  <a:lnTo>
                    <a:pt x="1507" y="349"/>
                  </a:lnTo>
                  <a:lnTo>
                    <a:pt x="1502" y="338"/>
                  </a:lnTo>
                  <a:lnTo>
                    <a:pt x="1500" y="332"/>
                  </a:lnTo>
                  <a:lnTo>
                    <a:pt x="1498" y="325"/>
                  </a:lnTo>
                  <a:lnTo>
                    <a:pt x="1494" y="317"/>
                  </a:lnTo>
                  <a:lnTo>
                    <a:pt x="1490" y="311"/>
                  </a:lnTo>
                  <a:lnTo>
                    <a:pt x="1488" y="304"/>
                  </a:lnTo>
                  <a:lnTo>
                    <a:pt x="1485" y="296"/>
                  </a:lnTo>
                  <a:lnTo>
                    <a:pt x="1481" y="288"/>
                  </a:lnTo>
                  <a:lnTo>
                    <a:pt x="1479" y="281"/>
                  </a:lnTo>
                  <a:lnTo>
                    <a:pt x="1475" y="273"/>
                  </a:lnTo>
                  <a:lnTo>
                    <a:pt x="1473" y="266"/>
                  </a:lnTo>
                  <a:lnTo>
                    <a:pt x="1468" y="252"/>
                  </a:lnTo>
                  <a:lnTo>
                    <a:pt x="1464" y="245"/>
                  </a:lnTo>
                  <a:lnTo>
                    <a:pt x="1462" y="239"/>
                  </a:lnTo>
                  <a:lnTo>
                    <a:pt x="1460" y="233"/>
                  </a:lnTo>
                  <a:lnTo>
                    <a:pt x="1456" y="228"/>
                  </a:lnTo>
                  <a:lnTo>
                    <a:pt x="1452" y="218"/>
                  </a:lnTo>
                  <a:lnTo>
                    <a:pt x="1450" y="211"/>
                  </a:lnTo>
                  <a:lnTo>
                    <a:pt x="1447" y="203"/>
                  </a:lnTo>
                  <a:lnTo>
                    <a:pt x="1279" y="378"/>
                  </a:lnTo>
                  <a:lnTo>
                    <a:pt x="1213" y="1119"/>
                  </a:lnTo>
                  <a:lnTo>
                    <a:pt x="1161" y="283"/>
                  </a:lnTo>
                  <a:lnTo>
                    <a:pt x="1070" y="439"/>
                  </a:lnTo>
                  <a:lnTo>
                    <a:pt x="922" y="733"/>
                  </a:lnTo>
                  <a:lnTo>
                    <a:pt x="309" y="861"/>
                  </a:lnTo>
                  <a:lnTo>
                    <a:pt x="608" y="570"/>
                  </a:lnTo>
                  <a:lnTo>
                    <a:pt x="102" y="633"/>
                  </a:lnTo>
                  <a:lnTo>
                    <a:pt x="441" y="482"/>
                  </a:lnTo>
                  <a:lnTo>
                    <a:pt x="452" y="391"/>
                  </a:lnTo>
                  <a:lnTo>
                    <a:pt x="131" y="486"/>
                  </a:lnTo>
                  <a:lnTo>
                    <a:pt x="150" y="374"/>
                  </a:lnTo>
                  <a:lnTo>
                    <a:pt x="422" y="283"/>
                  </a:lnTo>
                  <a:lnTo>
                    <a:pt x="207" y="0"/>
                  </a:lnTo>
                  <a:lnTo>
                    <a:pt x="51" y="351"/>
                  </a:lnTo>
                  <a:lnTo>
                    <a:pt x="51" y="3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656" y="2520"/>
              <a:ext cx="105" cy="150"/>
            </a:xfrm>
            <a:custGeom>
              <a:avLst/>
              <a:gdLst/>
              <a:ahLst/>
              <a:cxnLst>
                <a:cxn ang="0">
                  <a:pos x="27" y="93"/>
                </a:cxn>
                <a:cxn ang="0">
                  <a:pos x="75" y="154"/>
                </a:cxn>
                <a:cxn ang="0">
                  <a:pos x="130" y="243"/>
                </a:cxn>
                <a:cxn ang="0">
                  <a:pos x="151" y="296"/>
                </a:cxn>
                <a:cxn ang="0">
                  <a:pos x="210" y="298"/>
                </a:cxn>
                <a:cxn ang="0">
                  <a:pos x="168" y="234"/>
                </a:cxn>
                <a:cxn ang="0">
                  <a:pos x="86" y="141"/>
                </a:cxn>
                <a:cxn ang="0">
                  <a:pos x="18" y="44"/>
                </a:cxn>
                <a:cxn ang="0">
                  <a:pos x="0" y="0"/>
                </a:cxn>
                <a:cxn ang="0">
                  <a:pos x="27" y="93"/>
                </a:cxn>
                <a:cxn ang="0">
                  <a:pos x="27" y="93"/>
                </a:cxn>
              </a:cxnLst>
              <a:rect l="0" t="0" r="r" b="b"/>
              <a:pathLst>
                <a:path w="210" h="298">
                  <a:moveTo>
                    <a:pt x="27" y="93"/>
                  </a:moveTo>
                  <a:lnTo>
                    <a:pt x="75" y="154"/>
                  </a:lnTo>
                  <a:lnTo>
                    <a:pt x="130" y="243"/>
                  </a:lnTo>
                  <a:lnTo>
                    <a:pt x="151" y="296"/>
                  </a:lnTo>
                  <a:lnTo>
                    <a:pt x="210" y="298"/>
                  </a:lnTo>
                  <a:lnTo>
                    <a:pt x="168" y="234"/>
                  </a:lnTo>
                  <a:lnTo>
                    <a:pt x="86" y="141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27" y="93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76" y="2544"/>
              <a:ext cx="18" cy="125"/>
            </a:xfrm>
            <a:custGeom>
              <a:avLst/>
              <a:gdLst/>
              <a:ahLst/>
              <a:cxnLst>
                <a:cxn ang="0">
                  <a:pos x="19" y="37"/>
                </a:cxn>
                <a:cxn ang="0">
                  <a:pos x="4" y="111"/>
                </a:cxn>
                <a:cxn ang="0">
                  <a:pos x="0" y="246"/>
                </a:cxn>
                <a:cxn ang="0">
                  <a:pos x="7" y="249"/>
                </a:cxn>
                <a:cxn ang="0">
                  <a:pos x="17" y="246"/>
                </a:cxn>
                <a:cxn ang="0">
                  <a:pos x="19" y="171"/>
                </a:cxn>
                <a:cxn ang="0">
                  <a:pos x="19" y="107"/>
                </a:cxn>
                <a:cxn ang="0">
                  <a:pos x="36" y="0"/>
                </a:cxn>
                <a:cxn ang="0">
                  <a:pos x="19" y="37"/>
                </a:cxn>
                <a:cxn ang="0">
                  <a:pos x="19" y="37"/>
                </a:cxn>
              </a:cxnLst>
              <a:rect l="0" t="0" r="r" b="b"/>
              <a:pathLst>
                <a:path w="36" h="249">
                  <a:moveTo>
                    <a:pt x="19" y="37"/>
                  </a:moveTo>
                  <a:lnTo>
                    <a:pt x="4" y="111"/>
                  </a:lnTo>
                  <a:lnTo>
                    <a:pt x="0" y="246"/>
                  </a:lnTo>
                  <a:lnTo>
                    <a:pt x="7" y="249"/>
                  </a:lnTo>
                  <a:lnTo>
                    <a:pt x="17" y="246"/>
                  </a:lnTo>
                  <a:lnTo>
                    <a:pt x="19" y="171"/>
                  </a:lnTo>
                  <a:lnTo>
                    <a:pt x="19" y="107"/>
                  </a:lnTo>
                  <a:lnTo>
                    <a:pt x="36" y="0"/>
                  </a:lnTo>
                  <a:lnTo>
                    <a:pt x="19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747" y="2227"/>
              <a:ext cx="20" cy="7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24"/>
                </a:cxn>
                <a:cxn ang="0">
                  <a:pos x="38" y="49"/>
                </a:cxn>
                <a:cxn ang="0">
                  <a:pos x="40" y="89"/>
                </a:cxn>
                <a:cxn ang="0">
                  <a:pos x="29" y="142"/>
                </a:cxn>
                <a:cxn ang="0">
                  <a:pos x="31" y="114"/>
                </a:cxn>
                <a:cxn ang="0">
                  <a:pos x="29" y="55"/>
                </a:cxn>
                <a:cxn ang="0">
                  <a:pos x="13" y="64"/>
                </a:cxn>
                <a:cxn ang="0">
                  <a:pos x="17" y="39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0" h="142">
                  <a:moveTo>
                    <a:pt x="15" y="0"/>
                  </a:moveTo>
                  <a:lnTo>
                    <a:pt x="29" y="24"/>
                  </a:lnTo>
                  <a:lnTo>
                    <a:pt x="38" y="49"/>
                  </a:lnTo>
                  <a:lnTo>
                    <a:pt x="40" y="89"/>
                  </a:lnTo>
                  <a:lnTo>
                    <a:pt x="29" y="142"/>
                  </a:lnTo>
                  <a:lnTo>
                    <a:pt x="31" y="114"/>
                  </a:lnTo>
                  <a:lnTo>
                    <a:pt x="29" y="55"/>
                  </a:lnTo>
                  <a:lnTo>
                    <a:pt x="13" y="64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3674" y="2256"/>
              <a:ext cx="33" cy="14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30" y="25"/>
                </a:cxn>
                <a:cxn ang="0">
                  <a:pos x="64" y="29"/>
                </a:cxn>
                <a:cxn ang="0">
                  <a:pos x="41" y="21"/>
                </a:cxn>
                <a:cxn ang="0">
                  <a:pos x="19" y="10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1" y="6"/>
                </a:cxn>
                <a:cxn ang="0">
                  <a:pos x="1" y="6"/>
                </a:cxn>
              </a:cxnLst>
              <a:rect l="0" t="0" r="r" b="b"/>
              <a:pathLst>
                <a:path w="64" h="29">
                  <a:moveTo>
                    <a:pt x="1" y="6"/>
                  </a:moveTo>
                  <a:lnTo>
                    <a:pt x="30" y="25"/>
                  </a:lnTo>
                  <a:lnTo>
                    <a:pt x="64" y="29"/>
                  </a:lnTo>
                  <a:lnTo>
                    <a:pt x="41" y="21"/>
                  </a:lnTo>
                  <a:lnTo>
                    <a:pt x="19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933" y="2279"/>
              <a:ext cx="31" cy="60"/>
            </a:xfrm>
            <a:custGeom>
              <a:avLst/>
              <a:gdLst/>
              <a:ahLst/>
              <a:cxnLst>
                <a:cxn ang="0">
                  <a:pos x="30" y="30"/>
                </a:cxn>
                <a:cxn ang="0">
                  <a:pos x="19" y="61"/>
                </a:cxn>
                <a:cxn ang="0">
                  <a:pos x="19" y="86"/>
                </a:cxn>
                <a:cxn ang="0">
                  <a:pos x="34" y="78"/>
                </a:cxn>
                <a:cxn ang="0">
                  <a:pos x="45" y="67"/>
                </a:cxn>
                <a:cxn ang="0">
                  <a:pos x="45" y="32"/>
                </a:cxn>
                <a:cxn ang="0">
                  <a:pos x="63" y="27"/>
                </a:cxn>
                <a:cxn ang="0">
                  <a:pos x="63" y="59"/>
                </a:cxn>
                <a:cxn ang="0">
                  <a:pos x="49" y="82"/>
                </a:cxn>
                <a:cxn ang="0">
                  <a:pos x="28" y="93"/>
                </a:cxn>
                <a:cxn ang="0">
                  <a:pos x="26" y="114"/>
                </a:cxn>
                <a:cxn ang="0">
                  <a:pos x="6" y="120"/>
                </a:cxn>
                <a:cxn ang="0">
                  <a:pos x="13" y="105"/>
                </a:cxn>
                <a:cxn ang="0">
                  <a:pos x="11" y="86"/>
                </a:cxn>
                <a:cxn ang="0">
                  <a:pos x="0" y="82"/>
                </a:cxn>
                <a:cxn ang="0">
                  <a:pos x="6" y="63"/>
                </a:cxn>
                <a:cxn ang="0">
                  <a:pos x="17" y="32"/>
                </a:cxn>
                <a:cxn ang="0">
                  <a:pos x="17" y="0"/>
                </a:cxn>
                <a:cxn ang="0">
                  <a:pos x="30" y="30"/>
                </a:cxn>
                <a:cxn ang="0">
                  <a:pos x="30" y="30"/>
                </a:cxn>
              </a:cxnLst>
              <a:rect l="0" t="0" r="r" b="b"/>
              <a:pathLst>
                <a:path w="63" h="120">
                  <a:moveTo>
                    <a:pt x="30" y="30"/>
                  </a:moveTo>
                  <a:lnTo>
                    <a:pt x="19" y="61"/>
                  </a:lnTo>
                  <a:lnTo>
                    <a:pt x="19" y="86"/>
                  </a:lnTo>
                  <a:lnTo>
                    <a:pt x="34" y="78"/>
                  </a:lnTo>
                  <a:lnTo>
                    <a:pt x="45" y="67"/>
                  </a:lnTo>
                  <a:lnTo>
                    <a:pt x="45" y="32"/>
                  </a:lnTo>
                  <a:lnTo>
                    <a:pt x="63" y="27"/>
                  </a:lnTo>
                  <a:lnTo>
                    <a:pt x="63" y="59"/>
                  </a:lnTo>
                  <a:lnTo>
                    <a:pt x="49" y="82"/>
                  </a:lnTo>
                  <a:lnTo>
                    <a:pt x="28" y="93"/>
                  </a:lnTo>
                  <a:lnTo>
                    <a:pt x="26" y="114"/>
                  </a:lnTo>
                  <a:lnTo>
                    <a:pt x="6" y="120"/>
                  </a:lnTo>
                  <a:lnTo>
                    <a:pt x="13" y="105"/>
                  </a:lnTo>
                  <a:lnTo>
                    <a:pt x="11" y="86"/>
                  </a:lnTo>
                  <a:lnTo>
                    <a:pt x="0" y="82"/>
                  </a:lnTo>
                  <a:lnTo>
                    <a:pt x="6" y="63"/>
                  </a:lnTo>
                  <a:lnTo>
                    <a:pt x="17" y="32"/>
                  </a:lnTo>
                  <a:lnTo>
                    <a:pt x="17" y="0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595" y="2310"/>
              <a:ext cx="23" cy="3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9" y="63"/>
                </a:cxn>
                <a:cxn ang="0">
                  <a:pos x="23" y="64"/>
                </a:cxn>
                <a:cxn ang="0">
                  <a:pos x="36" y="63"/>
                </a:cxn>
                <a:cxn ang="0">
                  <a:pos x="42" y="38"/>
                </a:cxn>
                <a:cxn ang="0">
                  <a:pos x="45" y="15"/>
                </a:cxn>
                <a:cxn ang="0">
                  <a:pos x="34" y="0"/>
                </a:cxn>
                <a:cxn ang="0">
                  <a:pos x="30" y="30"/>
                </a:cxn>
                <a:cxn ang="0">
                  <a:pos x="11" y="36"/>
                </a:cxn>
                <a:cxn ang="0">
                  <a:pos x="15" y="19"/>
                </a:cxn>
                <a:cxn ang="0">
                  <a:pos x="4" y="4"/>
                </a:cxn>
                <a:cxn ang="0">
                  <a:pos x="0" y="36"/>
                </a:cxn>
                <a:cxn ang="0">
                  <a:pos x="0" y="36"/>
                </a:cxn>
              </a:cxnLst>
              <a:rect l="0" t="0" r="r" b="b"/>
              <a:pathLst>
                <a:path w="45" h="64">
                  <a:moveTo>
                    <a:pt x="0" y="36"/>
                  </a:moveTo>
                  <a:lnTo>
                    <a:pt x="9" y="63"/>
                  </a:lnTo>
                  <a:lnTo>
                    <a:pt x="23" y="64"/>
                  </a:lnTo>
                  <a:lnTo>
                    <a:pt x="36" y="63"/>
                  </a:lnTo>
                  <a:lnTo>
                    <a:pt x="42" y="38"/>
                  </a:lnTo>
                  <a:lnTo>
                    <a:pt x="45" y="15"/>
                  </a:lnTo>
                  <a:lnTo>
                    <a:pt x="34" y="0"/>
                  </a:lnTo>
                  <a:lnTo>
                    <a:pt x="30" y="30"/>
                  </a:lnTo>
                  <a:lnTo>
                    <a:pt x="11" y="36"/>
                  </a:lnTo>
                  <a:lnTo>
                    <a:pt x="15" y="19"/>
                  </a:lnTo>
                  <a:lnTo>
                    <a:pt x="4" y="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810" y="2218"/>
              <a:ext cx="24" cy="4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7" y="4"/>
                </a:cxn>
                <a:cxn ang="0">
                  <a:pos x="48" y="0"/>
                </a:cxn>
                <a:cxn ang="0">
                  <a:pos x="21" y="35"/>
                </a:cxn>
                <a:cxn ang="0">
                  <a:pos x="35" y="84"/>
                </a:cxn>
                <a:cxn ang="0">
                  <a:pos x="8" y="5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8" h="84">
                  <a:moveTo>
                    <a:pt x="0" y="16"/>
                  </a:moveTo>
                  <a:lnTo>
                    <a:pt x="27" y="4"/>
                  </a:lnTo>
                  <a:lnTo>
                    <a:pt x="48" y="0"/>
                  </a:lnTo>
                  <a:lnTo>
                    <a:pt x="21" y="35"/>
                  </a:lnTo>
                  <a:lnTo>
                    <a:pt x="35" y="84"/>
                  </a:lnTo>
                  <a:lnTo>
                    <a:pt x="8" y="5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AutoShape 111"/>
            <p:cNvSpPr>
              <a:spLocks noChangeArrowheads="1"/>
            </p:cNvSpPr>
            <p:nvPr/>
          </p:nvSpPr>
          <p:spPr bwMode="auto">
            <a:xfrm>
              <a:off x="3552" y="2807"/>
              <a:ext cx="359" cy="313"/>
            </a:xfrm>
            <a:prstGeom prst="rightArrow">
              <a:avLst>
                <a:gd name="adj1" fmla="val 50000"/>
                <a:gd name="adj2" fmla="val 286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3744" y="2375"/>
              <a:ext cx="82" cy="4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4" y="11"/>
                </a:cxn>
                <a:cxn ang="0">
                  <a:pos x="82" y="9"/>
                </a:cxn>
                <a:cxn ang="0">
                  <a:pos x="62" y="17"/>
                </a:cxn>
                <a:cxn ang="0">
                  <a:pos x="50" y="21"/>
                </a:cxn>
                <a:cxn ang="0">
                  <a:pos x="0" y="9"/>
                </a:cxn>
              </a:cxnLst>
              <a:rect l="0" t="0" r="r" b="b"/>
              <a:pathLst>
                <a:path w="82" h="22">
                  <a:moveTo>
                    <a:pt x="0" y="9"/>
                  </a:moveTo>
                  <a:cubicBezTo>
                    <a:pt x="13" y="0"/>
                    <a:pt x="20" y="7"/>
                    <a:pt x="34" y="11"/>
                  </a:cubicBezTo>
                  <a:cubicBezTo>
                    <a:pt x="51" y="9"/>
                    <a:pt x="66" y="6"/>
                    <a:pt x="82" y="9"/>
                  </a:cubicBezTo>
                  <a:cubicBezTo>
                    <a:pt x="75" y="14"/>
                    <a:pt x="70" y="15"/>
                    <a:pt x="62" y="17"/>
                  </a:cubicBezTo>
                  <a:cubicBezTo>
                    <a:pt x="58" y="18"/>
                    <a:pt x="50" y="21"/>
                    <a:pt x="50" y="21"/>
                  </a:cubicBezTo>
                  <a:cubicBezTo>
                    <a:pt x="42" y="20"/>
                    <a:pt x="4" y="22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201" name="Straight Connector 200"/>
          <p:cNvCxnSpPr/>
          <p:nvPr/>
        </p:nvCxnSpPr>
        <p:spPr>
          <a:xfrm>
            <a:off x="533400" y="4104382"/>
            <a:ext cx="8763000" cy="1588"/>
          </a:xfrm>
          <a:prstGeom prst="line">
            <a:avLst/>
          </a:prstGeom>
          <a:ln w="76200"/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ound Diagonal Corner Rectangle 202"/>
          <p:cNvSpPr/>
          <p:nvPr/>
        </p:nvSpPr>
        <p:spPr>
          <a:xfrm>
            <a:off x="685800" y="3647182"/>
            <a:ext cx="1371600" cy="762000"/>
          </a:xfrm>
          <a:prstGeom prst="round2DiagRect">
            <a:avLst/>
          </a:prstGeom>
          <a:scene3d>
            <a:camera prst="orthographicFront">
              <a:rot lat="299994" lon="1200000" rev="1500000"/>
            </a:camera>
            <a:lightRig rig="threePt" dir="t"/>
          </a:scene3d>
          <a:sp3d prstMaterial="metal">
            <a:bevelT w="38100" h="114300"/>
            <a:bevelB w="254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Analisis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4" name="Round Diagonal Corner Rectangle 203"/>
          <p:cNvSpPr/>
          <p:nvPr/>
        </p:nvSpPr>
        <p:spPr>
          <a:xfrm>
            <a:off x="2362200" y="3647182"/>
            <a:ext cx="1371600" cy="762000"/>
          </a:xfrm>
          <a:prstGeom prst="round2DiagRect">
            <a:avLst/>
          </a:prstGeom>
          <a:solidFill>
            <a:schemeClr val="accent2"/>
          </a:solidFill>
          <a:scene3d>
            <a:camera prst="orthographicFront">
              <a:rot lat="299994" lon="1200000" rev="1500000"/>
            </a:camera>
            <a:lightRig rig="threePt" dir="t"/>
          </a:scene3d>
          <a:sp3d prstMaterial="metal">
            <a:bevelT w="38100" h="114300"/>
            <a:bevelB w="254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Mencatat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5" name="Round Diagonal Corner Rectangle 204"/>
          <p:cNvSpPr/>
          <p:nvPr/>
        </p:nvSpPr>
        <p:spPr>
          <a:xfrm>
            <a:off x="4038600" y="3647182"/>
            <a:ext cx="1676400" cy="76200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scene3d>
            <a:camera prst="orthographicFront">
              <a:rot lat="299994" lon="1200000" rev="1500000"/>
            </a:camera>
            <a:lightRig rig="threePt" dir="t"/>
          </a:scene3d>
          <a:sp3d prstMaterial="metal">
            <a:bevelT w="38100" h="114300"/>
            <a:bevelB w="254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Mengklasifikasikan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6" name="Round Diagonal Corner Rectangle 205"/>
          <p:cNvSpPr/>
          <p:nvPr/>
        </p:nvSpPr>
        <p:spPr>
          <a:xfrm>
            <a:off x="5943600" y="3647182"/>
            <a:ext cx="1600200" cy="762000"/>
          </a:xfrm>
          <a:prstGeom prst="round2DiagRect">
            <a:avLst/>
          </a:prstGeom>
          <a:solidFill>
            <a:schemeClr val="accent3"/>
          </a:solidFill>
          <a:scene3d>
            <a:camera prst="orthographicFront">
              <a:rot lat="299994" lon="1200000" rev="1500000"/>
            </a:camera>
            <a:lightRig rig="threePt" dir="t"/>
          </a:scene3d>
          <a:sp3d prstMaterial="metal">
            <a:bevelT w="38100" h="114300"/>
            <a:bevelB w="254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Mengikhtisarkan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7" name="Round Diagonal Corner Rectangle 206"/>
          <p:cNvSpPr/>
          <p:nvPr/>
        </p:nvSpPr>
        <p:spPr>
          <a:xfrm>
            <a:off x="8001000" y="3647182"/>
            <a:ext cx="1371600" cy="76200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99994" lon="1200000" rev="1500000"/>
            </a:camera>
            <a:lightRig rig="threePt" dir="t"/>
          </a:scene3d>
          <a:sp3d prstMaterial="metal">
            <a:bevelT w="38100" h="114300"/>
            <a:bevelB w="254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Melaporkan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9" name="Line 92"/>
          <p:cNvSpPr>
            <a:spLocks noChangeShapeType="1"/>
          </p:cNvSpPr>
          <p:nvPr/>
        </p:nvSpPr>
        <p:spPr bwMode="black">
          <a:xfrm>
            <a:off x="1143000" y="4561582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" name="Line 93"/>
          <p:cNvSpPr>
            <a:spLocks noChangeShapeType="1"/>
          </p:cNvSpPr>
          <p:nvPr/>
        </p:nvSpPr>
        <p:spPr bwMode="black">
          <a:xfrm flipH="1">
            <a:off x="387350" y="4906070"/>
            <a:ext cx="14954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" name="TextBox 210"/>
          <p:cNvSpPr txBox="1"/>
          <p:nvPr/>
        </p:nvSpPr>
        <p:spPr>
          <a:xfrm>
            <a:off x="228600" y="4942582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Menganalisis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transaksi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dan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efeknya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terhadap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keuangan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perusahaan</a:t>
            </a:r>
            <a:endParaRPr lang="en-US" sz="1600" dirty="0">
              <a:latin typeface="+mn-lt"/>
            </a:endParaRPr>
          </a:p>
        </p:txBody>
      </p:sp>
      <p:sp>
        <p:nvSpPr>
          <p:cNvPr id="212" name="Line 92"/>
          <p:cNvSpPr>
            <a:spLocks noChangeShapeType="1"/>
          </p:cNvSpPr>
          <p:nvPr/>
        </p:nvSpPr>
        <p:spPr bwMode="black">
          <a:xfrm>
            <a:off x="2895600" y="4561582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" name="Line 93"/>
          <p:cNvSpPr>
            <a:spLocks noChangeShapeType="1"/>
          </p:cNvSpPr>
          <p:nvPr/>
        </p:nvSpPr>
        <p:spPr bwMode="black">
          <a:xfrm flipH="1">
            <a:off x="2139950" y="4906070"/>
            <a:ext cx="14954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" name="TextBox 213"/>
          <p:cNvSpPr txBox="1"/>
          <p:nvPr/>
        </p:nvSpPr>
        <p:spPr>
          <a:xfrm>
            <a:off x="1981200" y="494258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Mencatat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jurnal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akuntansi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dalam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sistem</a:t>
            </a:r>
            <a:endParaRPr lang="en-US" sz="1600" dirty="0">
              <a:latin typeface="+mn-lt"/>
            </a:endParaRPr>
          </a:p>
        </p:txBody>
      </p:sp>
      <p:sp>
        <p:nvSpPr>
          <p:cNvPr id="215" name="Line 92"/>
          <p:cNvSpPr>
            <a:spLocks noChangeShapeType="1"/>
          </p:cNvSpPr>
          <p:nvPr/>
        </p:nvSpPr>
        <p:spPr bwMode="black">
          <a:xfrm>
            <a:off x="4648200" y="4551164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" name="Line 93"/>
          <p:cNvSpPr>
            <a:spLocks noChangeShapeType="1"/>
          </p:cNvSpPr>
          <p:nvPr/>
        </p:nvSpPr>
        <p:spPr bwMode="black">
          <a:xfrm flipH="1">
            <a:off x="3892550" y="4895652"/>
            <a:ext cx="14954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3733800" y="4932164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+mn-lt"/>
              </a:rPr>
              <a:t>Mengelompokkan </a:t>
            </a:r>
            <a:r>
              <a:rPr lang="en-US" sz="1600" dirty="0" err="1" smtClean="0">
                <a:latin typeface="+mn-lt"/>
              </a:rPr>
              <a:t>transaksi</a:t>
            </a:r>
            <a:r>
              <a:rPr lang="en-US" sz="1600" dirty="0" smtClean="0">
                <a:latin typeface="+mn-lt"/>
              </a:rPr>
              <a:t> yang </a:t>
            </a:r>
            <a:r>
              <a:rPr lang="en-US" sz="1600" dirty="0" err="1" smtClean="0">
                <a:latin typeface="+mn-lt"/>
              </a:rPr>
              <a:t>sama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misal</a:t>
            </a:r>
            <a:r>
              <a:rPr lang="en-US" sz="1600" dirty="0" smtClean="0">
                <a:latin typeface="+mn-lt"/>
              </a:rPr>
              <a:t> : </a:t>
            </a:r>
            <a:r>
              <a:rPr lang="en-US" sz="1600" dirty="0" err="1" smtClean="0">
                <a:latin typeface="+mn-lt"/>
              </a:rPr>
              <a:t>pembelian</a:t>
            </a:r>
            <a:r>
              <a:rPr lang="en-US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sp>
        <p:nvSpPr>
          <p:cNvPr id="218" name="Line 92"/>
          <p:cNvSpPr>
            <a:spLocks noChangeShapeType="1"/>
          </p:cNvSpPr>
          <p:nvPr/>
        </p:nvSpPr>
        <p:spPr bwMode="black">
          <a:xfrm>
            <a:off x="6477000" y="4561582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" name="Line 93"/>
          <p:cNvSpPr>
            <a:spLocks noChangeShapeType="1"/>
          </p:cNvSpPr>
          <p:nvPr/>
        </p:nvSpPr>
        <p:spPr bwMode="black">
          <a:xfrm flipH="1">
            <a:off x="5721350" y="4906070"/>
            <a:ext cx="14954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562600" y="494258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Menjumlahkan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saldo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akhir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akun</a:t>
            </a:r>
            <a:endParaRPr lang="en-US" sz="1600" dirty="0">
              <a:latin typeface="+mn-lt"/>
            </a:endParaRPr>
          </a:p>
        </p:txBody>
      </p:sp>
      <p:sp>
        <p:nvSpPr>
          <p:cNvPr id="221" name="Line 92"/>
          <p:cNvSpPr>
            <a:spLocks noChangeShapeType="1"/>
          </p:cNvSpPr>
          <p:nvPr/>
        </p:nvSpPr>
        <p:spPr bwMode="black">
          <a:xfrm>
            <a:off x="8305800" y="4561582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" name="Line 93"/>
          <p:cNvSpPr>
            <a:spLocks noChangeShapeType="1"/>
          </p:cNvSpPr>
          <p:nvPr/>
        </p:nvSpPr>
        <p:spPr bwMode="black">
          <a:xfrm flipH="1">
            <a:off x="7550150" y="4906070"/>
            <a:ext cx="14954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" name="TextBox 222"/>
          <p:cNvSpPr txBox="1"/>
          <p:nvPr/>
        </p:nvSpPr>
        <p:spPr>
          <a:xfrm>
            <a:off x="7391400" y="494258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err="1" smtClean="0">
                <a:latin typeface="+mn-lt"/>
              </a:rPr>
              <a:t>Menerbitkan</a:t>
            </a:r>
            <a:r>
              <a:rPr lang="en-US" sz="1600" smtClean="0">
                <a:latin typeface="+mn-lt"/>
              </a:rPr>
              <a:t> laporan </a:t>
            </a:r>
            <a:r>
              <a:rPr lang="en-US" sz="1600" dirty="0" err="1" smtClean="0">
                <a:latin typeface="+mn-lt"/>
              </a:rPr>
              <a:t>keuangan</a:t>
            </a:r>
            <a:endParaRPr lang="en-US" sz="1600" dirty="0">
              <a:latin typeface="+mn-lt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28600" y="2895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2"/>
                </a:solidFill>
                <a:latin typeface="+mn-lt"/>
                <a:ea typeface="+mn-ea"/>
              </a:rPr>
              <a:t>Proses</a:t>
            </a:r>
            <a:r>
              <a:rPr lang="en-US" sz="2800" b="1" u="sng" dirty="0" smtClean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  <a:latin typeface="+mn-lt"/>
                <a:ea typeface="+mn-ea"/>
              </a:rPr>
              <a:t>Akuntansi</a:t>
            </a:r>
            <a:r>
              <a:rPr lang="en-US" sz="2800" b="1" u="sng" dirty="0" smtClean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endParaRPr lang="en-US" sz="2800" b="1" u="sng" dirty="0">
              <a:solidFill>
                <a:schemeClr val="tx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76200"/>
            <a:ext cx="899795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err="1"/>
              <a:t>Efek</a:t>
            </a:r>
            <a:r>
              <a:rPr lang="en-US" sz="3200" dirty="0"/>
              <a:t> </a:t>
            </a:r>
            <a:r>
              <a:rPr lang="en-US" sz="3200" dirty="0" err="1"/>
              <a:t>Transaksi</a:t>
            </a:r>
            <a:r>
              <a:rPr lang="en-US" sz="3200" dirty="0"/>
              <a:t> </a:t>
            </a:r>
            <a:r>
              <a:rPr lang="en-US" sz="3200" dirty="0" smtClean="0"/>
              <a:t>7– </a:t>
            </a:r>
            <a:r>
              <a:rPr lang="en-US" sz="3200" dirty="0" err="1"/>
              <a:t>Persamaan</a:t>
            </a:r>
            <a:r>
              <a:rPr lang="en-US" sz="3200" dirty="0"/>
              <a:t> </a:t>
            </a:r>
            <a:r>
              <a:rPr lang="en-US" sz="3200" dirty="0" err="1"/>
              <a:t>Akuntansi</a:t>
            </a:r>
            <a:endParaRPr lang="en-US" sz="32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2711653"/>
              </p:ext>
            </p:extLst>
          </p:nvPr>
        </p:nvGraphicFramePr>
        <p:xfrm>
          <a:off x="361072" y="1295400"/>
          <a:ext cx="8782049" cy="24980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56955"/>
                <a:gridCol w="1243476"/>
                <a:gridCol w="1616519"/>
                <a:gridCol w="1616519"/>
                <a:gridCol w="310869"/>
                <a:gridCol w="1119128"/>
                <a:gridCol w="248695"/>
                <a:gridCol w="1569888"/>
              </a:tblGrid>
              <a:tr h="4306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Tanggal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j-lt"/>
                          <a:ea typeface="+mn-ea"/>
                          <a:cs typeface="+mn-cs"/>
                        </a:rPr>
                        <a:t>ASET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LIABILITAS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+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+mn-ea"/>
                          <a:cs typeface="+mn-cs"/>
                        </a:rPr>
                        <a:t>Kas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Piutang</a:t>
                      </a:r>
                      <a:r>
                        <a:rPr lang="en-US" sz="1600" b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  <a:ea typeface="Times New Roman"/>
                          <a:cs typeface="Times New Roman"/>
                        </a:rPr>
                        <a:t>Dagang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Peralatan</a:t>
                      </a: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 Kantor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 </a:t>
                      </a:r>
                      <a:r>
                        <a:rPr lang="en-US" sz="1600" b="1" dirty="0" err="1" smtClean="0">
                          <a:latin typeface="+mj-lt"/>
                        </a:rPr>
                        <a:t>Pemilik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24.000.000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2.500.000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30.000.000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15/1/2012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(1.500.000)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(1.500.000)</a:t>
                      </a:r>
                    </a:p>
                  </a:txBody>
                  <a:tcPr marL="74295" marR="74295" marT="0" marB="0"/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22.500.000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2.500.000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28.500.000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err="1" smtClean="0"/>
              <a:t>Pencatatan</a:t>
            </a:r>
            <a:r>
              <a:rPr lang="en-US" sz="3200" dirty="0" smtClean="0"/>
              <a:t> </a:t>
            </a:r>
            <a:r>
              <a:rPr lang="en-US" sz="3200" dirty="0" err="1" smtClean="0"/>
              <a:t>Transaksi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</a:t>
            </a:r>
            <a:r>
              <a:rPr lang="en-US" sz="3200" dirty="0" err="1" smtClean="0"/>
              <a:t>Akuntansi</a:t>
            </a:r>
            <a:endParaRPr lang="en-US" sz="32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36750" y="914400"/>
            <a:ext cx="7226300" cy="2362200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sv-SE" sz="2400" b="1" dirty="0" smtClean="0"/>
              <a:t>Transaksi (</a:t>
            </a:r>
            <a:r>
              <a:rPr lang="sv-SE" sz="2400" b="1" dirty="0"/>
              <a:t>8</a:t>
            </a:r>
            <a:r>
              <a:rPr lang="sv-SE" sz="2400" b="1" dirty="0" smtClean="0"/>
              <a:t>)</a:t>
            </a:r>
          </a:p>
          <a:p>
            <a:pPr eaLnBrk="1" hangingPunct="1">
              <a:buFontTx/>
              <a:buNone/>
            </a:pPr>
            <a:r>
              <a:rPr lang="sv-SE" sz="2400" b="1" u="sng" dirty="0"/>
              <a:t>30 Januari 2012 </a:t>
            </a:r>
            <a:endParaRPr lang="sv-SE" sz="2400" b="1" u="sng" dirty="0" smtClean="0"/>
          </a:p>
          <a:p>
            <a:pPr algn="ctr" eaLnBrk="1" hangingPunct="1">
              <a:buFontTx/>
              <a:buNone/>
            </a:pPr>
            <a:r>
              <a:rPr lang="sv-SE" sz="2400" b="1" dirty="0" smtClean="0"/>
              <a:t>Mendapat </a:t>
            </a:r>
            <a:r>
              <a:rPr lang="sv-SE" sz="2400" b="1" dirty="0"/>
              <a:t>tagihan dari PT Sriwedari atas biaya makan pegawai selama bulan Januari sebesar Rp2.500.000.</a:t>
            </a:r>
          </a:p>
          <a:p>
            <a:pPr algn="ctr" eaLnBrk="1" hangingPunct="1">
              <a:buFontTx/>
              <a:buNone/>
            </a:pPr>
            <a:r>
              <a:rPr lang="sv-SE" sz="2400" b="1" dirty="0"/>
              <a:t>Tagihan tersebut akan dibayarkan pada tanggal 5 Februari 2012.</a:t>
            </a:r>
            <a:endParaRPr lang="en-US" sz="2400" b="1" dirty="0" smtClean="0"/>
          </a:p>
        </p:txBody>
      </p:sp>
      <p:sp>
        <p:nvSpPr>
          <p:cNvPr id="7" name="Down Arrow 6"/>
          <p:cNvSpPr/>
          <p:nvPr/>
        </p:nvSpPr>
        <p:spPr>
          <a:xfrm>
            <a:off x="4857750" y="3556330"/>
            <a:ext cx="1143000" cy="60960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36750" y="4419148"/>
            <a:ext cx="7218192" cy="579438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/>
              <a:t>Aset</a:t>
            </a:r>
            <a:r>
              <a:rPr lang="en-US" sz="3200" b="1" dirty="0" smtClean="0"/>
              <a:t>                  =     </a:t>
            </a:r>
            <a:r>
              <a:rPr lang="en-US" sz="3200" b="1" dirty="0" err="1" smtClean="0"/>
              <a:t>Liabilitas</a:t>
            </a:r>
            <a:r>
              <a:rPr lang="en-US" sz="3200" b="1" dirty="0" smtClean="0"/>
              <a:t> +     Modal</a:t>
            </a:r>
            <a:endParaRPr lang="en-US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334250" y="5233383"/>
            <a:ext cx="1828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ym typeface="Wingdings" pitchFamily="2" charset="2"/>
              </a:rPr>
              <a:t>Berkurang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algn="ctr"/>
            <a:r>
              <a:rPr lang="en-US" dirty="0" err="1" smtClean="0">
                <a:sym typeface="Wingdings" pitchFamily="2" charset="2"/>
              </a:rPr>
              <a:t>Beban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086350" y="5233383"/>
            <a:ext cx="1828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Bertambah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Utang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Dagang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76200"/>
            <a:ext cx="899795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err="1"/>
              <a:t>Efek</a:t>
            </a:r>
            <a:r>
              <a:rPr lang="en-US" sz="3200" dirty="0"/>
              <a:t> </a:t>
            </a:r>
            <a:r>
              <a:rPr lang="en-US" sz="3200" dirty="0" err="1"/>
              <a:t>Transaksi</a:t>
            </a:r>
            <a:r>
              <a:rPr lang="en-US" sz="3200" dirty="0"/>
              <a:t> </a:t>
            </a:r>
            <a:r>
              <a:rPr lang="en-US" sz="3200" dirty="0" smtClean="0"/>
              <a:t>8– </a:t>
            </a:r>
            <a:r>
              <a:rPr lang="en-US" sz="3200" dirty="0" err="1"/>
              <a:t>Persamaan</a:t>
            </a:r>
            <a:r>
              <a:rPr lang="en-US" sz="3200" dirty="0"/>
              <a:t> </a:t>
            </a:r>
            <a:r>
              <a:rPr lang="en-US" sz="3200" dirty="0" err="1"/>
              <a:t>Akuntansi</a:t>
            </a:r>
            <a:endParaRPr lang="en-US" sz="32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013110"/>
              </p:ext>
            </p:extLst>
          </p:nvPr>
        </p:nvGraphicFramePr>
        <p:xfrm>
          <a:off x="361072" y="1295400"/>
          <a:ext cx="8782049" cy="24980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56955"/>
                <a:gridCol w="1243476"/>
                <a:gridCol w="1616519"/>
                <a:gridCol w="1616519"/>
                <a:gridCol w="310869"/>
                <a:gridCol w="1119128"/>
                <a:gridCol w="248695"/>
                <a:gridCol w="1569888"/>
              </a:tblGrid>
              <a:tr h="4306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Tanggal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j-lt"/>
                          <a:ea typeface="+mn-ea"/>
                          <a:cs typeface="+mn-cs"/>
                        </a:rPr>
                        <a:t>ASET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LIABILITAS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+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+mn-ea"/>
                          <a:cs typeface="+mn-cs"/>
                        </a:rPr>
                        <a:t>Kas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Piutang</a:t>
                      </a:r>
                      <a:r>
                        <a:rPr lang="en-US" sz="1600" b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  <a:ea typeface="Times New Roman"/>
                          <a:cs typeface="Times New Roman"/>
                        </a:rPr>
                        <a:t>Dagang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Peralatan</a:t>
                      </a: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 Kantor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 </a:t>
                      </a:r>
                      <a:r>
                        <a:rPr lang="en-US" sz="1600" b="1" dirty="0" err="1" smtClean="0">
                          <a:latin typeface="+mj-lt"/>
                        </a:rPr>
                        <a:t>Pemilik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22.500.000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2.500.000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28.500.000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30/1/2012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2.500.000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(2.500.000)</a:t>
                      </a:r>
                    </a:p>
                  </a:txBody>
                  <a:tcPr marL="74295" marR="74295" marT="0" marB="0"/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22.500.000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5.000.000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26.000.000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28650" y="1066800"/>
            <a:ext cx="8534400" cy="193675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lvl="0" indent="-231775">
              <a:spcAft>
                <a:spcPts val="1000"/>
              </a:spcAft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Pengambilan kas perusahaan untuk kepentingan pribadi pemilik </a:t>
            </a:r>
          </a:p>
          <a:p>
            <a:pPr marL="231775" lvl="0" indent="-231775">
              <a:spcAft>
                <a:spcPts val="1000"/>
              </a:spcAft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Prive mengurangi Kas dan modal pemilik</a:t>
            </a:r>
          </a:p>
          <a:p>
            <a:pPr marL="231775" lvl="0" indent="-231775">
              <a:spcAft>
                <a:spcPts val="1000"/>
              </a:spcAft>
            </a:pPr>
            <a:endParaRPr lang="sv-SE" sz="28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231775" indent="-231775">
              <a:spcAft>
                <a:spcPts val="1000"/>
              </a:spcAft>
              <a:buFont typeface="Arial" pitchFamily="34" charset="0"/>
              <a:buChar char="•"/>
            </a:pPr>
            <a:endParaRPr lang="en-US" sz="2800" dirty="0" smtClean="0"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171" name="Picture 3" descr="11949844781852506509desk_lamp_gerald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646" y="3184525"/>
            <a:ext cx="1359504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76200"/>
            <a:ext cx="899795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err="1" smtClean="0"/>
              <a:t>Prive</a:t>
            </a:r>
            <a:endParaRPr lang="en-US" sz="3200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err="1" smtClean="0"/>
              <a:t>Pencatatan</a:t>
            </a:r>
            <a:r>
              <a:rPr lang="en-US" sz="3200" dirty="0" smtClean="0"/>
              <a:t> </a:t>
            </a:r>
            <a:r>
              <a:rPr lang="en-US" sz="3200" dirty="0" err="1" smtClean="0"/>
              <a:t>Transaksi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Persamaan</a:t>
            </a:r>
            <a:r>
              <a:rPr lang="en-US" sz="3200" dirty="0" smtClean="0"/>
              <a:t> </a:t>
            </a:r>
            <a:r>
              <a:rPr lang="en-US" sz="3200" dirty="0" err="1" smtClean="0"/>
              <a:t>Akuntansi</a:t>
            </a:r>
            <a:endParaRPr lang="en-US" sz="32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36750" y="990600"/>
            <a:ext cx="7226300" cy="1676400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2400" b="1" dirty="0"/>
              <a:t>Transaksi </a:t>
            </a:r>
            <a:r>
              <a:rPr lang="sv-SE" sz="2400" b="1" dirty="0" smtClean="0"/>
              <a:t>(9)</a:t>
            </a:r>
            <a:endParaRPr lang="sv-SE" sz="2400" b="1" dirty="0"/>
          </a:p>
          <a:p>
            <a:pPr algn="just" eaLnBrk="1" hangingPunct="1">
              <a:buFontTx/>
              <a:buNone/>
            </a:pPr>
            <a:r>
              <a:rPr lang="sv-SE" sz="2400" b="1" u="sng" dirty="0" smtClean="0"/>
              <a:t>31 </a:t>
            </a:r>
            <a:r>
              <a:rPr lang="sv-SE" sz="2400" b="1" u="sng" dirty="0"/>
              <a:t>Januari 2012 </a:t>
            </a:r>
            <a:endParaRPr lang="sv-SE" sz="2400" b="1" u="sng" dirty="0" smtClean="0"/>
          </a:p>
          <a:p>
            <a:pPr algn="ctr" eaLnBrk="1" hangingPunct="1">
              <a:buFontTx/>
              <a:buNone/>
            </a:pPr>
            <a:r>
              <a:rPr lang="sv-SE" sz="2400" b="1" dirty="0" smtClean="0"/>
              <a:t>Bpk</a:t>
            </a:r>
            <a:r>
              <a:rPr lang="sv-SE" sz="2400" b="1" dirty="0"/>
              <a:t>. Budiman mengambil uang perusahaan sebesar Rp1.000.000 untuk membayar SPP </a:t>
            </a:r>
            <a:r>
              <a:rPr lang="sv-SE" sz="2400" b="1" dirty="0" smtClean="0"/>
              <a:t>anaknya.</a:t>
            </a:r>
            <a:endParaRPr lang="en-US" sz="2400" b="1" dirty="0" smtClean="0"/>
          </a:p>
        </p:txBody>
      </p:sp>
      <p:sp>
        <p:nvSpPr>
          <p:cNvPr id="9" name="Down Arrow 8"/>
          <p:cNvSpPr/>
          <p:nvPr/>
        </p:nvSpPr>
        <p:spPr>
          <a:xfrm>
            <a:off x="4800600" y="3060309"/>
            <a:ext cx="1143000" cy="60960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08516" y="4063218"/>
            <a:ext cx="7218192" cy="579438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/>
              <a:t>Aset</a:t>
            </a:r>
            <a:r>
              <a:rPr lang="en-US" sz="3200" b="1" dirty="0" smtClean="0"/>
              <a:t>                  =     </a:t>
            </a:r>
            <a:r>
              <a:rPr lang="en-US" sz="3200" b="1" dirty="0" err="1" smtClean="0"/>
              <a:t>Liabilitas</a:t>
            </a:r>
            <a:r>
              <a:rPr lang="en-US" sz="3200" b="1" dirty="0" smtClean="0"/>
              <a:t> +     Modal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187916" y="4890598"/>
            <a:ext cx="1828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ym typeface="Wingdings" pitchFamily="2" charset="2"/>
              </a:rPr>
              <a:t>Berkurang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algn="ctr"/>
            <a:r>
              <a:rPr lang="en-US" dirty="0" err="1" smtClean="0">
                <a:sym typeface="Wingdings" pitchFamily="2" charset="2"/>
              </a:rPr>
              <a:t>Kas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297908" y="4858358"/>
            <a:ext cx="1828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Berkurang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Prive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76200"/>
            <a:ext cx="899795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err="1"/>
              <a:t>Efek</a:t>
            </a:r>
            <a:r>
              <a:rPr lang="en-US" sz="3200" dirty="0"/>
              <a:t> </a:t>
            </a:r>
            <a:r>
              <a:rPr lang="en-US" sz="3200" dirty="0" err="1"/>
              <a:t>Transaksi</a:t>
            </a:r>
            <a:r>
              <a:rPr lang="en-US" sz="3200" dirty="0"/>
              <a:t> </a:t>
            </a:r>
            <a:r>
              <a:rPr lang="en-US" sz="3200" dirty="0" smtClean="0"/>
              <a:t>9– </a:t>
            </a:r>
            <a:r>
              <a:rPr lang="en-US" sz="3200" dirty="0" err="1"/>
              <a:t>Persamaan</a:t>
            </a:r>
            <a:r>
              <a:rPr lang="en-US" sz="3200" dirty="0"/>
              <a:t> </a:t>
            </a:r>
            <a:r>
              <a:rPr lang="en-US" sz="3200" dirty="0" err="1"/>
              <a:t>Akuntansi</a:t>
            </a:r>
            <a:endParaRPr lang="en-US" sz="32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7244001"/>
              </p:ext>
            </p:extLst>
          </p:nvPr>
        </p:nvGraphicFramePr>
        <p:xfrm>
          <a:off x="361072" y="1295400"/>
          <a:ext cx="8782049" cy="24980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56955"/>
                <a:gridCol w="1243476"/>
                <a:gridCol w="1616519"/>
                <a:gridCol w="1616519"/>
                <a:gridCol w="310869"/>
                <a:gridCol w="1119128"/>
                <a:gridCol w="248695"/>
                <a:gridCol w="1569888"/>
              </a:tblGrid>
              <a:tr h="4306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Tanggal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j-lt"/>
                          <a:ea typeface="+mn-ea"/>
                          <a:cs typeface="+mn-cs"/>
                        </a:rPr>
                        <a:t>ASET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LIABILITAS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+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+mn-ea"/>
                          <a:cs typeface="+mn-cs"/>
                        </a:rPr>
                        <a:t>Kas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Piutang</a:t>
                      </a:r>
                      <a:r>
                        <a:rPr lang="en-US" sz="1600" b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  <a:ea typeface="Times New Roman"/>
                          <a:cs typeface="Times New Roman"/>
                        </a:rPr>
                        <a:t>Dagang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Peralatan</a:t>
                      </a: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 Kantor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 </a:t>
                      </a:r>
                      <a:r>
                        <a:rPr lang="en-US" sz="1600" b="1" dirty="0" err="1" smtClean="0">
                          <a:latin typeface="+mj-lt"/>
                        </a:rPr>
                        <a:t>Pemilik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22.500.000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5.000.000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26.000.000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30/1/2012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(1.000.000)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(1.000.000)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5.000.000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25.000.000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7651" y="3352801"/>
            <a:ext cx="9429749" cy="1066799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bg1"/>
                </a:solidFill>
                <a:latin typeface="Agency FB" pitchFamily="34" charset="0"/>
              </a:rPr>
              <a:t>Laporan</a:t>
            </a:r>
            <a:r>
              <a:rPr lang="en-US" sz="3200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gency FB" pitchFamily="34" charset="0"/>
              </a:rPr>
              <a:t>keuangan</a:t>
            </a:r>
            <a:r>
              <a:rPr lang="en-US" sz="3200" dirty="0" smtClean="0">
                <a:solidFill>
                  <a:schemeClr val="bg1"/>
                </a:solidFill>
                <a:latin typeface="Agency FB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gency FB" pitchFamily="34" charset="0"/>
              </a:rPr>
              <a:t>(KASUS </a:t>
            </a:r>
            <a:r>
              <a:rPr lang="en-US" sz="3200" dirty="0" err="1" smtClean="0">
                <a:solidFill>
                  <a:schemeClr val="bg1"/>
                </a:solidFill>
                <a:latin typeface="Agency FB" pitchFamily="34" charset="0"/>
              </a:rPr>
              <a:t>PERusahaan</a:t>
            </a:r>
            <a:r>
              <a:rPr lang="en-US" sz="3200" dirty="0" smtClean="0">
                <a:solidFill>
                  <a:schemeClr val="bg1"/>
                </a:solidFill>
                <a:latin typeface="Agency FB" pitchFamily="34" charset="0"/>
              </a:rPr>
              <a:t> JASA)</a:t>
            </a:r>
            <a:endParaRPr lang="en-US" sz="32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65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Laporan</a:t>
            </a:r>
            <a:r>
              <a:rPr lang="en-US" sz="3200" dirty="0" smtClean="0"/>
              <a:t> </a:t>
            </a:r>
            <a:r>
              <a:rPr lang="en-US" sz="3200" dirty="0" err="1" smtClean="0"/>
              <a:t>Laba</a:t>
            </a:r>
            <a:r>
              <a:rPr lang="en-US" sz="3200" dirty="0" smtClean="0"/>
              <a:t> </a:t>
            </a:r>
            <a:r>
              <a:rPr lang="en-US" sz="3200" dirty="0" err="1" smtClean="0"/>
              <a:t>Rugi</a:t>
            </a:r>
            <a:endParaRPr lang="en-US" sz="320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62000"/>
            <a:ext cx="7181850" cy="1676400"/>
          </a:xfr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 eaLnBrk="1" hangingPunct="1">
              <a:buNone/>
            </a:pPr>
            <a:r>
              <a:rPr lang="sv-SE" sz="2800" dirty="0" smtClean="0"/>
              <a:t>Laporan yang menyandingkan pendapatan yang diperoleh dengan beban yang terjadi selama satu periode</a:t>
            </a:r>
            <a:r>
              <a:rPr lang="en-US" sz="2800" dirty="0" smtClean="0"/>
              <a:t>.</a:t>
            </a:r>
          </a:p>
        </p:txBody>
      </p:sp>
      <p:pic>
        <p:nvPicPr>
          <p:cNvPr id="4097" name="Object 1"/>
          <p:cNvPicPr>
            <a:picLocks noChangeArrowheads="1"/>
          </p:cNvPicPr>
          <p:nvPr/>
        </p:nvPicPr>
        <p:blipFill>
          <a:blip r:embed="rId2" cstate="print"/>
          <a:srcRect l="-204" t="-17551" r="-204" b="-3381"/>
          <a:stretch>
            <a:fillRect/>
          </a:stretch>
        </p:blipFill>
        <p:spPr bwMode="auto">
          <a:xfrm>
            <a:off x="2209800" y="3124200"/>
            <a:ext cx="693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Object 2"/>
          <p:cNvPicPr>
            <a:picLocks noChangeArrowheads="1"/>
          </p:cNvPicPr>
          <p:nvPr/>
        </p:nvPicPr>
        <p:blipFill>
          <a:blip r:embed="rId3" cstate="print"/>
          <a:srcRect l="-204" t="-16486" r="-204" b="-3351"/>
          <a:stretch>
            <a:fillRect/>
          </a:stretch>
        </p:blipFill>
        <p:spPr bwMode="auto">
          <a:xfrm>
            <a:off x="2133600" y="47244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40169" y="27109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JIKA: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err="1" smtClean="0"/>
              <a:t>Laporan</a:t>
            </a:r>
            <a:r>
              <a:rPr lang="en-US" sz="3200" dirty="0" smtClean="0"/>
              <a:t> </a:t>
            </a:r>
            <a:r>
              <a:rPr lang="en-US" sz="3200" dirty="0" err="1" smtClean="0"/>
              <a:t>Laba</a:t>
            </a:r>
            <a:r>
              <a:rPr lang="en-US" sz="3200" dirty="0" smtClean="0"/>
              <a:t> </a:t>
            </a:r>
            <a:r>
              <a:rPr lang="en-US" sz="3200" dirty="0" err="1" smtClean="0"/>
              <a:t>Rugi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8686800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 Perkasa Raya</a:t>
            </a:r>
          </a:p>
          <a:p>
            <a:pPr algn="ctr"/>
            <a:r>
              <a:rPr lang="en-US" b="1" dirty="0" err="1" smtClean="0"/>
              <a:t>Laporan</a:t>
            </a:r>
            <a:r>
              <a:rPr lang="en-US" b="1" dirty="0" smtClean="0"/>
              <a:t> </a:t>
            </a:r>
            <a:r>
              <a:rPr lang="en-US" b="1" dirty="0" err="1" smtClean="0"/>
              <a:t>Laba</a:t>
            </a:r>
            <a:r>
              <a:rPr lang="en-US" b="1" dirty="0" smtClean="0"/>
              <a:t> </a:t>
            </a:r>
            <a:r>
              <a:rPr lang="en-US" b="1" dirty="0" err="1" smtClean="0"/>
              <a:t>Rugi</a:t>
            </a:r>
            <a:endParaRPr lang="en-US" b="1" dirty="0" smtClean="0"/>
          </a:p>
          <a:p>
            <a:pPr algn="ctr"/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bulan</a:t>
            </a:r>
            <a:r>
              <a:rPr lang="en-US" b="1" dirty="0" smtClean="0"/>
              <a:t> yang </a:t>
            </a:r>
            <a:r>
              <a:rPr lang="en-US" b="1" dirty="0" err="1" smtClean="0"/>
              <a:t>berakhir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31 </a:t>
            </a:r>
            <a:r>
              <a:rPr lang="en-US" b="1" dirty="0" err="1" smtClean="0"/>
              <a:t>Januari</a:t>
            </a:r>
            <a:r>
              <a:rPr lang="en-US" b="1" dirty="0" smtClean="0"/>
              <a:t> 2012</a:t>
            </a:r>
          </a:p>
          <a:p>
            <a:endParaRPr lang="en-US" dirty="0" smtClean="0"/>
          </a:p>
          <a:p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				  	    </a:t>
            </a:r>
            <a:r>
              <a:rPr lang="en-US" dirty="0" err="1" smtClean="0"/>
              <a:t>Rp</a:t>
            </a:r>
            <a:r>
              <a:rPr lang="en-US" dirty="0" smtClean="0"/>
              <a:t> 15.000.000</a:t>
            </a:r>
          </a:p>
          <a:p>
            <a:endParaRPr lang="en-US" dirty="0"/>
          </a:p>
          <a:p>
            <a:r>
              <a:rPr lang="en-US" dirty="0" err="1" smtClean="0"/>
              <a:t>Beban</a:t>
            </a:r>
            <a:r>
              <a:rPr lang="en-US" dirty="0" smtClean="0"/>
              <a:t> – </a:t>
            </a:r>
            <a:r>
              <a:rPr lang="en-US" dirty="0" err="1" smtClean="0"/>
              <a:t>Beban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			(</a:t>
            </a:r>
            <a:r>
              <a:rPr lang="en-US" dirty="0" err="1" smtClean="0"/>
              <a:t>Rp</a:t>
            </a:r>
            <a:r>
              <a:rPr lang="en-US" dirty="0" smtClean="0"/>
              <a:t> 1.500.000) </a:t>
            </a:r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- </a:t>
            </a:r>
            <a:r>
              <a:rPr lang="en-US" dirty="0" err="1" smtClean="0"/>
              <a:t>minum</a:t>
            </a:r>
            <a:r>
              <a:rPr lang="en-US" dirty="0" smtClean="0"/>
              <a:t>	</a:t>
            </a:r>
            <a:r>
              <a:rPr lang="en-US" u="sng" dirty="0" smtClean="0"/>
              <a:t> </a:t>
            </a:r>
            <a:r>
              <a:rPr lang="en-US" dirty="0"/>
              <a:t>	</a:t>
            </a:r>
            <a:r>
              <a:rPr lang="en-US" u="sng" dirty="0" smtClean="0"/>
              <a:t>(</a:t>
            </a:r>
            <a:r>
              <a:rPr lang="en-US" u="sng" dirty="0" err="1" smtClean="0"/>
              <a:t>Rp</a:t>
            </a:r>
            <a:r>
              <a:rPr lang="en-US" u="sng" dirty="0" smtClean="0"/>
              <a:t> 2.500.000)</a:t>
            </a:r>
          </a:p>
          <a:p>
            <a:r>
              <a:rPr lang="en-US" dirty="0" smtClean="0"/>
              <a:t>Total </a:t>
            </a:r>
            <a:r>
              <a:rPr lang="en-US" dirty="0" err="1" smtClean="0"/>
              <a:t>beban</a:t>
            </a:r>
            <a:r>
              <a:rPr lang="en-US" dirty="0" smtClean="0"/>
              <a:t> 					</a:t>
            </a:r>
            <a:r>
              <a:rPr lang="en-US" u="sng" dirty="0" err="1" smtClean="0"/>
              <a:t>Rp</a:t>
            </a:r>
            <a:r>
              <a:rPr lang="en-US" u="sng" dirty="0" smtClean="0"/>
              <a:t> (14.0000.000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  					</a:t>
            </a:r>
            <a:r>
              <a:rPr lang="en-US" dirty="0" err="1" smtClean="0"/>
              <a:t>Rp</a:t>
            </a:r>
            <a:r>
              <a:rPr lang="en-US" dirty="0" smtClean="0"/>
              <a:t>     11.000.000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8382000" y="2057400"/>
            <a:ext cx="1524000" cy="1447800"/>
          </a:xfrm>
          <a:prstGeom prst="wedgeRoundRectCallout">
            <a:avLst>
              <a:gd name="adj1" fmla="val -85858"/>
              <a:gd name="adj2" fmla="val 252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Transaksi</a:t>
            </a:r>
            <a:r>
              <a:rPr lang="en-US" dirty="0" smtClean="0"/>
              <a:t> 12 </a:t>
            </a:r>
            <a:r>
              <a:rPr lang="en-US" dirty="0" err="1" smtClean="0"/>
              <a:t>Januari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063875" y="5410200"/>
            <a:ext cx="1600200" cy="762000"/>
          </a:xfrm>
          <a:prstGeom prst="wedgeRoundRectCallout">
            <a:avLst>
              <a:gd name="adj1" fmla="val 69655"/>
              <a:gd name="adj2" fmla="val -1881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Transaksi</a:t>
            </a:r>
            <a:r>
              <a:rPr lang="en-US" dirty="0" smtClean="0"/>
              <a:t> 15 </a:t>
            </a:r>
            <a:r>
              <a:rPr lang="en-US" dirty="0" err="1" smtClean="0"/>
              <a:t>dan</a:t>
            </a:r>
            <a:r>
              <a:rPr lang="en-US" dirty="0" smtClean="0"/>
              <a:t> 30 </a:t>
            </a:r>
            <a:r>
              <a:rPr lang="en-US" dirty="0" err="1" smtClean="0"/>
              <a:t>januari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966264" y="2613779"/>
            <a:ext cx="1981200" cy="990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62289" y="3505200"/>
            <a:ext cx="2362200" cy="9906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Laporan</a:t>
            </a:r>
            <a:r>
              <a:rPr lang="en-US" sz="3200" dirty="0" smtClean="0"/>
              <a:t> </a:t>
            </a:r>
            <a:r>
              <a:rPr lang="en-US" sz="3200" dirty="0" err="1" smtClean="0"/>
              <a:t>Perubahan</a:t>
            </a:r>
            <a:r>
              <a:rPr lang="en-US" sz="3200" dirty="0" smtClean="0"/>
              <a:t> Modal </a:t>
            </a:r>
            <a:r>
              <a:rPr lang="en-US" sz="3200" dirty="0" err="1" smtClean="0"/>
              <a:t>Pemilik</a:t>
            </a:r>
            <a:endParaRPr lang="en-US" sz="32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05000" y="762000"/>
            <a:ext cx="7423150" cy="137160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ysDash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r>
              <a:rPr lang="sv-SE" sz="2800" dirty="0"/>
              <a:t>Laporan Perubahan Modal pemilik menyajikan perubahan yang terjadi pada modal pemilik pada </a:t>
            </a:r>
            <a:r>
              <a:rPr lang="sv-SE" sz="2800" dirty="0" smtClean="0"/>
              <a:t>suatu periode </a:t>
            </a:r>
            <a:r>
              <a:rPr lang="sv-SE" sz="2800" dirty="0"/>
              <a:t>tertentu.</a:t>
            </a:r>
            <a:endParaRPr lang="en-US" sz="28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107760630"/>
              </p:ext>
            </p:extLst>
          </p:nvPr>
        </p:nvGraphicFramePr>
        <p:xfrm>
          <a:off x="2559050" y="2667000"/>
          <a:ext cx="6604000" cy="326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Akuntansi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887228"/>
            <a:ext cx="6065364" cy="520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968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prstClr val="white"/>
                </a:solidFill>
              </a:rPr>
              <a:t>Laporan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Perubahan</a:t>
            </a:r>
            <a:r>
              <a:rPr lang="en-US" sz="3200" dirty="0">
                <a:solidFill>
                  <a:prstClr val="white"/>
                </a:solidFill>
              </a:rPr>
              <a:t> Modal </a:t>
            </a:r>
            <a:r>
              <a:rPr lang="en-US" sz="3200" dirty="0" err="1">
                <a:solidFill>
                  <a:prstClr val="white"/>
                </a:solidFill>
              </a:rPr>
              <a:t>Pemilik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62388733"/>
              </p:ext>
            </p:extLst>
          </p:nvPr>
        </p:nvGraphicFramePr>
        <p:xfrm>
          <a:off x="2514600" y="1905000"/>
          <a:ext cx="6248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7985112"/>
              </p:ext>
            </p:extLst>
          </p:nvPr>
        </p:nvGraphicFramePr>
        <p:xfrm>
          <a:off x="2514600" y="3881846"/>
          <a:ext cx="6172200" cy="198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914400"/>
            <a:ext cx="7258050" cy="53340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ysDash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sv-SE" sz="2800" b="1" dirty="0" smtClean="0"/>
              <a:t>Rumus Menghitung Modal Akhir Pemilik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892464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err="1" smtClean="0"/>
              <a:t>Laporan</a:t>
            </a:r>
            <a:r>
              <a:rPr lang="en-US" sz="3200" dirty="0" smtClean="0"/>
              <a:t> </a:t>
            </a:r>
            <a:r>
              <a:rPr lang="en-US" sz="3200" dirty="0" err="1" smtClean="0"/>
              <a:t>Perubahan</a:t>
            </a:r>
            <a:r>
              <a:rPr lang="en-US" sz="3200" dirty="0" smtClean="0"/>
              <a:t> Modal </a:t>
            </a:r>
            <a:r>
              <a:rPr lang="en-US" sz="3200" dirty="0" err="1" smtClean="0"/>
              <a:t>Pemilik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57400" y="1905000"/>
            <a:ext cx="7010400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 Perkasa Raya</a:t>
            </a:r>
          </a:p>
          <a:p>
            <a:pPr algn="ctr"/>
            <a:r>
              <a:rPr lang="en-US" b="1" dirty="0" err="1" smtClean="0"/>
              <a:t>Laporan</a:t>
            </a:r>
            <a:r>
              <a:rPr lang="en-US" b="1" dirty="0" smtClean="0"/>
              <a:t> </a:t>
            </a:r>
            <a:r>
              <a:rPr lang="en-US" b="1" dirty="0" err="1" smtClean="0"/>
              <a:t>Perubahan</a:t>
            </a:r>
            <a:r>
              <a:rPr lang="en-US" b="1" dirty="0" smtClean="0"/>
              <a:t> Modal</a:t>
            </a:r>
          </a:p>
          <a:p>
            <a:pPr algn="ctr"/>
            <a:r>
              <a:rPr lang="en-US" b="1" u="sng" dirty="0" err="1" smtClean="0"/>
              <a:t>Untuk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bulan</a:t>
            </a:r>
            <a:r>
              <a:rPr lang="en-US" b="1" u="sng" dirty="0" smtClean="0"/>
              <a:t> yang </a:t>
            </a:r>
            <a:r>
              <a:rPr lang="en-US" b="1" u="sng" dirty="0" err="1" smtClean="0"/>
              <a:t>berakhir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pada</a:t>
            </a:r>
            <a:r>
              <a:rPr lang="en-US" b="1" u="sng" dirty="0" smtClean="0"/>
              <a:t> 31Januari 2012</a:t>
            </a:r>
          </a:p>
          <a:p>
            <a:r>
              <a:rPr lang="en-US" dirty="0" smtClean="0"/>
              <a:t>Modal Bp. </a:t>
            </a:r>
            <a:r>
              <a:rPr lang="en-US" dirty="0" err="1" smtClean="0"/>
              <a:t>Budiman</a:t>
            </a:r>
            <a:r>
              <a:rPr lang="en-US" dirty="0" smtClean="0"/>
              <a:t> per 1 </a:t>
            </a:r>
            <a:r>
              <a:rPr lang="en-US" dirty="0" err="1" smtClean="0"/>
              <a:t>Januari</a:t>
            </a:r>
            <a:r>
              <a:rPr lang="en-US" dirty="0" smtClean="0"/>
              <a:t> 2012		</a:t>
            </a:r>
            <a:r>
              <a:rPr lang="en-US" dirty="0" err="1" smtClean="0"/>
              <a:t>Rp</a:t>
            </a:r>
            <a:r>
              <a:rPr lang="en-US" dirty="0" smtClean="0"/>
              <a:t> 15.000.000</a:t>
            </a:r>
          </a:p>
          <a:p>
            <a:r>
              <a:rPr lang="en-US" dirty="0" err="1" smtClean="0"/>
              <a:t>Ditambah</a:t>
            </a:r>
            <a:r>
              <a:rPr lang="en-US" dirty="0" smtClean="0"/>
              <a:t> :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 			 </a:t>
            </a:r>
            <a:r>
              <a:rPr lang="en-US" dirty="0" err="1" smtClean="0"/>
              <a:t>Rp</a:t>
            </a:r>
            <a:r>
              <a:rPr lang="en-US" dirty="0" smtClean="0"/>
              <a:t> 11.000.000</a:t>
            </a:r>
          </a:p>
          <a:p>
            <a:r>
              <a:rPr lang="en-US" dirty="0" err="1" smtClean="0"/>
              <a:t>Dikurangi</a:t>
            </a:r>
            <a:r>
              <a:rPr lang="en-US" dirty="0" smtClean="0"/>
              <a:t> : </a:t>
            </a:r>
            <a:r>
              <a:rPr lang="en-US" dirty="0" err="1" smtClean="0"/>
              <a:t>prive</a:t>
            </a:r>
            <a:r>
              <a:rPr lang="en-US" dirty="0" smtClean="0"/>
              <a:t>				 </a:t>
            </a:r>
            <a:r>
              <a:rPr lang="en-US" u="sng" dirty="0" smtClean="0"/>
              <a:t>(</a:t>
            </a:r>
            <a:r>
              <a:rPr lang="en-US" u="sng" dirty="0" err="1" smtClean="0"/>
              <a:t>Rp</a:t>
            </a:r>
            <a:r>
              <a:rPr lang="en-US" u="sng" dirty="0" smtClean="0"/>
              <a:t> 1.000.000)</a:t>
            </a:r>
          </a:p>
          <a:p>
            <a:r>
              <a:rPr lang="en-US" dirty="0" smtClean="0"/>
              <a:t>Modal Bp. </a:t>
            </a:r>
            <a:r>
              <a:rPr lang="en-US" dirty="0" err="1" smtClean="0"/>
              <a:t>Budiman</a:t>
            </a:r>
            <a:r>
              <a:rPr lang="en-US" dirty="0" smtClean="0"/>
              <a:t> Per 31 </a:t>
            </a:r>
            <a:r>
              <a:rPr lang="en-US" dirty="0" err="1" smtClean="0"/>
              <a:t>Januari</a:t>
            </a:r>
            <a:r>
              <a:rPr lang="en-US" dirty="0" smtClean="0"/>
              <a:t> 2012 	 </a:t>
            </a:r>
            <a:r>
              <a:rPr lang="en-US" dirty="0" err="1" smtClean="0"/>
              <a:t>Rp</a:t>
            </a:r>
            <a:r>
              <a:rPr lang="en-US" dirty="0" smtClean="0"/>
              <a:t> 25.000.000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Laporan</a:t>
            </a:r>
            <a:r>
              <a:rPr lang="en-US" sz="3200" dirty="0" smtClean="0"/>
              <a:t> </a:t>
            </a:r>
            <a:r>
              <a:rPr lang="en-US" sz="3200" dirty="0" err="1" smtClean="0"/>
              <a:t>Posisi</a:t>
            </a:r>
            <a:r>
              <a:rPr lang="en-US" sz="3200" dirty="0" smtClean="0"/>
              <a:t> </a:t>
            </a:r>
            <a:r>
              <a:rPr lang="en-US" sz="3200" dirty="0" err="1" smtClean="0"/>
              <a:t>Keuangan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133600" y="1024853"/>
            <a:ext cx="6705600" cy="4038600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38100" algn="ctr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v-SE" sz="240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Laporan Posisi Keuangan adalah sebuah laporan yang menyajikan posisi keuangan perusahaan yaitu posisi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v-SE" sz="2400" b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Aset</a:t>
            </a:r>
            <a:br>
              <a:rPr kumimoji="0" lang="sv-SE" sz="2400" b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</a:br>
            <a:r>
              <a:rPr kumimoji="0" lang="sv-SE" sz="2400" b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Liabilitas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v-SE" sz="2400" b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Ekuitas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v-SE" sz="2400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sv-SE" sz="240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pada suatu saat (tanggal) tertentu.</a:t>
            </a:r>
            <a:endParaRPr kumimoji="0" lang="sv-SE" sz="110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11954230831167111488post_it_pen_sebastien_du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4114800"/>
            <a:ext cx="1497785" cy="189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Laporan</a:t>
            </a:r>
            <a:r>
              <a:rPr lang="en-US" sz="3200" dirty="0" smtClean="0"/>
              <a:t> </a:t>
            </a:r>
            <a:r>
              <a:rPr lang="en-US" sz="3200" dirty="0" err="1" smtClean="0"/>
              <a:t>Posisi</a:t>
            </a:r>
            <a:r>
              <a:rPr lang="en-US" sz="3200" dirty="0" smtClean="0"/>
              <a:t> </a:t>
            </a:r>
            <a:r>
              <a:rPr lang="en-US" sz="3200" dirty="0" err="1" smtClean="0"/>
              <a:t>Keuangan</a:t>
            </a:r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4951" y="2667000"/>
            <a:ext cx="830580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 Trans Raya</a:t>
            </a:r>
          </a:p>
          <a:p>
            <a:pPr algn="ctr"/>
            <a:r>
              <a:rPr lang="en-US" b="1" dirty="0" err="1" smtClean="0"/>
              <a:t>Laporan</a:t>
            </a:r>
            <a:r>
              <a:rPr lang="en-US" b="1" dirty="0" smtClean="0"/>
              <a:t> </a:t>
            </a:r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endParaRPr lang="en-US" b="1" dirty="0" smtClean="0"/>
          </a:p>
          <a:p>
            <a:pPr algn="ctr"/>
            <a:r>
              <a:rPr lang="en-US" b="1" u="sng" dirty="0" smtClean="0"/>
              <a:t>Per 31Januari 2013</a:t>
            </a:r>
          </a:p>
          <a:p>
            <a:r>
              <a:rPr lang="en-US" b="1" dirty="0" err="1" smtClean="0"/>
              <a:t>Aset</a:t>
            </a:r>
            <a:r>
              <a:rPr lang="en-US" b="1" dirty="0" smtClean="0"/>
              <a:t> :</a:t>
            </a:r>
            <a:r>
              <a:rPr lang="en-US" dirty="0" smtClean="0"/>
              <a:t>				</a:t>
            </a:r>
            <a:r>
              <a:rPr lang="en-US" b="1" dirty="0" err="1" smtClean="0"/>
              <a:t>Liabilitas</a:t>
            </a:r>
            <a:r>
              <a:rPr lang="en-US" b="1" dirty="0" smtClean="0"/>
              <a:t> :</a:t>
            </a:r>
          </a:p>
          <a:p>
            <a:r>
              <a:rPr lang="en-US" dirty="0" err="1" smtClean="0"/>
              <a:t>Kas</a:t>
            </a:r>
            <a:r>
              <a:rPr lang="en-US" dirty="0" smtClean="0"/>
              <a:t> 		</a:t>
            </a:r>
            <a:r>
              <a:rPr lang="en-US" dirty="0" err="1" smtClean="0"/>
              <a:t>Rp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21.500.000	</a:t>
            </a:r>
            <a:r>
              <a:rPr lang="en-US" dirty="0" err="1"/>
              <a:t>U</a:t>
            </a:r>
            <a:r>
              <a:rPr lang="en-US" dirty="0" err="1" smtClean="0"/>
              <a:t>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		 </a:t>
            </a:r>
            <a:r>
              <a:rPr lang="en-US" dirty="0" err="1" smtClean="0"/>
              <a:t>Rp</a:t>
            </a:r>
            <a:r>
              <a:rPr lang="en-US" dirty="0" smtClean="0"/>
              <a:t> </a:t>
            </a:r>
            <a:r>
              <a:rPr lang="en-US" dirty="0"/>
              <a:t>5</a:t>
            </a:r>
            <a:r>
              <a:rPr lang="en-US" dirty="0" smtClean="0"/>
              <a:t>.000.000</a:t>
            </a:r>
          </a:p>
          <a:p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	</a:t>
            </a:r>
            <a:r>
              <a:rPr lang="en-US" dirty="0" err="1" smtClean="0"/>
              <a:t>Rp</a:t>
            </a:r>
            <a:r>
              <a:rPr lang="en-US" dirty="0" smtClean="0"/>
              <a:t>                       0	</a:t>
            </a:r>
            <a:r>
              <a:rPr lang="en-US" b="1" dirty="0" smtClean="0"/>
              <a:t>Modal</a:t>
            </a:r>
            <a:endParaRPr lang="en-US" u="sng" dirty="0" smtClean="0"/>
          </a:p>
          <a:p>
            <a:r>
              <a:rPr lang="en-US" dirty="0" err="1" smtClean="0"/>
              <a:t>Peralatan</a:t>
            </a:r>
            <a:r>
              <a:rPr lang="en-US" dirty="0" smtClean="0"/>
              <a:t>	Kantor	</a:t>
            </a:r>
            <a:r>
              <a:rPr lang="en-US" u="sng" dirty="0" err="1" smtClean="0"/>
              <a:t>Rp</a:t>
            </a:r>
            <a:r>
              <a:rPr lang="en-US" u="sng" dirty="0" smtClean="0"/>
              <a:t>        8.500.000</a:t>
            </a:r>
            <a:r>
              <a:rPr lang="en-US" dirty="0" smtClean="0"/>
              <a:t>	Modal </a:t>
            </a:r>
            <a:r>
              <a:rPr lang="en-US" dirty="0" err="1" smtClean="0"/>
              <a:t>Pemilik</a:t>
            </a:r>
            <a:r>
              <a:rPr lang="en-US" b="1" dirty="0" smtClean="0"/>
              <a:t>		</a:t>
            </a:r>
            <a:r>
              <a:rPr lang="en-US" u="sng" dirty="0" err="1" smtClean="0"/>
              <a:t>Rp</a:t>
            </a:r>
            <a:r>
              <a:rPr lang="en-US" u="sng" dirty="0" smtClean="0"/>
              <a:t> 25.000.000</a:t>
            </a:r>
          </a:p>
          <a:p>
            <a:r>
              <a:rPr lang="en-US" b="1" dirty="0" smtClean="0"/>
              <a:t>Total </a:t>
            </a:r>
            <a:r>
              <a:rPr lang="en-US" b="1" dirty="0" err="1" smtClean="0"/>
              <a:t>Aset</a:t>
            </a:r>
            <a:r>
              <a:rPr lang="en-US" b="1" dirty="0" smtClean="0"/>
              <a:t>	</a:t>
            </a:r>
            <a:r>
              <a:rPr lang="en-US" b="1" dirty="0" err="1" smtClean="0"/>
              <a:t>Rp</a:t>
            </a:r>
            <a:r>
              <a:rPr lang="en-US" b="1" dirty="0" smtClean="0"/>
              <a:t>      30.000.000</a:t>
            </a:r>
            <a:r>
              <a:rPr lang="en-US" dirty="0" smtClean="0"/>
              <a:t>	</a:t>
            </a:r>
            <a:r>
              <a:rPr lang="en-US" b="1" dirty="0"/>
              <a:t>T</a:t>
            </a:r>
            <a:r>
              <a:rPr lang="en-US" b="1" dirty="0" smtClean="0"/>
              <a:t>otal </a:t>
            </a:r>
            <a:r>
              <a:rPr lang="en-US" b="1" dirty="0" err="1"/>
              <a:t>L</a:t>
            </a:r>
            <a:r>
              <a:rPr lang="en-US" b="1" dirty="0" err="1" smtClean="0"/>
              <a:t>iabilitas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Modal	</a:t>
            </a:r>
            <a:r>
              <a:rPr lang="en-US" b="1" dirty="0" err="1" smtClean="0"/>
              <a:t>Rp</a:t>
            </a:r>
            <a:r>
              <a:rPr lang="en-US" b="1" dirty="0" smtClean="0"/>
              <a:t> 30.000.000</a:t>
            </a:r>
            <a:endParaRPr lang="en-US" dirty="0" smtClean="0"/>
          </a:p>
          <a:p>
            <a:r>
              <a:rPr lang="en-US" dirty="0" smtClean="0"/>
              <a:t>				</a:t>
            </a:r>
            <a:endParaRPr lang="en-US" b="1" dirty="0" smtClean="0"/>
          </a:p>
        </p:txBody>
      </p:sp>
      <p:cxnSp>
        <p:nvCxnSpPr>
          <p:cNvPr id="10" name="Elbow Connector 9"/>
          <p:cNvCxnSpPr/>
          <p:nvPr/>
        </p:nvCxnSpPr>
        <p:spPr>
          <a:xfrm rot="5400000">
            <a:off x="2933700" y="2933700"/>
            <a:ext cx="1143000" cy="12700"/>
          </a:xfrm>
          <a:prstGeom prst="bentConnector3">
            <a:avLst>
              <a:gd name="adj1" fmla="val 91846"/>
            </a:avLst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447800" y="1905000"/>
            <a:ext cx="4495800" cy="381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48400" y="1905000"/>
            <a:ext cx="2971800" cy="4572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8436436"/>
              </p:ext>
            </p:extLst>
          </p:nvPr>
        </p:nvGraphicFramePr>
        <p:xfrm>
          <a:off x="381001" y="685800"/>
          <a:ext cx="8782049" cy="167905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56955"/>
                <a:gridCol w="1152844"/>
                <a:gridCol w="1600200"/>
                <a:gridCol w="1524000"/>
                <a:gridCol w="304800"/>
                <a:gridCol w="1524000"/>
                <a:gridCol w="228600"/>
                <a:gridCol w="1390650"/>
              </a:tblGrid>
              <a:tr h="4306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Tanggal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j-lt"/>
                          <a:ea typeface="+mn-ea"/>
                          <a:cs typeface="+mn-cs"/>
                        </a:rPr>
                        <a:t>ASET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LIABILITAS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+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+mn-ea"/>
                          <a:cs typeface="+mn-cs"/>
                        </a:rPr>
                        <a:t>Kas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Piutang</a:t>
                      </a:r>
                      <a:r>
                        <a:rPr lang="en-US" sz="1600" b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  <a:ea typeface="Times New Roman"/>
                          <a:cs typeface="Times New Roman"/>
                        </a:rPr>
                        <a:t>Dagang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Peralatan</a:t>
                      </a: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 Kantor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</a:rPr>
                        <a:t>=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Utang</a:t>
                      </a:r>
                      <a:r>
                        <a:rPr lang="en-US" sz="1600" b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+mj-lt"/>
                          <a:ea typeface="Times New Roman"/>
                          <a:cs typeface="Times New Roman"/>
                        </a:rPr>
                        <a:t>Dagang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</a:rPr>
                        <a:t>Modal </a:t>
                      </a:r>
                      <a:r>
                        <a:rPr lang="en-US" sz="1600" b="1" dirty="0" err="1" smtClean="0">
                          <a:latin typeface="+mj-lt"/>
                        </a:rPr>
                        <a:t>Pemilik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Saldo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8.500.000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5.000.000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25.000.000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</a:tbl>
          </a:graphicData>
        </a:graphic>
      </p:graphicFrame>
      <p:cxnSp>
        <p:nvCxnSpPr>
          <p:cNvPr id="13" name="Elbow Connector 12"/>
          <p:cNvCxnSpPr/>
          <p:nvPr/>
        </p:nvCxnSpPr>
        <p:spPr>
          <a:xfrm rot="5400000">
            <a:off x="7248378" y="2933700"/>
            <a:ext cx="1143000" cy="12700"/>
          </a:xfrm>
          <a:prstGeom prst="bentConnector3">
            <a:avLst>
              <a:gd name="adj1" fmla="val 91846"/>
            </a:avLst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438400"/>
            <a:ext cx="3384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TERIMA KASIH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err="1" smtClean="0">
                <a:ea typeface="ＭＳ Ｐゴシック" charset="0"/>
              </a:rPr>
              <a:t>Pengguna</a:t>
            </a:r>
            <a:r>
              <a:rPr lang="en-US" sz="3200" smtClean="0">
                <a:ea typeface="ＭＳ Ｐゴシック" charset="0"/>
              </a:rPr>
              <a:t> Laporan </a:t>
            </a:r>
            <a:r>
              <a:rPr lang="en-US" sz="3200" dirty="0" err="1" smtClean="0">
                <a:ea typeface="ＭＳ Ｐゴシック" charset="0"/>
              </a:rPr>
              <a:t>Keuangan</a:t>
            </a:r>
            <a:endParaRPr lang="en-US" sz="3200" dirty="0">
              <a:ea typeface="ＭＳ Ｐゴシック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54000" y="838200"/>
            <a:ext cx="7508610" cy="5182017"/>
            <a:chOff x="0" y="1248"/>
            <a:chExt cx="4588" cy="288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66" name="Rectangle 4"/>
            <p:cNvSpPr>
              <a:spLocks noChangeArrowheads="1"/>
            </p:cNvSpPr>
            <p:nvPr/>
          </p:nvSpPr>
          <p:spPr bwMode="auto">
            <a:xfrm>
              <a:off x="0" y="1248"/>
              <a:ext cx="2880" cy="288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graphicFrame>
          <p:nvGraphicFramePr>
            <p:cNvPr id="2051" name="Object 5"/>
            <p:cNvGraphicFramePr>
              <a:graphicFrameLocks noChangeAspect="1"/>
            </p:cNvGraphicFramePr>
            <p:nvPr/>
          </p:nvGraphicFramePr>
          <p:xfrm>
            <a:off x="797" y="1600"/>
            <a:ext cx="1146" cy="909"/>
          </p:xfrm>
          <a:graphic>
            <a:graphicData uri="http://schemas.openxmlformats.org/presentationml/2006/ole">
              <p:oleObj spid="_x0000_s1101" name="Clip" r:id="rId4" imgW="1819656" imgH="1443838" progId="">
                <p:embed/>
              </p:oleObj>
            </a:graphicData>
          </a:graphic>
        </p:graphicFrame>
        <p:graphicFrame>
          <p:nvGraphicFramePr>
            <p:cNvPr id="2052" name="Object 6"/>
            <p:cNvGraphicFramePr>
              <a:graphicFrameLocks noChangeAspect="1"/>
            </p:cNvGraphicFramePr>
            <p:nvPr/>
          </p:nvGraphicFramePr>
          <p:xfrm>
            <a:off x="413" y="2320"/>
            <a:ext cx="625" cy="618"/>
          </p:xfrm>
          <a:graphic>
            <a:graphicData uri="http://schemas.openxmlformats.org/presentationml/2006/ole">
              <p:oleObj spid="_x0000_s1102" name="Clip" r:id="rId5" imgW="3508218" imgH="3468986" progId="">
                <p:embed/>
              </p:oleObj>
            </a:graphicData>
          </a:graphic>
        </p:graphicFrame>
        <p:graphicFrame>
          <p:nvGraphicFramePr>
            <p:cNvPr id="2053" name="Object 7"/>
            <p:cNvGraphicFramePr>
              <a:graphicFrameLocks noChangeAspect="1"/>
            </p:cNvGraphicFramePr>
            <p:nvPr/>
          </p:nvGraphicFramePr>
          <p:xfrm>
            <a:off x="989" y="2368"/>
            <a:ext cx="600" cy="617"/>
          </p:xfrm>
          <a:graphic>
            <a:graphicData uri="http://schemas.openxmlformats.org/presentationml/2006/ole">
              <p:oleObj spid="_x0000_s1103" name="Clip" r:id="rId6" imgW="1758391" imgH="1807769" progId="">
                <p:embed/>
              </p:oleObj>
            </a:graphicData>
          </a:graphic>
        </p:graphicFrame>
        <p:graphicFrame>
          <p:nvGraphicFramePr>
            <p:cNvPr id="2054" name="Object 8"/>
            <p:cNvGraphicFramePr>
              <a:graphicFrameLocks noChangeAspect="1"/>
            </p:cNvGraphicFramePr>
            <p:nvPr/>
          </p:nvGraphicFramePr>
          <p:xfrm>
            <a:off x="1517" y="2272"/>
            <a:ext cx="643" cy="682"/>
          </p:xfrm>
          <a:graphic>
            <a:graphicData uri="http://schemas.openxmlformats.org/presentationml/2006/ole">
              <p:oleObj spid="_x0000_s1104" name="Clip" r:id="rId7" imgW="1739189" imgH="1845259" progId="">
                <p:embed/>
              </p:oleObj>
            </a:graphicData>
          </a:graphic>
        </p:graphicFrame>
        <p:sp>
          <p:nvSpPr>
            <p:cNvPr id="2067" name="Text Box 9"/>
            <p:cNvSpPr txBox="1">
              <a:spLocks noChangeArrowheads="1"/>
            </p:cNvSpPr>
            <p:nvPr/>
          </p:nvSpPr>
          <p:spPr bwMode="auto">
            <a:xfrm>
              <a:off x="450" y="1334"/>
              <a:ext cx="2047" cy="20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 smtClean="0">
                  <a:solidFill>
                    <a:srgbClr val="003300"/>
                  </a:solidFill>
                  <a:latin typeface="+mj-lt"/>
                </a:rPr>
                <a:t>Pengguna</a:t>
              </a:r>
              <a:r>
                <a:rPr lang="en-US" b="1" dirty="0" smtClean="0">
                  <a:solidFill>
                    <a:srgbClr val="003300"/>
                  </a:solidFill>
                  <a:latin typeface="+mj-lt"/>
                </a:rPr>
                <a:t> </a:t>
              </a:r>
              <a:r>
                <a:rPr lang="en-US" b="1" dirty="0" err="1" smtClean="0">
                  <a:solidFill>
                    <a:srgbClr val="003300"/>
                  </a:solidFill>
                  <a:latin typeface="+mj-lt"/>
                </a:rPr>
                <a:t>Eksternal</a:t>
              </a:r>
              <a:endParaRPr lang="en-US" b="1" dirty="0">
                <a:solidFill>
                  <a:srgbClr val="003300"/>
                </a:solidFill>
                <a:latin typeface="+mj-lt"/>
              </a:endParaRPr>
            </a:p>
          </p:txBody>
        </p:sp>
        <p:sp>
          <p:nvSpPr>
            <p:cNvPr id="2068" name="Text Box 10"/>
            <p:cNvSpPr txBox="1">
              <a:spLocks noChangeArrowheads="1"/>
            </p:cNvSpPr>
            <p:nvPr/>
          </p:nvSpPr>
          <p:spPr bwMode="auto">
            <a:xfrm>
              <a:off x="3244" y="2773"/>
              <a:ext cx="1344" cy="90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2000" b="1" dirty="0" err="1">
                  <a:solidFill>
                    <a:srgbClr val="003300"/>
                  </a:solidFill>
                </a:rPr>
                <a:t>Kreditor</a:t>
              </a:r>
              <a:endParaRPr lang="en-US" sz="2000" b="1" dirty="0">
                <a:solidFill>
                  <a:srgbClr val="003300"/>
                </a:solidFill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2000" b="1" dirty="0" err="1">
                  <a:solidFill>
                    <a:srgbClr val="003300"/>
                  </a:solidFill>
                </a:rPr>
                <a:t>Pemegang</a:t>
              </a:r>
              <a:r>
                <a:rPr lang="en-US" sz="2000" b="1" dirty="0">
                  <a:solidFill>
                    <a:srgbClr val="003300"/>
                  </a:solidFill>
                </a:rPr>
                <a:t> </a:t>
              </a:r>
              <a:r>
                <a:rPr lang="en-US" sz="2000" b="1" dirty="0" err="1">
                  <a:solidFill>
                    <a:srgbClr val="003300"/>
                  </a:solidFill>
                </a:rPr>
                <a:t>saham</a:t>
              </a:r>
              <a:r>
                <a:rPr lang="en-US" sz="2000" b="1" dirty="0">
                  <a:solidFill>
                    <a:srgbClr val="003300"/>
                  </a:solidFill>
                </a:rPr>
                <a:t>	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2000" b="1" dirty="0" err="1">
                  <a:solidFill>
                    <a:srgbClr val="003300"/>
                  </a:solidFill>
                </a:rPr>
                <a:t>Pemerintah</a:t>
              </a:r>
              <a:endParaRPr lang="en-US" sz="2000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959350" y="839787"/>
            <a:ext cx="4510088" cy="5181600"/>
            <a:chOff x="2880" y="1248"/>
            <a:chExt cx="2880" cy="288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62" name="Rectangle 23"/>
            <p:cNvSpPr>
              <a:spLocks noChangeArrowheads="1"/>
            </p:cNvSpPr>
            <p:nvPr/>
          </p:nvSpPr>
          <p:spPr bwMode="auto">
            <a:xfrm>
              <a:off x="2880" y="1248"/>
              <a:ext cx="2880" cy="288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graphicFrame>
          <p:nvGraphicFramePr>
            <p:cNvPr id="2050" name="Object 24"/>
            <p:cNvGraphicFramePr>
              <a:graphicFrameLocks noChangeAspect="1"/>
            </p:cNvGraphicFramePr>
            <p:nvPr/>
          </p:nvGraphicFramePr>
          <p:xfrm>
            <a:off x="3654" y="1587"/>
            <a:ext cx="1481" cy="1064"/>
          </p:xfrm>
          <a:graphic>
            <a:graphicData uri="http://schemas.openxmlformats.org/presentationml/2006/ole">
              <p:oleObj spid="_x0000_s1105" name="Clip" r:id="rId8" imgW="1818742" imgH="1305763" progId="">
                <p:embed/>
              </p:oleObj>
            </a:graphicData>
          </a:graphic>
        </p:graphicFrame>
        <p:sp>
          <p:nvSpPr>
            <p:cNvPr id="2063" name="Text Box 25"/>
            <p:cNvSpPr txBox="1">
              <a:spLocks noChangeArrowheads="1"/>
            </p:cNvSpPr>
            <p:nvPr/>
          </p:nvSpPr>
          <p:spPr bwMode="auto">
            <a:xfrm>
              <a:off x="3557" y="1333"/>
              <a:ext cx="1680" cy="20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 smtClean="0">
                  <a:latin typeface="+mj-lt"/>
                </a:rPr>
                <a:t>Pengguna</a:t>
              </a:r>
              <a:r>
                <a:rPr lang="en-US" b="1" dirty="0" smtClean="0">
                  <a:latin typeface="+mj-lt"/>
                </a:rPr>
                <a:t> Internal</a:t>
              </a:r>
              <a:endParaRPr lang="en-US" b="1" dirty="0">
                <a:latin typeface="+mj-lt"/>
              </a:endParaRPr>
            </a:p>
          </p:txBody>
        </p:sp>
      </p:grpSp>
      <p:sp>
        <p:nvSpPr>
          <p:cNvPr id="2061" name="Slide Number Placeholder 2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C3F562-6CCD-4FC5-99C3-1DF3FC93A11F}" type="slidenum">
              <a:rPr lang="en-US" smtClean="0">
                <a:ea typeface="MS PGothic" pitchFamily="34" charset="-128"/>
              </a:rPr>
              <a:pPr/>
              <a:t>5</a:t>
            </a:fld>
            <a:endParaRPr lang="en-US" smtClean="0">
              <a:ea typeface="MS PGothic" pitchFamily="34" charset="-128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2934746"/>
              </p:ext>
            </p:extLst>
          </p:nvPr>
        </p:nvGraphicFramePr>
        <p:xfrm>
          <a:off x="535353" y="4101605"/>
          <a:ext cx="44026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/>
                <a:gridCol w="2201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Pemegang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Saham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Auditor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Eskternal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Pelanggan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Pemerintah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Kreditor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Investor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3724083"/>
              </p:ext>
            </p:extLst>
          </p:nvPr>
        </p:nvGraphicFramePr>
        <p:xfrm>
          <a:off x="5105400" y="4114800"/>
          <a:ext cx="4267200" cy="750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</a:tblGrid>
              <a:tr h="37941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Manajer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Auditor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Internal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Direktur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Karyawan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Jenis-Jenis</a:t>
            </a:r>
            <a:r>
              <a:rPr lang="en-US" sz="3200" dirty="0" smtClean="0"/>
              <a:t> Perusahaan –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Bisnis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1510" name="Picture 6" descr="http://4.bp.blogspot.com/-8IaVyPB9DjI/UGrQvORAr1I/AAAAAAAABu4/1T69f9EfUmY/s1600/Supermarket-produce-Phillyfoodforthou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0183" y="1219200"/>
            <a:ext cx="2438400" cy="1828800"/>
          </a:xfrm>
          <a:prstGeom prst="rect">
            <a:avLst/>
          </a:prstGeom>
          <a:noFill/>
        </p:spPr>
      </p:pic>
      <p:pic>
        <p:nvPicPr>
          <p:cNvPr id="21512" name="Picture 8" descr="https://www.maxmanroe.com/wp-content/uploads/2014/01/Titipan-Kilat-JNE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983" y="1219200"/>
            <a:ext cx="2696817" cy="1676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79783" y="3505200"/>
            <a:ext cx="2362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Perusahaan </a:t>
            </a:r>
            <a:r>
              <a:rPr lang="en-US" dirty="0" err="1" smtClean="0"/>
              <a:t>Manufaktur</a:t>
            </a:r>
            <a:endParaRPr lang="en-US" dirty="0"/>
          </a:p>
        </p:txBody>
      </p:sp>
      <p:pic>
        <p:nvPicPr>
          <p:cNvPr id="21514" name="Picture 10" descr="http://image.slidesharecdn.com/manufacturing-120123204201-phpapp02/95/pengantar-akuntansi-untuk-perusahaan-manufaktur-3-728.jpg?cb=13273516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384" y="1127976"/>
            <a:ext cx="2971800" cy="19581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780183" y="3505200"/>
            <a:ext cx="2362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Perusahaan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56783" y="3505200"/>
            <a:ext cx="23622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Perusahaan </a:t>
            </a:r>
            <a:r>
              <a:rPr lang="en-US" dirty="0" err="1" smtClean="0"/>
              <a:t>Jasa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79783" y="4343400"/>
            <a:ext cx="2362200" cy="1752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Perusahaan yang </a:t>
            </a:r>
            <a:r>
              <a:rPr lang="en-US" sz="1400" dirty="0" err="1" smtClean="0"/>
              <a:t>memulai</a:t>
            </a:r>
            <a:r>
              <a:rPr lang="en-US" sz="1400" dirty="0" smtClean="0"/>
              <a:t> </a:t>
            </a:r>
            <a:r>
              <a:rPr lang="en-US" sz="1400" dirty="0" err="1" smtClean="0"/>
              <a:t>proses</a:t>
            </a:r>
            <a:r>
              <a:rPr lang="en-US" sz="1400" dirty="0" smtClean="0"/>
              <a:t> </a:t>
            </a:r>
            <a:r>
              <a:rPr lang="en-US" sz="1400" dirty="0" err="1" smtClean="0"/>
              <a:t>bisnis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pembelian</a:t>
            </a:r>
            <a:r>
              <a:rPr lang="en-US" sz="1400" dirty="0" smtClean="0"/>
              <a:t> </a:t>
            </a:r>
            <a:r>
              <a:rPr lang="en-US" sz="1400" dirty="0" err="1" smtClean="0"/>
              <a:t>bahan</a:t>
            </a:r>
            <a:r>
              <a:rPr lang="en-US" sz="1400" dirty="0" smtClean="0"/>
              <a:t> </a:t>
            </a:r>
            <a:r>
              <a:rPr lang="en-US" sz="1400" dirty="0" err="1" smtClean="0"/>
              <a:t>baku</a:t>
            </a:r>
            <a:r>
              <a:rPr lang="en-US" sz="1400" dirty="0" smtClean="0"/>
              <a:t> </a:t>
            </a:r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 smtClean="0"/>
              <a:t>mengolah</a:t>
            </a:r>
            <a:r>
              <a:rPr lang="en-US" sz="1400" dirty="0" smtClean="0"/>
              <a:t> </a:t>
            </a:r>
            <a:r>
              <a:rPr lang="en-US" sz="1400" dirty="0" err="1" smtClean="0"/>
              <a:t>bahan</a:t>
            </a:r>
            <a:r>
              <a:rPr lang="en-US" sz="1400" dirty="0" smtClean="0"/>
              <a:t> </a:t>
            </a:r>
            <a:r>
              <a:rPr lang="en-US" sz="1400" dirty="0" err="1" smtClean="0"/>
              <a:t>baku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barang</a:t>
            </a:r>
            <a:r>
              <a:rPr lang="en-US" sz="1400" dirty="0" smtClean="0"/>
              <a:t> </a:t>
            </a:r>
            <a:r>
              <a:rPr lang="en-US" sz="1400" dirty="0" err="1" smtClean="0"/>
              <a:t>jadi</a:t>
            </a:r>
            <a:r>
              <a:rPr lang="en-US" sz="1400" dirty="0" smtClean="0"/>
              <a:t> yang </a:t>
            </a:r>
            <a:r>
              <a:rPr lang="en-US" sz="1400" dirty="0" err="1" smtClean="0"/>
              <a:t>siap</a:t>
            </a:r>
            <a:r>
              <a:rPr lang="en-US" sz="1400" dirty="0" smtClean="0"/>
              <a:t> </a:t>
            </a:r>
            <a:r>
              <a:rPr lang="en-US" sz="1400" dirty="0" err="1" smtClean="0"/>
              <a:t>dijual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3703983" y="4343400"/>
            <a:ext cx="2362200" cy="175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Perusahaan yang </a:t>
            </a:r>
            <a:r>
              <a:rPr lang="en-US" sz="1400" dirty="0" err="1" smtClean="0"/>
              <a:t>memulai</a:t>
            </a:r>
            <a:r>
              <a:rPr lang="en-US" sz="1400" dirty="0" smtClean="0"/>
              <a:t> </a:t>
            </a:r>
            <a:r>
              <a:rPr lang="en-US" sz="1400" dirty="0" err="1" smtClean="0"/>
              <a:t>proses</a:t>
            </a:r>
            <a:r>
              <a:rPr lang="en-US" sz="1400" dirty="0" smtClean="0"/>
              <a:t> </a:t>
            </a:r>
            <a:r>
              <a:rPr lang="en-US" sz="1400" dirty="0" err="1" smtClean="0"/>
              <a:t>bisnis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pembelian</a:t>
            </a:r>
            <a:r>
              <a:rPr lang="en-US" sz="1400" dirty="0" smtClean="0"/>
              <a:t> </a:t>
            </a:r>
            <a:r>
              <a:rPr lang="en-US" sz="1400" dirty="0" err="1" smtClean="0"/>
              <a:t>barang</a:t>
            </a:r>
            <a:r>
              <a:rPr lang="en-US" sz="1400" dirty="0" smtClean="0"/>
              <a:t> </a:t>
            </a:r>
            <a:r>
              <a:rPr lang="en-US" sz="1400" dirty="0" err="1" smtClean="0"/>
              <a:t>jadi</a:t>
            </a:r>
            <a:r>
              <a:rPr lang="en-US" sz="1400" dirty="0" smtClean="0"/>
              <a:t> </a:t>
            </a:r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penjualan</a:t>
            </a:r>
            <a:r>
              <a:rPr lang="en-US" sz="1400" dirty="0" smtClean="0"/>
              <a:t> </a:t>
            </a:r>
            <a:r>
              <a:rPr lang="en-US" sz="1400" dirty="0" err="1" smtClean="0"/>
              <a:t>barang</a:t>
            </a:r>
            <a:r>
              <a:rPr lang="en-US" sz="1400" dirty="0" smtClean="0"/>
              <a:t> </a:t>
            </a:r>
            <a:r>
              <a:rPr lang="en-US" sz="1400" dirty="0" err="1" smtClean="0"/>
              <a:t>tanpa</a:t>
            </a:r>
            <a:r>
              <a:rPr lang="en-US" sz="1400" dirty="0" smtClean="0"/>
              <a:t> </a:t>
            </a:r>
            <a:r>
              <a:rPr lang="en-US" sz="1400" dirty="0" err="1" smtClean="0"/>
              <a:t>mengubah</a:t>
            </a:r>
            <a:r>
              <a:rPr lang="en-US" sz="1400" dirty="0" smtClean="0"/>
              <a:t> </a:t>
            </a:r>
            <a:r>
              <a:rPr lang="en-US" sz="1400" dirty="0" err="1" smtClean="0"/>
              <a:t>bentuk</a:t>
            </a:r>
            <a:r>
              <a:rPr lang="en-US" sz="1400" dirty="0" smtClean="0"/>
              <a:t> </a:t>
            </a:r>
            <a:r>
              <a:rPr lang="en-US" sz="1400" dirty="0" err="1" smtClean="0"/>
              <a:t>barang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7056783" y="4343400"/>
            <a:ext cx="2362200" cy="1752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Perusahaan yang </a:t>
            </a:r>
            <a:r>
              <a:rPr lang="en-US" sz="1400" dirty="0" err="1" smtClean="0"/>
              <a:t>memulai</a:t>
            </a:r>
            <a:r>
              <a:rPr lang="en-US" sz="1400" dirty="0" smtClean="0"/>
              <a:t> </a:t>
            </a:r>
            <a:r>
              <a:rPr lang="en-US" sz="1400" dirty="0" err="1" smtClean="0"/>
              <a:t>proses</a:t>
            </a:r>
            <a:r>
              <a:rPr lang="en-US" sz="1400" dirty="0" smtClean="0"/>
              <a:t> </a:t>
            </a:r>
            <a:r>
              <a:rPr lang="en-US" sz="1400" dirty="0" err="1" smtClean="0"/>
              <a:t>bisnis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pelayanan</a:t>
            </a:r>
            <a:r>
              <a:rPr lang="en-US" sz="1400" dirty="0" smtClean="0"/>
              <a:t> </a:t>
            </a:r>
            <a:r>
              <a:rPr lang="en-US" sz="1400" dirty="0" err="1" smtClean="0"/>
              <a:t>jasa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pelanggannya</a:t>
            </a:r>
            <a:r>
              <a:rPr lang="en-US" sz="1400" dirty="0" smtClean="0"/>
              <a:t>. 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Jenis-Jenis</a:t>
            </a:r>
            <a:r>
              <a:rPr lang="en-US" sz="3200" dirty="0" smtClean="0"/>
              <a:t> Perusahaan –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dirty="0" err="1" smtClean="0"/>
              <a:t>Kepemilikan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498600" y="685800"/>
          <a:ext cx="8255000" cy="55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46050" y="76200"/>
            <a:ext cx="8997950" cy="533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r>
              <a:rPr lang="en-US" sz="3200" b="1" dirty="0" err="1" smtClean="0">
                <a:solidFill>
                  <a:prstClr val="white"/>
                </a:solidFill>
                <a:latin typeface="Agency FB" pitchFamily="34" charset="0"/>
                <a:ea typeface="+mj-ea"/>
                <a:cs typeface="+mj-cs"/>
              </a:rPr>
              <a:t>Jenis-Jenis</a:t>
            </a:r>
            <a:r>
              <a:rPr lang="en-US" sz="3200" b="1" dirty="0" smtClean="0">
                <a:solidFill>
                  <a:prstClr val="white"/>
                </a:solidFill>
                <a:latin typeface="Agency FB" pitchFamily="34" charset="0"/>
                <a:ea typeface="+mj-ea"/>
                <a:cs typeface="+mj-cs"/>
              </a:rPr>
              <a:t> Perusahaan - </a:t>
            </a:r>
            <a:r>
              <a:rPr lang="en-US" sz="3200" b="1" dirty="0" err="1" smtClean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Perbedaan</a:t>
            </a:r>
            <a:r>
              <a:rPr lang="en-US" sz="3200" b="1" dirty="0" smtClean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Struktur</a:t>
            </a:r>
            <a:r>
              <a:rPr lang="en-US" sz="3200" b="1" dirty="0" smtClean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Ekuitas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362200" y="1143000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Akuntansi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47650" y="762000"/>
          <a:ext cx="394335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C80D9-753A-4765-A902-9732F8CB9B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810161"/>
            <a:ext cx="4953000" cy="1631216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+mj-lt"/>
              </a:rPr>
              <a:t>Transaksi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bisnis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adalah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peristiwa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ekonomi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atau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kondisi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secara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langsung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mempengaruhi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kondisi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keuangan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suatu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organisasi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atau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berpengaruh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langsung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terhadap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hasil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operasi</a:t>
            </a:r>
            <a:r>
              <a:rPr lang="en-US" sz="2000" dirty="0" smtClean="0">
                <a:latin typeface="+mj-lt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4572000"/>
            <a:ext cx="4953000" cy="1631216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smtClean="0">
                <a:latin typeface="+mj-lt"/>
              </a:rPr>
              <a:t> Laporan </a:t>
            </a:r>
            <a:r>
              <a:rPr lang="en-US" sz="2000" dirty="0" err="1" smtClean="0">
                <a:latin typeface="+mj-lt"/>
              </a:rPr>
              <a:t>Laba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Rugi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Komprehensif</a:t>
            </a:r>
            <a:r>
              <a:rPr lang="en-US" sz="2000" dirty="0" smtClean="0">
                <a:latin typeface="+mj-lt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smtClean="0">
                <a:latin typeface="+mj-lt"/>
              </a:rPr>
              <a:t> Laporan Posisi </a:t>
            </a:r>
            <a:r>
              <a:rPr lang="en-US" sz="2000" dirty="0" err="1" smtClean="0">
                <a:latin typeface="+mj-lt"/>
              </a:rPr>
              <a:t>Keuangan</a:t>
            </a:r>
            <a:r>
              <a:rPr lang="en-US" sz="2000" dirty="0" smtClean="0">
                <a:latin typeface="+mj-lt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smtClean="0">
                <a:latin typeface="+mj-lt"/>
              </a:rPr>
              <a:t> Laporan </a:t>
            </a:r>
            <a:r>
              <a:rPr lang="en-US" sz="2000" dirty="0" err="1" smtClean="0">
                <a:latin typeface="+mj-lt"/>
              </a:rPr>
              <a:t>Perubaha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Ekuitas</a:t>
            </a:r>
            <a:r>
              <a:rPr lang="en-US" sz="2000" dirty="0" smtClean="0">
                <a:latin typeface="+mj-lt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smtClean="0">
                <a:latin typeface="+mj-lt"/>
              </a:rPr>
              <a:t> Laporan </a:t>
            </a:r>
            <a:r>
              <a:rPr lang="en-US" sz="2000" dirty="0" err="1" smtClean="0">
                <a:latin typeface="+mj-lt"/>
              </a:rPr>
              <a:t>Arus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Kas</a:t>
            </a:r>
            <a:endParaRPr lang="en-US" sz="20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Catatan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err="1" smtClean="0">
                <a:latin typeface="+mj-lt"/>
              </a:rPr>
              <a:t>Atas</a:t>
            </a:r>
            <a:r>
              <a:rPr lang="en-US" sz="2000" smtClean="0">
                <a:latin typeface="+mj-lt"/>
              </a:rPr>
              <a:t> Laporan </a:t>
            </a:r>
            <a:r>
              <a:rPr lang="en-US" sz="2000" dirty="0" err="1" smtClean="0">
                <a:latin typeface="+mj-lt"/>
              </a:rPr>
              <a:t>Keuangan</a:t>
            </a:r>
            <a:endParaRPr lang="en-US" sz="20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3048000"/>
            <a:ext cx="4953000" cy="1015663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+mj-lt"/>
              </a:rPr>
              <a:t>Jurnal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smtClean="0">
                <a:latin typeface="+mj-lt"/>
              </a:rPr>
              <a:t>– Posting </a:t>
            </a:r>
            <a:r>
              <a:rPr lang="en-US" sz="2000" dirty="0" err="1" smtClean="0">
                <a:latin typeface="+mj-lt"/>
              </a:rPr>
              <a:t>ke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Buku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Besar</a:t>
            </a:r>
            <a:r>
              <a:rPr lang="en-US" sz="2000" dirty="0" smtClean="0">
                <a:latin typeface="+mj-lt"/>
              </a:rPr>
              <a:t> – </a:t>
            </a:r>
            <a:r>
              <a:rPr lang="en-US" sz="2000" dirty="0" err="1" smtClean="0">
                <a:latin typeface="+mj-lt"/>
              </a:rPr>
              <a:t>Jurnal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Penyesuaian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smtClean="0">
                <a:latin typeface="+mj-lt"/>
              </a:rPr>
              <a:t>– Pelaporan </a:t>
            </a:r>
            <a:r>
              <a:rPr lang="en-US" sz="2000" dirty="0" err="1" smtClean="0">
                <a:latin typeface="+mj-lt"/>
              </a:rPr>
              <a:t>Keuangan</a:t>
            </a:r>
            <a:r>
              <a:rPr lang="en-US" sz="2000" dirty="0" smtClean="0">
                <a:latin typeface="+mj-lt"/>
              </a:rPr>
              <a:t> – </a:t>
            </a:r>
            <a:r>
              <a:rPr lang="en-US" sz="2000" dirty="0" err="1" smtClean="0">
                <a:latin typeface="+mj-lt"/>
              </a:rPr>
              <a:t>Jurnal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Penutup</a:t>
            </a:r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3805</TotalTime>
  <Words>1446</Words>
  <Application>Microsoft Office PowerPoint</Application>
  <PresentationFormat>A4 Paper (210x297 mm)</PresentationFormat>
  <Paragraphs>519</Paragraphs>
  <Slides>44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Clip</vt:lpstr>
      <vt:lpstr>PERSAMAAN DASAR AKUNTANSI  Bab 1</vt:lpstr>
      <vt:lpstr>Tujuan</vt:lpstr>
      <vt:lpstr>Definisi</vt:lpstr>
      <vt:lpstr>Proses Akuntansi</vt:lpstr>
      <vt:lpstr>Pengguna Laporan Keuangan</vt:lpstr>
      <vt:lpstr>Jenis-Jenis Perusahaan – Berdasarkan Proses Bisnis</vt:lpstr>
      <vt:lpstr>Jenis-Jenis Perusahaan – Berdasarkan Kepemilikan</vt:lpstr>
      <vt:lpstr>Slide 8</vt:lpstr>
      <vt:lpstr>Proses Akuntansi</vt:lpstr>
      <vt:lpstr>Persamaan Dasar Akuntansi (1)</vt:lpstr>
      <vt:lpstr>Persamaan Dasar Akuntansi (2)</vt:lpstr>
      <vt:lpstr>Persamaan Dasar Akuntansi (3)</vt:lpstr>
      <vt:lpstr>Persamaan Dasar Akuntansi (4)</vt:lpstr>
      <vt:lpstr>PERSAMAAN DASAR AKUNTANSI (KASUS PERusahaan JASA)</vt:lpstr>
      <vt:lpstr>Pencatatan Transaksi dengan Persamaan Akuntansi</vt:lpstr>
      <vt:lpstr>Pencatatan Transaksi dengan Persamaan Akuntansi</vt:lpstr>
      <vt:lpstr>Efek Transaksi 1 – Persamaan Akuntansi</vt:lpstr>
      <vt:lpstr>Pencatatan Transaksi dengan Persamaan Akuntansi</vt:lpstr>
      <vt:lpstr>Efek Transaksi 2– Persamaan Akuntansi</vt:lpstr>
      <vt:lpstr>Pencatatan Transaksi dengan Persamaan Akuntansi</vt:lpstr>
      <vt:lpstr>Efek Transaksi 3– Persamaan Akuntansi</vt:lpstr>
      <vt:lpstr>Pendapatan</vt:lpstr>
      <vt:lpstr>Pencatatan Transaksi dengan Persamaan Akuntansi</vt:lpstr>
      <vt:lpstr>Pencatatan Transaksi dengan Persamaan Akuntansi</vt:lpstr>
      <vt:lpstr>Efek Transaksi 5– Persamaan Akuntansi</vt:lpstr>
      <vt:lpstr>Pencatatan Transaksi dengan Persamaan Akuntansi</vt:lpstr>
      <vt:lpstr>Efek Transaksi 6– Persamaan Akuntansi</vt:lpstr>
      <vt:lpstr>Beban</vt:lpstr>
      <vt:lpstr>Pencatatan Transaksi dengan Persamaan Akuntansi</vt:lpstr>
      <vt:lpstr>Efek Transaksi 7– Persamaan Akuntansi</vt:lpstr>
      <vt:lpstr>Pencatatan Transaksi dengan Persamaan Akuntansi</vt:lpstr>
      <vt:lpstr>Efek Transaksi 8– Persamaan Akuntansi</vt:lpstr>
      <vt:lpstr>Prive</vt:lpstr>
      <vt:lpstr>Pencatatan Transaksi dengan Persamaan Akuntansi</vt:lpstr>
      <vt:lpstr>Efek Transaksi 9– Persamaan Akuntansi</vt:lpstr>
      <vt:lpstr>Laporan keuangan (KASUS PERusahaan JASA)</vt:lpstr>
      <vt:lpstr>Laporan Laba Rugi</vt:lpstr>
      <vt:lpstr>Contoh Laporan Laba Rugi</vt:lpstr>
      <vt:lpstr>Laporan Perubahan Modal Pemilik</vt:lpstr>
      <vt:lpstr>Laporan Perubahan Modal Pemilik</vt:lpstr>
      <vt:lpstr>Contoh Laporan Perubahan Modal Pemilik</vt:lpstr>
      <vt:lpstr>Laporan Posisi Keuangan</vt:lpstr>
      <vt:lpstr>Laporan Posisi Keuangan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S4Pro-11</cp:lastModifiedBy>
  <cp:revision>403</cp:revision>
  <dcterms:created xsi:type="dcterms:W3CDTF">2010-01-28T08:39:04Z</dcterms:created>
  <dcterms:modified xsi:type="dcterms:W3CDTF">2016-09-09T09:44:21Z</dcterms:modified>
</cp:coreProperties>
</file>