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0" r:id="rId3"/>
    <p:sldId id="291" r:id="rId4"/>
    <p:sldId id="308" r:id="rId5"/>
    <p:sldId id="309" r:id="rId6"/>
    <p:sldId id="297" r:id="rId7"/>
    <p:sldId id="307" r:id="rId8"/>
    <p:sldId id="304" r:id="rId9"/>
    <p:sldId id="298" r:id="rId10"/>
    <p:sldId id="303" r:id="rId11"/>
    <p:sldId id="305" r:id="rId12"/>
    <p:sldId id="306" r:id="rId13"/>
    <p:sldId id="302" r:id="rId14"/>
  </p:sldIdLst>
  <p:sldSz cx="9144000" cy="6858000" type="screen4x3"/>
  <p:notesSz cx="6761163" cy="99425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56" autoAdjust="0"/>
  </p:normalViewPr>
  <p:slideViewPr>
    <p:cSldViewPr>
      <p:cViewPr varScale="1">
        <p:scale>
          <a:sx n="70" d="100"/>
          <a:sy n="70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Manajemen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Strategik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9</a:t>
            </a:r>
          </a:p>
          <a:p>
            <a:pPr algn="ctr"/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eori Evolusi Manajemen Strategi | hestanto personal website">
            <a:extLst>
              <a:ext uri="{FF2B5EF4-FFF2-40B4-BE49-F238E27FC236}">
                <a16:creationId xmlns:a16="http://schemas.microsoft.com/office/drawing/2014/main" id="{260CD0F0-3624-4C99-B191-1FA928A4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22" y="4524899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mmary of 20202-MANAJEMEN STRATEGI DALAM PENDIDIKAN">
            <a:extLst>
              <a:ext uri="{FF2B5EF4-FFF2-40B4-BE49-F238E27FC236}">
                <a16:creationId xmlns:a16="http://schemas.microsoft.com/office/drawing/2014/main" id="{EF5428EB-F014-4864-9F88-C65ABF25E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248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ajemen Strategi - MOCHAMAD BADOWI, MBA">
            <a:extLst>
              <a:ext uri="{FF2B5EF4-FFF2-40B4-BE49-F238E27FC236}">
                <a16:creationId xmlns:a16="http://schemas.microsoft.com/office/drawing/2014/main" id="{61F4097D-FBBE-48B4-B486-9E3EAB386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91611"/>
            <a:ext cx="3895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 &amp; Motto | IIB Darmajaya">
            <a:extLst>
              <a:ext uri="{FF2B5EF4-FFF2-40B4-BE49-F238E27FC236}">
                <a16:creationId xmlns:a16="http://schemas.microsoft.com/office/drawing/2014/main" id="{CE4404C9-54ED-44CB-A512-A04A7F5A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85539" y="-30599"/>
            <a:ext cx="1871762" cy="1947431"/>
          </a:xfrm>
          <a:prstGeom prst="rect">
            <a:avLst/>
          </a:prstGeom>
          <a:noFill/>
          <a:effectLst>
            <a:outerShdw blurRad="990600" dist="50800" dir="5400000" algn="ctr" rotWithShape="0">
              <a:srgbClr val="000000">
                <a:alpha val="0"/>
              </a:srgbClr>
            </a:outerShdw>
            <a:reflection blurRad="1270000" endPos="65000" dist="50800" dir="5400000" sy="-100000" algn="bl" rotWithShape="0"/>
          </a:effec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Ancaman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pendatang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baru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Ancaman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pengganti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tawar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pembeli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tawar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pemasok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Persaingan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ini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Model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B4F3245-0820-4D1D-89E1-E654C21D6928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24229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E-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Bisnis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Layanan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Pelanggan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Inovasi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Arahan</a:t>
            </a:r>
            <a:r>
              <a:rPr lang="en-US"/>
              <a:t> dalam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3F8814F-C98C-410E-8DAE-D32FBE4FBA96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0456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sz="26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dilayani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perusahaan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persaingan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Memahami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isu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dihadapi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pelanggan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pasar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keseluruhan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Manajer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5DE3B43-23D0-478C-9F30-45EF157FFD77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7935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1531" y="2895327"/>
            <a:ext cx="4404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Terima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Kasih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F31AE95-7FA2-4F23-835B-7B8A1E4C815B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7801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FA9BF-A8C9-4808-91A3-FD30D73F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7162F-E703-48E0-9CC1-976A1085242B}"/>
              </a:ext>
            </a:extLst>
          </p:cNvPr>
          <p:cNvSpPr/>
          <p:nvPr/>
        </p:nvSpPr>
        <p:spPr>
          <a:xfrm>
            <a:off x="4355976" y="2243480"/>
            <a:ext cx="44759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Proses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penetapan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tujuan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organisasi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,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pengembangan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kebijakan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dan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perencanaan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mencapai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sasaran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tersebut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,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serta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mengalokasikan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sumber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daya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untuk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menerapkan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kebijakan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dan </a:t>
            </a:r>
            <a:r>
              <a:rPr lang="en-ID" sz="2000" dirty="0" err="1">
                <a:solidFill>
                  <a:srgbClr val="3C4043"/>
                </a:solidFill>
                <a:latin typeface="arial" panose="020B0604020202020204" pitchFamily="34" charset="0"/>
              </a:rPr>
              <a:t>merencanakan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ID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pencapaian</a:t>
            </a:r>
            <a:r>
              <a:rPr lang="en-ID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ID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tujuan</a:t>
            </a:r>
            <a:r>
              <a:rPr lang="en-ID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ID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organisasi</a:t>
            </a:r>
            <a:r>
              <a:rPr lang="en-ID" sz="2000" dirty="0">
                <a:solidFill>
                  <a:srgbClr val="3C4043"/>
                </a:solidFill>
                <a:latin typeface="arial" panose="020B0604020202020204" pitchFamily="34" charset="0"/>
              </a:rPr>
              <a:t>.</a:t>
            </a:r>
            <a:endParaRPr lang="en-ID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F6BDCF-F8E1-4C61-B590-FFA6D1D2C623}"/>
              </a:ext>
            </a:extLst>
          </p:cNvPr>
          <p:cNvSpPr txBox="1">
            <a:spLocks/>
          </p:cNvSpPr>
          <p:nvPr/>
        </p:nvSpPr>
        <p:spPr>
          <a:xfrm>
            <a:off x="597260" y="836712"/>
            <a:ext cx="64910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Strategik</a:t>
            </a:r>
            <a:endParaRPr lang="id-ID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96596782-3978-4CA4-BFEE-F83FC1F2CD1F}"/>
              </a:ext>
            </a:extLst>
          </p:cNvPr>
          <p:cNvSpPr/>
          <p:nvPr/>
        </p:nvSpPr>
        <p:spPr>
          <a:xfrm>
            <a:off x="1675145" y="2610169"/>
            <a:ext cx="2133600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056252D-03C7-4542-BE90-370DC62B9A28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ungsi">
            <a:extLst>
              <a:ext uri="{FF2B5EF4-FFF2-40B4-BE49-F238E27FC236}">
                <a16:creationId xmlns:a16="http://schemas.microsoft.com/office/drawing/2014/main" id="{B846011E-E871-4539-B70D-66C709ABD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645025"/>
            <a:ext cx="4042467" cy="2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7729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Strategik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memahami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kemana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arah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bagaimana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mencapai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mengetahui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pesan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ingin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disampaikan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perusahaan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pelanggan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kompetitor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id-ID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D4E6FBB-2AF9-4FF1-B346-C1C033F03748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pa peran manajemen strategi dalam organisasi? - Manajemen - Dictio  Community">
            <a:extLst>
              <a:ext uri="{FF2B5EF4-FFF2-40B4-BE49-F238E27FC236}">
                <a16:creationId xmlns:a16="http://schemas.microsoft.com/office/drawing/2014/main" id="{979C107D-E937-439C-A5E5-19DC2B09F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52950"/>
            <a:ext cx="32289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najemen Strategi – Susi Susilowati_332">
            <a:extLst>
              <a:ext uri="{FF2B5EF4-FFF2-40B4-BE49-F238E27FC236}">
                <a16:creationId xmlns:a16="http://schemas.microsoft.com/office/drawing/2014/main" id="{EE7DB9A5-FDDA-4589-BB48-98E26A3D9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08" y="230505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29086-1127-485B-84B3-F63AB2C6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10C597-E2B3-4343-8F4A-CD6B42EE5673}"/>
              </a:ext>
            </a:extLst>
          </p:cNvPr>
          <p:cNvSpPr txBox="1">
            <a:spLocks/>
          </p:cNvSpPr>
          <p:nvPr/>
        </p:nvSpPr>
        <p:spPr>
          <a:xfrm>
            <a:off x="71956" y="871119"/>
            <a:ext cx="9083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Strategik</a:t>
            </a:r>
            <a:endParaRPr lang="id-ID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9D3DFD-6B33-4B0E-9163-52CA75E0114D}"/>
              </a:ext>
            </a:extLst>
          </p:cNvPr>
          <p:cNvCxnSpPr/>
          <p:nvPr/>
        </p:nvCxnSpPr>
        <p:spPr>
          <a:xfrm>
            <a:off x="971600" y="2132856"/>
            <a:ext cx="20162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F77E30-8679-49F5-8A50-F2078ACD5D05}"/>
              </a:ext>
            </a:extLst>
          </p:cNvPr>
          <p:cNvCxnSpPr>
            <a:cxnSpLocks/>
          </p:cNvCxnSpPr>
          <p:nvPr/>
        </p:nvCxnSpPr>
        <p:spPr>
          <a:xfrm flipH="1">
            <a:off x="5436096" y="2133410"/>
            <a:ext cx="18722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Manajemen Strategi - MOCHAMAD BADOWI, MBA">
            <a:extLst>
              <a:ext uri="{FF2B5EF4-FFF2-40B4-BE49-F238E27FC236}">
                <a16:creationId xmlns:a16="http://schemas.microsoft.com/office/drawing/2014/main" id="{D3A44E83-B1D7-4EC2-9624-17672592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1" y="2518984"/>
            <a:ext cx="3895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01DA1C-AD92-4553-9022-EC0158A32042}"/>
              </a:ext>
            </a:extLst>
          </p:cNvPr>
          <p:cNvSpPr/>
          <p:nvPr/>
        </p:nvSpPr>
        <p:spPr>
          <a:xfrm>
            <a:off x="2590800" y="4059660"/>
            <a:ext cx="3284874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Mendapatkan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peluang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bisnis</a:t>
            </a:r>
            <a:endParaRPr lang="en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781686-99DA-4C89-9CB3-1855D918FCA7}"/>
              </a:ext>
            </a:extLst>
          </p:cNvPr>
          <p:cNvSpPr/>
          <p:nvPr/>
        </p:nvSpPr>
        <p:spPr>
          <a:xfrm>
            <a:off x="3150096" y="4700289"/>
            <a:ext cx="4572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Mengatasi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ancaman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tetap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unggul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dalam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setiap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persaingan</a:t>
            </a:r>
            <a:endParaRPr lang="en-ID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BA2613EC-1202-41B9-BE3F-6000D8A9C47B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3972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6D6F7-81CB-4932-8596-090DE972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639E23-46FE-416F-A9AA-30A5027F85E9}"/>
              </a:ext>
            </a:extLst>
          </p:cNvPr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Strategik</a:t>
            </a:r>
            <a:endParaRPr lang="id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5175C3-9065-494C-A34E-261CE7FE16F0}"/>
              </a:ext>
            </a:extLst>
          </p:cNvPr>
          <p:cNvSpPr/>
          <p:nvPr/>
        </p:nvSpPr>
        <p:spPr>
          <a:xfrm>
            <a:off x="603958" y="1556792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1. </a:t>
            </a:r>
            <a:r>
              <a:rPr lang="en-ID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Manfaat</a:t>
            </a:r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 Financial</a:t>
            </a:r>
            <a:endParaRPr lang="en-ID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1BE5F-2E73-4448-B117-DF496125ECC5}"/>
              </a:ext>
            </a:extLst>
          </p:cNvPr>
          <p:cNvSpPr/>
          <p:nvPr/>
        </p:nvSpPr>
        <p:spPr>
          <a:xfrm>
            <a:off x="480084" y="3059668"/>
            <a:ext cx="3001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2. </a:t>
            </a:r>
            <a:r>
              <a:rPr lang="en-ID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Manfaat</a:t>
            </a:r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 non-</a:t>
            </a:r>
            <a:r>
              <a:rPr lang="en-ID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finansial</a:t>
            </a:r>
            <a:endParaRPr lang="en-ID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7AB89-0E86-4AC4-A89A-D3B0EE471568}"/>
              </a:ext>
            </a:extLst>
          </p:cNvPr>
          <p:cNvSpPr/>
          <p:nvPr/>
        </p:nvSpPr>
        <p:spPr>
          <a:xfrm>
            <a:off x="838200" y="20151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Peningkatan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penjualan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Peningkatan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dalam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profitabilitas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Peningkatan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produktivitas</a:t>
            </a:r>
            <a:endParaRPr lang="en-ID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0D57B2-ABD8-4926-A85C-D16F50FB26EE}"/>
              </a:ext>
            </a:extLst>
          </p:cNvPr>
          <p:cNvSpPr/>
          <p:nvPr/>
        </p:nvSpPr>
        <p:spPr>
          <a:xfrm>
            <a:off x="807450" y="3607967"/>
            <a:ext cx="7622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Meningkatkan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kesadaran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akan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ancaman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eksternal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Pemahaman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lebih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baik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tentang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pesaing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Mengurangi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resistensi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terhadap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perubahan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Pemahaman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lebih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jelas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tentang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hubungan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imbalan-kinerja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Peningkatan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kemampuan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pencegahan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masalah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dari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suatu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organisasi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Peningkatan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interaksi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di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antara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manajer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di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semua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tingkat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divisi dan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fungsional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Meningkatkan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ketertiban</a:t>
            </a:r>
            <a:r>
              <a:rPr lang="en-ID" dirty="0">
                <a:solidFill>
                  <a:srgbClr val="000000"/>
                </a:solidFill>
                <a:latin typeface="Open Sans" panose="020B0606030504020204" pitchFamily="34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latin typeface="Open Sans" panose="020B0606030504020204" pitchFamily="34" charset="0"/>
              </a:rPr>
              <a:t>disiplin</a:t>
            </a:r>
            <a:endParaRPr lang="en-ID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875B0C3-8097-4502-AE78-327A53CC2CC7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46626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Proses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Strategik</a:t>
            </a:r>
            <a:endParaRPr lang="id-ID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8864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Mengidentifikasi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misi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tujuan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organisasi</a:t>
            </a:r>
            <a:endParaRPr lang="en-US" sz="1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analisis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endParaRPr lang="en-US" sz="1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analisis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internal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Identifikasi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Peluang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Ancaman</a:t>
            </a:r>
            <a:endParaRPr lang="en-US" sz="1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Identifikasi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Kekuatan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Kekuatan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Kelemahan</a:t>
            </a:r>
            <a:endParaRPr lang="en-US" sz="1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Memformulasikan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endParaRPr lang="en-US" sz="1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Mengimplementasikan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strategi</a:t>
            </a:r>
            <a:endParaRPr lang="en-US" sz="1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Mengevaluasi</a:t>
            </a:r>
            <a:r>
              <a:rPr lang="en-US" sz="1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cs typeface="Arial" panose="020B0604020202020204" pitchFamily="34" charset="0"/>
              </a:rPr>
              <a:t>hasil</a:t>
            </a:r>
            <a:endParaRPr lang="en-US" sz="1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id-ID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089B02A-7D3F-4652-9107-43EDFD9A65F6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66AC5-D573-453B-A457-89B0F042F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26" y="3255252"/>
            <a:ext cx="5001339" cy="26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3311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34A4A-727F-4B64-8C1D-FE18B17D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CFC71E-008E-4338-A6E8-C2F82DBBB97A}"/>
              </a:ext>
            </a:extLst>
          </p:cNvPr>
          <p:cNvSpPr/>
          <p:nvPr/>
        </p:nvSpPr>
        <p:spPr>
          <a:xfrm>
            <a:off x="304800" y="26064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1. </a:t>
            </a:r>
            <a:r>
              <a:rPr lang="en-ID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Pemindaian</a:t>
            </a:r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Lingkungan</a:t>
            </a:r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 (Environmental Scanning)</a:t>
            </a:r>
          </a:p>
          <a:p>
            <a:pPr fontAlgn="base"/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Pemindaian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Lingkungan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atau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Environmental Scanning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mengacu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pada proses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mengumpulkan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meneliti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dan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menyediakan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informasi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untuk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tujuan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strategis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Langkah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membantu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dalam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menganalisis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faktor-faktor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internal dan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eksternal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yang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memengaruhi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suatu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organisasi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 Setelah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melaksanakan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proses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analisis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lingkungan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manajemen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harus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mengevaluasinya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secara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berkelanjutan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dan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berusaha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untuk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memperbaiki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atau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meningkatkannya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ID" sz="12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51FEC-E944-4B50-AAB8-519A0E333A2C}"/>
              </a:ext>
            </a:extLst>
          </p:cNvPr>
          <p:cNvSpPr/>
          <p:nvPr/>
        </p:nvSpPr>
        <p:spPr>
          <a:xfrm>
            <a:off x="332420" y="25362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2. </a:t>
            </a:r>
            <a:r>
              <a:rPr lang="en-ID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Perumusan</a:t>
            </a:r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 (Strategy Formulation)</a:t>
            </a:r>
          </a:p>
          <a:p>
            <a:pPr fontAlgn="base"/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Perumusan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atau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Strategy Formulation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adalah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proses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menentukan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tindakan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terbaik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untuk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mencapai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tujuan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organisasi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 Setelah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melakukan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pemindaian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lingkungan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manajer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merumuskan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perusahaan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bisnis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dan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fungsional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Perumusan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meliputi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kegiatan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pengembangan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Visi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dan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Misi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organisasi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menetapkan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tujuan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jangka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panjang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organisasi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serta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membuat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sejumlah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alternative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untuk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organisasi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dan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kemudian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memilih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tertentu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yang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cocok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untuk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digunakan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ID" sz="12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A645A-696B-4A37-A520-ECE1A43C6763}"/>
              </a:ext>
            </a:extLst>
          </p:cNvPr>
          <p:cNvSpPr/>
          <p:nvPr/>
        </p:nvSpPr>
        <p:spPr>
          <a:xfrm>
            <a:off x="5364088" y="136525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3. </a:t>
            </a:r>
            <a:r>
              <a:rPr lang="en-ID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Penerapan</a:t>
            </a:r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 (Strategy Implementation)</a:t>
            </a:r>
          </a:p>
          <a:p>
            <a:pPr fontAlgn="base"/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Penerapan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atau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Strategy Implementation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menerapkan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yang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telah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dirumuskan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agar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dapat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berfungsi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sebagaimana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mestinya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Langkah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menempatkan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yang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telah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dipilih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oleh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organisasi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menjadi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tindakan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yang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nyata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Penerapan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atau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Implementasi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juga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termasuk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merancang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struktur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organisasi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mendistribusikan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sumber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daya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mengembangkan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proses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pengambilan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keputusan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dan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mengelola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sumber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daya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manusia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ID" sz="12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FEE4E2-5C70-4E6F-8971-3697E0D440AD}"/>
              </a:ext>
            </a:extLst>
          </p:cNvPr>
          <p:cNvSpPr/>
          <p:nvPr/>
        </p:nvSpPr>
        <p:spPr>
          <a:xfrm>
            <a:off x="5148064" y="3162874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4. </a:t>
            </a:r>
            <a:r>
              <a:rPr lang="en-ID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Pengevaluasian</a:t>
            </a:r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b="1" dirty="0">
                <a:solidFill>
                  <a:srgbClr val="000000"/>
                </a:solidFill>
                <a:latin typeface="Open Sans" panose="020B0606030504020204" pitchFamily="34" charset="0"/>
              </a:rPr>
              <a:t> (Strategy Evaluation)</a:t>
            </a:r>
          </a:p>
          <a:p>
            <a:pPr fontAlgn="base"/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Pengevaluasian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atau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Strategy Evaluation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adalah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langkah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terakhir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dari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proses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manajemen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Kegiatan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evaluasi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utama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adalah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menilai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faktor-faktor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internal dan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eksternal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yang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merupakan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akar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dari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mengukur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kinerja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dan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mengambil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tindakan-tindakan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perbaikan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Evaluasi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ini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memastikan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bahwa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strategi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organisasi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beserta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penerapannya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telah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memenuhi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tujuan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ID" sz="1200" dirty="0" err="1">
                <a:solidFill>
                  <a:srgbClr val="000000"/>
                </a:solidFill>
                <a:latin typeface="Open Sans" panose="020B0606030504020204" pitchFamily="34" charset="0"/>
              </a:rPr>
              <a:t>organisasi</a:t>
            </a:r>
            <a:r>
              <a:rPr lang="en-ID" sz="12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ID" sz="12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9" name="Picture 2" descr="Pengertian Manajemen Strategis dan Proses Manajemen Strategis">
            <a:extLst>
              <a:ext uri="{FF2B5EF4-FFF2-40B4-BE49-F238E27FC236}">
                <a16:creationId xmlns:a16="http://schemas.microsoft.com/office/drawing/2014/main" id="{9CA7AC0B-3CB4-44E8-B902-1239C0962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7"/>
          <a:stretch/>
        </p:blipFill>
        <p:spPr bwMode="auto">
          <a:xfrm>
            <a:off x="539552" y="4904117"/>
            <a:ext cx="3754715" cy="13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7D5BB0E-CF02-4266-8A9B-C700AAF6DAF5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986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id-ID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8864" y="155679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Korporasi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Kompetitif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Fungsional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7F0218B-2DC4-44A9-92DA-FE4587E2F5FE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√ 21 Pengertian Manajemen Strategi Menurut Para Ahli Terlengkap">
            <a:extLst>
              <a:ext uri="{FF2B5EF4-FFF2-40B4-BE49-F238E27FC236}">
                <a16:creationId xmlns:a16="http://schemas.microsoft.com/office/drawing/2014/main" id="{BE37A970-3D5F-438D-A96B-3A887BC99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02" y="895234"/>
            <a:ext cx="2518333" cy="15640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9AE6D-0C2D-432B-AD93-CC8E63922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96" y="2276872"/>
            <a:ext cx="5941168" cy="35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Pertumbuhan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Stabilitas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Pembaharuan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Korporasi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133FE83-544A-4709-BE95-22E65E119637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SIF 20234     Pengantar 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20396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558</Words>
  <Application>Microsoft Office PowerPoint</Application>
  <PresentationFormat>On-screen Show (4:3)</PresentationFormat>
  <Paragraphs>108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Cambria</vt:lpstr>
      <vt:lpstr>Open Sans</vt:lpstr>
      <vt:lpstr>Times New Roman</vt:lpstr>
      <vt:lpstr>Office Theme</vt:lpstr>
      <vt:lpstr>PowerPoint Presentation</vt:lpstr>
      <vt:lpstr>PowerPoint Presentation</vt:lpstr>
      <vt:lpstr>Pentingnya Manajemen Strategik</vt:lpstr>
      <vt:lpstr>PowerPoint Presentation</vt:lpstr>
      <vt:lpstr>PowerPoint Presentation</vt:lpstr>
      <vt:lpstr>Proses Manajemen Strategik</vt:lpstr>
      <vt:lpstr>PowerPoint Presentation</vt:lpstr>
      <vt:lpstr>Jenis Strategi Organisasi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478</cp:revision>
  <cp:lastPrinted>2015-09-17T08:41:14Z</cp:lastPrinted>
  <dcterms:created xsi:type="dcterms:W3CDTF">2010-04-18T12:06:30Z</dcterms:created>
  <dcterms:modified xsi:type="dcterms:W3CDTF">2021-06-09T02:36:32Z</dcterms:modified>
  <cp:contentStatus/>
</cp:coreProperties>
</file>