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Kollektif Bold" charset="1" panose="020B0604020101010102"/>
      <p:regular r:id="rId17"/>
    </p:embeddedFont>
    <p:embeddedFont>
      <p:font typeface="DM Sans Bold" charset="1" panose="00000000000000000000"/>
      <p:regular r:id="rId18"/>
    </p:embeddedFont>
    <p:embeddedFont>
      <p:font typeface="DM Sans Bold Italics" charset="1" panose="00000000000000000000"/>
      <p:regular r:id="rId19"/>
    </p:embeddedFont>
    <p:embeddedFont>
      <p:font typeface="Canva Sans Italics" charset="1" panose="020B0503030501040103"/>
      <p:regular r:id="rId20"/>
    </p:embeddedFont>
    <p:embeddedFont>
      <p:font typeface="DM Sans" charset="1" panose="000000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2700000">
            <a:off x="11386843" y="7201845"/>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6" id="6"/>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8" id="8"/>
          <p:cNvSpPr txBox="true"/>
          <p:nvPr/>
        </p:nvSpPr>
        <p:spPr>
          <a:xfrm rot="0">
            <a:off x="3613470" y="610146"/>
            <a:ext cx="11315247" cy="2597149"/>
          </a:xfrm>
          <a:prstGeom prst="rect">
            <a:avLst/>
          </a:prstGeom>
        </p:spPr>
        <p:txBody>
          <a:bodyPr anchor="t" rtlCol="false" tIns="0" lIns="0" bIns="0" rIns="0">
            <a:spAutoFit/>
          </a:bodyPr>
          <a:lstStyle/>
          <a:p>
            <a:pPr algn="ctr">
              <a:lnSpc>
                <a:spcPts val="9999"/>
              </a:lnSpc>
            </a:pPr>
            <a:r>
              <a:rPr lang="en-US" sz="9999">
                <a:solidFill>
                  <a:srgbClr val="227C9D"/>
                </a:solidFill>
                <a:latin typeface="Kollektif Bold"/>
              </a:rPr>
              <a:t>REVIEW</a:t>
            </a:r>
          </a:p>
          <a:p>
            <a:pPr algn="ctr">
              <a:lnSpc>
                <a:spcPts val="9999"/>
              </a:lnSpc>
            </a:pPr>
            <a:r>
              <a:rPr lang="en-US" sz="9999">
                <a:solidFill>
                  <a:srgbClr val="227C9D"/>
                </a:solidFill>
                <a:latin typeface="Kollektif Bold"/>
              </a:rPr>
              <a:t>JURNAL</a:t>
            </a:r>
          </a:p>
        </p:txBody>
      </p:sp>
      <p:sp>
        <p:nvSpPr>
          <p:cNvPr name="TextBox 9" id="9"/>
          <p:cNvSpPr txBox="true"/>
          <p:nvPr/>
        </p:nvSpPr>
        <p:spPr>
          <a:xfrm rot="0">
            <a:off x="5489368" y="5273763"/>
            <a:ext cx="7197206" cy="523246"/>
          </a:xfrm>
          <a:prstGeom prst="rect">
            <a:avLst/>
          </a:prstGeom>
        </p:spPr>
        <p:txBody>
          <a:bodyPr anchor="t" rtlCol="false" tIns="0" lIns="0" bIns="0" rIns="0">
            <a:spAutoFit/>
          </a:bodyPr>
          <a:lstStyle/>
          <a:p>
            <a:pPr algn="ctr">
              <a:lnSpc>
                <a:spcPts val="4070"/>
              </a:lnSpc>
            </a:pPr>
            <a:r>
              <a:rPr lang="en-US" sz="3700">
                <a:solidFill>
                  <a:srgbClr val="545454"/>
                </a:solidFill>
                <a:latin typeface="DM Sans Bold"/>
              </a:rPr>
              <a:t>Muhammad Yashlan Iskandar</a:t>
            </a:r>
          </a:p>
        </p:txBody>
      </p:sp>
      <p:sp>
        <p:nvSpPr>
          <p:cNvPr name="Freeform 10" id="10"/>
          <p:cNvSpPr/>
          <p:nvPr/>
        </p:nvSpPr>
        <p:spPr>
          <a:xfrm flipH="false" flipV="false" rot="-10800000">
            <a:off x="9525" y="63583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083809" y="63869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0" y="74707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10800000">
            <a:off x="0" y="85545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5400000">
            <a:off x="1083809" y="85545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10800000">
            <a:off x="1083809" y="962372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10800000">
            <a:off x="3321750" y="85831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3321750" y="74993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5400000">
            <a:off x="4405559" y="85831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2237941" y="966693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3321750" y="966693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0" y="96383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5400000">
            <a:off x="15470622" y="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16554431" y="0"/>
            <a:ext cx="1083809" cy="1083809"/>
          </a:xfrm>
          <a:custGeom>
            <a:avLst/>
            <a:gdLst/>
            <a:ahLst/>
            <a:cxnLst/>
            <a:rect r="r" b="b" t="t" l="l"/>
            <a:pathLst>
              <a:path h="1083809" w="1083809">
                <a:moveTo>
                  <a:pt x="0" y="0"/>
                </a:moveTo>
                <a:lnTo>
                  <a:pt x="1083808" y="0"/>
                </a:lnTo>
                <a:lnTo>
                  <a:pt x="1083808"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true" flipV="true" rot="0">
            <a:off x="17638239" y="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5400000">
            <a:off x="14386813"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5400000">
            <a:off x="15470622"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16554431" y="2167618"/>
            <a:ext cx="1083809" cy="1083809"/>
          </a:xfrm>
          <a:custGeom>
            <a:avLst/>
            <a:gdLst/>
            <a:ahLst/>
            <a:cxnLst/>
            <a:rect r="r" b="b" t="t" l="l"/>
            <a:pathLst>
              <a:path h="1083809" w="1083809">
                <a:moveTo>
                  <a:pt x="0" y="0"/>
                </a:moveTo>
                <a:lnTo>
                  <a:pt x="1083808" y="0"/>
                </a:lnTo>
                <a:lnTo>
                  <a:pt x="1083808"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5400000">
            <a:off x="17638239"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true" flipV="true" rot="5400000">
            <a:off x="17638239" y="2167618"/>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true" flipV="true" rot="0">
            <a:off x="15470622" y="4433486"/>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true" flipV="true" rot="5400000">
            <a:off x="16554431" y="4433486"/>
            <a:ext cx="1083809" cy="1083809"/>
          </a:xfrm>
          <a:custGeom>
            <a:avLst/>
            <a:gdLst/>
            <a:ahLst/>
            <a:cxnLst/>
            <a:rect r="r" b="b" t="t" l="l"/>
            <a:pathLst>
              <a:path h="1083809" w="1083809">
                <a:moveTo>
                  <a:pt x="1083808" y="1083809"/>
                </a:moveTo>
                <a:lnTo>
                  <a:pt x="0" y="1083809"/>
                </a:lnTo>
                <a:lnTo>
                  <a:pt x="0" y="0"/>
                </a:lnTo>
                <a:lnTo>
                  <a:pt x="1083808" y="0"/>
                </a:lnTo>
                <a:lnTo>
                  <a:pt x="1083808"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2" id="32"/>
          <p:cNvGrpSpPr/>
          <p:nvPr/>
        </p:nvGrpSpPr>
        <p:grpSpPr>
          <a:xfrm rot="2700000">
            <a:off x="-1376391" y="-3093321"/>
            <a:ext cx="7415398" cy="3565095"/>
            <a:chOff x="0" y="0"/>
            <a:chExt cx="660400" cy="317500"/>
          </a:xfrm>
        </p:grpSpPr>
        <p:sp>
          <p:nvSpPr>
            <p:cNvPr name="Freeform 33" id="3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4" id="3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5" id="35"/>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6" id="36"/>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7" id="37"/>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8" id="38"/>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9" id="39"/>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40" id="40"/>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41" id="41"/>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42" id="42"/>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43" id="43"/>
          <p:cNvSpPr txBox="true"/>
          <p:nvPr/>
        </p:nvSpPr>
        <p:spPr>
          <a:xfrm rot="0">
            <a:off x="5545397" y="5835109"/>
            <a:ext cx="7197206" cy="523246"/>
          </a:xfrm>
          <a:prstGeom prst="rect">
            <a:avLst/>
          </a:prstGeom>
        </p:spPr>
        <p:txBody>
          <a:bodyPr anchor="t" rtlCol="false" tIns="0" lIns="0" bIns="0" rIns="0">
            <a:spAutoFit/>
          </a:bodyPr>
          <a:lstStyle/>
          <a:p>
            <a:pPr algn="ctr">
              <a:lnSpc>
                <a:spcPts val="4070"/>
              </a:lnSpc>
            </a:pPr>
            <a:r>
              <a:rPr lang="en-US" sz="3700">
                <a:solidFill>
                  <a:srgbClr val="545454"/>
                </a:solidFill>
                <a:latin typeface="DM Sans Bold"/>
              </a:rPr>
              <a:t>2321210002</a:t>
            </a:r>
          </a:p>
        </p:txBody>
      </p:sp>
      <p:sp>
        <p:nvSpPr>
          <p:cNvPr name="TextBox 44" id="44"/>
          <p:cNvSpPr txBox="true"/>
          <p:nvPr/>
        </p:nvSpPr>
        <p:spPr>
          <a:xfrm rot="0">
            <a:off x="3882421" y="7339258"/>
            <a:ext cx="10523158" cy="1037596"/>
          </a:xfrm>
          <a:prstGeom prst="rect">
            <a:avLst/>
          </a:prstGeom>
        </p:spPr>
        <p:txBody>
          <a:bodyPr anchor="t" rtlCol="false" tIns="0" lIns="0" bIns="0" rIns="0">
            <a:spAutoFit/>
          </a:bodyPr>
          <a:lstStyle/>
          <a:p>
            <a:pPr algn="ctr">
              <a:lnSpc>
                <a:spcPts val="4070"/>
              </a:lnSpc>
            </a:pPr>
            <a:r>
              <a:rPr lang="en-US" sz="3700">
                <a:solidFill>
                  <a:srgbClr val="545454"/>
                </a:solidFill>
                <a:latin typeface="DM Sans Bold"/>
              </a:rPr>
              <a:t>Dosen Pengampu: </a:t>
            </a:r>
          </a:p>
          <a:p>
            <a:pPr algn="ctr">
              <a:lnSpc>
                <a:spcPts val="4070"/>
              </a:lnSpc>
            </a:pPr>
            <a:r>
              <a:rPr lang="en-US" sz="3700">
                <a:solidFill>
                  <a:srgbClr val="545454"/>
                </a:solidFill>
                <a:latin typeface="DM Sans Bold"/>
              </a:rPr>
              <a:t>RZ ABDUL AZIZ, ST.,MT.,Ph.D</a:t>
            </a:r>
          </a:p>
        </p:txBody>
      </p:sp>
      <p:sp>
        <p:nvSpPr>
          <p:cNvPr name="TextBox 45" id="45"/>
          <p:cNvSpPr txBox="true"/>
          <p:nvPr/>
        </p:nvSpPr>
        <p:spPr>
          <a:xfrm rot="0">
            <a:off x="4220047" y="3289527"/>
            <a:ext cx="9969052" cy="1422406"/>
          </a:xfrm>
          <a:prstGeom prst="rect">
            <a:avLst/>
          </a:prstGeom>
        </p:spPr>
        <p:txBody>
          <a:bodyPr anchor="t" rtlCol="false" tIns="0" lIns="0" bIns="0" rIns="0">
            <a:spAutoFit/>
          </a:bodyPr>
          <a:lstStyle/>
          <a:p>
            <a:pPr algn="ctr">
              <a:lnSpc>
                <a:spcPts val="4070"/>
              </a:lnSpc>
            </a:pPr>
            <a:r>
              <a:rPr lang="en-US" sz="3700">
                <a:solidFill>
                  <a:srgbClr val="004AAD"/>
                </a:solidFill>
                <a:latin typeface="DM Sans Bold Italics"/>
              </a:rPr>
              <a:t>Insights on the internet of things:</a:t>
            </a:r>
          </a:p>
          <a:p>
            <a:pPr algn="ctr">
              <a:lnSpc>
                <a:spcPts val="4070"/>
              </a:lnSpc>
            </a:pPr>
            <a:r>
              <a:rPr lang="en-US" sz="3700">
                <a:solidFill>
                  <a:srgbClr val="004AAD"/>
                </a:solidFill>
                <a:latin typeface="DM Sans Bold Italics"/>
              </a:rPr>
              <a:t> past, present, and future directions.</a:t>
            </a:r>
            <a:r>
              <a:rPr lang="en-US" sz="3700">
                <a:solidFill>
                  <a:srgbClr val="004AAD"/>
                </a:solidFill>
                <a:latin typeface="DM Sans Bold Italics"/>
              </a:rPr>
              <a:t> </a:t>
            </a:r>
          </a:p>
          <a:p>
            <a:pPr algn="ctr">
              <a:lnSpc>
                <a:spcPts val="3080"/>
              </a:lnSpc>
            </a:pPr>
            <a:r>
              <a:rPr lang="en-US" sz="2800">
                <a:solidFill>
                  <a:srgbClr val="004AAD"/>
                </a:solidFill>
                <a:latin typeface="Canva Sans Italics"/>
              </a:rPr>
              <a:t>oleh Tole sutikno dan Daniel Thalmann</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700000">
            <a:off x="-1878460" y="-3557393"/>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2222502" y="-2899308"/>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2414367" y="-2519427"/>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2545937" y="-2204894"/>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2613779" y="-1764743"/>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2613779" y="-1268077"/>
            <a:ext cx="4347674" cy="4347674"/>
          </a:xfrm>
          <a:prstGeom prst="line">
            <a:avLst/>
          </a:prstGeom>
          <a:ln cap="flat" w="28575">
            <a:solidFill>
              <a:srgbClr val="8CA9AD"/>
            </a:solidFill>
            <a:prstDash val="solid"/>
            <a:headEnd type="none" len="sm" w="sm"/>
            <a:tailEnd type="none" len="sm" w="sm"/>
          </a:ln>
        </p:spPr>
      </p:sp>
      <p:sp>
        <p:nvSpPr>
          <p:cNvPr name="AutoShape 10" id="10"/>
          <p:cNvSpPr/>
          <p:nvPr/>
        </p:nvSpPr>
        <p:spPr>
          <a:xfrm>
            <a:off x="-2603648" y="-849718"/>
            <a:ext cx="3963599" cy="3985594"/>
          </a:xfrm>
          <a:prstGeom prst="line">
            <a:avLst/>
          </a:prstGeom>
          <a:ln cap="flat" w="28575">
            <a:solidFill>
              <a:srgbClr val="8CA9AD"/>
            </a:solidFill>
            <a:prstDash val="solid"/>
            <a:headEnd type="none" len="sm" w="sm"/>
            <a:tailEnd type="none" len="sm" w="sm"/>
          </a:ln>
        </p:spPr>
      </p:sp>
      <p:sp>
        <p:nvSpPr>
          <p:cNvPr name="AutoShape 11" id="11"/>
          <p:cNvSpPr/>
          <p:nvPr/>
        </p:nvSpPr>
        <p:spPr>
          <a:xfrm>
            <a:off x="-2603702" y="-224236"/>
            <a:ext cx="3377485" cy="3360058"/>
          </a:xfrm>
          <a:prstGeom prst="line">
            <a:avLst/>
          </a:prstGeom>
          <a:ln cap="flat" w="28575">
            <a:solidFill>
              <a:srgbClr val="8CA9AD"/>
            </a:solidFill>
            <a:prstDash val="solid"/>
            <a:headEnd type="none" len="sm" w="sm"/>
            <a:tailEnd type="none" len="sm" w="sm"/>
          </a:ln>
        </p:spPr>
      </p:sp>
      <p:sp>
        <p:nvSpPr>
          <p:cNvPr name="AutoShape 12" id="12"/>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13" id="13"/>
          <p:cNvSpPr txBox="true"/>
          <p:nvPr/>
        </p:nvSpPr>
        <p:spPr>
          <a:xfrm rot="0">
            <a:off x="3121973" y="1387635"/>
            <a:ext cx="11830637" cy="1291590"/>
          </a:xfrm>
          <a:prstGeom prst="rect">
            <a:avLst/>
          </a:prstGeom>
        </p:spPr>
        <p:txBody>
          <a:bodyPr anchor="t" rtlCol="false" tIns="0" lIns="0" bIns="0" rIns="0">
            <a:spAutoFit/>
          </a:bodyPr>
          <a:lstStyle/>
          <a:p>
            <a:pPr algn="ctr">
              <a:lnSpc>
                <a:spcPts val="9600"/>
              </a:lnSpc>
            </a:pPr>
            <a:r>
              <a:rPr lang="en-US" sz="9600">
                <a:solidFill>
                  <a:srgbClr val="FE6D73"/>
                </a:solidFill>
                <a:latin typeface="Kollektif Bold"/>
              </a:rPr>
              <a:t>SARAN</a:t>
            </a:r>
          </a:p>
        </p:txBody>
      </p:sp>
      <p:grpSp>
        <p:nvGrpSpPr>
          <p:cNvPr name="Group 14" id="14"/>
          <p:cNvGrpSpPr/>
          <p:nvPr/>
        </p:nvGrpSpPr>
        <p:grpSpPr>
          <a:xfrm rot="-2700000">
            <a:off x="13823223" y="8272007"/>
            <a:ext cx="7415398" cy="3565095"/>
            <a:chOff x="0" y="0"/>
            <a:chExt cx="660400" cy="317500"/>
          </a:xfrm>
        </p:grpSpPr>
        <p:sp>
          <p:nvSpPr>
            <p:cNvPr name="Freeform 15" id="15"/>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6" id="16"/>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7" id="17"/>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18" id="18"/>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19" id="19"/>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20" id="20"/>
          <p:cNvSpPr txBox="true"/>
          <p:nvPr/>
        </p:nvSpPr>
        <p:spPr>
          <a:xfrm rot="0">
            <a:off x="3335389" y="3421400"/>
            <a:ext cx="11617221" cy="4265142"/>
          </a:xfrm>
          <a:prstGeom prst="rect">
            <a:avLst/>
          </a:prstGeom>
        </p:spPr>
        <p:txBody>
          <a:bodyPr anchor="t" rtlCol="false" tIns="0" lIns="0" bIns="0" rIns="0">
            <a:spAutoFit/>
          </a:bodyPr>
          <a:lstStyle/>
          <a:p>
            <a:pPr algn="just">
              <a:lnSpc>
                <a:spcPts val="3740"/>
              </a:lnSpc>
            </a:pPr>
            <a:r>
              <a:rPr lang="en-US" sz="3400">
                <a:solidFill>
                  <a:srgbClr val="545454"/>
                </a:solidFill>
                <a:latin typeface="DM Sans"/>
              </a:rPr>
              <a:t>Untuk pene</a:t>
            </a:r>
            <a:r>
              <a:rPr lang="en-US" sz="3400">
                <a:solidFill>
                  <a:srgbClr val="545454"/>
                </a:solidFill>
                <a:latin typeface="DM Sans"/>
              </a:rPr>
              <a:t>litian di Masa Depan:</a:t>
            </a:r>
          </a:p>
          <a:p>
            <a:pPr algn="just" marL="1468326" indent="-489442" lvl="2">
              <a:lnSpc>
                <a:spcPts val="3740"/>
              </a:lnSpc>
              <a:buFont typeface="Arial"/>
              <a:buChar char="⚬"/>
            </a:pPr>
            <a:r>
              <a:rPr lang="en-US" sz="3400">
                <a:solidFill>
                  <a:srgbClr val="545454"/>
                </a:solidFill>
                <a:latin typeface="DM Sans"/>
              </a:rPr>
              <a:t>Fok</a:t>
            </a:r>
            <a:r>
              <a:rPr lang="en-US" sz="3400">
                <a:solidFill>
                  <a:srgbClr val="545454"/>
                </a:solidFill>
                <a:latin typeface="DM Sans"/>
              </a:rPr>
              <a:t>us pada keamanan dan kerangka etika dalam penerapan teknologi IoT.</a:t>
            </a:r>
          </a:p>
          <a:p>
            <a:pPr algn="just" marL="1468326" indent="-489442" lvl="2">
              <a:lnSpc>
                <a:spcPts val="3740"/>
              </a:lnSpc>
              <a:buFont typeface="Arial"/>
              <a:buChar char="⚬"/>
            </a:pPr>
            <a:r>
              <a:rPr lang="en-US" sz="3400">
                <a:solidFill>
                  <a:srgbClr val="545454"/>
                </a:solidFill>
                <a:latin typeface="DM Sans"/>
              </a:rPr>
              <a:t>Studi lebih empiris mengenai dampak IoT terhadap struktur masyarakat dan perilaku individu.</a:t>
            </a:r>
          </a:p>
          <a:p>
            <a:pPr algn="just" marL="1468326" indent="-489442" lvl="2">
              <a:lnSpc>
                <a:spcPts val="3740"/>
              </a:lnSpc>
              <a:buFont typeface="Arial"/>
              <a:buChar char="⚬"/>
            </a:pPr>
            <a:r>
              <a:rPr lang="en-US" sz="3400">
                <a:solidFill>
                  <a:srgbClr val="545454"/>
                </a:solidFill>
                <a:latin typeface="DM Sans"/>
              </a:rPr>
              <a:t>Eval</a:t>
            </a:r>
            <a:r>
              <a:rPr lang="en-US" sz="3400">
                <a:solidFill>
                  <a:srgbClr val="545454"/>
                </a:solidFill>
                <a:latin typeface="DM Sans"/>
              </a:rPr>
              <a:t>uasi dampak lingkungan dari penerapan jaringan IoT dalam skala besar.</a:t>
            </a:r>
          </a:p>
          <a:p>
            <a:pPr algn="just">
              <a:lnSpc>
                <a:spcPts val="374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3833915" y="4189410"/>
            <a:ext cx="10620170" cy="1657984"/>
          </a:xfrm>
          <a:prstGeom prst="rect">
            <a:avLst/>
          </a:prstGeom>
        </p:spPr>
        <p:txBody>
          <a:bodyPr anchor="t" rtlCol="false" tIns="0" lIns="0" bIns="0" rIns="0">
            <a:spAutoFit/>
          </a:bodyPr>
          <a:lstStyle/>
          <a:p>
            <a:pPr algn="ctr">
              <a:lnSpc>
                <a:spcPts val="12399"/>
              </a:lnSpc>
            </a:pPr>
            <a:r>
              <a:rPr lang="en-US" sz="12399">
                <a:solidFill>
                  <a:srgbClr val="227C9D"/>
                </a:solidFill>
                <a:latin typeface="Kollektif Bold"/>
              </a:rPr>
              <a:t>THANK YOU</a:t>
            </a:r>
          </a:p>
        </p:txBody>
      </p:sp>
      <p:sp>
        <p:nvSpPr>
          <p:cNvPr name="Freeform 3" id="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0" id="20"/>
          <p:cNvGrpSpPr/>
          <p:nvPr/>
        </p:nvGrpSpPr>
        <p:grpSpPr>
          <a:xfrm rot="0">
            <a:off x="13123603" y="5475036"/>
            <a:ext cx="8847511" cy="8855676"/>
            <a:chOff x="0" y="0"/>
            <a:chExt cx="11796681" cy="11807568"/>
          </a:xfrm>
        </p:grpSpPr>
        <p:grpSp>
          <p:nvGrpSpPr>
            <p:cNvPr name="Group 21" id="21"/>
            <p:cNvGrpSpPr/>
            <p:nvPr/>
          </p:nvGrpSpPr>
          <p:grpSpPr>
            <a:xfrm rot="2700000">
              <a:off x="1676828" y="2799524"/>
              <a:ext cx="9887197" cy="4753460"/>
              <a:chOff x="0" y="0"/>
              <a:chExt cx="660400" cy="317500"/>
            </a:xfrm>
          </p:grpSpPr>
          <p:sp>
            <p:nvSpPr>
              <p:cNvPr name="Freeform 22" id="22"/>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3" id="23"/>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4" id="24"/>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25" id="25"/>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26" id="26"/>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27" id="27"/>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28" id="28"/>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29" id="29"/>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30" id="30"/>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31" id="31"/>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32" id="32"/>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grpSp>
        <p:nvGrpSpPr>
          <p:cNvPr name="Group 33" id="33"/>
          <p:cNvGrpSpPr/>
          <p:nvPr/>
        </p:nvGrpSpPr>
        <p:grpSpPr>
          <a:xfrm rot="0">
            <a:off x="-2634012" y="-5192964"/>
            <a:ext cx="8847511" cy="8855676"/>
            <a:chOff x="0" y="0"/>
            <a:chExt cx="11796681" cy="11807568"/>
          </a:xfrm>
        </p:grpSpPr>
        <p:grpSp>
          <p:nvGrpSpPr>
            <p:cNvPr name="Group 34" id="34"/>
            <p:cNvGrpSpPr/>
            <p:nvPr/>
          </p:nvGrpSpPr>
          <p:grpSpPr>
            <a:xfrm rot="2700000">
              <a:off x="1676828" y="2799524"/>
              <a:ext cx="9887197" cy="4753460"/>
              <a:chOff x="0" y="0"/>
              <a:chExt cx="660400" cy="317500"/>
            </a:xfrm>
          </p:grpSpPr>
          <p:sp>
            <p:nvSpPr>
              <p:cNvPr name="Freeform 35" id="35"/>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6" id="36"/>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7" id="37"/>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38" id="38"/>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39" id="39"/>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40" id="40"/>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41" id="41"/>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42" id="42"/>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43" id="43"/>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44" id="44"/>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45" id="45"/>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8503601">
            <a:off x="-3071074" y="-674170"/>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TextBox 5" id="5"/>
          <p:cNvSpPr txBox="true"/>
          <p:nvPr/>
        </p:nvSpPr>
        <p:spPr>
          <a:xfrm rot="0">
            <a:off x="3121973" y="1279828"/>
            <a:ext cx="12044053" cy="1291590"/>
          </a:xfrm>
          <a:prstGeom prst="rect">
            <a:avLst/>
          </a:prstGeom>
        </p:spPr>
        <p:txBody>
          <a:bodyPr anchor="t" rtlCol="false" tIns="0" lIns="0" bIns="0" rIns="0">
            <a:spAutoFit/>
          </a:bodyPr>
          <a:lstStyle/>
          <a:p>
            <a:pPr algn="ctr">
              <a:lnSpc>
                <a:spcPts val="9600"/>
              </a:lnSpc>
            </a:pPr>
            <a:r>
              <a:rPr lang="en-US" sz="9600">
                <a:solidFill>
                  <a:srgbClr val="FE6D73"/>
                </a:solidFill>
                <a:latin typeface="Kollektif Bold"/>
              </a:rPr>
              <a:t>LATAR BELAKANG</a:t>
            </a:r>
          </a:p>
        </p:txBody>
      </p:sp>
      <p:grpSp>
        <p:nvGrpSpPr>
          <p:cNvPr name="Group 6" id="6"/>
          <p:cNvGrpSpPr/>
          <p:nvPr/>
        </p:nvGrpSpPr>
        <p:grpSpPr>
          <a:xfrm rot="-2700000">
            <a:off x="13551601" y="8626807"/>
            <a:ext cx="7415398" cy="3565095"/>
            <a:chOff x="0" y="0"/>
            <a:chExt cx="660400" cy="317500"/>
          </a:xfrm>
        </p:grpSpPr>
        <p:sp>
          <p:nvSpPr>
            <p:cNvPr name="Freeform 7" id="7"/>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8" id="8"/>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9" id="9"/>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10" id="10"/>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11" id="11"/>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12" id="12"/>
          <p:cNvSpPr txBox="true"/>
          <p:nvPr/>
        </p:nvSpPr>
        <p:spPr>
          <a:xfrm rot="0">
            <a:off x="2571387" y="3091951"/>
            <a:ext cx="13376829" cy="6298247"/>
          </a:xfrm>
          <a:prstGeom prst="rect">
            <a:avLst/>
          </a:prstGeom>
        </p:spPr>
        <p:txBody>
          <a:bodyPr anchor="t" rtlCol="false" tIns="0" lIns="0" bIns="0" rIns="0">
            <a:spAutoFit/>
          </a:bodyPr>
          <a:lstStyle/>
          <a:p>
            <a:pPr algn="just" marL="604519" indent="-302260" lvl="1">
              <a:lnSpc>
                <a:spcPts val="3079"/>
              </a:lnSpc>
              <a:buFont typeface="Arial"/>
              <a:buChar char="•"/>
            </a:pPr>
            <a:r>
              <a:rPr lang="en-US" sz="2799">
                <a:solidFill>
                  <a:srgbClr val="545454"/>
                </a:solidFill>
                <a:latin typeface="DM Sans"/>
              </a:rPr>
              <a:t>Kevin Ashton menciptakan istilah "internet of things" (IoT) pada tahun 1999 untuk menggambarkan rencana Proctor and Gamble dalam menggunakan tag RFID di seluruh rantai pasokannya. Konsep ini bertujuan memberikan komputer kemampuan untuk mengamati lingkungan mereka sendiri.</a:t>
            </a:r>
          </a:p>
          <a:p>
            <a:pPr algn="just">
              <a:lnSpc>
                <a:spcPts val="3079"/>
              </a:lnSpc>
            </a:pPr>
          </a:p>
          <a:p>
            <a:pPr algn="just" marL="604519" indent="-302260" lvl="1">
              <a:lnSpc>
                <a:spcPts val="3079"/>
              </a:lnSpc>
              <a:buFont typeface="Arial"/>
              <a:buChar char="•"/>
            </a:pPr>
            <a:r>
              <a:rPr lang="en-US" sz="2799">
                <a:solidFill>
                  <a:srgbClr val="545454"/>
                </a:solidFill>
                <a:latin typeface="DM Sans"/>
              </a:rPr>
              <a:t>IoT dikembangkan dari visi Mark Weiser tentang komputasi di mana-mana yang diperkenalkan pada tahun 1991. Popularitas IoT meningkat setelah Gartner memasukkannya dalam daftar teknologi baru yang muncul pada tahun 2011. Pada tahun 2021, terdapat 11,3 miliar perangkat IoT yang aktif secara global, dan jumlah ini diperkirakan akan meningkat menjadi 13,1 miliar perangkat pada tahun 2022.</a:t>
            </a:r>
          </a:p>
          <a:p>
            <a:pPr algn="just">
              <a:lnSpc>
                <a:spcPts val="3079"/>
              </a:lnSpc>
            </a:pPr>
          </a:p>
          <a:p>
            <a:pPr algn="just" marL="604519" indent="-302260" lvl="1">
              <a:lnSpc>
                <a:spcPts val="3079"/>
              </a:lnSpc>
              <a:buFont typeface="Arial"/>
              <a:buChar char="•"/>
            </a:pPr>
            <a:r>
              <a:rPr lang="en-US" sz="2799">
                <a:solidFill>
                  <a:srgbClr val="545454"/>
                </a:solidFill>
                <a:latin typeface="DM Sans"/>
              </a:rPr>
              <a:t>Manfaat IoT meliputi peningkatan operasional di berbagai aplikasi dunia nyata, termasuk konsumen, perusahaan, manufaktur, dan industri. IoT memungkinkan individu untuk hidup dan bekerja lebih efektif serta memberikan organisasi wawasan real-time tentang kinerja sistem mereka.</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700000">
            <a:off x="-1376391" y="-3093321"/>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10" id="10"/>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11" id="11"/>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12" id="12"/>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13" id="13"/>
          <p:cNvSpPr txBox="true"/>
          <p:nvPr/>
        </p:nvSpPr>
        <p:spPr>
          <a:xfrm rot="0">
            <a:off x="3121973" y="1279828"/>
            <a:ext cx="12044053" cy="1291590"/>
          </a:xfrm>
          <a:prstGeom prst="rect">
            <a:avLst/>
          </a:prstGeom>
        </p:spPr>
        <p:txBody>
          <a:bodyPr anchor="t" rtlCol="false" tIns="0" lIns="0" bIns="0" rIns="0">
            <a:spAutoFit/>
          </a:bodyPr>
          <a:lstStyle/>
          <a:p>
            <a:pPr algn="ctr">
              <a:lnSpc>
                <a:spcPts val="9600"/>
              </a:lnSpc>
            </a:pPr>
            <a:r>
              <a:rPr lang="en-US" sz="9600">
                <a:solidFill>
                  <a:srgbClr val="FE6D73"/>
                </a:solidFill>
                <a:latin typeface="Kollektif Bold"/>
              </a:rPr>
              <a:t>TUJUAN</a:t>
            </a:r>
          </a:p>
        </p:txBody>
      </p:sp>
      <p:grpSp>
        <p:nvGrpSpPr>
          <p:cNvPr name="Group 14" id="14"/>
          <p:cNvGrpSpPr/>
          <p:nvPr/>
        </p:nvGrpSpPr>
        <p:grpSpPr>
          <a:xfrm rot="-2700000">
            <a:off x="13358367" y="8504452"/>
            <a:ext cx="7415398" cy="3565095"/>
            <a:chOff x="0" y="0"/>
            <a:chExt cx="660400" cy="317500"/>
          </a:xfrm>
        </p:grpSpPr>
        <p:sp>
          <p:nvSpPr>
            <p:cNvPr name="Freeform 15" id="15"/>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6" id="16"/>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7" id="17"/>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18" id="18"/>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19" id="19"/>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20" id="20"/>
          <p:cNvSpPr txBox="true"/>
          <p:nvPr/>
        </p:nvSpPr>
        <p:spPr>
          <a:xfrm rot="0">
            <a:off x="3686750" y="3493208"/>
            <a:ext cx="11617221" cy="4740281"/>
          </a:xfrm>
          <a:prstGeom prst="rect">
            <a:avLst/>
          </a:prstGeom>
        </p:spPr>
        <p:txBody>
          <a:bodyPr anchor="t" rtlCol="false" tIns="0" lIns="0" bIns="0" rIns="0">
            <a:spAutoFit/>
          </a:bodyPr>
          <a:lstStyle/>
          <a:p>
            <a:pPr algn="just" marL="647805" indent="-323903" lvl="1">
              <a:lnSpc>
                <a:spcPts val="3300"/>
              </a:lnSpc>
              <a:buFont typeface="Arial"/>
              <a:buChar char="•"/>
            </a:pPr>
            <a:r>
              <a:rPr lang="en-US" sz="3000">
                <a:solidFill>
                  <a:srgbClr val="545454"/>
                </a:solidFill>
                <a:latin typeface="DM Sans"/>
              </a:rPr>
              <a:t>Memfasilitasi berbagai sektor:</a:t>
            </a:r>
          </a:p>
          <a:p>
            <a:pPr algn="just" marL="1295611" indent="-431870" lvl="2">
              <a:lnSpc>
                <a:spcPts val="3300"/>
              </a:lnSpc>
              <a:buFont typeface="Arial"/>
              <a:buChar char="⚬"/>
            </a:pPr>
            <a:r>
              <a:rPr lang="en-US" sz="3000">
                <a:solidFill>
                  <a:srgbClr val="545454"/>
                </a:solidFill>
                <a:latin typeface="DM Sans"/>
              </a:rPr>
              <a:t>Pertanian: Pemantauan kondisi cuaca dan kes</a:t>
            </a:r>
            <a:r>
              <a:rPr lang="en-US" sz="3000">
                <a:solidFill>
                  <a:srgbClr val="545454"/>
                </a:solidFill>
                <a:latin typeface="DM Sans"/>
              </a:rPr>
              <a:t>ehatan tanah.</a:t>
            </a:r>
          </a:p>
          <a:p>
            <a:pPr algn="just" marL="1295611" indent="-431870" lvl="2">
              <a:lnSpc>
                <a:spcPts val="3300"/>
              </a:lnSpc>
              <a:buFont typeface="Arial"/>
              <a:buChar char="⚬"/>
            </a:pPr>
            <a:r>
              <a:rPr lang="en-US" sz="3000">
                <a:solidFill>
                  <a:srgbClr val="545454"/>
                </a:solidFill>
                <a:latin typeface="DM Sans"/>
              </a:rPr>
              <a:t>Perkotaan: Pemeliharaan infrastruktur dan otomasi rumah.</a:t>
            </a:r>
          </a:p>
          <a:p>
            <a:pPr algn="just" marL="1295611" indent="-431870" lvl="2">
              <a:lnSpc>
                <a:spcPts val="3300"/>
              </a:lnSpc>
              <a:buFont typeface="Arial"/>
              <a:buChar char="⚬"/>
            </a:pPr>
            <a:r>
              <a:rPr lang="en-US" sz="3000">
                <a:solidFill>
                  <a:srgbClr val="545454"/>
                </a:solidFill>
                <a:latin typeface="DM Sans"/>
              </a:rPr>
              <a:t>Kesehatan, perbankan, ritel, dan manufaktur.</a:t>
            </a:r>
          </a:p>
          <a:p>
            <a:pPr algn="just">
              <a:lnSpc>
                <a:spcPts val="3300"/>
              </a:lnSpc>
            </a:pPr>
          </a:p>
          <a:p>
            <a:pPr algn="just" marL="647805" indent="-323903" lvl="1">
              <a:lnSpc>
                <a:spcPts val="3300"/>
              </a:lnSpc>
              <a:buFont typeface="Arial"/>
              <a:buChar char="•"/>
            </a:pPr>
            <a:r>
              <a:rPr lang="en-US" sz="3000">
                <a:solidFill>
                  <a:srgbClr val="545454"/>
                </a:solidFill>
                <a:latin typeface="DM Sans"/>
              </a:rPr>
              <a:t>Pengembangan teknologi masa depan:</a:t>
            </a:r>
          </a:p>
          <a:p>
            <a:pPr algn="just" marL="1295611" indent="-431870" lvl="2">
              <a:lnSpc>
                <a:spcPts val="3300"/>
              </a:lnSpc>
              <a:buFont typeface="Arial"/>
              <a:buChar char="⚬"/>
            </a:pPr>
            <a:r>
              <a:rPr lang="en-US" sz="3000">
                <a:solidFill>
                  <a:srgbClr val="545454"/>
                </a:solidFill>
                <a:latin typeface="DM Sans"/>
              </a:rPr>
              <a:t>Integrasi dengan machine learning.</a:t>
            </a:r>
          </a:p>
          <a:p>
            <a:pPr algn="just" marL="1295611" indent="-431870" lvl="2">
              <a:lnSpc>
                <a:spcPts val="3300"/>
              </a:lnSpc>
              <a:buFont typeface="Arial"/>
              <a:buChar char="⚬"/>
            </a:pPr>
            <a:r>
              <a:rPr lang="en-US" sz="3000">
                <a:solidFill>
                  <a:srgbClr val="545454"/>
                </a:solidFill>
                <a:latin typeface="DM Sans"/>
              </a:rPr>
              <a:t>Beralih dari arsitektur perangkat tunggal ke strategi layanan mikro.</a:t>
            </a:r>
          </a:p>
          <a:p>
            <a:pPr algn="just">
              <a:lnSpc>
                <a:spcPts val="3300"/>
              </a:lnSpc>
            </a:pP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700000">
            <a:off x="-1376391" y="-3093321"/>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10" id="10"/>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11" id="11"/>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12" id="12"/>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13" id="13"/>
          <p:cNvSpPr txBox="true"/>
          <p:nvPr/>
        </p:nvSpPr>
        <p:spPr>
          <a:xfrm rot="0">
            <a:off x="3121973" y="1279828"/>
            <a:ext cx="12044053" cy="1291590"/>
          </a:xfrm>
          <a:prstGeom prst="rect">
            <a:avLst/>
          </a:prstGeom>
        </p:spPr>
        <p:txBody>
          <a:bodyPr anchor="t" rtlCol="false" tIns="0" lIns="0" bIns="0" rIns="0">
            <a:spAutoFit/>
          </a:bodyPr>
          <a:lstStyle/>
          <a:p>
            <a:pPr algn="ctr">
              <a:lnSpc>
                <a:spcPts val="9600"/>
              </a:lnSpc>
            </a:pPr>
            <a:r>
              <a:rPr lang="en-US" sz="9600">
                <a:solidFill>
                  <a:srgbClr val="FE6D73"/>
                </a:solidFill>
                <a:latin typeface="Kollektif Bold"/>
              </a:rPr>
              <a:t>TEORI</a:t>
            </a:r>
          </a:p>
        </p:txBody>
      </p:sp>
      <p:grpSp>
        <p:nvGrpSpPr>
          <p:cNvPr name="Group 14" id="14"/>
          <p:cNvGrpSpPr/>
          <p:nvPr/>
        </p:nvGrpSpPr>
        <p:grpSpPr>
          <a:xfrm rot="-2700000">
            <a:off x="13823223" y="8272007"/>
            <a:ext cx="7415398" cy="3565095"/>
            <a:chOff x="0" y="0"/>
            <a:chExt cx="660400" cy="317500"/>
          </a:xfrm>
        </p:grpSpPr>
        <p:sp>
          <p:nvSpPr>
            <p:cNvPr name="Freeform 15" id="15"/>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6" id="16"/>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7" id="17"/>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18" id="18"/>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19" id="19"/>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20" id="20"/>
          <p:cNvSpPr txBox="true"/>
          <p:nvPr/>
        </p:nvSpPr>
        <p:spPr>
          <a:xfrm rot="0">
            <a:off x="3771372" y="3607785"/>
            <a:ext cx="11617221" cy="3488531"/>
          </a:xfrm>
          <a:prstGeom prst="rect">
            <a:avLst/>
          </a:prstGeom>
        </p:spPr>
        <p:txBody>
          <a:bodyPr anchor="t" rtlCol="false" tIns="0" lIns="0" bIns="0" rIns="0">
            <a:spAutoFit/>
          </a:bodyPr>
          <a:lstStyle/>
          <a:p>
            <a:pPr algn="just" marL="647700" indent="-323850" lvl="1">
              <a:lnSpc>
                <a:spcPts val="3300"/>
              </a:lnSpc>
              <a:buFont typeface="Arial"/>
              <a:buChar char="•"/>
            </a:pPr>
            <a:r>
              <a:rPr lang="en-US" sz="3000">
                <a:solidFill>
                  <a:srgbClr val="545454"/>
                </a:solidFill>
                <a:latin typeface="DM Sans"/>
              </a:rPr>
              <a:t>Arsitektur IoT:</a:t>
            </a:r>
          </a:p>
          <a:p>
            <a:pPr algn="just" marL="1295400" indent="-431800" lvl="2">
              <a:lnSpc>
                <a:spcPts val="3300"/>
              </a:lnSpc>
              <a:buFont typeface="Arial"/>
              <a:buChar char="⚬"/>
            </a:pPr>
            <a:r>
              <a:rPr lang="en-US" sz="3000">
                <a:solidFill>
                  <a:srgbClr val="545454"/>
                </a:solidFill>
                <a:latin typeface="DM Sans"/>
              </a:rPr>
              <a:t>Terdiri dari tiga lapisan: device, gateway, dan platform.</a:t>
            </a:r>
          </a:p>
          <a:p>
            <a:pPr algn="just" marL="1295400" indent="-431800" lvl="2">
              <a:lnSpc>
                <a:spcPts val="3300"/>
              </a:lnSpc>
              <a:buFont typeface="Arial"/>
              <a:buChar char="⚬"/>
            </a:pPr>
            <a:r>
              <a:rPr lang="en-US" sz="3000">
                <a:solidFill>
                  <a:srgbClr val="545454"/>
                </a:solidFill>
                <a:latin typeface="DM Sans"/>
              </a:rPr>
              <a:t>Empat tahap tata letak arsitektur IoT:</a:t>
            </a:r>
          </a:p>
          <a:p>
            <a:pPr algn="just" marL="1943100" indent="-485775" lvl="3">
              <a:lnSpc>
                <a:spcPts val="3300"/>
              </a:lnSpc>
              <a:buFont typeface="Arial"/>
              <a:buChar char="￭"/>
            </a:pPr>
            <a:r>
              <a:rPr lang="en-US" sz="3000">
                <a:solidFill>
                  <a:srgbClr val="545454"/>
                </a:solidFill>
                <a:latin typeface="DM Sans"/>
              </a:rPr>
              <a:t>Sensor dan aktuator.</a:t>
            </a:r>
          </a:p>
          <a:p>
            <a:pPr algn="just" marL="1943100" indent="-485775" lvl="3">
              <a:lnSpc>
                <a:spcPts val="3300"/>
              </a:lnSpc>
              <a:buFont typeface="Arial"/>
              <a:buChar char="￭"/>
            </a:pPr>
            <a:r>
              <a:rPr lang="en-US" sz="3000">
                <a:solidFill>
                  <a:srgbClr val="545454"/>
                </a:solidFill>
                <a:latin typeface="DM Sans"/>
              </a:rPr>
              <a:t>Gateway dan sistem akuisisi data.</a:t>
            </a:r>
          </a:p>
          <a:p>
            <a:pPr algn="just" marL="1943100" indent="-485775" lvl="3">
              <a:lnSpc>
                <a:spcPts val="3300"/>
              </a:lnSpc>
              <a:buFont typeface="Arial"/>
              <a:buChar char="￭"/>
            </a:pPr>
            <a:r>
              <a:rPr lang="en-US" sz="3000">
                <a:solidFill>
                  <a:srgbClr val="545454"/>
                </a:solidFill>
                <a:latin typeface="DM Sans"/>
              </a:rPr>
              <a:t>Pemrosesan data TI tepi.</a:t>
            </a:r>
          </a:p>
          <a:p>
            <a:pPr algn="just" marL="1943100" indent="-485775" lvl="3">
              <a:lnSpc>
                <a:spcPts val="3300"/>
              </a:lnSpc>
              <a:buFont typeface="Arial"/>
              <a:buChar char="￭"/>
            </a:pPr>
            <a:r>
              <a:rPr lang="en-US" sz="3000">
                <a:solidFill>
                  <a:srgbClr val="545454"/>
                </a:solidFill>
                <a:latin typeface="DM Sans"/>
              </a:rPr>
              <a:t>Pusat data dan cloud.</a:t>
            </a:r>
          </a:p>
          <a:p>
            <a:pPr algn="just">
              <a:lnSpc>
                <a:spcPts val="330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700000">
            <a:off x="-1376391" y="-3093321"/>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10" id="10"/>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11" id="11"/>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12" id="12"/>
          <p:cNvSpPr/>
          <p:nvPr/>
        </p:nvSpPr>
        <p:spPr>
          <a:xfrm>
            <a:off x="-2509797" y="905760"/>
            <a:ext cx="2628598" cy="2671969"/>
          </a:xfrm>
          <a:prstGeom prst="line">
            <a:avLst/>
          </a:prstGeom>
          <a:ln cap="flat" w="28575">
            <a:solidFill>
              <a:srgbClr val="8CA9AD"/>
            </a:solidFill>
            <a:prstDash val="solid"/>
            <a:headEnd type="none" len="sm" w="sm"/>
            <a:tailEnd type="none" len="sm" w="sm"/>
          </a:ln>
        </p:spPr>
      </p:sp>
      <p:grpSp>
        <p:nvGrpSpPr>
          <p:cNvPr name="Group 13" id="13"/>
          <p:cNvGrpSpPr/>
          <p:nvPr/>
        </p:nvGrpSpPr>
        <p:grpSpPr>
          <a:xfrm rot="-2700000">
            <a:off x="13823223" y="8272007"/>
            <a:ext cx="7415398" cy="3565095"/>
            <a:chOff x="0" y="0"/>
            <a:chExt cx="660400" cy="317500"/>
          </a:xfrm>
        </p:grpSpPr>
        <p:sp>
          <p:nvSpPr>
            <p:cNvPr name="Freeform 14" id="14"/>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5" id="15"/>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6" id="16"/>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17" id="17"/>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18" id="18"/>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Freeform 19" id="19"/>
          <p:cNvSpPr/>
          <p:nvPr/>
        </p:nvSpPr>
        <p:spPr>
          <a:xfrm flipH="false" flipV="false" rot="0">
            <a:off x="4838365" y="2809207"/>
            <a:ext cx="8611271" cy="6449093"/>
          </a:xfrm>
          <a:custGeom>
            <a:avLst/>
            <a:gdLst/>
            <a:ahLst/>
            <a:cxnLst/>
            <a:rect r="r" b="b" t="t" l="l"/>
            <a:pathLst>
              <a:path h="6449093" w="8611271">
                <a:moveTo>
                  <a:pt x="0" y="0"/>
                </a:moveTo>
                <a:lnTo>
                  <a:pt x="8611270" y="0"/>
                </a:lnTo>
                <a:lnTo>
                  <a:pt x="8611270" y="6449093"/>
                </a:lnTo>
                <a:lnTo>
                  <a:pt x="0" y="6449093"/>
                </a:lnTo>
                <a:lnTo>
                  <a:pt x="0" y="0"/>
                </a:lnTo>
                <a:close/>
              </a:path>
            </a:pathLst>
          </a:custGeom>
          <a:blipFill>
            <a:blip r:embed="rId2"/>
            <a:stretch>
              <a:fillRect l="0" t="0" r="0" b="0"/>
            </a:stretch>
          </a:blipFill>
        </p:spPr>
      </p:sp>
      <p:sp>
        <p:nvSpPr>
          <p:cNvPr name="TextBox 20" id="20"/>
          <p:cNvSpPr txBox="true"/>
          <p:nvPr/>
        </p:nvSpPr>
        <p:spPr>
          <a:xfrm rot="0">
            <a:off x="3121973" y="1279828"/>
            <a:ext cx="12044053" cy="1291590"/>
          </a:xfrm>
          <a:prstGeom prst="rect">
            <a:avLst/>
          </a:prstGeom>
        </p:spPr>
        <p:txBody>
          <a:bodyPr anchor="t" rtlCol="false" tIns="0" lIns="0" bIns="0" rIns="0">
            <a:spAutoFit/>
          </a:bodyPr>
          <a:lstStyle/>
          <a:p>
            <a:pPr algn="ctr">
              <a:lnSpc>
                <a:spcPts val="9600"/>
              </a:lnSpc>
            </a:pPr>
            <a:r>
              <a:rPr lang="en-US" sz="9600">
                <a:solidFill>
                  <a:srgbClr val="FE6D73"/>
                </a:solidFill>
                <a:latin typeface="Kollektif Bold"/>
              </a:rPr>
              <a:t>TEORI</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700000">
            <a:off x="-1376391" y="-3093321"/>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10" id="10"/>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11" id="11"/>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12" id="12"/>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13" id="13"/>
          <p:cNvSpPr txBox="true"/>
          <p:nvPr/>
        </p:nvSpPr>
        <p:spPr>
          <a:xfrm rot="0">
            <a:off x="3121973" y="1279828"/>
            <a:ext cx="12044053" cy="1291590"/>
          </a:xfrm>
          <a:prstGeom prst="rect">
            <a:avLst/>
          </a:prstGeom>
        </p:spPr>
        <p:txBody>
          <a:bodyPr anchor="t" rtlCol="false" tIns="0" lIns="0" bIns="0" rIns="0">
            <a:spAutoFit/>
          </a:bodyPr>
          <a:lstStyle/>
          <a:p>
            <a:pPr algn="ctr">
              <a:lnSpc>
                <a:spcPts val="9600"/>
              </a:lnSpc>
            </a:pPr>
            <a:r>
              <a:rPr lang="en-US" sz="9600">
                <a:solidFill>
                  <a:srgbClr val="FE6D73"/>
                </a:solidFill>
                <a:latin typeface="Kollektif Bold"/>
              </a:rPr>
              <a:t>METODOLOGI</a:t>
            </a:r>
          </a:p>
        </p:txBody>
      </p:sp>
      <p:grpSp>
        <p:nvGrpSpPr>
          <p:cNvPr name="Group 14" id="14"/>
          <p:cNvGrpSpPr/>
          <p:nvPr/>
        </p:nvGrpSpPr>
        <p:grpSpPr>
          <a:xfrm rot="-2700000">
            <a:off x="13823223" y="8272007"/>
            <a:ext cx="7415398" cy="3565095"/>
            <a:chOff x="0" y="0"/>
            <a:chExt cx="660400" cy="317500"/>
          </a:xfrm>
        </p:grpSpPr>
        <p:sp>
          <p:nvSpPr>
            <p:cNvPr name="Freeform 15" id="15"/>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6" id="16"/>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7" id="17"/>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18" id="18"/>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19" id="19"/>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20" id="20"/>
          <p:cNvSpPr txBox="true"/>
          <p:nvPr/>
        </p:nvSpPr>
        <p:spPr>
          <a:xfrm rot="0">
            <a:off x="3685446" y="4201802"/>
            <a:ext cx="11617221" cy="2114550"/>
          </a:xfrm>
          <a:prstGeom prst="rect">
            <a:avLst/>
          </a:prstGeom>
        </p:spPr>
        <p:txBody>
          <a:bodyPr anchor="t" rtlCol="false" tIns="0" lIns="0" bIns="0" rIns="0">
            <a:spAutoFit/>
          </a:bodyPr>
          <a:lstStyle/>
          <a:p>
            <a:pPr algn="just">
              <a:lnSpc>
                <a:spcPts val="3300"/>
              </a:lnSpc>
            </a:pPr>
            <a:r>
              <a:rPr lang="en-US" sz="3000">
                <a:solidFill>
                  <a:srgbClr val="545454"/>
                </a:solidFill>
                <a:latin typeface="DM Sans"/>
              </a:rPr>
              <a:t>Pengumpulan dan Analisis Data:</a:t>
            </a:r>
          </a:p>
          <a:p>
            <a:pPr algn="just" marL="647700" indent="-323850" lvl="1">
              <a:lnSpc>
                <a:spcPts val="3300"/>
              </a:lnSpc>
              <a:buFont typeface="Arial"/>
              <a:buChar char="•"/>
            </a:pPr>
            <a:r>
              <a:rPr lang="en-US" sz="3000">
                <a:solidFill>
                  <a:srgbClr val="545454"/>
                </a:solidFill>
                <a:latin typeface="DM Sans"/>
              </a:rPr>
              <a:t>Menggunakan aplikasi high-end untuk mengumpulkan data.</a:t>
            </a:r>
          </a:p>
          <a:p>
            <a:pPr algn="just" marL="647700" indent="-323850" lvl="1">
              <a:lnSpc>
                <a:spcPts val="3300"/>
              </a:lnSpc>
              <a:buFont typeface="Arial"/>
              <a:buChar char="•"/>
            </a:pPr>
            <a:r>
              <a:rPr lang="en-US" sz="3000">
                <a:solidFill>
                  <a:srgbClr val="545454"/>
                </a:solidFill>
                <a:latin typeface="DM Sans"/>
              </a:rPr>
              <a:t>Mengevaluasi, memproses, dan memberikan solusi perbaikan berdasarkan data yang dikumpulkan.</a:t>
            </a:r>
          </a:p>
          <a:p>
            <a:pPr algn="just">
              <a:lnSpc>
                <a:spcPts val="3300"/>
              </a:lnSpc>
            </a:pP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700000">
            <a:off x="-1878460" y="-3557393"/>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2222502" y="-2899308"/>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2414367" y="-2519427"/>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2545937" y="-2204894"/>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2613779" y="-1764743"/>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2613779" y="-1268077"/>
            <a:ext cx="4347674" cy="4347674"/>
          </a:xfrm>
          <a:prstGeom prst="line">
            <a:avLst/>
          </a:prstGeom>
          <a:ln cap="flat" w="28575">
            <a:solidFill>
              <a:srgbClr val="8CA9AD"/>
            </a:solidFill>
            <a:prstDash val="solid"/>
            <a:headEnd type="none" len="sm" w="sm"/>
            <a:tailEnd type="none" len="sm" w="sm"/>
          </a:ln>
        </p:spPr>
      </p:sp>
      <p:sp>
        <p:nvSpPr>
          <p:cNvPr name="AutoShape 10" id="10"/>
          <p:cNvSpPr/>
          <p:nvPr/>
        </p:nvSpPr>
        <p:spPr>
          <a:xfrm>
            <a:off x="-2603648" y="-849718"/>
            <a:ext cx="3963599" cy="3985594"/>
          </a:xfrm>
          <a:prstGeom prst="line">
            <a:avLst/>
          </a:prstGeom>
          <a:ln cap="flat" w="28575">
            <a:solidFill>
              <a:srgbClr val="8CA9AD"/>
            </a:solidFill>
            <a:prstDash val="solid"/>
            <a:headEnd type="none" len="sm" w="sm"/>
            <a:tailEnd type="none" len="sm" w="sm"/>
          </a:ln>
        </p:spPr>
      </p:sp>
      <p:sp>
        <p:nvSpPr>
          <p:cNvPr name="AutoShape 11" id="11"/>
          <p:cNvSpPr/>
          <p:nvPr/>
        </p:nvSpPr>
        <p:spPr>
          <a:xfrm>
            <a:off x="-2603702" y="-224236"/>
            <a:ext cx="3377485" cy="3360058"/>
          </a:xfrm>
          <a:prstGeom prst="line">
            <a:avLst/>
          </a:prstGeom>
          <a:ln cap="flat" w="28575">
            <a:solidFill>
              <a:srgbClr val="8CA9AD"/>
            </a:solidFill>
            <a:prstDash val="solid"/>
            <a:headEnd type="none" len="sm" w="sm"/>
            <a:tailEnd type="none" len="sm" w="sm"/>
          </a:ln>
        </p:spPr>
      </p:sp>
      <p:sp>
        <p:nvSpPr>
          <p:cNvPr name="AutoShape 12" id="12"/>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13" id="13"/>
          <p:cNvSpPr txBox="true"/>
          <p:nvPr/>
        </p:nvSpPr>
        <p:spPr>
          <a:xfrm rot="0">
            <a:off x="3121973" y="1387635"/>
            <a:ext cx="11830637" cy="1291590"/>
          </a:xfrm>
          <a:prstGeom prst="rect">
            <a:avLst/>
          </a:prstGeom>
        </p:spPr>
        <p:txBody>
          <a:bodyPr anchor="t" rtlCol="false" tIns="0" lIns="0" bIns="0" rIns="0">
            <a:spAutoFit/>
          </a:bodyPr>
          <a:lstStyle/>
          <a:p>
            <a:pPr algn="ctr">
              <a:lnSpc>
                <a:spcPts val="9600"/>
              </a:lnSpc>
            </a:pPr>
            <a:r>
              <a:rPr lang="en-US" sz="9600">
                <a:solidFill>
                  <a:srgbClr val="FE6D73"/>
                </a:solidFill>
                <a:latin typeface="Kollektif Bold"/>
              </a:rPr>
              <a:t>HASIL</a:t>
            </a:r>
          </a:p>
        </p:txBody>
      </p:sp>
      <p:grpSp>
        <p:nvGrpSpPr>
          <p:cNvPr name="Group 14" id="14"/>
          <p:cNvGrpSpPr/>
          <p:nvPr/>
        </p:nvGrpSpPr>
        <p:grpSpPr>
          <a:xfrm rot="-2700000">
            <a:off x="13823223" y="8272007"/>
            <a:ext cx="7415398" cy="3565095"/>
            <a:chOff x="0" y="0"/>
            <a:chExt cx="660400" cy="317500"/>
          </a:xfrm>
        </p:grpSpPr>
        <p:sp>
          <p:nvSpPr>
            <p:cNvPr name="Freeform 15" id="15"/>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6" id="16"/>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7" id="17"/>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18" id="18"/>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19" id="19"/>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20" id="20"/>
          <p:cNvSpPr txBox="true"/>
          <p:nvPr/>
        </p:nvSpPr>
        <p:spPr>
          <a:xfrm rot="0">
            <a:off x="3608670" y="3314501"/>
            <a:ext cx="11617221" cy="5048256"/>
          </a:xfrm>
          <a:prstGeom prst="rect">
            <a:avLst/>
          </a:prstGeom>
        </p:spPr>
        <p:txBody>
          <a:bodyPr anchor="t" rtlCol="false" tIns="0" lIns="0" bIns="0" rIns="0">
            <a:spAutoFit/>
          </a:bodyPr>
          <a:lstStyle/>
          <a:p>
            <a:pPr algn="just" marL="647805" indent="-323903" lvl="1">
              <a:lnSpc>
                <a:spcPts val="3300"/>
              </a:lnSpc>
              <a:buFont typeface="Arial"/>
              <a:buChar char="•"/>
            </a:pPr>
            <a:r>
              <a:rPr lang="en-US" sz="3000">
                <a:solidFill>
                  <a:srgbClr val="545454"/>
                </a:solidFill>
                <a:latin typeface="DM Sans"/>
              </a:rPr>
              <a:t>Penerapan IoT:</a:t>
            </a:r>
          </a:p>
          <a:p>
            <a:pPr algn="just" marL="1295611" indent="-431870" lvl="2">
              <a:lnSpc>
                <a:spcPts val="3300"/>
              </a:lnSpc>
              <a:buFont typeface="Arial"/>
              <a:buChar char="⚬"/>
            </a:pPr>
            <a:r>
              <a:rPr lang="en-US" sz="3000">
                <a:solidFill>
                  <a:srgbClr val="545454"/>
                </a:solidFill>
                <a:latin typeface="DM Sans"/>
              </a:rPr>
              <a:t>Pertanian presisi.</a:t>
            </a:r>
          </a:p>
          <a:p>
            <a:pPr algn="just" marL="1295611" indent="-431870" lvl="2">
              <a:lnSpc>
                <a:spcPts val="3300"/>
              </a:lnSpc>
              <a:buFont typeface="Arial"/>
              <a:buChar char="⚬"/>
            </a:pPr>
            <a:r>
              <a:rPr lang="en-US" sz="3000">
                <a:solidFill>
                  <a:srgbClr val="545454"/>
                </a:solidFill>
                <a:latin typeface="DM Sans"/>
              </a:rPr>
              <a:t>Otomasi rumah dan pemeliharaan infrastruktur di kota pintar.</a:t>
            </a:r>
          </a:p>
          <a:p>
            <a:pPr algn="just" marL="1295611" indent="-431870" lvl="2">
              <a:lnSpc>
                <a:spcPts val="3300"/>
              </a:lnSpc>
              <a:buFont typeface="Arial"/>
              <a:buChar char="⚬"/>
            </a:pPr>
            <a:r>
              <a:rPr lang="en-US" sz="3000">
                <a:solidFill>
                  <a:srgbClr val="545454"/>
                </a:solidFill>
                <a:latin typeface="DM Sans"/>
              </a:rPr>
              <a:t>Peningkatan kualitas hidup dan efisiensi biaya.</a:t>
            </a:r>
          </a:p>
          <a:p>
            <a:pPr algn="just">
              <a:lnSpc>
                <a:spcPts val="3300"/>
              </a:lnSpc>
            </a:pPr>
          </a:p>
          <a:p>
            <a:pPr algn="just" marL="647805" indent="-323903" lvl="1">
              <a:lnSpc>
                <a:spcPts val="3300"/>
              </a:lnSpc>
              <a:buFont typeface="Arial"/>
              <a:buChar char="•"/>
            </a:pPr>
            <a:r>
              <a:rPr lang="en-US" sz="3000">
                <a:solidFill>
                  <a:srgbClr val="545454"/>
                </a:solidFill>
                <a:latin typeface="DM Sans"/>
              </a:rPr>
              <a:t>Dampak IoT:</a:t>
            </a:r>
          </a:p>
          <a:p>
            <a:pPr algn="just" marL="1295611" indent="-431870" lvl="2">
              <a:lnSpc>
                <a:spcPts val="3300"/>
              </a:lnSpc>
              <a:buFont typeface="Arial"/>
              <a:buChar char="⚬"/>
            </a:pPr>
            <a:r>
              <a:rPr lang="en-US" sz="3000">
                <a:solidFill>
                  <a:srgbClr val="545454"/>
                </a:solidFill>
                <a:latin typeface="DM Sans"/>
              </a:rPr>
              <a:t>Transformasi di berbagai sektor: kesehatan, perbankan, ritel, dan manufaktur.</a:t>
            </a:r>
          </a:p>
          <a:p>
            <a:pPr algn="just" marL="1295611" indent="-431870" lvl="2">
              <a:lnSpc>
                <a:spcPts val="3300"/>
              </a:lnSpc>
              <a:buFont typeface="Arial"/>
              <a:buChar char="⚬"/>
            </a:pPr>
            <a:r>
              <a:rPr lang="en-US" sz="3000">
                <a:solidFill>
                  <a:srgbClr val="545454"/>
                </a:solidFill>
                <a:latin typeface="DM Sans"/>
              </a:rPr>
              <a:t>Teknologi pendukung seperti machine learning semakin efektif dengan adanya IoT.</a:t>
            </a:r>
          </a:p>
          <a:p>
            <a:pPr algn="just">
              <a:lnSpc>
                <a:spcPts val="330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700000">
            <a:off x="-1878460" y="-3557393"/>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2222502" y="-2899308"/>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2414367" y="-2519427"/>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2545937" y="-2204894"/>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2613779" y="-1764743"/>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2613779" y="-1268077"/>
            <a:ext cx="4347674" cy="4347674"/>
          </a:xfrm>
          <a:prstGeom prst="line">
            <a:avLst/>
          </a:prstGeom>
          <a:ln cap="flat" w="28575">
            <a:solidFill>
              <a:srgbClr val="8CA9AD"/>
            </a:solidFill>
            <a:prstDash val="solid"/>
            <a:headEnd type="none" len="sm" w="sm"/>
            <a:tailEnd type="none" len="sm" w="sm"/>
          </a:ln>
        </p:spPr>
      </p:sp>
      <p:sp>
        <p:nvSpPr>
          <p:cNvPr name="AutoShape 10" id="10"/>
          <p:cNvSpPr/>
          <p:nvPr/>
        </p:nvSpPr>
        <p:spPr>
          <a:xfrm>
            <a:off x="-2603648" y="-849718"/>
            <a:ext cx="3963599" cy="3985594"/>
          </a:xfrm>
          <a:prstGeom prst="line">
            <a:avLst/>
          </a:prstGeom>
          <a:ln cap="flat" w="28575">
            <a:solidFill>
              <a:srgbClr val="8CA9AD"/>
            </a:solidFill>
            <a:prstDash val="solid"/>
            <a:headEnd type="none" len="sm" w="sm"/>
            <a:tailEnd type="none" len="sm" w="sm"/>
          </a:ln>
        </p:spPr>
      </p:sp>
      <p:sp>
        <p:nvSpPr>
          <p:cNvPr name="AutoShape 11" id="11"/>
          <p:cNvSpPr/>
          <p:nvPr/>
        </p:nvSpPr>
        <p:spPr>
          <a:xfrm>
            <a:off x="-2603702" y="-224236"/>
            <a:ext cx="3377485" cy="3360058"/>
          </a:xfrm>
          <a:prstGeom prst="line">
            <a:avLst/>
          </a:prstGeom>
          <a:ln cap="flat" w="28575">
            <a:solidFill>
              <a:srgbClr val="8CA9AD"/>
            </a:solidFill>
            <a:prstDash val="solid"/>
            <a:headEnd type="none" len="sm" w="sm"/>
            <a:tailEnd type="none" len="sm" w="sm"/>
          </a:ln>
        </p:spPr>
      </p:sp>
      <p:sp>
        <p:nvSpPr>
          <p:cNvPr name="AutoShape 12" id="12"/>
          <p:cNvSpPr/>
          <p:nvPr/>
        </p:nvSpPr>
        <p:spPr>
          <a:xfrm>
            <a:off x="-2509797" y="905760"/>
            <a:ext cx="2628598" cy="2671969"/>
          </a:xfrm>
          <a:prstGeom prst="line">
            <a:avLst/>
          </a:prstGeom>
          <a:ln cap="flat" w="28575">
            <a:solidFill>
              <a:srgbClr val="8CA9AD"/>
            </a:solidFill>
            <a:prstDash val="solid"/>
            <a:headEnd type="none" len="sm" w="sm"/>
            <a:tailEnd type="none" len="sm" w="sm"/>
          </a:ln>
        </p:spPr>
      </p:sp>
      <p:grpSp>
        <p:nvGrpSpPr>
          <p:cNvPr name="Group 13" id="13"/>
          <p:cNvGrpSpPr/>
          <p:nvPr/>
        </p:nvGrpSpPr>
        <p:grpSpPr>
          <a:xfrm rot="-2700000">
            <a:off x="13823223" y="8272007"/>
            <a:ext cx="7415398" cy="3565095"/>
            <a:chOff x="0" y="0"/>
            <a:chExt cx="660400" cy="317500"/>
          </a:xfrm>
        </p:grpSpPr>
        <p:sp>
          <p:nvSpPr>
            <p:cNvPr name="Freeform 14" id="14"/>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5" id="15"/>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6" id="16"/>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17" id="17"/>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18" id="18"/>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Freeform 19" id="19"/>
          <p:cNvSpPr/>
          <p:nvPr/>
        </p:nvSpPr>
        <p:spPr>
          <a:xfrm flipH="false" flipV="false" rot="0">
            <a:off x="2500231" y="3135822"/>
            <a:ext cx="13074122" cy="5835343"/>
          </a:xfrm>
          <a:custGeom>
            <a:avLst/>
            <a:gdLst/>
            <a:ahLst/>
            <a:cxnLst/>
            <a:rect r="r" b="b" t="t" l="l"/>
            <a:pathLst>
              <a:path h="5835343" w="13074122">
                <a:moveTo>
                  <a:pt x="0" y="0"/>
                </a:moveTo>
                <a:lnTo>
                  <a:pt x="13074122" y="0"/>
                </a:lnTo>
                <a:lnTo>
                  <a:pt x="13074122" y="5835342"/>
                </a:lnTo>
                <a:lnTo>
                  <a:pt x="0" y="5835342"/>
                </a:lnTo>
                <a:lnTo>
                  <a:pt x="0" y="0"/>
                </a:lnTo>
                <a:close/>
              </a:path>
            </a:pathLst>
          </a:custGeom>
          <a:blipFill>
            <a:blip r:embed="rId2"/>
            <a:stretch>
              <a:fillRect l="0" t="0" r="0" b="0"/>
            </a:stretch>
          </a:blipFill>
        </p:spPr>
      </p:sp>
      <p:sp>
        <p:nvSpPr>
          <p:cNvPr name="TextBox 20" id="20"/>
          <p:cNvSpPr txBox="true"/>
          <p:nvPr/>
        </p:nvSpPr>
        <p:spPr>
          <a:xfrm rot="0">
            <a:off x="3121973" y="1387635"/>
            <a:ext cx="11830637" cy="1291590"/>
          </a:xfrm>
          <a:prstGeom prst="rect">
            <a:avLst/>
          </a:prstGeom>
        </p:spPr>
        <p:txBody>
          <a:bodyPr anchor="t" rtlCol="false" tIns="0" lIns="0" bIns="0" rIns="0">
            <a:spAutoFit/>
          </a:bodyPr>
          <a:lstStyle/>
          <a:p>
            <a:pPr algn="ctr">
              <a:lnSpc>
                <a:spcPts val="9600"/>
              </a:lnSpc>
            </a:pPr>
            <a:r>
              <a:rPr lang="en-US" sz="9600">
                <a:solidFill>
                  <a:srgbClr val="FE6D73"/>
                </a:solidFill>
                <a:latin typeface="Kollektif Bold"/>
              </a:rPr>
              <a:t>PEMBAHASAN</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700000">
            <a:off x="-1878460" y="-3557393"/>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2222502" y="-2899308"/>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2414367" y="-2519427"/>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2545937" y="-2204894"/>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2613779" y="-1764743"/>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2613779" y="-1268077"/>
            <a:ext cx="4347674" cy="4347674"/>
          </a:xfrm>
          <a:prstGeom prst="line">
            <a:avLst/>
          </a:prstGeom>
          <a:ln cap="flat" w="28575">
            <a:solidFill>
              <a:srgbClr val="8CA9AD"/>
            </a:solidFill>
            <a:prstDash val="solid"/>
            <a:headEnd type="none" len="sm" w="sm"/>
            <a:tailEnd type="none" len="sm" w="sm"/>
          </a:ln>
        </p:spPr>
      </p:sp>
      <p:sp>
        <p:nvSpPr>
          <p:cNvPr name="AutoShape 10" id="10"/>
          <p:cNvSpPr/>
          <p:nvPr/>
        </p:nvSpPr>
        <p:spPr>
          <a:xfrm>
            <a:off x="-2603648" y="-849718"/>
            <a:ext cx="3963599" cy="3985594"/>
          </a:xfrm>
          <a:prstGeom prst="line">
            <a:avLst/>
          </a:prstGeom>
          <a:ln cap="flat" w="28575">
            <a:solidFill>
              <a:srgbClr val="8CA9AD"/>
            </a:solidFill>
            <a:prstDash val="solid"/>
            <a:headEnd type="none" len="sm" w="sm"/>
            <a:tailEnd type="none" len="sm" w="sm"/>
          </a:ln>
        </p:spPr>
      </p:sp>
      <p:sp>
        <p:nvSpPr>
          <p:cNvPr name="AutoShape 11" id="11"/>
          <p:cNvSpPr/>
          <p:nvPr/>
        </p:nvSpPr>
        <p:spPr>
          <a:xfrm>
            <a:off x="-2603702" y="-224236"/>
            <a:ext cx="3377485" cy="3360058"/>
          </a:xfrm>
          <a:prstGeom prst="line">
            <a:avLst/>
          </a:prstGeom>
          <a:ln cap="flat" w="28575">
            <a:solidFill>
              <a:srgbClr val="8CA9AD"/>
            </a:solidFill>
            <a:prstDash val="solid"/>
            <a:headEnd type="none" len="sm" w="sm"/>
            <a:tailEnd type="none" len="sm" w="sm"/>
          </a:ln>
        </p:spPr>
      </p:sp>
      <p:sp>
        <p:nvSpPr>
          <p:cNvPr name="AutoShape 12" id="12"/>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13" id="13"/>
          <p:cNvSpPr txBox="true"/>
          <p:nvPr/>
        </p:nvSpPr>
        <p:spPr>
          <a:xfrm rot="0">
            <a:off x="3121973" y="1387635"/>
            <a:ext cx="11830637" cy="1291590"/>
          </a:xfrm>
          <a:prstGeom prst="rect">
            <a:avLst/>
          </a:prstGeom>
        </p:spPr>
        <p:txBody>
          <a:bodyPr anchor="t" rtlCol="false" tIns="0" lIns="0" bIns="0" rIns="0">
            <a:spAutoFit/>
          </a:bodyPr>
          <a:lstStyle/>
          <a:p>
            <a:pPr algn="ctr">
              <a:lnSpc>
                <a:spcPts val="9600"/>
              </a:lnSpc>
            </a:pPr>
            <a:r>
              <a:rPr lang="en-US" sz="9600">
                <a:solidFill>
                  <a:srgbClr val="FE6D73"/>
                </a:solidFill>
                <a:latin typeface="Kollektif Bold"/>
              </a:rPr>
              <a:t>PEMBAHASAN</a:t>
            </a:r>
          </a:p>
        </p:txBody>
      </p:sp>
      <p:grpSp>
        <p:nvGrpSpPr>
          <p:cNvPr name="Group 14" id="14"/>
          <p:cNvGrpSpPr/>
          <p:nvPr/>
        </p:nvGrpSpPr>
        <p:grpSpPr>
          <a:xfrm rot="-2700000">
            <a:off x="13823223" y="8272007"/>
            <a:ext cx="7415398" cy="3565095"/>
            <a:chOff x="0" y="0"/>
            <a:chExt cx="660400" cy="317500"/>
          </a:xfrm>
        </p:grpSpPr>
        <p:sp>
          <p:nvSpPr>
            <p:cNvPr name="Freeform 15" id="15"/>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6" id="16"/>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7" id="17"/>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18" id="18"/>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19" id="19"/>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20" id="20"/>
          <p:cNvSpPr txBox="true"/>
          <p:nvPr/>
        </p:nvSpPr>
        <p:spPr>
          <a:xfrm rot="0">
            <a:off x="3335389" y="2857494"/>
            <a:ext cx="11617221" cy="6400806"/>
          </a:xfrm>
          <a:prstGeom prst="rect">
            <a:avLst/>
          </a:prstGeom>
        </p:spPr>
        <p:txBody>
          <a:bodyPr anchor="t" rtlCol="false" tIns="0" lIns="0" bIns="0" rIns="0">
            <a:spAutoFit/>
          </a:bodyPr>
          <a:lstStyle/>
          <a:p>
            <a:pPr algn="just">
              <a:lnSpc>
                <a:spcPts val="3300"/>
              </a:lnSpc>
            </a:pPr>
            <a:r>
              <a:rPr lang="en-US" sz="3000">
                <a:solidFill>
                  <a:srgbClr val="545454"/>
                </a:solidFill>
                <a:latin typeface="DM Sans"/>
              </a:rPr>
              <a:t>Keadaan Ekosistem IoT:</a:t>
            </a:r>
          </a:p>
          <a:p>
            <a:pPr algn="just" marL="647805" indent="-323903" lvl="1">
              <a:lnSpc>
                <a:spcPts val="3300"/>
              </a:lnSpc>
              <a:buFont typeface="Arial"/>
              <a:buChar char="•"/>
            </a:pPr>
            <a:r>
              <a:rPr lang="en-US" sz="3000">
                <a:solidFill>
                  <a:srgbClr val="545454"/>
                </a:solidFill>
                <a:latin typeface="DM Sans"/>
              </a:rPr>
              <a:t>Evaluasi keadaan saat ini dan kegunaan utama IoT.</a:t>
            </a:r>
          </a:p>
          <a:p>
            <a:pPr algn="just" marL="647805" indent="-323903" lvl="1">
              <a:lnSpc>
                <a:spcPts val="3300"/>
              </a:lnSpc>
              <a:buFont typeface="Arial"/>
              <a:buChar char="•"/>
            </a:pPr>
            <a:r>
              <a:rPr lang="en-US" sz="3000">
                <a:solidFill>
                  <a:srgbClr val="545454"/>
                </a:solidFill>
                <a:latin typeface="DM Sans"/>
              </a:rPr>
              <a:t>Manfaat utama dan tahapan arsitektur penting.</a:t>
            </a:r>
          </a:p>
          <a:p>
            <a:pPr algn="just">
              <a:lnSpc>
                <a:spcPts val="3300"/>
              </a:lnSpc>
            </a:pPr>
          </a:p>
          <a:p>
            <a:pPr algn="just">
              <a:lnSpc>
                <a:spcPts val="3300"/>
              </a:lnSpc>
            </a:pPr>
            <a:r>
              <a:rPr lang="en-US" sz="3000">
                <a:solidFill>
                  <a:srgbClr val="545454"/>
                </a:solidFill>
                <a:latin typeface="DM Sans"/>
              </a:rPr>
              <a:t>Permasalahan dan Tantangan:</a:t>
            </a:r>
          </a:p>
          <a:p>
            <a:pPr algn="just" marL="647805" indent="-323903" lvl="1">
              <a:lnSpc>
                <a:spcPts val="3300"/>
              </a:lnSpc>
              <a:buFont typeface="Arial"/>
              <a:buChar char="•"/>
            </a:pPr>
            <a:r>
              <a:rPr lang="en-US" sz="3000">
                <a:solidFill>
                  <a:srgbClr val="545454"/>
                </a:solidFill>
                <a:latin typeface="DM Sans"/>
              </a:rPr>
              <a:t>Kurangnya analisis mendalam tentang tantangan keamanan dan pertimbangan etis.</a:t>
            </a:r>
          </a:p>
          <a:p>
            <a:pPr algn="just" marL="647805" indent="-323903" lvl="1">
              <a:lnSpc>
                <a:spcPts val="3300"/>
              </a:lnSpc>
              <a:buFont typeface="Arial"/>
              <a:buChar char="•"/>
            </a:pPr>
            <a:r>
              <a:rPr lang="en-US" sz="3000">
                <a:solidFill>
                  <a:srgbClr val="545454"/>
                </a:solidFill>
                <a:latin typeface="DM Sans"/>
              </a:rPr>
              <a:t>Risiko serangan siber dan pengelolaan data yang kompleks.</a:t>
            </a:r>
          </a:p>
          <a:p>
            <a:pPr algn="just">
              <a:lnSpc>
                <a:spcPts val="3300"/>
              </a:lnSpc>
            </a:pPr>
          </a:p>
          <a:p>
            <a:pPr algn="just">
              <a:lnSpc>
                <a:spcPts val="3300"/>
              </a:lnSpc>
            </a:pPr>
            <a:r>
              <a:rPr lang="en-US" sz="3000">
                <a:solidFill>
                  <a:srgbClr val="545454"/>
                </a:solidFill>
                <a:latin typeface="DM Sans"/>
              </a:rPr>
              <a:t>Masa Depan IoT:</a:t>
            </a:r>
          </a:p>
          <a:p>
            <a:pPr algn="just" marL="647805" indent="-323903" lvl="1">
              <a:lnSpc>
                <a:spcPts val="3300"/>
              </a:lnSpc>
              <a:buFont typeface="Arial"/>
              <a:buChar char="•"/>
            </a:pPr>
            <a:r>
              <a:rPr lang="en-US" sz="3000">
                <a:solidFill>
                  <a:srgbClr val="545454"/>
                </a:solidFill>
                <a:latin typeface="DM Sans"/>
              </a:rPr>
              <a:t>Pengembangan langkah-langkah keamanan yang kuat dan kerangka etika.</a:t>
            </a:r>
          </a:p>
          <a:p>
            <a:pPr algn="just" marL="647805" indent="-323903" lvl="1">
              <a:lnSpc>
                <a:spcPts val="3300"/>
              </a:lnSpc>
              <a:buFont typeface="Arial"/>
              <a:buChar char="•"/>
            </a:pPr>
            <a:r>
              <a:rPr lang="en-US" sz="3000">
                <a:solidFill>
                  <a:srgbClr val="545454"/>
                </a:solidFill>
                <a:latin typeface="DM Sans"/>
              </a:rPr>
              <a:t>Studi empiris tentang dampak jangka panjang IoT terhadap masyarakat dan lingkungan.</a:t>
            </a:r>
          </a:p>
          <a:p>
            <a:pPr algn="just">
              <a:lnSpc>
                <a:spcPts val="330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DAGGIU8Uyf4</dc:identifier>
  <dcterms:modified xsi:type="dcterms:W3CDTF">2011-08-01T06:04:30Z</dcterms:modified>
  <cp:revision>1</cp:revision>
  <dc:title>Persentasi Jurnal statistika</dc:title>
</cp:coreProperties>
</file>