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3" r:id="rId1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F9E67C-2BF0-498B-9881-8B1DD56B827D}" type="datetimeFigureOut">
              <a:rPr lang="id-ID" smtClean="0"/>
              <a:t>08/06/2020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57FF7E-92FC-4FF5-8F53-7B0DBA775C80}" type="slidenum">
              <a:rPr lang="id-ID" smtClean="0"/>
              <a:t>‹#›</a:t>
            </a:fld>
            <a:endParaRPr lang="id-ID"/>
          </a:p>
        </p:txBody>
      </p:sp>
    </p:spTree>
    <p:extLst>
      <p:ext uri="{BB962C8B-B14F-4D97-AF65-F5344CB8AC3E}">
        <p14:creationId xmlns:p14="http://schemas.microsoft.com/office/powerpoint/2010/main" val="2606263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id-ID"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9F72E1A6-1C86-4A7F-AA5E-2CD377196FA4}" type="datetimeFigureOut">
              <a:rPr lang="id-ID" smtClean="0"/>
              <a:t>08/06/2020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7A32A10-5D05-4126-A8B5-43E7A1BE36FE}" type="slidenum">
              <a:rPr lang="id-ID" smtClean="0"/>
              <a:t>‹#›</a:t>
            </a:fld>
            <a:endParaRPr lang="id-ID"/>
          </a:p>
        </p:txBody>
      </p:sp>
    </p:spTree>
    <p:extLst>
      <p:ext uri="{BB962C8B-B14F-4D97-AF65-F5344CB8AC3E}">
        <p14:creationId xmlns:p14="http://schemas.microsoft.com/office/powerpoint/2010/main" val="3307976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F72E1A6-1C86-4A7F-AA5E-2CD377196FA4}" type="datetimeFigureOut">
              <a:rPr lang="id-ID" smtClean="0"/>
              <a:t>08/06/2020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7A32A10-5D05-4126-A8B5-43E7A1BE36FE}" type="slidenum">
              <a:rPr lang="id-ID" smtClean="0"/>
              <a:t>‹#›</a:t>
            </a:fld>
            <a:endParaRPr lang="id-ID"/>
          </a:p>
        </p:txBody>
      </p:sp>
    </p:spTree>
    <p:extLst>
      <p:ext uri="{BB962C8B-B14F-4D97-AF65-F5344CB8AC3E}">
        <p14:creationId xmlns:p14="http://schemas.microsoft.com/office/powerpoint/2010/main" val="725687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F72E1A6-1C86-4A7F-AA5E-2CD377196FA4}" type="datetimeFigureOut">
              <a:rPr lang="id-ID" smtClean="0"/>
              <a:t>08/06/2020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7A32A10-5D05-4126-A8B5-43E7A1BE36FE}" type="slidenum">
              <a:rPr lang="id-ID" smtClean="0"/>
              <a:t>‹#›</a:t>
            </a:fld>
            <a:endParaRPr lang="id-ID"/>
          </a:p>
        </p:txBody>
      </p:sp>
    </p:spTree>
    <p:extLst>
      <p:ext uri="{BB962C8B-B14F-4D97-AF65-F5344CB8AC3E}">
        <p14:creationId xmlns:p14="http://schemas.microsoft.com/office/powerpoint/2010/main" val="1814528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F72E1A6-1C86-4A7F-AA5E-2CD377196FA4}" type="datetimeFigureOut">
              <a:rPr lang="id-ID" smtClean="0"/>
              <a:t>08/06/2020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7A32A10-5D05-4126-A8B5-43E7A1BE36FE}" type="slidenum">
              <a:rPr lang="id-ID" smtClean="0"/>
              <a:t>‹#›</a:t>
            </a:fld>
            <a:endParaRPr lang="id-ID"/>
          </a:p>
        </p:txBody>
      </p:sp>
    </p:spTree>
    <p:extLst>
      <p:ext uri="{BB962C8B-B14F-4D97-AF65-F5344CB8AC3E}">
        <p14:creationId xmlns:p14="http://schemas.microsoft.com/office/powerpoint/2010/main" val="1135642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72E1A6-1C86-4A7F-AA5E-2CD377196FA4}" type="datetimeFigureOut">
              <a:rPr lang="id-ID" smtClean="0"/>
              <a:t>08/06/2020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7A32A10-5D05-4126-A8B5-43E7A1BE36FE}" type="slidenum">
              <a:rPr lang="id-ID" smtClean="0"/>
              <a:t>‹#›</a:t>
            </a:fld>
            <a:endParaRPr lang="id-ID"/>
          </a:p>
        </p:txBody>
      </p:sp>
    </p:spTree>
    <p:extLst>
      <p:ext uri="{BB962C8B-B14F-4D97-AF65-F5344CB8AC3E}">
        <p14:creationId xmlns:p14="http://schemas.microsoft.com/office/powerpoint/2010/main" val="3306551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9F72E1A6-1C86-4A7F-AA5E-2CD377196FA4}" type="datetimeFigureOut">
              <a:rPr lang="id-ID" smtClean="0"/>
              <a:t>08/06/2020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7A32A10-5D05-4126-A8B5-43E7A1BE36FE}" type="slidenum">
              <a:rPr lang="id-ID" smtClean="0"/>
              <a:t>‹#›</a:t>
            </a:fld>
            <a:endParaRPr lang="id-ID"/>
          </a:p>
        </p:txBody>
      </p:sp>
    </p:spTree>
    <p:extLst>
      <p:ext uri="{BB962C8B-B14F-4D97-AF65-F5344CB8AC3E}">
        <p14:creationId xmlns:p14="http://schemas.microsoft.com/office/powerpoint/2010/main" val="2718153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9F72E1A6-1C86-4A7F-AA5E-2CD377196FA4}" type="datetimeFigureOut">
              <a:rPr lang="id-ID" smtClean="0"/>
              <a:t>08/06/2020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A7A32A10-5D05-4126-A8B5-43E7A1BE36FE}" type="slidenum">
              <a:rPr lang="id-ID" smtClean="0"/>
              <a:t>‹#›</a:t>
            </a:fld>
            <a:endParaRPr lang="id-ID"/>
          </a:p>
        </p:txBody>
      </p:sp>
    </p:spTree>
    <p:extLst>
      <p:ext uri="{BB962C8B-B14F-4D97-AF65-F5344CB8AC3E}">
        <p14:creationId xmlns:p14="http://schemas.microsoft.com/office/powerpoint/2010/main" val="4106435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9F72E1A6-1C86-4A7F-AA5E-2CD377196FA4}" type="datetimeFigureOut">
              <a:rPr lang="id-ID" smtClean="0"/>
              <a:t>08/06/2020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A7A32A10-5D05-4126-A8B5-43E7A1BE36FE}" type="slidenum">
              <a:rPr lang="id-ID" smtClean="0"/>
              <a:t>‹#›</a:t>
            </a:fld>
            <a:endParaRPr lang="id-ID"/>
          </a:p>
        </p:txBody>
      </p:sp>
    </p:spTree>
    <p:extLst>
      <p:ext uri="{BB962C8B-B14F-4D97-AF65-F5344CB8AC3E}">
        <p14:creationId xmlns:p14="http://schemas.microsoft.com/office/powerpoint/2010/main" val="3299549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72E1A6-1C86-4A7F-AA5E-2CD377196FA4}" type="datetimeFigureOut">
              <a:rPr lang="id-ID" smtClean="0"/>
              <a:t>08/06/2020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A7A32A10-5D05-4126-A8B5-43E7A1BE36FE}" type="slidenum">
              <a:rPr lang="id-ID" smtClean="0"/>
              <a:t>‹#›</a:t>
            </a:fld>
            <a:endParaRPr lang="id-ID"/>
          </a:p>
        </p:txBody>
      </p:sp>
    </p:spTree>
    <p:extLst>
      <p:ext uri="{BB962C8B-B14F-4D97-AF65-F5344CB8AC3E}">
        <p14:creationId xmlns:p14="http://schemas.microsoft.com/office/powerpoint/2010/main" val="2721512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72E1A6-1C86-4A7F-AA5E-2CD377196FA4}" type="datetimeFigureOut">
              <a:rPr lang="id-ID" smtClean="0"/>
              <a:t>08/06/2020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7A32A10-5D05-4126-A8B5-43E7A1BE36FE}" type="slidenum">
              <a:rPr lang="id-ID" smtClean="0"/>
              <a:t>‹#›</a:t>
            </a:fld>
            <a:endParaRPr lang="id-ID"/>
          </a:p>
        </p:txBody>
      </p:sp>
    </p:spTree>
    <p:extLst>
      <p:ext uri="{BB962C8B-B14F-4D97-AF65-F5344CB8AC3E}">
        <p14:creationId xmlns:p14="http://schemas.microsoft.com/office/powerpoint/2010/main" val="3385868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72E1A6-1C86-4A7F-AA5E-2CD377196FA4}" type="datetimeFigureOut">
              <a:rPr lang="id-ID" smtClean="0"/>
              <a:t>08/06/2020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7A32A10-5D05-4126-A8B5-43E7A1BE36FE}" type="slidenum">
              <a:rPr lang="id-ID" smtClean="0"/>
              <a:t>‹#›</a:t>
            </a:fld>
            <a:endParaRPr lang="id-ID"/>
          </a:p>
        </p:txBody>
      </p:sp>
    </p:spTree>
    <p:extLst>
      <p:ext uri="{BB962C8B-B14F-4D97-AF65-F5344CB8AC3E}">
        <p14:creationId xmlns:p14="http://schemas.microsoft.com/office/powerpoint/2010/main" val="3818213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72E1A6-1C86-4A7F-AA5E-2CD377196FA4}" type="datetimeFigureOut">
              <a:rPr lang="id-ID" smtClean="0"/>
              <a:t>08/06/2020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2A10-5D05-4126-A8B5-43E7A1BE36FE}" type="slidenum">
              <a:rPr lang="id-ID" smtClean="0"/>
              <a:t>‹#›</a:t>
            </a:fld>
            <a:endParaRPr lang="id-ID"/>
          </a:p>
        </p:txBody>
      </p:sp>
    </p:spTree>
    <p:extLst>
      <p:ext uri="{BB962C8B-B14F-4D97-AF65-F5344CB8AC3E}">
        <p14:creationId xmlns:p14="http://schemas.microsoft.com/office/powerpoint/2010/main" val="4098304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Picture\logo ibi small.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2240" y="260648"/>
            <a:ext cx="1244600"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itle 1"/>
          <p:cNvSpPr>
            <a:spLocks noGrp="1"/>
          </p:cNvSpPr>
          <p:nvPr>
            <p:ph type="ctrTitle"/>
          </p:nvPr>
        </p:nvSpPr>
        <p:spPr>
          <a:xfrm>
            <a:off x="179388" y="2130425"/>
            <a:ext cx="8785225" cy="1470025"/>
          </a:xfrm>
        </p:spPr>
        <p:txBody>
          <a:bodyPr/>
          <a:lstStyle/>
          <a:p>
            <a:pPr eaLnBrk="1" hangingPunct="1"/>
            <a:r>
              <a:rPr lang="en-US" altLang="id-ID" sz="3600" b="1" dirty="0" smtClean="0">
                <a:latin typeface="Arial" charset="0"/>
                <a:cs typeface="Arial" charset="0"/>
              </a:rPr>
              <a:t>ETIKA DAN HUKUM BISNIS</a:t>
            </a:r>
          </a:p>
        </p:txBody>
      </p:sp>
      <p:sp>
        <p:nvSpPr>
          <p:cNvPr id="8" name="Subtitle 2"/>
          <p:cNvSpPr>
            <a:spLocks noGrp="1"/>
          </p:cNvSpPr>
          <p:nvPr>
            <p:ph type="subTitle" idx="1"/>
          </p:nvPr>
        </p:nvSpPr>
        <p:spPr>
          <a:xfrm>
            <a:off x="1371600" y="3886200"/>
            <a:ext cx="6400800" cy="838200"/>
          </a:xfrm>
        </p:spPr>
        <p:txBody>
          <a:bodyPr rtlCol="0">
            <a:normAutofit lnSpcReduction="10000"/>
          </a:bodyPr>
          <a:lstStyle/>
          <a:p>
            <a:pPr eaLnBrk="1" fontAlgn="auto" hangingPunct="1">
              <a:spcAft>
                <a:spcPts val="0"/>
              </a:spcAft>
              <a:buFont typeface="Arial" pitchFamily="34" charset="0"/>
              <a:buNone/>
              <a:defRPr/>
            </a:pPr>
            <a:r>
              <a:rPr lang="id-ID" sz="2400" b="1" dirty="0" smtClean="0">
                <a:solidFill>
                  <a:schemeClr val="tx1">
                    <a:lumMod val="95000"/>
                    <a:lumOff val="5000"/>
                  </a:schemeClr>
                </a:solidFill>
                <a:latin typeface="Arial" pitchFamily="34" charset="0"/>
                <a:cs typeface="Arial" pitchFamily="34" charset="0"/>
              </a:rPr>
              <a:t>PERTEMUAN KE-10</a:t>
            </a:r>
          </a:p>
          <a:p>
            <a:pPr eaLnBrk="1" fontAlgn="auto" hangingPunct="1">
              <a:spcAft>
                <a:spcPts val="0"/>
              </a:spcAft>
              <a:buFont typeface="Arial" pitchFamily="34" charset="0"/>
              <a:buNone/>
              <a:defRPr/>
            </a:pPr>
            <a:r>
              <a:rPr lang="en-US" sz="2400" b="1" dirty="0" smtClean="0">
                <a:solidFill>
                  <a:schemeClr val="tx1">
                    <a:lumMod val="95000"/>
                    <a:lumOff val="5000"/>
                  </a:schemeClr>
                </a:solidFill>
                <a:latin typeface="Arial" pitchFamily="34" charset="0"/>
                <a:cs typeface="Arial" pitchFamily="34" charset="0"/>
              </a:rPr>
              <a:t>ASPEK </a:t>
            </a:r>
            <a:r>
              <a:rPr lang="en-US" sz="2400" b="1" dirty="0" smtClean="0">
                <a:solidFill>
                  <a:schemeClr val="tx1">
                    <a:lumMod val="95000"/>
                    <a:lumOff val="5000"/>
                  </a:schemeClr>
                </a:solidFill>
                <a:latin typeface="Arial" pitchFamily="34" charset="0"/>
                <a:cs typeface="Arial" pitchFamily="34" charset="0"/>
              </a:rPr>
              <a:t>PAJAK DALAM KEGIATAN BISNIS</a:t>
            </a:r>
          </a:p>
        </p:txBody>
      </p:sp>
      <p:sp>
        <p:nvSpPr>
          <p:cNvPr id="7" name="Date Placeholder 6"/>
          <p:cNvSpPr>
            <a:spLocks noGrp="1"/>
          </p:cNvSpPr>
          <p:nvPr>
            <p:ph type="dt" sz="quarter" idx="10"/>
          </p:nvPr>
        </p:nvSpPr>
        <p:spPr/>
        <p:txBody>
          <a:bodyPr/>
          <a:lstStyle/>
          <a:p>
            <a:pPr>
              <a:defRPr/>
            </a:pPr>
            <a:endParaRPr lang="en-US" dirty="0"/>
          </a:p>
        </p:txBody>
      </p:sp>
      <p:sp>
        <p:nvSpPr>
          <p:cNvPr id="9" name="Footer Placeholder 8"/>
          <p:cNvSpPr>
            <a:spLocks noGrp="1"/>
          </p:cNvSpPr>
          <p:nvPr>
            <p:ph type="ftr" sz="quarter" idx="11"/>
          </p:nvPr>
        </p:nvSpPr>
        <p:spPr>
          <a:xfrm>
            <a:off x="3124200" y="6381750"/>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4943611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id-ID" sz="3200" b="1" smtClean="0">
                <a:latin typeface="Arial" charset="0"/>
                <a:cs typeface="Arial" charset="0"/>
              </a:rPr>
              <a:t> PAJAK PENGHASILAN</a:t>
            </a:r>
          </a:p>
        </p:txBody>
      </p:sp>
      <p:sp>
        <p:nvSpPr>
          <p:cNvPr id="3" name="Date Placeholder 2"/>
          <p:cNvSpPr>
            <a:spLocks noGrp="1"/>
          </p:cNvSpPr>
          <p:nvPr>
            <p:ph type="dt" sz="quarter" idx="10"/>
          </p:nvPr>
        </p:nvSpPr>
        <p:spPr/>
        <p:txBody>
          <a:bodyPr/>
          <a:lstStyle/>
          <a:p>
            <a:pPr>
              <a:defRPr/>
            </a:pPr>
            <a:endParaRPr lang="en-US" dirty="0"/>
          </a:p>
        </p:txBody>
      </p:sp>
      <p:sp>
        <p:nvSpPr>
          <p:cNvPr id="4" name="Footer Placeholder 3"/>
          <p:cNvSpPr>
            <a:spLocks noGrp="1"/>
          </p:cNvSpPr>
          <p:nvPr>
            <p:ph type="ftr" sz="quarter" idx="11"/>
          </p:nvPr>
        </p:nvSpPr>
        <p:spPr>
          <a:xfrm>
            <a:off x="3124200" y="6308725"/>
            <a:ext cx="5551488" cy="412750"/>
          </a:xfrm>
        </p:spPr>
        <p:txBody>
          <a:bodyPr/>
          <a:lstStyle/>
          <a:p>
            <a:pPr>
              <a:defRPr/>
            </a:pPr>
            <a:r>
              <a:rPr lang="sv-SE" dirty="0" smtClean="0"/>
              <a:t>MAN11207  ETIKA BISNIS                                             Versi : 01           </a:t>
            </a:r>
            <a:endParaRPr lang="en-US" dirty="0"/>
          </a:p>
        </p:txBody>
      </p:sp>
      <p:sp>
        <p:nvSpPr>
          <p:cNvPr id="7173" name="Content Placeholder 2"/>
          <p:cNvSpPr txBox="1">
            <a:spLocks/>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20000"/>
              </a:spcBef>
              <a:defRPr/>
            </a:pPr>
            <a:r>
              <a:rPr lang="en-US" sz="2800" dirty="0" err="1" smtClean="0">
                <a:latin typeface="Calibri" pitchFamily="34" charset="0"/>
              </a:rPr>
              <a:t>Tujuan</a:t>
            </a:r>
            <a:r>
              <a:rPr lang="en-US" sz="2800" dirty="0" smtClean="0">
                <a:latin typeface="Calibri" pitchFamily="34" charset="0"/>
              </a:rPr>
              <a:t> </a:t>
            </a:r>
            <a:r>
              <a:rPr lang="en-US" sz="2800" dirty="0" err="1" smtClean="0">
                <a:latin typeface="Calibri" pitchFamily="34" charset="0"/>
              </a:rPr>
              <a:t>Pajak</a:t>
            </a:r>
            <a:r>
              <a:rPr lang="en-US" sz="2800" dirty="0" smtClean="0">
                <a:latin typeface="Calibri" pitchFamily="34" charset="0"/>
              </a:rPr>
              <a:t> </a:t>
            </a:r>
            <a:r>
              <a:rPr lang="en-US" sz="2800" dirty="0" err="1" smtClean="0">
                <a:latin typeface="Calibri" pitchFamily="34" charset="0"/>
              </a:rPr>
              <a:t>Penghasilan</a:t>
            </a:r>
            <a:r>
              <a:rPr lang="en-US" sz="2800" dirty="0" smtClean="0">
                <a:latin typeface="Calibri" pitchFamily="34" charset="0"/>
              </a:rPr>
              <a:t> :</a:t>
            </a:r>
          </a:p>
          <a:p>
            <a:pPr marL="514350" indent="-514350">
              <a:spcBef>
                <a:spcPct val="20000"/>
              </a:spcBef>
              <a:buFontTx/>
              <a:buAutoNum type="arabicPeriod"/>
              <a:defRPr/>
            </a:pPr>
            <a:r>
              <a:rPr lang="en-US" sz="2800" dirty="0" err="1" smtClean="0">
                <a:latin typeface="Calibri" pitchFamily="34" charset="0"/>
              </a:rPr>
              <a:t>Lebih</a:t>
            </a:r>
            <a:r>
              <a:rPr lang="en-US" sz="2800" dirty="0" smtClean="0">
                <a:latin typeface="Calibri" pitchFamily="34" charset="0"/>
              </a:rPr>
              <a:t> </a:t>
            </a:r>
            <a:r>
              <a:rPr lang="en-US" sz="2800" dirty="0" err="1" smtClean="0">
                <a:latin typeface="Calibri" pitchFamily="34" charset="0"/>
              </a:rPr>
              <a:t>meningkatkan</a:t>
            </a:r>
            <a:r>
              <a:rPr lang="en-US" sz="2800" dirty="0" smtClean="0">
                <a:latin typeface="Calibri" pitchFamily="34" charset="0"/>
              </a:rPr>
              <a:t> </a:t>
            </a:r>
            <a:r>
              <a:rPr lang="en-US" sz="2800" dirty="0" err="1" smtClean="0">
                <a:latin typeface="Calibri" pitchFamily="34" charset="0"/>
              </a:rPr>
              <a:t>keadilan</a:t>
            </a:r>
            <a:r>
              <a:rPr lang="en-US" sz="2800" dirty="0" smtClean="0">
                <a:latin typeface="Calibri" pitchFamily="34" charset="0"/>
              </a:rPr>
              <a:t> </a:t>
            </a:r>
            <a:r>
              <a:rPr lang="en-US" sz="2800" dirty="0" err="1" smtClean="0">
                <a:latin typeface="Calibri" pitchFamily="34" charset="0"/>
              </a:rPr>
              <a:t>pengenaan</a:t>
            </a:r>
            <a:r>
              <a:rPr lang="en-US" sz="2800" dirty="0" smtClean="0">
                <a:latin typeface="Calibri" pitchFamily="34" charset="0"/>
              </a:rPr>
              <a:t> </a:t>
            </a:r>
            <a:r>
              <a:rPr lang="en-US" sz="2800" dirty="0" err="1" smtClean="0">
                <a:latin typeface="Calibri" pitchFamily="34" charset="0"/>
              </a:rPr>
              <a:t>pajak</a:t>
            </a:r>
            <a:endParaRPr lang="en-US" sz="2800" dirty="0" smtClean="0">
              <a:latin typeface="Calibri" pitchFamily="34" charset="0"/>
            </a:endParaRPr>
          </a:p>
          <a:p>
            <a:pPr marL="514350" indent="-514350">
              <a:spcBef>
                <a:spcPct val="20000"/>
              </a:spcBef>
              <a:buFontTx/>
              <a:buAutoNum type="arabicPeriod"/>
              <a:defRPr/>
            </a:pPr>
            <a:r>
              <a:rPr lang="en-US" sz="2800" dirty="0" err="1" smtClean="0">
                <a:latin typeface="Calibri" pitchFamily="34" charset="0"/>
              </a:rPr>
              <a:t>Lebih</a:t>
            </a:r>
            <a:r>
              <a:rPr lang="en-US" sz="2800" dirty="0" smtClean="0">
                <a:latin typeface="Calibri" pitchFamily="34" charset="0"/>
              </a:rPr>
              <a:t> </a:t>
            </a:r>
            <a:r>
              <a:rPr lang="en-US" sz="2800" dirty="0" err="1" smtClean="0">
                <a:latin typeface="Calibri" pitchFamily="34" charset="0"/>
              </a:rPr>
              <a:t>memberikan</a:t>
            </a:r>
            <a:r>
              <a:rPr lang="en-US" sz="2800" dirty="0" smtClean="0">
                <a:latin typeface="Calibri" pitchFamily="34" charset="0"/>
              </a:rPr>
              <a:t> </a:t>
            </a:r>
            <a:r>
              <a:rPr lang="en-US" sz="2800" dirty="0" err="1" smtClean="0">
                <a:latin typeface="Calibri" pitchFamily="34" charset="0"/>
              </a:rPr>
              <a:t>kemudahan</a:t>
            </a:r>
            <a:r>
              <a:rPr lang="en-US" sz="2800" dirty="0" smtClean="0">
                <a:latin typeface="Calibri" pitchFamily="34" charset="0"/>
              </a:rPr>
              <a:t> </a:t>
            </a:r>
            <a:r>
              <a:rPr lang="en-US" sz="2800" dirty="0" err="1" smtClean="0">
                <a:latin typeface="Calibri" pitchFamily="34" charset="0"/>
              </a:rPr>
              <a:t>kepada</a:t>
            </a:r>
            <a:r>
              <a:rPr lang="en-US" sz="2800" dirty="0" smtClean="0">
                <a:latin typeface="Calibri" pitchFamily="34" charset="0"/>
              </a:rPr>
              <a:t> </a:t>
            </a:r>
            <a:r>
              <a:rPr lang="en-US" sz="2800" dirty="0" err="1" smtClean="0">
                <a:latin typeface="Calibri" pitchFamily="34" charset="0"/>
              </a:rPr>
              <a:t>wajib</a:t>
            </a:r>
            <a:r>
              <a:rPr lang="en-US" sz="2800" dirty="0" smtClean="0">
                <a:latin typeface="Calibri" pitchFamily="34" charset="0"/>
              </a:rPr>
              <a:t> </a:t>
            </a:r>
            <a:r>
              <a:rPr lang="en-US" sz="2800" dirty="0" err="1" smtClean="0">
                <a:latin typeface="Calibri" pitchFamily="34" charset="0"/>
              </a:rPr>
              <a:t>pajak</a:t>
            </a:r>
            <a:endParaRPr lang="en-US" sz="2800" dirty="0" smtClean="0">
              <a:latin typeface="Calibri" pitchFamily="34" charset="0"/>
            </a:endParaRPr>
          </a:p>
          <a:p>
            <a:pPr marL="514350" indent="-514350">
              <a:spcBef>
                <a:spcPct val="20000"/>
              </a:spcBef>
              <a:buFontTx/>
              <a:buAutoNum type="arabicPeriod"/>
              <a:defRPr/>
            </a:pPr>
            <a:r>
              <a:rPr lang="en-US" sz="2800" dirty="0" err="1" smtClean="0">
                <a:latin typeface="Calibri" pitchFamily="34" charset="0"/>
              </a:rPr>
              <a:t>Menunjang</a:t>
            </a:r>
            <a:r>
              <a:rPr lang="en-US" sz="2800" dirty="0" smtClean="0">
                <a:latin typeface="Calibri" pitchFamily="34" charset="0"/>
              </a:rPr>
              <a:t> </a:t>
            </a:r>
            <a:r>
              <a:rPr lang="en-US" sz="2800" dirty="0" err="1" smtClean="0">
                <a:latin typeface="Calibri" pitchFamily="34" charset="0"/>
              </a:rPr>
              <a:t>kebijaksanaan</a:t>
            </a:r>
            <a:r>
              <a:rPr lang="en-US" sz="2800" dirty="0" smtClean="0">
                <a:latin typeface="Calibri" pitchFamily="34" charset="0"/>
              </a:rPr>
              <a:t> </a:t>
            </a:r>
            <a:r>
              <a:rPr lang="en-US" sz="2800" dirty="0" err="1" smtClean="0">
                <a:latin typeface="Calibri" pitchFamily="34" charset="0"/>
              </a:rPr>
              <a:t>pemerintah</a:t>
            </a:r>
            <a:r>
              <a:rPr lang="en-US" sz="2800" dirty="0" smtClean="0">
                <a:latin typeface="Calibri" pitchFamily="34" charset="0"/>
              </a:rPr>
              <a:t> </a:t>
            </a:r>
            <a:r>
              <a:rPr lang="en-US" sz="2800" dirty="0" err="1" smtClean="0">
                <a:latin typeface="Calibri" pitchFamily="34" charset="0"/>
              </a:rPr>
              <a:t>dalam</a:t>
            </a:r>
            <a:r>
              <a:rPr lang="en-US" sz="2800" dirty="0" smtClean="0">
                <a:latin typeface="Calibri" pitchFamily="34" charset="0"/>
              </a:rPr>
              <a:t> </a:t>
            </a:r>
            <a:r>
              <a:rPr lang="en-US" sz="2800" dirty="0" err="1" smtClean="0">
                <a:latin typeface="Calibri" pitchFamily="34" charset="0"/>
              </a:rPr>
              <a:t>rangka</a:t>
            </a:r>
            <a:r>
              <a:rPr lang="en-US" sz="2800" dirty="0" smtClean="0">
                <a:latin typeface="Calibri" pitchFamily="34" charset="0"/>
              </a:rPr>
              <a:t> </a:t>
            </a:r>
            <a:r>
              <a:rPr lang="en-US" sz="2800" dirty="0" err="1" smtClean="0">
                <a:latin typeface="Calibri" pitchFamily="34" charset="0"/>
              </a:rPr>
              <a:t>meningkatkan</a:t>
            </a:r>
            <a:r>
              <a:rPr lang="en-US" sz="2800" dirty="0" smtClean="0">
                <a:latin typeface="Calibri" pitchFamily="34" charset="0"/>
              </a:rPr>
              <a:t> </a:t>
            </a:r>
            <a:r>
              <a:rPr lang="en-US" sz="2800" dirty="0" err="1" smtClean="0">
                <a:latin typeface="Calibri" pitchFamily="34" charset="0"/>
              </a:rPr>
              <a:t>investasi</a:t>
            </a:r>
            <a:endParaRPr lang="en-US" sz="2800" dirty="0" smtClean="0">
              <a:latin typeface="Calibri" pitchFamily="34" charset="0"/>
            </a:endParaRPr>
          </a:p>
        </p:txBody>
      </p:sp>
    </p:spTree>
    <p:extLst>
      <p:ext uri="{BB962C8B-B14F-4D97-AF65-F5344CB8AC3E}">
        <p14:creationId xmlns:p14="http://schemas.microsoft.com/office/powerpoint/2010/main" val="376879495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id-ID" altLang="id-ID" sz="3200" b="1" smtClean="0"/>
              <a:t>PENGERTIAN SUBJEK PAJAK</a:t>
            </a:r>
          </a:p>
        </p:txBody>
      </p:sp>
      <p:sp>
        <p:nvSpPr>
          <p:cNvPr id="3" name="Date Placeholder 2"/>
          <p:cNvSpPr>
            <a:spLocks noGrp="1"/>
          </p:cNvSpPr>
          <p:nvPr>
            <p:ph type="dt" sz="quarter"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r>
              <a:rPr lang="sv-SE" smtClean="0"/>
              <a:t>MAN11207  ETIKA BISNIS                                             Versi : 01           </a:t>
            </a:r>
            <a:endParaRPr lang="en-US"/>
          </a:p>
        </p:txBody>
      </p:sp>
      <p:sp>
        <p:nvSpPr>
          <p:cNvPr id="14341" name="Rectangle 4"/>
          <p:cNvSpPr>
            <a:spLocks noChangeArrowheads="1"/>
          </p:cNvSpPr>
          <p:nvPr/>
        </p:nvSpPr>
        <p:spPr bwMode="auto">
          <a:xfrm>
            <a:off x="755650" y="2274888"/>
            <a:ext cx="7345363"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 typeface="Wingdings" pitchFamily="2" charset="2"/>
              <a:buChar char="Ø"/>
            </a:pPr>
            <a:r>
              <a:rPr lang="id-ID" altLang="id-ID" sz="2800"/>
              <a:t>Subjek pajak adalah orang atau badan yang secara nyata mempunyai suatu hak atas bumi, dan atau memperoleh manfaat atas bumi, dan atau memiliki, menguasai, dan atau memperoleh manfaat atas bangaunan. Dengan demikian tanda pembayaran atau pelunasan pajak bukan merupakan bukti pemilik hak</a:t>
            </a:r>
            <a:r>
              <a:rPr lang="id-ID" altLang="id-ID"/>
              <a:t>.</a:t>
            </a:r>
          </a:p>
        </p:txBody>
      </p:sp>
    </p:spTree>
    <p:extLst>
      <p:ext uri="{BB962C8B-B14F-4D97-AF65-F5344CB8AC3E}">
        <p14:creationId xmlns:p14="http://schemas.microsoft.com/office/powerpoint/2010/main" val="11715349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74638"/>
            <a:ext cx="8229600" cy="850900"/>
          </a:xfrm>
        </p:spPr>
        <p:txBody>
          <a:bodyPr/>
          <a:lstStyle/>
          <a:p>
            <a:r>
              <a:rPr lang="id-ID" altLang="id-ID" sz="3600" b="1" smtClean="0">
                <a:latin typeface="Arial" charset="0"/>
                <a:cs typeface="Arial" charset="0"/>
              </a:rPr>
              <a:t>SUBJEK</a:t>
            </a:r>
            <a:r>
              <a:rPr lang="en-US" altLang="id-ID" sz="3600" b="1" smtClean="0">
                <a:latin typeface="Arial" charset="0"/>
                <a:cs typeface="Arial" charset="0"/>
              </a:rPr>
              <a:t> PAJAK </a:t>
            </a:r>
            <a:endParaRPr lang="en-US" altLang="id-ID" sz="3600" smtClean="0"/>
          </a:p>
        </p:txBody>
      </p:sp>
      <p:sp>
        <p:nvSpPr>
          <p:cNvPr id="8195" name="Content Placeholder 2"/>
          <p:cNvSpPr>
            <a:spLocks noGrp="1"/>
          </p:cNvSpPr>
          <p:nvPr>
            <p:ph idx="1"/>
          </p:nvPr>
        </p:nvSpPr>
        <p:spPr>
          <a:xfrm>
            <a:off x="457200" y="1125538"/>
            <a:ext cx="8229600" cy="5543550"/>
          </a:xfrm>
        </p:spPr>
        <p:txBody>
          <a:bodyPr/>
          <a:lstStyle/>
          <a:p>
            <a:pPr marL="0" indent="0">
              <a:buFont typeface="Arial" charset="0"/>
              <a:buNone/>
              <a:defRPr/>
            </a:pPr>
            <a:r>
              <a:rPr lang="id-ID" sz="2400" dirty="0" smtClean="0"/>
              <a:t>Dalam Undang-undang pajak penghasilan No. 17 tahun 2000, yaitu:</a:t>
            </a:r>
          </a:p>
          <a:p>
            <a:pPr marL="514350" indent="-514350">
              <a:buFont typeface="Arial" charset="0"/>
              <a:buAutoNum type="arabicPeriod"/>
              <a:defRPr/>
            </a:pPr>
            <a:r>
              <a:rPr lang="en-US" sz="2400" dirty="0" smtClean="0"/>
              <a:t>Orang </a:t>
            </a:r>
            <a:r>
              <a:rPr lang="en-US" sz="2400" dirty="0" err="1" smtClean="0"/>
              <a:t>pribadi</a:t>
            </a:r>
            <a:r>
              <a:rPr lang="en-US" sz="2400" dirty="0" smtClean="0"/>
              <a:t> </a:t>
            </a:r>
            <a:r>
              <a:rPr lang="en-US" sz="2400" dirty="0" err="1" smtClean="0"/>
              <a:t>dan</a:t>
            </a:r>
            <a:r>
              <a:rPr lang="en-US" sz="2400" dirty="0" smtClean="0"/>
              <a:t> </a:t>
            </a:r>
            <a:r>
              <a:rPr lang="en-US" sz="2400" dirty="0" err="1" smtClean="0"/>
              <a:t>warisan</a:t>
            </a:r>
            <a:r>
              <a:rPr lang="en-US" sz="2400" dirty="0" smtClean="0"/>
              <a:t> yang </a:t>
            </a:r>
            <a:r>
              <a:rPr lang="en-US" sz="2400" dirty="0" err="1" smtClean="0"/>
              <a:t>belum</a:t>
            </a:r>
            <a:r>
              <a:rPr lang="en-US" sz="2400" dirty="0" smtClean="0"/>
              <a:t> </a:t>
            </a:r>
            <a:r>
              <a:rPr lang="en-US" sz="2400" dirty="0" err="1" smtClean="0"/>
              <a:t>terbagi</a:t>
            </a:r>
            <a:r>
              <a:rPr lang="id-ID" sz="2400" dirty="0" smtClean="0"/>
              <a:t>  sebagai satu kesatuan, menggantikan yang berhak</a:t>
            </a:r>
            <a:endParaRPr lang="en-US" sz="2400" dirty="0" smtClean="0"/>
          </a:p>
          <a:p>
            <a:pPr marL="514350" indent="-514350">
              <a:buFont typeface="Arial" charset="0"/>
              <a:buAutoNum type="arabicPeriod"/>
              <a:defRPr/>
            </a:pPr>
            <a:r>
              <a:rPr lang="en-US" sz="2400" dirty="0" err="1" smtClean="0"/>
              <a:t>Badan</a:t>
            </a:r>
            <a:endParaRPr lang="en-US" sz="2400" dirty="0" smtClean="0"/>
          </a:p>
          <a:p>
            <a:pPr marL="514350" indent="-514350">
              <a:buFont typeface="Arial" charset="0"/>
              <a:buAutoNum type="arabicPeriod"/>
              <a:defRPr/>
            </a:pPr>
            <a:r>
              <a:rPr lang="en-US" sz="2400" dirty="0" err="1" smtClean="0"/>
              <a:t>Bentuk</a:t>
            </a:r>
            <a:r>
              <a:rPr lang="en-US" sz="2400" dirty="0" smtClean="0"/>
              <a:t> </a:t>
            </a:r>
            <a:r>
              <a:rPr lang="en-US" sz="2400" dirty="0" err="1" smtClean="0"/>
              <a:t>usaha</a:t>
            </a:r>
            <a:r>
              <a:rPr lang="en-US" sz="2400" dirty="0" smtClean="0"/>
              <a:t> </a:t>
            </a:r>
            <a:r>
              <a:rPr lang="en-US" sz="2400" dirty="0" err="1" smtClean="0"/>
              <a:t>tetap</a:t>
            </a:r>
            <a:endParaRPr lang="en-US" sz="2400" dirty="0" smtClean="0"/>
          </a:p>
          <a:p>
            <a:pPr marL="514350" indent="-514350">
              <a:buFont typeface="Arial" charset="0"/>
              <a:buAutoNum type="arabicPeriod"/>
              <a:defRPr/>
            </a:pPr>
            <a:r>
              <a:rPr lang="en-US" sz="2400" dirty="0" err="1" smtClean="0"/>
              <a:t>Subjek</a:t>
            </a:r>
            <a:r>
              <a:rPr lang="en-US" sz="2400" dirty="0" smtClean="0"/>
              <a:t> </a:t>
            </a:r>
            <a:r>
              <a:rPr lang="en-US" sz="2400" dirty="0" err="1" smtClean="0"/>
              <a:t>pajak</a:t>
            </a:r>
            <a:r>
              <a:rPr lang="en-US" sz="2400" dirty="0" smtClean="0"/>
              <a:t> </a:t>
            </a:r>
            <a:r>
              <a:rPr lang="en-US" sz="2400" dirty="0" err="1" smtClean="0"/>
              <a:t>dalam</a:t>
            </a:r>
            <a:r>
              <a:rPr lang="en-US" sz="2400" dirty="0" smtClean="0"/>
              <a:t> </a:t>
            </a:r>
            <a:r>
              <a:rPr lang="en-US" sz="2400" dirty="0" err="1" smtClean="0"/>
              <a:t>negeri</a:t>
            </a:r>
            <a:endParaRPr lang="id-ID" sz="2800" dirty="0"/>
          </a:p>
          <a:p>
            <a:pPr marL="0" indent="0">
              <a:buFont typeface="Arial" charset="0"/>
              <a:buNone/>
              <a:defRPr/>
            </a:pPr>
            <a:r>
              <a:rPr lang="id-ID" sz="2400" dirty="0" smtClean="0"/>
              <a:t>Pihak-pihak </a:t>
            </a:r>
            <a:r>
              <a:rPr lang="id-ID" sz="2400" dirty="0"/>
              <a:t>yang tidak termasuk subjek pajak menurut pasal 3 UU pajak penghasilan</a:t>
            </a:r>
          </a:p>
          <a:p>
            <a:pPr marL="0" indent="0">
              <a:buFont typeface="Arial" charset="0"/>
              <a:buNone/>
              <a:defRPr/>
            </a:pPr>
            <a:r>
              <a:rPr lang="id-ID" sz="2400" dirty="0"/>
              <a:t>a.       Badan perwakilan negara asing</a:t>
            </a:r>
          </a:p>
          <a:p>
            <a:pPr marL="0" indent="0">
              <a:buFont typeface="Arial" charset="0"/>
              <a:buNone/>
              <a:defRPr/>
            </a:pPr>
            <a:r>
              <a:rPr lang="id-ID" sz="2400" dirty="0"/>
              <a:t>b.      Pejabat-pejabat perwakilan diplomatik</a:t>
            </a:r>
          </a:p>
          <a:p>
            <a:pPr marL="0" indent="0">
              <a:buFont typeface="Arial" charset="0"/>
              <a:buNone/>
              <a:defRPr/>
            </a:pPr>
            <a:r>
              <a:rPr lang="id-ID" sz="2400" dirty="0"/>
              <a:t>c.       Organisasi internasional</a:t>
            </a:r>
          </a:p>
          <a:p>
            <a:pPr marL="0" indent="0">
              <a:buFont typeface="Arial" charset="0"/>
              <a:buNone/>
              <a:defRPr/>
            </a:pPr>
            <a:r>
              <a:rPr lang="id-ID" sz="2400" dirty="0"/>
              <a:t>d.      Pejabat-pejabat perwakilan organisai</a:t>
            </a:r>
          </a:p>
          <a:p>
            <a:pPr marL="514350" indent="-514350">
              <a:buFont typeface="Arial" charset="0"/>
              <a:buAutoNum type="arabicPeriod"/>
              <a:defRPr/>
            </a:pPr>
            <a:endParaRPr lang="en-US" sz="2400" dirty="0" smtClean="0"/>
          </a:p>
        </p:txBody>
      </p:sp>
      <p:sp>
        <p:nvSpPr>
          <p:cNvPr id="4" name="Date Placeholder 3"/>
          <p:cNvSpPr>
            <a:spLocks noGrp="1"/>
          </p:cNvSpPr>
          <p:nvPr>
            <p:ph type="dt" sz="quarter"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r>
              <a:rPr lang="sv-SE" smtClean="0"/>
              <a:t>MAN11207  ETIKA BISNIS                                             Versi : 01           </a:t>
            </a:r>
            <a:endParaRPr lang="en-US"/>
          </a:p>
        </p:txBody>
      </p:sp>
    </p:spTree>
    <p:extLst>
      <p:ext uri="{BB962C8B-B14F-4D97-AF65-F5344CB8AC3E}">
        <p14:creationId xmlns:p14="http://schemas.microsoft.com/office/powerpoint/2010/main" val="162984006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id-ID" altLang="id-ID" sz="2800" b="1" smtClean="0">
                <a:latin typeface="Arial" charset="0"/>
                <a:cs typeface="Arial" charset="0"/>
              </a:rPr>
              <a:t>PENGERTIAN </a:t>
            </a:r>
            <a:r>
              <a:rPr lang="en-US" altLang="id-ID" sz="2800" b="1" smtClean="0">
                <a:latin typeface="Arial" charset="0"/>
                <a:cs typeface="Arial" charset="0"/>
              </a:rPr>
              <a:t>OBJEK PAJAK</a:t>
            </a:r>
            <a:endParaRPr lang="id-ID" altLang="id-ID" sz="2800" smtClean="0"/>
          </a:p>
        </p:txBody>
      </p:sp>
      <p:sp>
        <p:nvSpPr>
          <p:cNvPr id="16387" name="Content Placeholder 2"/>
          <p:cNvSpPr>
            <a:spLocks noGrp="1"/>
          </p:cNvSpPr>
          <p:nvPr>
            <p:ph idx="1"/>
          </p:nvPr>
        </p:nvSpPr>
        <p:spPr/>
        <p:txBody>
          <a:bodyPr/>
          <a:lstStyle/>
          <a:p>
            <a:pPr>
              <a:buFont typeface="Wingdings" pitchFamily="2" charset="2"/>
              <a:buChar char="Ø"/>
            </a:pPr>
            <a:r>
              <a:rPr lang="id-ID" altLang="id-ID" smtClean="0"/>
              <a:t>Penghasilan yang merupakan objek pajak adalah setiap tambahan kemampuan ekonomis yang diterima oleh wajib pajak, baik yang berasalah dari indonesia maupun dari luar indonesia, yang dapat dipakai untuk menambah kekayaan wajib dan dalam  bentuk apapun</a:t>
            </a:r>
          </a:p>
        </p:txBody>
      </p:sp>
      <p:sp>
        <p:nvSpPr>
          <p:cNvPr id="4" name="Date Placeholder 3"/>
          <p:cNvSpPr>
            <a:spLocks noGrp="1"/>
          </p:cNvSpPr>
          <p:nvPr>
            <p:ph type="dt" sz="quarter"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r>
              <a:rPr lang="sv-SE" smtClean="0"/>
              <a:t>MAN11207  ETIKA BISNIS                                             Versi : 01           </a:t>
            </a:r>
            <a:endParaRPr lang="en-US"/>
          </a:p>
        </p:txBody>
      </p:sp>
    </p:spTree>
    <p:extLst>
      <p:ext uri="{BB962C8B-B14F-4D97-AF65-F5344CB8AC3E}">
        <p14:creationId xmlns:p14="http://schemas.microsoft.com/office/powerpoint/2010/main" val="15184802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457200" y="1484313"/>
            <a:ext cx="8229600" cy="4641850"/>
          </a:xfrm>
        </p:spPr>
        <p:txBody>
          <a:bodyPr>
            <a:normAutofit fontScale="92500" lnSpcReduction="10000"/>
          </a:bodyPr>
          <a:lstStyle/>
          <a:p>
            <a:pPr marL="0" indent="0">
              <a:buFont typeface="Arial" charset="0"/>
              <a:buNone/>
            </a:pPr>
            <a:r>
              <a:rPr lang="id-ID" altLang="id-ID" sz="2800" dirty="0" smtClean="0"/>
              <a:t>a.  </a:t>
            </a:r>
            <a:r>
              <a:rPr lang="id-ID" altLang="id-ID" sz="2400" dirty="0" smtClean="0"/>
              <a:t>Pemindahan hak karena:</a:t>
            </a:r>
          </a:p>
          <a:p>
            <a:pPr marL="0" indent="0">
              <a:buFont typeface="Arial" charset="0"/>
              <a:buNone/>
            </a:pPr>
            <a:r>
              <a:rPr lang="id-ID" altLang="id-ID" sz="2400" dirty="0" smtClean="0"/>
              <a:t>1. Jual Beli</a:t>
            </a:r>
          </a:p>
          <a:p>
            <a:pPr marL="0" indent="0">
              <a:buFont typeface="Arial" charset="0"/>
              <a:buNone/>
            </a:pPr>
            <a:r>
              <a:rPr lang="id-ID" altLang="id-ID" sz="2400" dirty="0" smtClean="0"/>
              <a:t>2. Tukar-Menukar</a:t>
            </a:r>
          </a:p>
          <a:p>
            <a:pPr marL="0" indent="0">
              <a:buFont typeface="Arial" charset="0"/>
              <a:buNone/>
            </a:pPr>
            <a:r>
              <a:rPr lang="id-ID" altLang="id-ID" sz="2400" dirty="0" smtClean="0"/>
              <a:t>3.  Hibah</a:t>
            </a:r>
          </a:p>
          <a:p>
            <a:pPr marL="0" indent="0">
              <a:buFont typeface="Arial" charset="0"/>
              <a:buNone/>
            </a:pPr>
            <a:r>
              <a:rPr lang="id-ID" altLang="id-ID" sz="2400" dirty="0" smtClean="0"/>
              <a:t>4.  Hibah Wasiat</a:t>
            </a:r>
          </a:p>
          <a:p>
            <a:pPr marL="0" indent="0">
              <a:buFont typeface="Arial" charset="0"/>
              <a:buNone/>
            </a:pPr>
            <a:r>
              <a:rPr lang="id-ID" altLang="id-ID" sz="2400" dirty="0" smtClean="0"/>
              <a:t>5.  Waris</a:t>
            </a:r>
          </a:p>
          <a:p>
            <a:pPr marL="0" indent="0">
              <a:buFont typeface="Arial" charset="0"/>
              <a:buNone/>
            </a:pPr>
            <a:r>
              <a:rPr lang="id-ID" altLang="id-ID" sz="2400" dirty="0" smtClean="0"/>
              <a:t>6.  Penggabungan usaha</a:t>
            </a:r>
          </a:p>
          <a:p>
            <a:pPr marL="0" indent="0">
              <a:buFont typeface="Arial" charset="0"/>
              <a:buNone/>
            </a:pPr>
            <a:r>
              <a:rPr lang="id-ID" altLang="id-ID" sz="2400" dirty="0" smtClean="0"/>
              <a:t>7.  Peleburan usaha</a:t>
            </a:r>
          </a:p>
          <a:p>
            <a:pPr marL="0" indent="0">
              <a:buFont typeface="Arial" charset="0"/>
              <a:buNone/>
            </a:pPr>
            <a:r>
              <a:rPr lang="id-ID" altLang="id-ID" sz="2400" dirty="0" smtClean="0"/>
              <a:t>8.  Pemekaran usaha</a:t>
            </a:r>
          </a:p>
          <a:p>
            <a:pPr marL="0" indent="0">
              <a:buFont typeface="Arial" charset="0"/>
              <a:buNone/>
            </a:pPr>
            <a:r>
              <a:rPr lang="id-ID" altLang="id-ID" sz="2400" dirty="0" smtClean="0"/>
              <a:t>9.  Hadiah.</a:t>
            </a:r>
          </a:p>
          <a:p>
            <a:pPr marL="0" indent="0">
              <a:buFont typeface="Arial" charset="0"/>
              <a:buNone/>
            </a:pPr>
            <a:r>
              <a:rPr lang="id-ID" altLang="id-ID" sz="2800" dirty="0" smtClean="0"/>
              <a:t/>
            </a:r>
            <a:br>
              <a:rPr lang="id-ID" altLang="id-ID" sz="2800" dirty="0" smtClean="0"/>
            </a:br>
            <a:endParaRPr lang="en-US" altLang="id-ID" sz="2800" dirty="0" smtClean="0"/>
          </a:p>
        </p:txBody>
      </p:sp>
      <p:sp>
        <p:nvSpPr>
          <p:cNvPr id="4" name="Date Placeholder 3"/>
          <p:cNvSpPr>
            <a:spLocks noGrp="1"/>
          </p:cNvSpPr>
          <p:nvPr>
            <p:ph type="dt" sz="quarter"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r>
              <a:rPr lang="sv-SE" smtClean="0"/>
              <a:t>MAN11207  ETIKA BISNIS                                             Versi : 01           </a:t>
            </a:r>
            <a:endParaRPr lang="en-US"/>
          </a:p>
        </p:txBody>
      </p:sp>
      <p:sp>
        <p:nvSpPr>
          <p:cNvPr id="17413" name="Title 1"/>
          <p:cNvSpPr>
            <a:spLocks noGrp="1"/>
          </p:cNvSpPr>
          <p:nvPr>
            <p:ph type="title"/>
          </p:nvPr>
        </p:nvSpPr>
        <p:spPr/>
        <p:txBody>
          <a:bodyPr/>
          <a:lstStyle/>
          <a:p>
            <a:r>
              <a:rPr lang="id-ID" altLang="id-ID" sz="2800" b="1" smtClean="0"/>
              <a:t>Objek yang dikenakan pajak bumi dan bangunan</a:t>
            </a:r>
            <a:endParaRPr lang="id-ID" altLang="id-ID" sz="2800" smtClean="0"/>
          </a:p>
        </p:txBody>
      </p:sp>
    </p:spTree>
    <p:extLst>
      <p:ext uri="{BB962C8B-B14F-4D97-AF65-F5344CB8AC3E}">
        <p14:creationId xmlns:p14="http://schemas.microsoft.com/office/powerpoint/2010/main" val="39275527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id-ID" altLang="id-ID" sz="2800" b="1" i="1" smtClean="0"/>
              <a:t>Lanjutan....</a:t>
            </a:r>
            <a:endParaRPr lang="en-US" altLang="id-ID" sz="2800" b="1" i="1" smtClean="0"/>
          </a:p>
        </p:txBody>
      </p:sp>
      <p:sp>
        <p:nvSpPr>
          <p:cNvPr id="18435" name="Content Placeholder 2"/>
          <p:cNvSpPr>
            <a:spLocks noGrp="1"/>
          </p:cNvSpPr>
          <p:nvPr>
            <p:ph idx="1"/>
          </p:nvPr>
        </p:nvSpPr>
        <p:spPr/>
        <p:txBody>
          <a:bodyPr/>
          <a:lstStyle/>
          <a:p>
            <a:pPr marL="0" indent="0">
              <a:buFont typeface="Arial" charset="0"/>
              <a:buNone/>
            </a:pPr>
            <a:r>
              <a:rPr lang="id-ID" altLang="id-ID" sz="2800" smtClean="0"/>
              <a:t>b.  Pemberian hak baru karena:</a:t>
            </a:r>
          </a:p>
          <a:p>
            <a:pPr marL="0" indent="0">
              <a:buFont typeface="Arial" charset="0"/>
              <a:buNone/>
            </a:pPr>
            <a:r>
              <a:rPr lang="id-ID" altLang="id-ID" sz="2800" smtClean="0"/>
              <a:t>1.  Kelanjutan pelepasan hak;</a:t>
            </a:r>
          </a:p>
          <a:p>
            <a:pPr marL="0" indent="0">
              <a:buFont typeface="Arial" charset="0"/>
              <a:buNone/>
            </a:pPr>
            <a:r>
              <a:rPr lang="id-ID" altLang="id-ID" sz="2800" smtClean="0"/>
              <a:t>2.  Di luar pelepasan hak</a:t>
            </a:r>
          </a:p>
          <a:p>
            <a:pPr marL="0" indent="0">
              <a:buFont typeface="Arial" charset="0"/>
              <a:buNone/>
            </a:pPr>
            <a:endParaRPr lang="en-US" altLang="id-ID" sz="2800" smtClean="0"/>
          </a:p>
        </p:txBody>
      </p:sp>
      <p:sp>
        <p:nvSpPr>
          <p:cNvPr id="4" name="Date Placeholder 3"/>
          <p:cNvSpPr>
            <a:spLocks noGrp="1"/>
          </p:cNvSpPr>
          <p:nvPr>
            <p:ph type="dt" sz="quarter"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r>
              <a:rPr lang="sv-SE" smtClean="0"/>
              <a:t>MAN11207  ETIKA BISNIS                                             Versi : 01           </a:t>
            </a:r>
            <a:endParaRPr lang="en-US"/>
          </a:p>
        </p:txBody>
      </p:sp>
    </p:spTree>
    <p:extLst>
      <p:ext uri="{BB962C8B-B14F-4D97-AF65-F5344CB8AC3E}">
        <p14:creationId xmlns:p14="http://schemas.microsoft.com/office/powerpoint/2010/main" val="140487816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457200" y="1600200"/>
            <a:ext cx="8229600" cy="2333625"/>
          </a:xfrm>
        </p:spPr>
        <p:txBody>
          <a:bodyPr/>
          <a:lstStyle/>
          <a:p>
            <a:pPr>
              <a:buFont typeface="Arial" charset="0"/>
              <a:buNone/>
            </a:pPr>
            <a:endParaRPr lang="en-US" altLang="id-ID" sz="3000" smtClean="0">
              <a:latin typeface="Arial" charset="0"/>
              <a:cs typeface="Arial" charset="0"/>
            </a:endParaRPr>
          </a:p>
          <a:p>
            <a:pPr>
              <a:buFont typeface="Arial" charset="0"/>
              <a:buNone/>
            </a:pPr>
            <a:endParaRPr lang="en-US" altLang="id-ID" sz="3000" b="1" smtClean="0">
              <a:latin typeface="Arial" charset="0"/>
              <a:cs typeface="Arial" charset="0"/>
            </a:endParaRPr>
          </a:p>
          <a:p>
            <a:pPr algn="ctr">
              <a:buFont typeface="Arial" charset="0"/>
              <a:buNone/>
            </a:pPr>
            <a:r>
              <a:rPr lang="en-US" altLang="id-ID" sz="3000" b="1" smtClean="0">
                <a:latin typeface="Arial" charset="0"/>
                <a:cs typeface="Arial" charset="0"/>
              </a:rPr>
              <a:t>TERIMA   KASIH</a:t>
            </a:r>
          </a:p>
        </p:txBody>
      </p:sp>
      <p:sp>
        <p:nvSpPr>
          <p:cNvPr id="2" name="Date Placeholder 1"/>
          <p:cNvSpPr>
            <a:spLocks noGrp="1"/>
          </p:cNvSpPr>
          <p:nvPr>
            <p:ph type="dt" sz="quarter" idx="10"/>
          </p:nvPr>
        </p:nvSpPr>
        <p:spPr/>
        <p:txBody>
          <a:bodyPr/>
          <a:lstStyle/>
          <a:p>
            <a:pPr>
              <a:defRPr/>
            </a:pPr>
            <a:endParaRPr lang="en-US" dirty="0"/>
          </a:p>
        </p:txBody>
      </p:sp>
      <p:sp>
        <p:nvSpPr>
          <p:cNvPr id="5" name="Footer Placeholder 8"/>
          <p:cNvSpPr>
            <a:spLocks noGrp="1"/>
          </p:cNvSpPr>
          <p:nvPr>
            <p:ph type="ftr" sz="quarter" idx="11"/>
          </p:nvPr>
        </p:nvSpPr>
        <p:spPr>
          <a:xfrm>
            <a:off x="3124200" y="6308725"/>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36687234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id-ID" altLang="id-ID" b="1" dirty="0" smtClean="0"/>
              <a:t>ASPEK PAJAK</a:t>
            </a:r>
            <a:endParaRPr lang="id-ID" altLang="id-ID" b="1" dirty="0" smtClean="0"/>
          </a:p>
        </p:txBody>
      </p:sp>
      <p:sp>
        <p:nvSpPr>
          <p:cNvPr id="3" name="Content Placeholder 2"/>
          <p:cNvSpPr>
            <a:spLocks noGrp="1"/>
          </p:cNvSpPr>
          <p:nvPr>
            <p:ph idx="1"/>
          </p:nvPr>
        </p:nvSpPr>
        <p:spPr/>
        <p:txBody>
          <a:bodyPr>
            <a:normAutofit fontScale="92500" lnSpcReduction="10000"/>
          </a:bodyPr>
          <a:lstStyle/>
          <a:p>
            <a:pPr>
              <a:defRPr/>
            </a:pPr>
            <a:r>
              <a:rPr lang="id-ID" dirty="0"/>
              <a:t> Yang termasuk ke dalam aspek </a:t>
            </a:r>
            <a:r>
              <a:rPr lang="id-ID" dirty="0" smtClean="0"/>
              <a:t>pajak dalam </a:t>
            </a:r>
            <a:r>
              <a:rPr lang="id-ID" dirty="0"/>
              <a:t>bisnis adalah segala </a:t>
            </a:r>
            <a:r>
              <a:rPr lang="id-ID" dirty="0" smtClean="0"/>
              <a:t>macam bentuk </a:t>
            </a:r>
            <a:r>
              <a:rPr lang="id-ID" dirty="0"/>
              <a:t>pajak, yaitu sbb </a:t>
            </a:r>
            <a:r>
              <a:rPr lang="id-ID" dirty="0" smtClean="0"/>
              <a:t>:</a:t>
            </a:r>
          </a:p>
          <a:p>
            <a:pPr marL="514350" indent="-514350">
              <a:buFont typeface="+mj-lt"/>
              <a:buAutoNum type="arabicPeriod"/>
              <a:defRPr/>
            </a:pPr>
            <a:r>
              <a:rPr lang="id-ID" dirty="0"/>
              <a:t>Pajak </a:t>
            </a:r>
            <a:r>
              <a:rPr lang="id-ID" dirty="0" smtClean="0"/>
              <a:t>Penghasilan</a:t>
            </a:r>
          </a:p>
          <a:p>
            <a:pPr marL="514350" indent="-514350">
              <a:buFont typeface="+mj-lt"/>
              <a:buAutoNum type="arabicPeriod"/>
              <a:defRPr/>
            </a:pPr>
            <a:r>
              <a:rPr lang="id-ID" dirty="0" smtClean="0"/>
              <a:t>Pajak</a:t>
            </a:r>
            <a:r>
              <a:rPr lang="id-ID" dirty="0"/>
              <a:t> pertambahan </a:t>
            </a:r>
            <a:r>
              <a:rPr lang="id-ID" dirty="0" smtClean="0"/>
              <a:t>nilai</a:t>
            </a:r>
          </a:p>
          <a:p>
            <a:pPr marL="514350" indent="-514350">
              <a:buFont typeface="+mj-lt"/>
              <a:buAutoNum type="arabicPeriod"/>
              <a:defRPr/>
            </a:pPr>
            <a:r>
              <a:rPr lang="id-ID" dirty="0" smtClean="0"/>
              <a:t>Pajak </a:t>
            </a:r>
            <a:r>
              <a:rPr lang="id-ID" dirty="0"/>
              <a:t>Bumi dan </a:t>
            </a:r>
            <a:r>
              <a:rPr lang="id-ID" dirty="0" smtClean="0"/>
              <a:t>Bangunan</a:t>
            </a:r>
            <a:endParaRPr lang="id-ID" dirty="0"/>
          </a:p>
          <a:p>
            <a:pPr marL="514350" indent="-514350">
              <a:buFont typeface="+mj-lt"/>
              <a:buAutoNum type="arabicPeriod"/>
              <a:defRPr/>
            </a:pPr>
            <a:r>
              <a:rPr lang="id-ID" dirty="0" smtClean="0"/>
              <a:t>Pajak </a:t>
            </a:r>
            <a:r>
              <a:rPr lang="id-ID" dirty="0"/>
              <a:t>atas bea materai</a:t>
            </a:r>
          </a:p>
          <a:p>
            <a:pPr marL="0" indent="0">
              <a:buFont typeface="Arial" charset="0"/>
              <a:buNone/>
              <a:defRPr/>
            </a:pPr>
            <a:r>
              <a:rPr lang="id-ID" dirty="0" smtClean="0"/>
              <a:t/>
            </a:r>
            <a:br>
              <a:rPr lang="id-ID" dirty="0" smtClean="0"/>
            </a:br>
            <a:endParaRPr lang="id-ID" dirty="0"/>
          </a:p>
          <a:p>
            <a:pPr marL="0" indent="0">
              <a:buFont typeface="Arial" charset="0"/>
              <a:buNone/>
              <a:defRPr/>
            </a:pPr>
            <a:endParaRPr lang="id-ID" dirty="0"/>
          </a:p>
        </p:txBody>
      </p:sp>
      <p:sp>
        <p:nvSpPr>
          <p:cNvPr id="4" name="Date Placeholder 3"/>
          <p:cNvSpPr>
            <a:spLocks noGrp="1"/>
          </p:cNvSpPr>
          <p:nvPr>
            <p:ph type="dt" sz="quarter"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r>
              <a:rPr lang="sv-SE" smtClean="0"/>
              <a:t>MAN11207  ETIKA BISNIS                                             Versi : 01           </a:t>
            </a:r>
            <a:endParaRPr lang="en-US"/>
          </a:p>
        </p:txBody>
      </p:sp>
    </p:spTree>
    <p:extLst>
      <p:ext uri="{BB962C8B-B14F-4D97-AF65-F5344CB8AC3E}">
        <p14:creationId xmlns:p14="http://schemas.microsoft.com/office/powerpoint/2010/main" val="42536584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2"/>
          <p:cNvSpPr>
            <a:spLocks noGrp="1"/>
          </p:cNvSpPr>
          <p:nvPr>
            <p:ph idx="1"/>
          </p:nvPr>
        </p:nvSpPr>
        <p:spPr>
          <a:xfrm>
            <a:off x="457200" y="1196975"/>
            <a:ext cx="8229600" cy="5327650"/>
          </a:xfrm>
        </p:spPr>
        <p:txBody>
          <a:bodyPr>
            <a:normAutofit lnSpcReduction="10000"/>
          </a:bodyPr>
          <a:lstStyle/>
          <a:p>
            <a:pPr marL="514350" indent="-514350">
              <a:buFont typeface="Arial" charset="0"/>
              <a:buAutoNum type="arabicPeriod"/>
              <a:defRPr/>
            </a:pPr>
            <a:r>
              <a:rPr lang="en-US" altLang="id-ID" sz="1800" dirty="0" err="1" smtClean="0">
                <a:latin typeface="Arial" charset="0"/>
                <a:cs typeface="Arial" charset="0"/>
              </a:rPr>
              <a:t>Pajak</a:t>
            </a:r>
            <a:r>
              <a:rPr lang="en-US" altLang="id-ID" sz="1800" dirty="0" smtClean="0">
                <a:latin typeface="Arial" charset="0"/>
                <a:cs typeface="Arial" charset="0"/>
              </a:rPr>
              <a:t> </a:t>
            </a:r>
            <a:r>
              <a:rPr lang="en-US" altLang="id-ID" sz="1800" dirty="0" err="1" smtClean="0">
                <a:latin typeface="Arial" charset="0"/>
                <a:cs typeface="Arial" charset="0"/>
              </a:rPr>
              <a:t>harus</a:t>
            </a:r>
            <a:r>
              <a:rPr lang="en-US" altLang="id-ID" sz="1800" dirty="0" smtClean="0">
                <a:latin typeface="Arial" charset="0"/>
                <a:cs typeface="Arial" charset="0"/>
              </a:rPr>
              <a:t> </a:t>
            </a:r>
            <a:r>
              <a:rPr lang="en-US" altLang="id-ID" sz="1800" dirty="0" err="1" smtClean="0">
                <a:latin typeface="Arial" charset="0"/>
                <a:cs typeface="Arial" charset="0"/>
              </a:rPr>
              <a:t>berdasarkan</a:t>
            </a:r>
            <a:r>
              <a:rPr lang="en-US" altLang="id-ID" sz="1800" dirty="0" smtClean="0">
                <a:latin typeface="Arial" charset="0"/>
                <a:cs typeface="Arial" charset="0"/>
              </a:rPr>
              <a:t> </a:t>
            </a:r>
            <a:r>
              <a:rPr lang="en-US" altLang="id-ID" sz="1800" dirty="0" err="1" smtClean="0">
                <a:latin typeface="Arial" charset="0"/>
                <a:cs typeface="Arial" charset="0"/>
              </a:rPr>
              <a:t>Undang-Undang</a:t>
            </a:r>
            <a:endParaRPr lang="en-US" altLang="id-ID" sz="1800" dirty="0" smtClean="0">
              <a:latin typeface="Arial" charset="0"/>
              <a:cs typeface="Arial" charset="0"/>
            </a:endParaRPr>
          </a:p>
          <a:p>
            <a:pPr marL="514350" indent="-514350">
              <a:buFont typeface="Arial" charset="0"/>
              <a:buAutoNum type="arabicPeriod"/>
              <a:defRPr/>
            </a:pPr>
            <a:r>
              <a:rPr lang="en-US" altLang="id-ID" sz="1800" dirty="0" err="1" smtClean="0">
                <a:latin typeface="Arial" charset="0"/>
                <a:cs typeface="Arial" charset="0"/>
              </a:rPr>
              <a:t>Pajak</a:t>
            </a:r>
            <a:r>
              <a:rPr lang="en-US" altLang="id-ID" sz="1800" dirty="0" smtClean="0">
                <a:latin typeface="Arial" charset="0"/>
                <a:cs typeface="Arial" charset="0"/>
              </a:rPr>
              <a:t> </a:t>
            </a:r>
            <a:r>
              <a:rPr lang="en-US" altLang="id-ID" sz="1800" dirty="0" err="1" smtClean="0">
                <a:latin typeface="Arial" charset="0"/>
                <a:cs typeface="Arial" charset="0"/>
              </a:rPr>
              <a:t>tidak</a:t>
            </a:r>
            <a:r>
              <a:rPr lang="en-US" altLang="id-ID" sz="1800" dirty="0" smtClean="0">
                <a:latin typeface="Arial" charset="0"/>
                <a:cs typeface="Arial" charset="0"/>
              </a:rPr>
              <a:t> </a:t>
            </a:r>
            <a:r>
              <a:rPr lang="en-US" altLang="id-ID" sz="1800" dirty="0" err="1" smtClean="0">
                <a:latin typeface="Arial" charset="0"/>
                <a:cs typeface="Arial" charset="0"/>
              </a:rPr>
              <a:t>mendapat</a:t>
            </a:r>
            <a:r>
              <a:rPr lang="en-US" altLang="id-ID" sz="1800" dirty="0" smtClean="0">
                <a:latin typeface="Arial" charset="0"/>
                <a:cs typeface="Arial" charset="0"/>
              </a:rPr>
              <a:t> </a:t>
            </a:r>
            <a:r>
              <a:rPr lang="en-US" altLang="id-ID" sz="1800" dirty="0" err="1" smtClean="0">
                <a:latin typeface="Arial" charset="0"/>
                <a:cs typeface="Arial" charset="0"/>
              </a:rPr>
              <a:t>imbalan</a:t>
            </a:r>
            <a:r>
              <a:rPr lang="en-US" altLang="id-ID" sz="1800" dirty="0" smtClean="0">
                <a:latin typeface="Arial" charset="0"/>
                <a:cs typeface="Arial" charset="0"/>
              </a:rPr>
              <a:t> </a:t>
            </a:r>
            <a:r>
              <a:rPr lang="en-US" altLang="id-ID" sz="1800" dirty="0" err="1" smtClean="0">
                <a:latin typeface="Arial" charset="0"/>
                <a:cs typeface="Arial" charset="0"/>
              </a:rPr>
              <a:t>langsung</a:t>
            </a:r>
            <a:endParaRPr lang="en-US" altLang="id-ID" sz="1800" dirty="0" smtClean="0">
              <a:latin typeface="Arial" charset="0"/>
              <a:cs typeface="Arial" charset="0"/>
            </a:endParaRPr>
          </a:p>
          <a:p>
            <a:pPr marL="514350" indent="-514350">
              <a:buFont typeface="Arial" charset="0"/>
              <a:buAutoNum type="arabicPeriod"/>
              <a:defRPr/>
            </a:pPr>
            <a:r>
              <a:rPr lang="en-US" altLang="id-ID" sz="1800" dirty="0" err="1" smtClean="0">
                <a:latin typeface="Arial" charset="0"/>
                <a:cs typeface="Arial" charset="0"/>
              </a:rPr>
              <a:t>Pajak</a:t>
            </a:r>
            <a:r>
              <a:rPr lang="en-US" altLang="id-ID" sz="1800" dirty="0" smtClean="0">
                <a:latin typeface="Arial" charset="0"/>
                <a:cs typeface="Arial" charset="0"/>
              </a:rPr>
              <a:t> </a:t>
            </a:r>
            <a:r>
              <a:rPr lang="en-US" altLang="id-ID" sz="1800" dirty="0" err="1" smtClean="0">
                <a:latin typeface="Arial" charset="0"/>
                <a:cs typeface="Arial" charset="0"/>
              </a:rPr>
              <a:t>memiliki</a:t>
            </a:r>
            <a:r>
              <a:rPr lang="en-US" altLang="id-ID" sz="1800" dirty="0" smtClean="0">
                <a:latin typeface="Arial" charset="0"/>
                <a:cs typeface="Arial" charset="0"/>
              </a:rPr>
              <a:t> 2 </a:t>
            </a:r>
            <a:r>
              <a:rPr lang="en-US" altLang="id-ID" sz="1800" dirty="0" err="1" smtClean="0">
                <a:latin typeface="Arial" charset="0"/>
                <a:cs typeface="Arial" charset="0"/>
              </a:rPr>
              <a:t>fungsi</a:t>
            </a:r>
            <a:r>
              <a:rPr lang="en-US" altLang="id-ID" sz="1800" dirty="0" smtClean="0">
                <a:latin typeface="Arial" charset="0"/>
                <a:cs typeface="Arial" charset="0"/>
              </a:rPr>
              <a:t> :</a:t>
            </a:r>
            <a:endParaRPr lang="id-ID" altLang="id-ID" sz="1800" dirty="0" smtClean="0">
              <a:latin typeface="Arial" charset="0"/>
              <a:cs typeface="Arial" charset="0"/>
            </a:endParaRPr>
          </a:p>
          <a:p>
            <a:pPr marL="0" indent="0">
              <a:buFont typeface="Arial" charset="0"/>
              <a:buNone/>
              <a:defRPr/>
            </a:pPr>
            <a:r>
              <a:rPr lang="id-ID" altLang="id-ID" sz="2000" dirty="0" smtClean="0">
                <a:latin typeface="Arial" charset="0"/>
                <a:cs typeface="Arial" charset="0"/>
              </a:rPr>
              <a:t>      </a:t>
            </a:r>
            <a:r>
              <a:rPr lang="en-US" altLang="id-ID" sz="2000" dirty="0" smtClean="0">
                <a:latin typeface="Arial" charset="0"/>
                <a:cs typeface="Arial" charset="0"/>
              </a:rPr>
              <a:t>- </a:t>
            </a:r>
            <a:r>
              <a:rPr lang="en-US" altLang="id-ID" sz="2000" dirty="0" err="1" smtClean="0">
                <a:latin typeface="Arial" charset="0"/>
                <a:cs typeface="Arial" charset="0"/>
              </a:rPr>
              <a:t>Fungsi</a:t>
            </a:r>
            <a:r>
              <a:rPr lang="en-US" altLang="id-ID" sz="2000" dirty="0" smtClean="0">
                <a:latin typeface="Arial" charset="0"/>
                <a:cs typeface="Arial" charset="0"/>
              </a:rPr>
              <a:t> budgeter</a:t>
            </a:r>
            <a:r>
              <a:rPr lang="id-ID" altLang="id-ID" sz="2000" dirty="0" smtClean="0">
                <a:latin typeface="Arial" charset="0"/>
                <a:cs typeface="Arial" charset="0"/>
              </a:rPr>
              <a:t> : </a:t>
            </a:r>
            <a:r>
              <a:rPr lang="id-ID" sz="2000" dirty="0"/>
              <a:t>Maksudnya pajak yang dipungut oleh pemerintah </a:t>
            </a:r>
            <a:r>
              <a:rPr lang="id-ID" sz="2000" dirty="0" smtClean="0"/>
              <a:t>	kepada </a:t>
            </a:r>
            <a:r>
              <a:rPr lang="id-ID" sz="2000" dirty="0"/>
              <a:t>rakyat dapat digunakan untuk membiayai pengeluaran </a:t>
            </a:r>
            <a:r>
              <a:rPr lang="id-ID" sz="2000" dirty="0" smtClean="0"/>
              <a:t>	umum </a:t>
            </a:r>
            <a:r>
              <a:rPr lang="id-ID" sz="2000" dirty="0"/>
              <a:t>(pembangunan dan rutin) yang setiap tahunnya tergambar </a:t>
            </a:r>
            <a:r>
              <a:rPr lang="id-ID" sz="2000" dirty="0" smtClean="0"/>
              <a:t>	melalui </a:t>
            </a:r>
            <a:r>
              <a:rPr lang="id-ID" sz="2000" dirty="0"/>
              <a:t>Anggaran Pendapatan dan belajar Negara (APBN). Dengan </a:t>
            </a:r>
            <a:r>
              <a:rPr lang="id-ID" sz="2000" dirty="0" smtClean="0"/>
              <a:t>	demikian </a:t>
            </a:r>
            <a:r>
              <a:rPr lang="id-ID" sz="2000" dirty="0"/>
              <a:t>pajak ini merupakan sumber pendapatan negara di </a:t>
            </a:r>
            <a:r>
              <a:rPr lang="id-ID" sz="2000" dirty="0" smtClean="0"/>
              <a:t>	samping </a:t>
            </a:r>
            <a:r>
              <a:rPr lang="id-ID" sz="2000" dirty="0"/>
              <a:t>sumber lainnya. Seperti hasil penjualan bahan bakar minya </a:t>
            </a:r>
            <a:r>
              <a:rPr lang="id-ID" sz="2000" dirty="0" smtClean="0"/>
              <a:t>	dan </a:t>
            </a:r>
            <a:r>
              <a:rPr lang="id-ID" sz="2000" dirty="0"/>
              <a:t>gas alam.</a:t>
            </a:r>
            <a:endParaRPr lang="id-ID" altLang="id-ID" sz="2000" dirty="0" smtClean="0">
              <a:latin typeface="Arial" charset="0"/>
              <a:cs typeface="Arial" charset="0"/>
            </a:endParaRPr>
          </a:p>
          <a:p>
            <a:pPr marL="400050" lvl="1" indent="0">
              <a:buFont typeface="Arial" charset="0"/>
              <a:buNone/>
              <a:defRPr/>
            </a:pPr>
            <a:r>
              <a:rPr lang="id-ID" altLang="id-ID" sz="2000" dirty="0" smtClean="0">
                <a:latin typeface="Arial" charset="0"/>
                <a:cs typeface="Arial" charset="0"/>
              </a:rPr>
              <a:t>-</a:t>
            </a:r>
            <a:r>
              <a:rPr lang="en-US" altLang="id-ID" sz="2000" dirty="0" smtClean="0">
                <a:latin typeface="Arial" charset="0"/>
                <a:cs typeface="Arial" charset="0"/>
              </a:rPr>
              <a:t> </a:t>
            </a:r>
            <a:r>
              <a:rPr lang="en-US" altLang="id-ID" sz="2000" dirty="0" err="1" smtClean="0">
                <a:latin typeface="Arial" charset="0"/>
                <a:cs typeface="Arial" charset="0"/>
              </a:rPr>
              <a:t>Fungsi</a:t>
            </a:r>
            <a:r>
              <a:rPr lang="en-US" altLang="id-ID" sz="2000" dirty="0" smtClean="0">
                <a:latin typeface="Arial" charset="0"/>
                <a:cs typeface="Arial" charset="0"/>
              </a:rPr>
              <a:t> </a:t>
            </a:r>
            <a:r>
              <a:rPr lang="en-US" altLang="id-ID" sz="2000" dirty="0" err="1" smtClean="0">
                <a:latin typeface="Arial" charset="0"/>
                <a:cs typeface="Arial" charset="0"/>
              </a:rPr>
              <a:t>mengatur</a:t>
            </a:r>
            <a:r>
              <a:rPr lang="id-ID" altLang="id-ID" sz="2000" dirty="0" smtClean="0">
                <a:latin typeface="Arial" charset="0"/>
                <a:cs typeface="Arial" charset="0"/>
              </a:rPr>
              <a:t> : </a:t>
            </a:r>
            <a:r>
              <a:rPr lang="id-ID" sz="2000" dirty="0"/>
              <a:t>Fungsi mengatur ini dapat ditarik kalimat” sebagai </a:t>
            </a:r>
            <a:r>
              <a:rPr lang="id-ID" sz="2000" dirty="0" smtClean="0"/>
              <a:t>	alat </a:t>
            </a:r>
            <a:r>
              <a:rPr lang="id-ID" sz="2000" dirty="0"/>
              <a:t>pendorong, penghambat atau pencegah untuk mencapai </a:t>
            </a:r>
            <a:r>
              <a:rPr lang="id-ID" sz="2000" dirty="0" smtClean="0"/>
              <a:t>	tujuan</a:t>
            </a:r>
            <a:r>
              <a:rPr lang="id-ID" sz="2000" dirty="0"/>
              <a:t>” dengan demikian. Pajak sebagai alat mengatur atau </a:t>
            </a:r>
            <a:r>
              <a:rPr lang="id-ID" sz="2000" dirty="0" smtClean="0"/>
              <a:t>	melaksanakan </a:t>
            </a:r>
            <a:r>
              <a:rPr lang="id-ID" sz="2000" dirty="0"/>
              <a:t>kebijakan pemerintah dalam bidang sosial ekonomi. </a:t>
            </a:r>
            <a:r>
              <a:rPr lang="id-ID" sz="2000" dirty="0" smtClean="0"/>
              <a:t>	Contoh</a:t>
            </a:r>
            <a:r>
              <a:rPr lang="id-ID" sz="2000" dirty="0"/>
              <a:t>: Pajak yang dikenalkan terhadap minuman keras dapat </a:t>
            </a:r>
            <a:r>
              <a:rPr lang="id-ID" sz="2000" dirty="0" smtClean="0"/>
              <a:t>	menghambat </a:t>
            </a:r>
            <a:r>
              <a:rPr lang="id-ID" sz="2000" dirty="0"/>
              <a:t>atau mencegah setidak-tidaknya mengurangi konsumi </a:t>
            </a:r>
            <a:r>
              <a:rPr lang="id-ID" sz="2000" dirty="0" smtClean="0"/>
              <a:t>	minuman </a:t>
            </a:r>
            <a:r>
              <a:rPr lang="id-ID" sz="2000" dirty="0"/>
              <a:t>keras.</a:t>
            </a:r>
            <a:endParaRPr lang="en-US" altLang="id-ID" sz="2000" dirty="0" smtClean="0">
              <a:latin typeface="Arial" charset="0"/>
              <a:cs typeface="Arial" charset="0"/>
            </a:endParaRPr>
          </a:p>
        </p:txBody>
      </p:sp>
      <p:sp>
        <p:nvSpPr>
          <p:cNvPr id="7" name="Date Placeholder 6"/>
          <p:cNvSpPr>
            <a:spLocks noGrp="1"/>
          </p:cNvSpPr>
          <p:nvPr>
            <p:ph type="dt" sz="quarter" idx="10"/>
          </p:nvPr>
        </p:nvSpPr>
        <p:spPr/>
        <p:txBody>
          <a:bodyPr/>
          <a:lstStyle/>
          <a:p>
            <a:pPr>
              <a:defRPr/>
            </a:pPr>
            <a:endParaRPr lang="en-US" dirty="0"/>
          </a:p>
        </p:txBody>
      </p:sp>
      <p:sp>
        <p:nvSpPr>
          <p:cNvPr id="6" name="Footer Placeholder 8"/>
          <p:cNvSpPr>
            <a:spLocks noGrp="1"/>
          </p:cNvSpPr>
          <p:nvPr>
            <p:ph type="ftr" sz="quarter" idx="11"/>
          </p:nvPr>
        </p:nvSpPr>
        <p:spPr>
          <a:xfrm>
            <a:off x="3124200" y="6308725"/>
            <a:ext cx="5835650" cy="384175"/>
          </a:xfrm>
        </p:spPr>
        <p:txBody>
          <a:bodyPr/>
          <a:lstStyle/>
          <a:p>
            <a:pPr>
              <a:defRPr/>
            </a:pPr>
            <a:r>
              <a:rPr lang="sv-SE" dirty="0" smtClean="0"/>
              <a:t>MAN  HUKUM DAN ETIKA </a:t>
            </a:r>
            <a:r>
              <a:rPr lang="sv-SE" dirty="0"/>
              <a:t>BISNIS                                                                     Versi : 01           </a:t>
            </a:r>
            <a:endParaRPr lang="en-US" dirty="0"/>
          </a:p>
        </p:txBody>
      </p:sp>
      <p:sp>
        <p:nvSpPr>
          <p:cNvPr id="6149" name="Title 1"/>
          <p:cNvSpPr>
            <a:spLocks noGrp="1"/>
          </p:cNvSpPr>
          <p:nvPr>
            <p:ph type="title"/>
          </p:nvPr>
        </p:nvSpPr>
        <p:spPr>
          <a:xfrm>
            <a:off x="457200" y="274638"/>
            <a:ext cx="8229600" cy="993775"/>
          </a:xfrm>
        </p:spPr>
        <p:txBody>
          <a:bodyPr/>
          <a:lstStyle/>
          <a:p>
            <a:r>
              <a:rPr lang="en-US" altLang="id-ID" sz="2800" b="1" smtClean="0">
                <a:latin typeface="Arial" charset="0"/>
                <a:cs typeface="Arial" charset="0"/>
              </a:rPr>
              <a:t>UNSUR-UNSUR</a:t>
            </a:r>
            <a:r>
              <a:rPr lang="id-ID" altLang="id-ID" sz="2800" b="1" smtClean="0">
                <a:latin typeface="Arial" charset="0"/>
                <a:cs typeface="Arial" charset="0"/>
              </a:rPr>
              <a:t> DALAM</a:t>
            </a:r>
            <a:r>
              <a:rPr lang="en-US" altLang="id-ID" sz="2800" b="1" smtClean="0">
                <a:latin typeface="Arial" charset="0"/>
                <a:cs typeface="Arial" charset="0"/>
              </a:rPr>
              <a:t> PAJAK</a:t>
            </a:r>
          </a:p>
        </p:txBody>
      </p:sp>
    </p:spTree>
    <p:extLst>
      <p:ext uri="{BB962C8B-B14F-4D97-AF65-F5344CB8AC3E}">
        <p14:creationId xmlns:p14="http://schemas.microsoft.com/office/powerpoint/2010/main" val="18750811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id-ID" sz="3600" b="1" smtClean="0">
                <a:latin typeface="Arial" charset="0"/>
                <a:cs typeface="Arial" charset="0"/>
              </a:rPr>
              <a:t>PENGELOMPOKKAN PAJAK</a:t>
            </a:r>
          </a:p>
        </p:txBody>
      </p:sp>
      <p:sp>
        <p:nvSpPr>
          <p:cNvPr id="4099" name="Content Placeholder 2"/>
          <p:cNvSpPr>
            <a:spLocks noGrp="1"/>
          </p:cNvSpPr>
          <p:nvPr>
            <p:ph idx="1"/>
          </p:nvPr>
        </p:nvSpPr>
        <p:spPr/>
        <p:txBody>
          <a:bodyPr/>
          <a:lstStyle/>
          <a:p>
            <a:pPr marL="457200" indent="-457200">
              <a:buFont typeface="Arial" charset="0"/>
              <a:buAutoNum type="arabicPeriod"/>
              <a:defRPr/>
            </a:pPr>
            <a:r>
              <a:rPr lang="en-US" sz="2400" dirty="0" err="1" smtClean="0">
                <a:latin typeface="Arial" charset="0"/>
                <a:cs typeface="Arial" charset="0"/>
              </a:rPr>
              <a:t>Menurut</a:t>
            </a:r>
            <a:r>
              <a:rPr lang="en-US" sz="2400" dirty="0" smtClean="0">
                <a:latin typeface="Arial" charset="0"/>
                <a:cs typeface="Arial" charset="0"/>
              </a:rPr>
              <a:t> go</a:t>
            </a:r>
            <a:r>
              <a:rPr lang="id-ID" sz="2400" dirty="0">
                <a:latin typeface="Arial" charset="0"/>
                <a:cs typeface="Arial" charset="0"/>
              </a:rPr>
              <a:t>l</a:t>
            </a:r>
            <a:r>
              <a:rPr lang="en-US" sz="2400" dirty="0" err="1" smtClean="0">
                <a:latin typeface="Arial" charset="0"/>
                <a:cs typeface="Arial" charset="0"/>
              </a:rPr>
              <a:t>ongannya</a:t>
            </a:r>
            <a:r>
              <a:rPr lang="id-ID" sz="2400" dirty="0" smtClean="0">
                <a:latin typeface="Arial" charset="0"/>
                <a:cs typeface="Arial" charset="0"/>
              </a:rPr>
              <a:t> : </a:t>
            </a:r>
            <a:endParaRPr lang="en-US" sz="2400" dirty="0" smtClean="0">
              <a:latin typeface="Arial" charset="0"/>
              <a:cs typeface="Arial" charset="0"/>
            </a:endParaRPr>
          </a:p>
          <a:p>
            <a:pPr>
              <a:defRPr/>
            </a:pPr>
            <a:r>
              <a:rPr lang="id-ID" sz="2400" dirty="0"/>
              <a:t> Pajak langsung</a:t>
            </a:r>
          </a:p>
          <a:p>
            <a:pPr marL="0" indent="0">
              <a:buFont typeface="Arial" charset="0"/>
              <a:buNone/>
              <a:defRPr/>
            </a:pPr>
            <a:r>
              <a:rPr lang="id-ID" sz="2400" dirty="0"/>
              <a:t>      </a:t>
            </a:r>
            <a:r>
              <a:rPr lang="id-ID" sz="2400" dirty="0" smtClean="0"/>
              <a:t>	yaitu </a:t>
            </a:r>
            <a:r>
              <a:rPr lang="id-ID" sz="2400" dirty="0"/>
              <a:t>pajak yang harus dipikul sendiri oleh wajib pajak </a:t>
            </a:r>
            <a:r>
              <a:rPr lang="id-ID" sz="2400" dirty="0" smtClean="0"/>
              <a:t>	dan tidak </a:t>
            </a:r>
            <a:r>
              <a:rPr lang="id-ID" sz="2400" dirty="0"/>
              <a:t>dapat dibebankan atau dilimpahkan kepada </a:t>
            </a:r>
            <a:r>
              <a:rPr lang="id-ID" sz="2400" dirty="0" smtClean="0"/>
              <a:t>	orang </a:t>
            </a:r>
            <a:r>
              <a:rPr lang="id-ID" sz="2400" dirty="0"/>
              <a:t>lain. </a:t>
            </a:r>
            <a:endParaRPr lang="id-ID" sz="2400" dirty="0" smtClean="0"/>
          </a:p>
          <a:p>
            <a:pPr marL="0" indent="0">
              <a:buFont typeface="Arial" charset="0"/>
              <a:buNone/>
              <a:defRPr/>
            </a:pPr>
            <a:r>
              <a:rPr lang="id-ID" sz="2400" dirty="0"/>
              <a:t>	</a:t>
            </a:r>
            <a:r>
              <a:rPr lang="id-ID" sz="2400" dirty="0" smtClean="0"/>
              <a:t>ex: </a:t>
            </a:r>
            <a:r>
              <a:rPr lang="id-ID" sz="2400" dirty="0"/>
              <a:t>pajak penghasilan</a:t>
            </a:r>
            <a:r>
              <a:rPr lang="id-ID" sz="2400" dirty="0" smtClean="0"/>
              <a:t>.</a:t>
            </a:r>
          </a:p>
          <a:p>
            <a:pPr>
              <a:buFont typeface="Arial" panose="020B0604020202020204" pitchFamily="34" charset="0"/>
              <a:buChar char="•"/>
              <a:defRPr/>
            </a:pPr>
            <a:r>
              <a:rPr lang="id-ID" sz="2400" dirty="0"/>
              <a:t>      Pajak tidak langsung</a:t>
            </a:r>
          </a:p>
          <a:p>
            <a:pPr marL="0" indent="0">
              <a:buFont typeface="Arial" charset="0"/>
              <a:buNone/>
              <a:defRPr/>
            </a:pPr>
            <a:r>
              <a:rPr lang="id-ID" sz="2400" dirty="0" smtClean="0"/>
              <a:t>	Yaitu </a:t>
            </a:r>
            <a:r>
              <a:rPr lang="id-ID" sz="2400" dirty="0"/>
              <a:t>pajak </a:t>
            </a:r>
            <a:r>
              <a:rPr lang="id-ID" sz="2400" dirty="0" smtClean="0"/>
              <a:t>yang </a:t>
            </a:r>
            <a:r>
              <a:rPr lang="id-ID" sz="2400" dirty="0"/>
              <a:t>secara tidak langsung dapat dibebankan </a:t>
            </a:r>
            <a:r>
              <a:rPr lang="id-ID" sz="2400" dirty="0" smtClean="0"/>
              <a:t>	atau </a:t>
            </a:r>
            <a:r>
              <a:rPr lang="id-ID" sz="2400" dirty="0"/>
              <a:t>dialihkan kepada orang lain. </a:t>
            </a:r>
            <a:endParaRPr lang="id-ID" sz="2400" dirty="0" smtClean="0"/>
          </a:p>
          <a:p>
            <a:pPr marL="0" indent="0">
              <a:buFont typeface="Arial" charset="0"/>
              <a:buNone/>
              <a:defRPr/>
            </a:pPr>
            <a:r>
              <a:rPr lang="id-ID" sz="2400" dirty="0"/>
              <a:t>	</a:t>
            </a:r>
            <a:r>
              <a:rPr lang="id-ID" sz="2400" dirty="0" smtClean="0"/>
              <a:t>ex: </a:t>
            </a:r>
            <a:r>
              <a:rPr lang="id-ID" sz="2400" dirty="0"/>
              <a:t>pajak pertambahan </a:t>
            </a:r>
            <a:r>
              <a:rPr lang="id-ID" sz="2400" dirty="0" smtClean="0"/>
              <a:t>nil</a:t>
            </a:r>
            <a:r>
              <a:rPr lang="en-US" sz="2400" dirty="0" smtClean="0">
                <a:latin typeface="Arial" charset="0"/>
                <a:cs typeface="Arial" charset="0"/>
              </a:rPr>
              <a:t>a</a:t>
            </a:r>
            <a:r>
              <a:rPr lang="id-ID" sz="2400" dirty="0" smtClean="0">
                <a:latin typeface="Arial" charset="0"/>
                <a:cs typeface="Arial" charset="0"/>
              </a:rPr>
              <a:t>i</a:t>
            </a:r>
            <a:endParaRPr lang="en-US" sz="2400" dirty="0" smtClean="0">
              <a:latin typeface="Arial" charset="0"/>
              <a:cs typeface="Arial" charset="0"/>
            </a:endParaRPr>
          </a:p>
          <a:p>
            <a:pPr marL="457200" indent="-457200">
              <a:buFont typeface="Arial" charset="0"/>
              <a:buAutoNum type="arabicPeriod"/>
              <a:defRPr/>
            </a:pPr>
            <a:endParaRPr lang="en-US" sz="2400" dirty="0">
              <a:latin typeface="Arial" charset="0"/>
              <a:cs typeface="Arial" charset="0"/>
            </a:endParaRPr>
          </a:p>
          <a:p>
            <a:pPr marL="0" indent="0">
              <a:buFont typeface="Arial" charset="0"/>
              <a:buNone/>
              <a:defRPr/>
            </a:pPr>
            <a:endParaRPr lang="en-US" sz="2400" dirty="0" smtClean="0">
              <a:latin typeface="Arial" charset="0"/>
              <a:cs typeface="Arial" charset="0"/>
            </a:endParaRPr>
          </a:p>
          <a:p>
            <a:pPr marL="0" indent="0">
              <a:buFont typeface="Arial" charset="0"/>
              <a:buNone/>
              <a:defRPr/>
            </a:pPr>
            <a:endParaRPr lang="en-US" sz="2400" dirty="0" smtClean="0">
              <a:latin typeface="Arial" charset="0"/>
              <a:cs typeface="Arial" charset="0"/>
            </a:endParaRPr>
          </a:p>
          <a:p>
            <a:pPr marL="514350" indent="-514350">
              <a:buFont typeface="Arial" charset="0"/>
              <a:buAutoNum type="arabicPeriod"/>
              <a:defRPr/>
            </a:pPr>
            <a:endParaRPr lang="en-US" sz="2400" dirty="0">
              <a:latin typeface="Arial" charset="0"/>
              <a:cs typeface="Arial" charset="0"/>
            </a:endParaRPr>
          </a:p>
          <a:p>
            <a:pPr marL="514350" indent="-514350">
              <a:buFont typeface="Arial" charset="0"/>
              <a:buAutoNum type="arabicPeriod"/>
              <a:defRPr/>
            </a:pPr>
            <a:endParaRPr lang="en-US" sz="2400" dirty="0" smtClean="0">
              <a:latin typeface="Arial" charset="0"/>
              <a:cs typeface="Arial" charset="0"/>
            </a:endParaRPr>
          </a:p>
        </p:txBody>
      </p:sp>
      <p:sp>
        <p:nvSpPr>
          <p:cNvPr id="7" name="Date Placeholder 6"/>
          <p:cNvSpPr>
            <a:spLocks noGrp="1"/>
          </p:cNvSpPr>
          <p:nvPr>
            <p:ph type="dt" sz="quarter" idx="10"/>
          </p:nvPr>
        </p:nvSpPr>
        <p:spPr/>
        <p:txBody>
          <a:bodyPr/>
          <a:lstStyle/>
          <a:p>
            <a:pPr>
              <a:defRPr/>
            </a:pPr>
            <a:endParaRPr lang="en-US" dirty="0"/>
          </a:p>
        </p:txBody>
      </p:sp>
      <p:sp>
        <p:nvSpPr>
          <p:cNvPr id="6" name="Footer Placeholder 8"/>
          <p:cNvSpPr>
            <a:spLocks noGrp="1"/>
          </p:cNvSpPr>
          <p:nvPr>
            <p:ph type="ftr" sz="quarter" idx="11"/>
          </p:nvPr>
        </p:nvSpPr>
        <p:spPr>
          <a:xfrm>
            <a:off x="3124200" y="6284913"/>
            <a:ext cx="5835650" cy="384175"/>
          </a:xfrm>
        </p:spPr>
        <p:txBody>
          <a:bodyPr/>
          <a:lstStyle/>
          <a:p>
            <a:pPr>
              <a:defRPr/>
            </a:pPr>
            <a:r>
              <a:rPr lang="sv-SE" dirty="0" smtClean="0"/>
              <a:t>                                                                </a:t>
            </a:r>
            <a:r>
              <a:rPr lang="sv-SE" dirty="0"/>
              <a:t>Versi : 01           </a:t>
            </a:r>
            <a:endParaRPr lang="en-US" dirty="0"/>
          </a:p>
        </p:txBody>
      </p:sp>
    </p:spTree>
    <p:extLst>
      <p:ext uri="{BB962C8B-B14F-4D97-AF65-F5344CB8AC3E}">
        <p14:creationId xmlns:p14="http://schemas.microsoft.com/office/powerpoint/2010/main" val="291929575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id-ID" altLang="id-ID" smtClean="0"/>
              <a:t>Lanjutan...</a:t>
            </a:r>
          </a:p>
        </p:txBody>
      </p:sp>
      <p:sp>
        <p:nvSpPr>
          <p:cNvPr id="3" name="Content Placeholder 2"/>
          <p:cNvSpPr>
            <a:spLocks noGrp="1"/>
          </p:cNvSpPr>
          <p:nvPr>
            <p:ph idx="1"/>
          </p:nvPr>
        </p:nvSpPr>
        <p:spPr>
          <a:xfrm>
            <a:off x="457200" y="1412875"/>
            <a:ext cx="8229600" cy="4713288"/>
          </a:xfrm>
        </p:spPr>
        <p:txBody>
          <a:bodyPr/>
          <a:lstStyle/>
          <a:p>
            <a:pPr marL="0" indent="0">
              <a:buFont typeface="Arial" charset="0"/>
              <a:buNone/>
              <a:defRPr/>
            </a:pPr>
            <a:r>
              <a:rPr lang="id-ID" dirty="0" smtClean="0"/>
              <a:t>2. </a:t>
            </a:r>
            <a:r>
              <a:rPr lang="id-ID" sz="2400" dirty="0" smtClean="0"/>
              <a:t>Menurut sifatnya</a:t>
            </a:r>
          </a:p>
          <a:p>
            <a:pPr>
              <a:defRPr/>
            </a:pPr>
            <a:r>
              <a:rPr lang="id-ID" sz="2400" dirty="0"/>
              <a:t> Pajak </a:t>
            </a:r>
            <a:r>
              <a:rPr lang="id-ID" sz="2400" dirty="0" smtClean="0"/>
              <a:t>subjektif</a:t>
            </a:r>
          </a:p>
          <a:p>
            <a:pPr marL="0" indent="0">
              <a:buFont typeface="Arial" charset="0"/>
              <a:buNone/>
              <a:defRPr/>
            </a:pPr>
            <a:r>
              <a:rPr lang="id-ID" sz="2400" dirty="0"/>
              <a:t>  yaitu jenis pajak yang didasarkan pada subjeknya atau wajib pajaknya</a:t>
            </a:r>
            <a:r>
              <a:rPr lang="id-ID" sz="2400" dirty="0" smtClean="0"/>
              <a:t>.</a:t>
            </a:r>
          </a:p>
          <a:p>
            <a:pPr marL="0" indent="0">
              <a:buFont typeface="Arial" charset="0"/>
              <a:buNone/>
              <a:defRPr/>
            </a:pPr>
            <a:r>
              <a:rPr lang="id-ID" sz="2400" dirty="0" smtClean="0"/>
              <a:t>Ex: </a:t>
            </a:r>
            <a:r>
              <a:rPr lang="id-ID" sz="2400" dirty="0"/>
              <a:t>pajak penghasilan</a:t>
            </a:r>
          </a:p>
          <a:p>
            <a:pPr>
              <a:defRPr/>
            </a:pPr>
            <a:r>
              <a:rPr lang="id-ID" sz="2400" dirty="0"/>
              <a:t>  Pajak objektif</a:t>
            </a:r>
          </a:p>
          <a:p>
            <a:pPr marL="0" indent="0">
              <a:spcBef>
                <a:spcPts val="0"/>
              </a:spcBef>
              <a:buFont typeface="Arial" charset="0"/>
              <a:buNone/>
              <a:defRPr/>
            </a:pPr>
            <a:r>
              <a:rPr lang="id-ID" sz="2400" dirty="0"/>
              <a:t> </a:t>
            </a:r>
            <a:r>
              <a:rPr lang="id-ID" sz="2400" dirty="0" smtClean="0"/>
              <a:t>   </a:t>
            </a:r>
            <a:r>
              <a:rPr lang="id-ID" sz="2400" dirty="0"/>
              <a:t>yaitu pajak yang didasarkan pada objeknya, tanpa memerhatikan subjeknya</a:t>
            </a:r>
            <a:r>
              <a:rPr lang="id-ID" sz="2400" dirty="0" smtClean="0"/>
              <a:t>.</a:t>
            </a:r>
          </a:p>
          <a:p>
            <a:pPr marL="0" indent="0">
              <a:spcBef>
                <a:spcPts val="0"/>
              </a:spcBef>
              <a:buFont typeface="Arial" charset="0"/>
              <a:buNone/>
              <a:defRPr/>
            </a:pPr>
            <a:r>
              <a:rPr lang="id-ID" dirty="0" smtClean="0"/>
              <a:t> </a:t>
            </a:r>
            <a:r>
              <a:rPr lang="id-ID" sz="2400" dirty="0" smtClean="0"/>
              <a:t>ex: </a:t>
            </a:r>
            <a:r>
              <a:rPr lang="id-ID" sz="2400" dirty="0"/>
              <a:t>Pajak pertambahan Nilai dan pajak penjualan barang mewah.</a:t>
            </a:r>
          </a:p>
          <a:p>
            <a:pPr>
              <a:buFont typeface="Arial" panose="020B0604020202020204" pitchFamily="34" charset="0"/>
              <a:buChar char="•"/>
              <a:defRPr/>
            </a:pPr>
            <a:endParaRPr lang="id-ID" dirty="0"/>
          </a:p>
        </p:txBody>
      </p:sp>
      <p:sp>
        <p:nvSpPr>
          <p:cNvPr id="4" name="Date Placeholder 3"/>
          <p:cNvSpPr>
            <a:spLocks noGrp="1"/>
          </p:cNvSpPr>
          <p:nvPr>
            <p:ph type="dt" sz="quarter"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r>
              <a:rPr lang="sv-SE" smtClean="0"/>
              <a:t>MAN11207  ETIKA BISNIS                                             Versi : 01           </a:t>
            </a:r>
            <a:endParaRPr lang="en-US"/>
          </a:p>
        </p:txBody>
      </p:sp>
    </p:spTree>
    <p:extLst>
      <p:ext uri="{BB962C8B-B14F-4D97-AF65-F5344CB8AC3E}">
        <p14:creationId xmlns:p14="http://schemas.microsoft.com/office/powerpoint/2010/main" val="21712764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8229600" cy="561975"/>
          </a:xfrm>
        </p:spPr>
        <p:txBody>
          <a:bodyPr>
            <a:normAutofit fontScale="90000"/>
          </a:bodyPr>
          <a:lstStyle/>
          <a:p>
            <a:endParaRPr lang="id-ID" altLang="id-ID" smtClean="0"/>
          </a:p>
        </p:txBody>
      </p:sp>
      <p:sp>
        <p:nvSpPr>
          <p:cNvPr id="3" name="Content Placeholder 2"/>
          <p:cNvSpPr>
            <a:spLocks noGrp="1"/>
          </p:cNvSpPr>
          <p:nvPr>
            <p:ph idx="1"/>
          </p:nvPr>
        </p:nvSpPr>
        <p:spPr>
          <a:xfrm>
            <a:off x="457200" y="1268413"/>
            <a:ext cx="8229600" cy="4857750"/>
          </a:xfrm>
        </p:spPr>
        <p:txBody>
          <a:bodyPr/>
          <a:lstStyle/>
          <a:p>
            <a:pPr marL="0" indent="0">
              <a:buFont typeface="Arial" charset="0"/>
              <a:buNone/>
              <a:defRPr/>
            </a:pPr>
            <a:r>
              <a:rPr lang="id-ID" dirty="0" smtClean="0"/>
              <a:t>3.</a:t>
            </a:r>
            <a:r>
              <a:rPr lang="id-ID" dirty="0"/>
              <a:t>  </a:t>
            </a:r>
            <a:r>
              <a:rPr lang="id-ID" sz="2400" dirty="0"/>
              <a:t>Menurut lembaga pemungutnya</a:t>
            </a:r>
          </a:p>
          <a:p>
            <a:pPr>
              <a:buFont typeface="Arial" panose="020B0604020202020204" pitchFamily="34" charset="0"/>
              <a:buChar char="•"/>
              <a:defRPr/>
            </a:pPr>
            <a:r>
              <a:rPr lang="id-ID" sz="2400" dirty="0"/>
              <a:t>  Pajak pusat</a:t>
            </a:r>
          </a:p>
          <a:p>
            <a:pPr marL="0" indent="0">
              <a:buFont typeface="Arial" charset="0"/>
              <a:buNone/>
              <a:defRPr/>
            </a:pPr>
            <a:r>
              <a:rPr lang="id-ID" sz="2400" dirty="0"/>
              <a:t> </a:t>
            </a:r>
            <a:r>
              <a:rPr lang="id-ID" sz="2400" dirty="0" smtClean="0"/>
              <a:t>   </a:t>
            </a:r>
            <a:r>
              <a:rPr lang="id-ID" sz="2400" dirty="0"/>
              <a:t>  yaitu pajak yang dipungut oleh pemeritah pusat dan </a:t>
            </a:r>
            <a:r>
              <a:rPr lang="id-ID" sz="2400" dirty="0" smtClean="0"/>
              <a:t>    digunakan </a:t>
            </a:r>
            <a:r>
              <a:rPr lang="id-ID" sz="2400" dirty="0"/>
              <a:t>untuk membiayai rumah tangga negara.</a:t>
            </a:r>
          </a:p>
          <a:p>
            <a:pPr marL="0" indent="0">
              <a:buFont typeface="Arial" charset="0"/>
              <a:buNone/>
              <a:defRPr/>
            </a:pPr>
            <a:r>
              <a:rPr lang="id-ID" sz="2400" dirty="0" smtClean="0"/>
              <a:t>     Ex: </a:t>
            </a:r>
            <a:r>
              <a:rPr lang="id-ID" sz="2400" dirty="0"/>
              <a:t>pajak pengahasilan, pajak pertambahan nilai.</a:t>
            </a:r>
          </a:p>
          <a:p>
            <a:pPr>
              <a:defRPr/>
            </a:pPr>
            <a:r>
              <a:rPr lang="id-ID" sz="2400" dirty="0"/>
              <a:t> Pajak </a:t>
            </a:r>
            <a:r>
              <a:rPr lang="id-ID" sz="2400" dirty="0" smtClean="0"/>
              <a:t>daerah</a:t>
            </a:r>
          </a:p>
          <a:p>
            <a:pPr marL="0" indent="0">
              <a:buFont typeface="Arial" charset="0"/>
              <a:buNone/>
              <a:defRPr/>
            </a:pPr>
            <a:r>
              <a:rPr lang="id-ID" sz="2400" dirty="0"/>
              <a:t> </a:t>
            </a:r>
            <a:r>
              <a:rPr lang="id-ID" sz="2400" dirty="0" smtClean="0"/>
              <a:t>    </a:t>
            </a:r>
            <a:r>
              <a:rPr lang="id-ID" sz="2400" dirty="0"/>
              <a:t>yaitu pajak yang dipungut oleh pemerintah daerah dan </a:t>
            </a:r>
            <a:r>
              <a:rPr lang="id-ID" sz="2400" dirty="0" smtClean="0"/>
              <a:t>  digunakan </a:t>
            </a:r>
            <a:r>
              <a:rPr lang="id-ID" sz="2400" dirty="0"/>
              <a:t>untuk membiayai rumah tangga daerah.</a:t>
            </a:r>
          </a:p>
          <a:p>
            <a:pPr marL="0" indent="0">
              <a:buFont typeface="Arial" charset="0"/>
              <a:buNone/>
              <a:defRPr/>
            </a:pPr>
            <a:r>
              <a:rPr lang="id-ID" sz="2400" dirty="0"/>
              <a:t> </a:t>
            </a:r>
            <a:r>
              <a:rPr lang="id-ID" sz="2400" dirty="0" smtClean="0"/>
              <a:t>  ex: </a:t>
            </a:r>
            <a:r>
              <a:rPr lang="id-ID" sz="2400" dirty="0"/>
              <a:t>Pajak Kendaraan Bermotor, Pajak Hiburan</a:t>
            </a:r>
          </a:p>
          <a:p>
            <a:pPr marL="0" indent="0">
              <a:buFont typeface="Arial" charset="0"/>
              <a:buNone/>
              <a:defRPr/>
            </a:pPr>
            <a:endParaRPr lang="id-ID" dirty="0"/>
          </a:p>
        </p:txBody>
      </p:sp>
      <p:sp>
        <p:nvSpPr>
          <p:cNvPr id="4" name="Date Placeholder 3"/>
          <p:cNvSpPr>
            <a:spLocks noGrp="1"/>
          </p:cNvSpPr>
          <p:nvPr>
            <p:ph type="dt" sz="quarter"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r>
              <a:rPr lang="sv-SE" smtClean="0"/>
              <a:t>MAN11207  ETIKA BISNIS                                             Versi : 01           </a:t>
            </a:r>
            <a:endParaRPr lang="en-US"/>
          </a:p>
        </p:txBody>
      </p:sp>
    </p:spTree>
    <p:extLst>
      <p:ext uri="{BB962C8B-B14F-4D97-AF65-F5344CB8AC3E}">
        <p14:creationId xmlns:p14="http://schemas.microsoft.com/office/powerpoint/2010/main" val="33982304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id-ID" sz="3600" b="1" smtClean="0">
                <a:latin typeface="Arial" charset="0"/>
                <a:cs typeface="Arial" charset="0"/>
              </a:rPr>
              <a:t>SISTEM PEMUNGUTAN PAJAK</a:t>
            </a:r>
          </a:p>
        </p:txBody>
      </p:sp>
      <p:sp>
        <p:nvSpPr>
          <p:cNvPr id="5123" name="Content Placeholder 2"/>
          <p:cNvSpPr>
            <a:spLocks noGrp="1"/>
          </p:cNvSpPr>
          <p:nvPr>
            <p:ph idx="1"/>
          </p:nvPr>
        </p:nvSpPr>
        <p:spPr>
          <a:xfrm>
            <a:off x="900113" y="1484313"/>
            <a:ext cx="7343775" cy="4641850"/>
          </a:xfrm>
        </p:spPr>
        <p:txBody>
          <a:bodyPr/>
          <a:lstStyle/>
          <a:p>
            <a:pPr marL="457200" indent="-457200">
              <a:buFont typeface="Arial" charset="0"/>
              <a:buAutoNum type="arabicPeriod"/>
              <a:defRPr/>
            </a:pPr>
            <a:r>
              <a:rPr lang="en-US" altLang="id-ID" sz="2400" i="1" dirty="0" smtClean="0">
                <a:latin typeface="Arial" charset="0"/>
                <a:cs typeface="Arial" charset="0"/>
              </a:rPr>
              <a:t>Official Assessment System</a:t>
            </a:r>
            <a:r>
              <a:rPr lang="id-ID" altLang="id-ID" sz="2400" i="1" dirty="0" smtClean="0">
                <a:latin typeface="Arial" charset="0"/>
                <a:cs typeface="Arial" charset="0"/>
              </a:rPr>
              <a:t>:</a:t>
            </a:r>
          </a:p>
          <a:p>
            <a:pPr>
              <a:defRPr/>
            </a:pPr>
            <a:r>
              <a:rPr lang="id-ID" sz="2400" dirty="0"/>
              <a:t>suatu sistem pemungutan pajak yang memberikan wewenang kepada fiskus pajak (pemungut pajak) untuk menentukan besarnya pajak yang terutang (yang harus dibayar) oleh wajib pajak.</a:t>
            </a:r>
          </a:p>
          <a:p>
            <a:pPr>
              <a:defRPr/>
            </a:pPr>
            <a:r>
              <a:rPr lang="id-ID" sz="2400" dirty="0"/>
              <a:t>Ciri-cirinya adalah sebagai berikut:</a:t>
            </a:r>
          </a:p>
          <a:p>
            <a:pPr marL="0" indent="0">
              <a:buFont typeface="Arial" charset="0"/>
              <a:buNone/>
              <a:defRPr/>
            </a:pPr>
            <a:r>
              <a:rPr lang="id-ID" sz="2400" dirty="0"/>
              <a:t>1)   Wewenang untuk menentukan besarnya pajak ada pada fiskus</a:t>
            </a:r>
          </a:p>
          <a:p>
            <a:pPr marL="0" indent="0">
              <a:buFont typeface="Arial" charset="0"/>
              <a:buNone/>
              <a:defRPr/>
            </a:pPr>
            <a:r>
              <a:rPr lang="id-ID" sz="2400" dirty="0"/>
              <a:t>2)   </a:t>
            </a:r>
            <a:r>
              <a:rPr lang="id-ID" sz="2400" dirty="0" smtClean="0"/>
              <a:t>Wajib </a:t>
            </a:r>
            <a:r>
              <a:rPr lang="id-ID" sz="2400" dirty="0"/>
              <a:t>pajak bersifat pasif</a:t>
            </a:r>
          </a:p>
          <a:p>
            <a:pPr marL="0" indent="0">
              <a:buFont typeface="Arial" charset="0"/>
              <a:buNone/>
              <a:defRPr/>
            </a:pPr>
            <a:r>
              <a:rPr lang="id-ID" sz="2400" dirty="0"/>
              <a:t>3)    Utang pajak (besarnya pajak) akan tampak setelah dikeluarkan surat ketetapan pajak oleh fiskus</a:t>
            </a:r>
          </a:p>
          <a:p>
            <a:pPr marL="0" indent="0">
              <a:buFont typeface="Arial" charset="0"/>
              <a:buNone/>
              <a:defRPr/>
            </a:pPr>
            <a:endParaRPr lang="en-US" altLang="id-ID" sz="2400" i="1" dirty="0" smtClean="0">
              <a:latin typeface="Arial" charset="0"/>
              <a:cs typeface="Arial" charset="0"/>
            </a:endParaRPr>
          </a:p>
        </p:txBody>
      </p:sp>
      <p:sp>
        <p:nvSpPr>
          <p:cNvPr id="7" name="Date Placeholder 6"/>
          <p:cNvSpPr>
            <a:spLocks noGrp="1"/>
          </p:cNvSpPr>
          <p:nvPr>
            <p:ph type="dt" sz="quarter" idx="10"/>
          </p:nvPr>
        </p:nvSpPr>
        <p:spPr/>
        <p:txBody>
          <a:bodyPr/>
          <a:lstStyle/>
          <a:p>
            <a:pPr>
              <a:defRPr/>
            </a:pPr>
            <a:endParaRPr lang="en-US" dirty="0"/>
          </a:p>
        </p:txBody>
      </p:sp>
      <p:sp>
        <p:nvSpPr>
          <p:cNvPr id="6" name="Footer Placeholder 8"/>
          <p:cNvSpPr>
            <a:spLocks noGrp="1"/>
          </p:cNvSpPr>
          <p:nvPr>
            <p:ph type="ftr" sz="quarter" idx="11"/>
          </p:nvPr>
        </p:nvSpPr>
        <p:spPr>
          <a:xfrm>
            <a:off x="3124200" y="6308725"/>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4363031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260350"/>
            <a:ext cx="8229600" cy="561975"/>
          </a:xfrm>
        </p:spPr>
        <p:txBody>
          <a:bodyPr>
            <a:normAutofit fontScale="90000"/>
          </a:bodyPr>
          <a:lstStyle/>
          <a:p>
            <a:r>
              <a:rPr lang="id-ID" altLang="id-ID" i="1" smtClean="0"/>
              <a:t>Lanjutan....</a:t>
            </a:r>
          </a:p>
        </p:txBody>
      </p:sp>
      <p:sp>
        <p:nvSpPr>
          <p:cNvPr id="3" name="Content Placeholder 2"/>
          <p:cNvSpPr>
            <a:spLocks noGrp="1"/>
          </p:cNvSpPr>
          <p:nvPr>
            <p:ph idx="1"/>
          </p:nvPr>
        </p:nvSpPr>
        <p:spPr>
          <a:xfrm>
            <a:off x="457200" y="1196975"/>
            <a:ext cx="8229600" cy="5400675"/>
          </a:xfrm>
        </p:spPr>
        <p:txBody>
          <a:bodyPr/>
          <a:lstStyle/>
          <a:p>
            <a:pPr marL="0" indent="0">
              <a:buFont typeface="Arial" charset="0"/>
              <a:buNone/>
              <a:defRPr/>
            </a:pPr>
            <a:r>
              <a:rPr lang="id-ID" sz="2400" dirty="0" smtClean="0"/>
              <a:t>2.</a:t>
            </a:r>
            <a:r>
              <a:rPr lang="id-ID" sz="2400" dirty="0"/>
              <a:t>  </a:t>
            </a:r>
            <a:r>
              <a:rPr lang="id-ID" sz="2000" dirty="0"/>
              <a:t>Self Assessment </a:t>
            </a:r>
            <a:r>
              <a:rPr lang="id-ID" sz="2000" dirty="0" smtClean="0"/>
              <a:t>System</a:t>
            </a:r>
          </a:p>
          <a:p>
            <a:pPr>
              <a:defRPr/>
            </a:pPr>
            <a:r>
              <a:rPr lang="id-ID" sz="2000" dirty="0"/>
              <a:t>sistem yang memberikan wewenang penuh kepada wajib pajak untuk menentukan atau menghitung sendiri besarnya pajak yang akan dibayar</a:t>
            </a:r>
            <a:r>
              <a:rPr lang="id-ID" sz="2000" dirty="0" smtClean="0"/>
              <a:t>.</a:t>
            </a:r>
          </a:p>
          <a:p>
            <a:pPr>
              <a:defRPr/>
            </a:pPr>
            <a:r>
              <a:rPr lang="id-ID" sz="2000" dirty="0"/>
              <a:t>Ciri-cirinya adalah sebagai berikut:</a:t>
            </a:r>
          </a:p>
          <a:p>
            <a:pPr marL="0" indent="0">
              <a:buFont typeface="Arial" charset="0"/>
              <a:buNone/>
              <a:defRPr/>
            </a:pPr>
            <a:r>
              <a:rPr lang="id-ID" sz="2000" dirty="0"/>
              <a:t>1)   </a:t>
            </a:r>
            <a:r>
              <a:rPr lang="id-ID" sz="2000" dirty="0" smtClean="0"/>
              <a:t>Wewenang </a:t>
            </a:r>
            <a:r>
              <a:rPr lang="id-ID" sz="2000" dirty="0"/>
              <a:t>untuk menentukan besarnya pajak ada pada wajib pajak sendiri</a:t>
            </a:r>
          </a:p>
          <a:p>
            <a:pPr marL="0" indent="0">
              <a:buFont typeface="Arial" charset="0"/>
              <a:buNone/>
              <a:defRPr/>
            </a:pPr>
            <a:r>
              <a:rPr lang="id-ID" sz="2000" dirty="0"/>
              <a:t>2)    Wajib pajak aktif dalam menghitung, menyetor dan melaporkan sendiri pajaknya</a:t>
            </a:r>
          </a:p>
          <a:p>
            <a:pPr marL="0" indent="0">
              <a:buFont typeface="Arial" charset="0"/>
              <a:buNone/>
              <a:defRPr/>
            </a:pPr>
            <a:r>
              <a:rPr lang="id-ID" sz="2000" dirty="0"/>
              <a:t>3)    Fiskus tidak ikut campur namum tetap mengawasi</a:t>
            </a:r>
          </a:p>
          <a:p>
            <a:pPr marL="0" indent="0">
              <a:buFont typeface="Arial" charset="0"/>
              <a:buNone/>
              <a:defRPr/>
            </a:pPr>
            <a:r>
              <a:rPr lang="id-ID" sz="2000" dirty="0" smtClean="0"/>
              <a:t>3. </a:t>
            </a:r>
            <a:r>
              <a:rPr lang="id-ID" sz="2000" dirty="0"/>
              <a:t> With holding system </a:t>
            </a:r>
            <a:endParaRPr lang="id-ID" sz="2000" dirty="0" smtClean="0"/>
          </a:p>
          <a:p>
            <a:pPr>
              <a:buFont typeface="Arial" panose="020B0604020202020204" pitchFamily="34" charset="0"/>
              <a:buChar char="•"/>
              <a:defRPr/>
            </a:pPr>
            <a:r>
              <a:rPr lang="id-ID" sz="2000" dirty="0"/>
              <a:t>sistem yang memberikan wewenang penuh kepada pihak ketiga (bukan fiskus dan wajib pajak) untuk menentukan atau menghitung besarnya pajak yang akan dibayar oleh wajib pajak</a:t>
            </a:r>
          </a:p>
        </p:txBody>
      </p:sp>
      <p:sp>
        <p:nvSpPr>
          <p:cNvPr id="4" name="Date Placeholder 3"/>
          <p:cNvSpPr>
            <a:spLocks noGrp="1"/>
          </p:cNvSpPr>
          <p:nvPr>
            <p:ph type="dt" sz="quarter"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r>
              <a:rPr lang="sv-SE" smtClean="0"/>
              <a:t>MAN11207  ETIKA BISNIS                                             Versi : 01           </a:t>
            </a:r>
            <a:endParaRPr lang="en-US"/>
          </a:p>
        </p:txBody>
      </p:sp>
    </p:spTree>
    <p:extLst>
      <p:ext uri="{BB962C8B-B14F-4D97-AF65-F5344CB8AC3E}">
        <p14:creationId xmlns:p14="http://schemas.microsoft.com/office/powerpoint/2010/main" val="244214537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id-ID" sz="3200" b="1" smtClean="0">
                <a:latin typeface="Arial" charset="0"/>
                <a:cs typeface="Arial" charset="0"/>
              </a:rPr>
              <a:t>TARIF PAJAK</a:t>
            </a:r>
          </a:p>
        </p:txBody>
      </p:sp>
      <p:sp>
        <p:nvSpPr>
          <p:cNvPr id="3" name="Date Placeholder 2"/>
          <p:cNvSpPr>
            <a:spLocks noGrp="1"/>
          </p:cNvSpPr>
          <p:nvPr>
            <p:ph type="dt" sz="quarter"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r>
              <a:rPr lang="sv-SE" smtClean="0"/>
              <a:t>MAN11207  ETIKA BISNIS                                             Versi : 01           </a:t>
            </a:r>
            <a:endParaRPr lang="en-US"/>
          </a:p>
        </p:txBody>
      </p:sp>
      <p:sp>
        <p:nvSpPr>
          <p:cNvPr id="6149" name="Content Placeholder 2"/>
          <p:cNvSpPr txBox="1">
            <a:spLocks/>
          </p:cNvSpPr>
          <p:nvPr/>
        </p:nvSpPr>
        <p:spPr bwMode="auto">
          <a:xfrm>
            <a:off x="457200" y="1341438"/>
            <a:ext cx="8229600" cy="4967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14350" indent="-5143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20000"/>
              </a:spcBef>
              <a:buFont typeface="Arial" charset="0"/>
              <a:buAutoNum type="arabicPeriod"/>
              <a:defRPr/>
            </a:pPr>
            <a:r>
              <a:rPr lang="en-US" sz="2400" b="1" dirty="0" err="1" smtClean="0">
                <a:latin typeface="Calibri" pitchFamily="34" charset="0"/>
              </a:rPr>
              <a:t>Tarif</a:t>
            </a:r>
            <a:r>
              <a:rPr lang="en-US" sz="2400" b="1" dirty="0" smtClean="0">
                <a:latin typeface="Calibri" pitchFamily="34" charset="0"/>
              </a:rPr>
              <a:t> </a:t>
            </a:r>
            <a:r>
              <a:rPr lang="en-US" sz="2400" b="1" dirty="0" err="1" smtClean="0">
                <a:latin typeface="Calibri" pitchFamily="34" charset="0"/>
              </a:rPr>
              <a:t>sepadan</a:t>
            </a:r>
            <a:r>
              <a:rPr lang="en-US" sz="2400" b="1" dirty="0" smtClean="0">
                <a:latin typeface="Calibri" pitchFamily="34" charset="0"/>
              </a:rPr>
              <a:t> / </a:t>
            </a:r>
            <a:r>
              <a:rPr lang="en-US" sz="2400" b="1" dirty="0" err="1" smtClean="0">
                <a:latin typeface="Calibri" pitchFamily="34" charset="0"/>
              </a:rPr>
              <a:t>sebanding</a:t>
            </a:r>
            <a:r>
              <a:rPr lang="en-US" sz="2400" b="1" dirty="0" smtClean="0">
                <a:latin typeface="Calibri" pitchFamily="34" charset="0"/>
              </a:rPr>
              <a:t> / </a:t>
            </a:r>
            <a:r>
              <a:rPr lang="en-US" sz="2400" b="1" dirty="0" err="1" smtClean="0">
                <a:latin typeface="Calibri" pitchFamily="34" charset="0"/>
              </a:rPr>
              <a:t>proporsional</a:t>
            </a:r>
            <a:endParaRPr lang="id-ID" sz="2400" b="1" dirty="0">
              <a:latin typeface="Calibri" pitchFamily="34" charset="0"/>
            </a:endParaRPr>
          </a:p>
          <a:p>
            <a:pPr marL="457200" indent="-457200">
              <a:spcBef>
                <a:spcPct val="20000"/>
              </a:spcBef>
              <a:buFont typeface="Wingdings" panose="05000000000000000000" pitchFamily="2" charset="2"/>
              <a:buChar char="Ø"/>
              <a:defRPr/>
            </a:pPr>
            <a:r>
              <a:rPr lang="id-ID" sz="2400" dirty="0"/>
              <a:t> </a:t>
            </a:r>
            <a:r>
              <a:rPr lang="id-ID" sz="2400" dirty="0">
                <a:latin typeface="+mj-lt"/>
              </a:rPr>
              <a:t>Tarif ini maksudnya tarif yang ditetapkan kepada objek pajak bersifat tetap terhadap berapapun jumlah yang dikenai pajak sehingga besarnya pajak yang terutang sebanding terhadip besarnya nilai yang dikenai pajak</a:t>
            </a:r>
            <a:endParaRPr lang="id-ID" sz="2400" dirty="0" smtClean="0">
              <a:latin typeface="+mj-lt"/>
            </a:endParaRPr>
          </a:p>
          <a:p>
            <a:pPr marL="0" indent="0">
              <a:spcBef>
                <a:spcPct val="20000"/>
              </a:spcBef>
              <a:defRPr/>
            </a:pPr>
            <a:r>
              <a:rPr lang="id-ID" sz="2400" dirty="0" smtClean="0">
                <a:latin typeface="Calibri" pitchFamily="34" charset="0"/>
              </a:rPr>
              <a:t>2. </a:t>
            </a:r>
            <a:r>
              <a:rPr lang="id-ID" sz="2400" b="1" dirty="0" smtClean="0">
                <a:latin typeface="+mj-lt"/>
              </a:rPr>
              <a:t>T</a:t>
            </a:r>
            <a:r>
              <a:rPr lang="en-US" sz="2400" b="1" dirty="0" err="1" smtClean="0">
                <a:latin typeface="+mj-lt"/>
              </a:rPr>
              <a:t>arif</a:t>
            </a:r>
            <a:r>
              <a:rPr lang="en-US" sz="2400" b="1" dirty="0" smtClean="0">
                <a:latin typeface="+mj-lt"/>
              </a:rPr>
              <a:t> </a:t>
            </a:r>
            <a:r>
              <a:rPr lang="en-US" sz="2400" b="1" dirty="0" err="1" smtClean="0">
                <a:latin typeface="+mj-lt"/>
              </a:rPr>
              <a:t>tetap</a:t>
            </a:r>
            <a:endParaRPr lang="id-ID" sz="2400" b="1" dirty="0" smtClean="0">
              <a:latin typeface="+mj-lt"/>
            </a:endParaRPr>
          </a:p>
          <a:p>
            <a:pPr marL="457200" indent="-457200">
              <a:spcBef>
                <a:spcPct val="20000"/>
              </a:spcBef>
              <a:buFont typeface="Wingdings" panose="05000000000000000000" pitchFamily="2" charset="2"/>
              <a:buChar char="Ø"/>
              <a:defRPr/>
            </a:pPr>
            <a:r>
              <a:rPr lang="sv-SE" sz="2400" dirty="0">
                <a:latin typeface="+mj-lt"/>
              </a:rPr>
              <a:t>Tarif pajak yang besarnya tetap dan tidak tergantung kepada lapisan penghasilan kena pajak.</a:t>
            </a:r>
            <a:endParaRPr lang="en-US" sz="2400" dirty="0" smtClean="0">
              <a:latin typeface="+mj-lt"/>
            </a:endParaRPr>
          </a:p>
          <a:p>
            <a:pPr marL="0" indent="0">
              <a:spcBef>
                <a:spcPct val="20000"/>
              </a:spcBef>
              <a:defRPr/>
            </a:pPr>
            <a:r>
              <a:rPr lang="id-ID" sz="2400" b="1" dirty="0" smtClean="0">
                <a:latin typeface="+mj-lt"/>
              </a:rPr>
              <a:t>3. </a:t>
            </a:r>
            <a:r>
              <a:rPr lang="en-US" sz="2400" b="1" dirty="0" err="1" smtClean="0">
                <a:latin typeface="+mj-lt"/>
              </a:rPr>
              <a:t>Tarif</a:t>
            </a:r>
            <a:r>
              <a:rPr lang="en-US" sz="2400" b="1" dirty="0" smtClean="0">
                <a:latin typeface="+mj-lt"/>
              </a:rPr>
              <a:t> </a:t>
            </a:r>
            <a:r>
              <a:rPr lang="en-US" sz="2400" b="1" dirty="0" err="1" smtClean="0">
                <a:latin typeface="+mj-lt"/>
              </a:rPr>
              <a:t>progresif</a:t>
            </a:r>
            <a:endParaRPr lang="id-ID" sz="2400" b="1" dirty="0" smtClean="0">
              <a:latin typeface="+mj-lt"/>
            </a:endParaRPr>
          </a:p>
          <a:p>
            <a:pPr marL="457200" indent="-457200">
              <a:spcBef>
                <a:spcPct val="20000"/>
              </a:spcBef>
              <a:buFont typeface="Wingdings" panose="05000000000000000000" pitchFamily="2" charset="2"/>
              <a:buChar char="Ø"/>
              <a:defRPr/>
            </a:pPr>
            <a:r>
              <a:rPr lang="sv-SE" sz="2400" dirty="0">
                <a:latin typeface="+mj-lt"/>
              </a:rPr>
              <a:t>Tarif akan semakin besar bila jumlah yang dikenakan pajak semakin besar</a:t>
            </a:r>
            <a:endParaRPr lang="en-US" sz="2400" dirty="0" smtClean="0">
              <a:latin typeface="+mj-lt"/>
            </a:endParaRPr>
          </a:p>
          <a:p>
            <a:pPr marL="0" indent="0">
              <a:spcBef>
                <a:spcPct val="20000"/>
              </a:spcBef>
              <a:defRPr/>
            </a:pPr>
            <a:r>
              <a:rPr lang="id-ID" sz="2400" b="1" dirty="0" smtClean="0">
                <a:latin typeface="+mn-lt"/>
              </a:rPr>
              <a:t>4. </a:t>
            </a:r>
            <a:r>
              <a:rPr lang="id-ID" sz="2400" b="1" dirty="0">
                <a:latin typeface="+mn-lt"/>
              </a:rPr>
              <a:t>Tarif spesifik</a:t>
            </a:r>
            <a:endParaRPr lang="en-US" sz="2400" b="1" dirty="0" smtClean="0">
              <a:latin typeface="+mn-lt"/>
            </a:endParaRPr>
          </a:p>
        </p:txBody>
      </p:sp>
    </p:spTree>
    <p:extLst>
      <p:ext uri="{BB962C8B-B14F-4D97-AF65-F5344CB8AC3E}">
        <p14:creationId xmlns:p14="http://schemas.microsoft.com/office/powerpoint/2010/main" val="1903712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363</Words>
  <Application>Microsoft Office PowerPoint</Application>
  <PresentationFormat>On-screen Show (4:3)</PresentationFormat>
  <Paragraphs>121</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ETIKA DAN HUKUM BISNIS</vt:lpstr>
      <vt:lpstr>ASPEK PAJAK</vt:lpstr>
      <vt:lpstr>UNSUR-UNSUR DALAM PAJAK</vt:lpstr>
      <vt:lpstr>PENGELOMPOKKAN PAJAK</vt:lpstr>
      <vt:lpstr>Lanjutan...</vt:lpstr>
      <vt:lpstr>PowerPoint Presentation</vt:lpstr>
      <vt:lpstr>SISTEM PEMUNGUTAN PAJAK</vt:lpstr>
      <vt:lpstr>Lanjutan....</vt:lpstr>
      <vt:lpstr>TARIF PAJAK</vt:lpstr>
      <vt:lpstr> PAJAK PENGHASILAN</vt:lpstr>
      <vt:lpstr>PENGERTIAN SUBJEK PAJAK</vt:lpstr>
      <vt:lpstr>SUBJEK PAJAK </vt:lpstr>
      <vt:lpstr>PENGERTIAN OBJEK PAJAK</vt:lpstr>
      <vt:lpstr>Objek yang dikenakan pajak bumi dan bangunan</vt:lpstr>
      <vt:lpstr>Lanjutan....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ETIKA DAN HUKUM BISNIS</dc:title>
  <dc:creator>HP</dc:creator>
  <cp:lastModifiedBy>HP</cp:lastModifiedBy>
  <cp:revision>1</cp:revision>
  <dcterms:created xsi:type="dcterms:W3CDTF">2020-06-08T04:41:30Z</dcterms:created>
  <dcterms:modified xsi:type="dcterms:W3CDTF">2020-06-08T04:48:14Z</dcterms:modified>
</cp:coreProperties>
</file>