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86" r:id="rId3"/>
    <p:sldId id="289" r:id="rId4"/>
    <p:sldId id="287" r:id="rId5"/>
    <p:sldId id="296" r:id="rId6"/>
    <p:sldId id="288" r:id="rId7"/>
    <p:sldId id="291" r:id="rId8"/>
    <p:sldId id="292" r:id="rId9"/>
    <p:sldId id="293" r:id="rId10"/>
    <p:sldId id="294" r:id="rId11"/>
    <p:sldId id="295" r:id="rId12"/>
    <p:sldId id="297" r:id="rId13"/>
    <p:sldId id="290" r:id="rId14"/>
    <p:sldId id="301" r:id="rId15"/>
    <p:sldId id="302" r:id="rId16"/>
    <p:sldId id="298" r:id="rId17"/>
    <p:sldId id="299" r:id="rId18"/>
    <p:sldId id="303" r:id="rId19"/>
    <p:sldId id="300" r:id="rId20"/>
  </p:sldIdLst>
  <p:sldSz cx="9144000" cy="6858000" type="screen4x3"/>
  <p:notesSz cx="9144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E399"/>
    <a:srgbClr val="006600"/>
    <a:srgbClr val="F6040A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F88535-2B72-4690-B52F-AC63C3F70793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B0DA86-195E-4316-B28A-984C269D0598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9402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CE851EA-C2AF-4D18-BF54-4E259A7B79A7}" type="datetimeFigureOut">
              <a:rPr lang="id-ID" smtClean="0"/>
              <a:t>11/11/2016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6C648BA9-7C22-475C-96C0-AF3FFBBC669F}" type="slidenum">
              <a:rPr lang="id-ID" smtClean="0"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348880"/>
            <a:ext cx="8291264" cy="2451719"/>
          </a:xfrm>
        </p:spPr>
        <p:txBody>
          <a:bodyPr/>
          <a:lstStyle/>
          <a:p>
            <a:r>
              <a:rPr lang="id-ID" sz="4000" smtClean="0"/>
              <a:t>Statistika</a:t>
            </a:r>
            <a:endParaRPr lang="id-ID" sz="40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4149080"/>
            <a:ext cx="7920880" cy="914400"/>
          </a:xfrm>
        </p:spPr>
        <p:txBody>
          <a:bodyPr>
            <a:noAutofit/>
          </a:bodyPr>
          <a:lstStyle/>
          <a:p>
            <a:r>
              <a:rPr lang="id-ID" sz="2800" smtClean="0"/>
              <a:t>Lektion SECHS (#6) – HUBUNGAN ANTAR VARIABEL, KOEFISIEN ASOSIASI &amp; KORELASI SPEARMAN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31640" y="6371303"/>
            <a:ext cx="6858000" cy="45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600"/>
              </a:spcAft>
              <a:buFont typeface="Arial" pitchFamily="34" charset="0"/>
              <a:buNone/>
              <a:defRPr sz="2000" b="0" kern="1200" cap="all" spc="12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d-ID" cap="none" smtClean="0">
                <a:solidFill>
                  <a:srgbClr val="006699"/>
                </a:solidFill>
              </a:rPr>
              <a:t>Verfasser bei Usmania Institute</a:t>
            </a:r>
            <a:endParaRPr lang="id-ID" cap="none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67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003232" cy="900018"/>
          </a:xfrm>
        </p:spPr>
        <p:txBody>
          <a:bodyPr/>
          <a:lstStyle/>
          <a:p>
            <a:r>
              <a:rPr lang="id-ID" smtClean="0"/>
              <a:t>JENIS KOEFISIEN ASOSIASI</a:t>
            </a:r>
            <a:endParaRPr lang="id-ID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003232" cy="5472608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tx2"/>
              </a:buClr>
              <a:buFont typeface="+mj-lt"/>
              <a:buAutoNum type="arabicPeriod"/>
            </a:pPr>
            <a:r>
              <a:rPr lang="id-ID" sz="2400" smtClean="0"/>
              <a:t>Koefisien Phi (</a:t>
            </a:r>
            <a:r>
              <a:rPr lang="id-ID" sz="2400">
                <a:sym typeface="Symbol"/>
              </a:rPr>
              <a:t></a:t>
            </a:r>
            <a:r>
              <a:rPr lang="id-ID" sz="2400" smtClean="0"/>
              <a:t>):</a:t>
            </a:r>
          </a:p>
          <a:p>
            <a:pPr marL="450850" lvl="2" indent="0">
              <a:buNone/>
            </a:pPr>
            <a:endParaRPr lang="id-ID" sz="2200" smtClean="0"/>
          </a:p>
          <a:p>
            <a:pPr marL="450850" lvl="2" indent="0">
              <a:buNone/>
            </a:pPr>
            <a:endParaRPr lang="id-ID" sz="2200"/>
          </a:p>
          <a:p>
            <a:pPr marL="450850" lvl="2" indent="0">
              <a:buNone/>
            </a:pPr>
            <a:endParaRPr lang="id-ID" sz="2200" smtClean="0"/>
          </a:p>
          <a:p>
            <a:pPr marL="457200" indent="-457200">
              <a:buClr>
                <a:schemeClr val="tx2"/>
              </a:buClr>
              <a:buFont typeface="+mj-lt"/>
              <a:buAutoNum type="arabicPeriod"/>
            </a:pPr>
            <a:r>
              <a:rPr lang="id-ID" sz="2400" smtClean="0">
                <a:sym typeface="Symbol"/>
              </a:rPr>
              <a:t>Koefisien Contingency (C):</a:t>
            </a:r>
          </a:p>
          <a:p>
            <a:pPr marL="457200" indent="-457200">
              <a:buClr>
                <a:schemeClr val="tx2"/>
              </a:buClr>
              <a:buFont typeface="+mj-lt"/>
              <a:buAutoNum type="arabicPeriod"/>
            </a:pPr>
            <a:endParaRPr lang="id-ID" sz="2400" smtClean="0">
              <a:sym typeface="Symbol"/>
            </a:endParaRPr>
          </a:p>
          <a:p>
            <a:pPr marL="457200" indent="-457200">
              <a:buClr>
                <a:schemeClr val="tx2"/>
              </a:buClr>
              <a:buFont typeface="+mj-lt"/>
              <a:buAutoNum type="arabicPeriod"/>
            </a:pPr>
            <a:endParaRPr lang="id-ID" sz="2400" smtClean="0">
              <a:sym typeface="Symbol"/>
            </a:endParaRPr>
          </a:p>
          <a:p>
            <a:pPr marL="457200" indent="-457200">
              <a:spcBef>
                <a:spcPts val="2400"/>
              </a:spcBef>
              <a:buClr>
                <a:schemeClr val="tx2"/>
              </a:buClr>
              <a:buFont typeface="+mj-lt"/>
              <a:buAutoNum type="arabicPeriod"/>
            </a:pPr>
            <a:r>
              <a:rPr lang="id-ID" sz="2400" smtClean="0">
                <a:sym typeface="Symbol"/>
              </a:rPr>
              <a:t>Koefisien Cramer’s V (V):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544137"/>
              </p:ext>
            </p:extLst>
          </p:nvPr>
        </p:nvGraphicFramePr>
        <p:xfrm>
          <a:off x="1115616" y="1844824"/>
          <a:ext cx="1512168" cy="11169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4" name="Equation" r:id="rId3" imgW="622300" imgH="457200" progId="Equation.3">
                  <p:embed/>
                </p:oleObj>
              </mc:Choice>
              <mc:Fallback>
                <p:oleObj name="Equation" r:id="rId3" imgW="6223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1844824"/>
                        <a:ext cx="1512168" cy="11169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6625960"/>
              </p:ext>
            </p:extLst>
          </p:nvPr>
        </p:nvGraphicFramePr>
        <p:xfrm>
          <a:off x="1043608" y="3645024"/>
          <a:ext cx="1961303" cy="111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5" name="Equation" r:id="rId5" imgW="850531" imgH="482391" progId="Equation.3">
                  <p:embed/>
                </p:oleObj>
              </mc:Choice>
              <mc:Fallback>
                <p:oleObj name="Equation" r:id="rId5" imgW="850531" imgH="48239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645024"/>
                        <a:ext cx="1961303" cy="1112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696327"/>
              </p:ext>
            </p:extLst>
          </p:nvPr>
        </p:nvGraphicFramePr>
        <p:xfrm>
          <a:off x="1115616" y="5301208"/>
          <a:ext cx="2088232" cy="1100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16" name="Equation" r:id="rId7" imgW="939392" imgH="495085" progId="Equation.3">
                  <p:embed/>
                </p:oleObj>
              </mc:Choice>
              <mc:Fallback>
                <p:oleObj name="Equation" r:id="rId7" imgW="939392" imgH="495085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6" y="5301208"/>
                        <a:ext cx="2088232" cy="110005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923928" y="1751696"/>
            <a:ext cx="48245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 smtClean="0"/>
              <a:t>Hanya untuk tabel 2 X 2</a:t>
            </a: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 smtClean="0"/>
              <a:t>Nilai: </a:t>
            </a:r>
            <a:r>
              <a:rPr lang="id-ID" sz="2000">
                <a:sym typeface="Symbol"/>
              </a:rPr>
              <a:t> </a:t>
            </a:r>
            <a:r>
              <a:rPr lang="id-ID" sz="2000" smtClean="0">
                <a:sym typeface="Symbol"/>
              </a:rPr>
              <a:t>= [0,1]</a:t>
            </a:r>
            <a:endParaRPr lang="id-ID" sz="2000" smtClean="0"/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 smtClean="0"/>
              <a:t>Untuk tabel selain 2 X 2 → </a:t>
            </a:r>
            <a:r>
              <a:rPr lang="id-ID" sz="2000" smtClean="0">
                <a:sym typeface="Symbol"/>
              </a:rPr>
              <a:t> bisa di luar [0, 1]</a:t>
            </a:r>
            <a:endParaRPr lang="id-ID" sz="2000"/>
          </a:p>
        </p:txBody>
      </p:sp>
      <p:sp>
        <p:nvSpPr>
          <p:cNvPr id="17" name="TextBox 16"/>
          <p:cNvSpPr txBox="1"/>
          <p:nvPr/>
        </p:nvSpPr>
        <p:spPr>
          <a:xfrm>
            <a:off x="3923928" y="3573016"/>
            <a:ext cx="49685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/>
              <a:t>Berlaku untuk </a:t>
            </a:r>
            <a:r>
              <a:rPr lang="id-ID" sz="2000" smtClean="0"/>
              <a:t>sembarang </a:t>
            </a:r>
            <a:r>
              <a:rPr lang="id-ID" sz="2000"/>
              <a:t>ukuran tabel</a:t>
            </a: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 smtClean="0"/>
              <a:t>Nilai: </a:t>
            </a:r>
            <a:r>
              <a:rPr lang="id-ID" sz="2000" i="1" smtClean="0"/>
              <a:t>C</a:t>
            </a:r>
            <a:r>
              <a:rPr lang="id-ID" sz="2000" smtClean="0"/>
              <a:t> = [0, 1]</a:t>
            </a: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 smtClean="0"/>
              <a:t>Tetapi tidak mungkin </a:t>
            </a:r>
            <a:r>
              <a:rPr lang="id-ID" sz="2000" i="1" smtClean="0"/>
              <a:t>C</a:t>
            </a:r>
            <a:r>
              <a:rPr lang="id-ID" sz="2000" smtClean="0"/>
              <a:t> = 1.</a:t>
            </a:r>
            <a:endParaRPr lang="id-ID" sz="2000"/>
          </a:p>
        </p:txBody>
      </p:sp>
      <p:sp>
        <p:nvSpPr>
          <p:cNvPr id="18" name="TextBox 17"/>
          <p:cNvSpPr txBox="1"/>
          <p:nvPr/>
        </p:nvSpPr>
        <p:spPr>
          <a:xfrm>
            <a:off x="3923928" y="5373216"/>
            <a:ext cx="49685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 i="1" smtClean="0"/>
              <a:t>k</a:t>
            </a:r>
            <a:r>
              <a:rPr lang="id-ID" sz="2000" smtClean="0"/>
              <a:t> = min (</a:t>
            </a:r>
            <a:r>
              <a:rPr lang="id-ID" sz="2000" i="1" smtClean="0"/>
              <a:t>r</a:t>
            </a:r>
            <a:r>
              <a:rPr lang="id-ID" sz="2000" smtClean="0"/>
              <a:t>, </a:t>
            </a:r>
            <a:r>
              <a:rPr lang="id-ID" sz="2000" i="1" smtClean="0"/>
              <a:t>c</a:t>
            </a:r>
            <a:r>
              <a:rPr lang="id-ID" sz="2000" smtClean="0"/>
              <a:t>)</a:t>
            </a:r>
            <a:endParaRPr lang="id-ID" sz="2000" i="1" smtClean="0"/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 smtClean="0"/>
              <a:t>Berlaku untuk sembarang ukuran tabel</a:t>
            </a: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 smtClean="0"/>
              <a:t>Nilai: </a:t>
            </a:r>
            <a:r>
              <a:rPr lang="id-ID" sz="2000" i="1" smtClean="0"/>
              <a:t>V</a:t>
            </a:r>
            <a:r>
              <a:rPr lang="id-ID" sz="2000" smtClean="0"/>
              <a:t> = [0, 1]</a:t>
            </a:r>
          </a:p>
          <a:p>
            <a:pPr marL="285750" indent="-285750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id-ID" sz="2000" smtClean="0"/>
              <a:t>Untuk tabel dengan </a:t>
            </a:r>
            <a:r>
              <a:rPr lang="id-ID" sz="2000" i="1" smtClean="0"/>
              <a:t>k = </a:t>
            </a:r>
            <a:r>
              <a:rPr lang="id-ID" sz="2000" smtClean="0"/>
              <a:t>2 → V = </a:t>
            </a:r>
            <a:r>
              <a:rPr lang="id-ID" sz="2000" smtClean="0">
                <a:sym typeface="Symbol"/>
              </a:rPr>
              <a:t></a:t>
            </a:r>
            <a:endParaRPr lang="id-ID" sz="2000"/>
          </a:p>
        </p:txBody>
      </p:sp>
    </p:spTree>
    <p:extLst>
      <p:ext uri="{BB962C8B-B14F-4D97-AF65-F5344CB8AC3E}">
        <p14:creationId xmlns:p14="http://schemas.microsoft.com/office/powerpoint/2010/main" val="1198687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3232" cy="900018"/>
          </a:xfrm>
        </p:spPr>
        <p:txBody>
          <a:bodyPr>
            <a:normAutofit fontScale="90000"/>
          </a:bodyPr>
          <a:lstStyle/>
          <a:p>
            <a:r>
              <a:rPr lang="id-ID" smtClean="0"/>
              <a:t>Interprestasi nilai KOEFISIEN ASOSIASI</a:t>
            </a:r>
            <a:endParaRPr lang="id-ID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08912" cy="5184576"/>
          </a:xfrm>
        </p:spPr>
        <p:txBody>
          <a:bodyPr>
            <a:normAutofit fontScale="92500"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i="1" smtClean="0"/>
              <a:t>V</a:t>
            </a:r>
            <a:r>
              <a:rPr lang="id-ID" sz="2400" smtClean="0"/>
              <a:t> </a:t>
            </a:r>
            <a:r>
              <a:rPr lang="id-ID" sz="2400"/>
              <a:t>= 0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kedua variabel tidak ada hubungan sama sekali.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i="1"/>
              <a:t>V</a:t>
            </a:r>
            <a:r>
              <a:rPr lang="id-ID" sz="2400"/>
              <a:t> = 1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kedua variabel berhubungan sempurna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/>
              <a:t>Semakin dekat 0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</a:t>
            </a:r>
            <a:r>
              <a:rPr lang="id-ID" sz="2400" smtClean="0"/>
              <a:t>hubungan antar kedua variabel semakin lemah</a:t>
            </a:r>
            <a:endParaRPr lang="id-ID" sz="240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/>
              <a:t>Semakin dekat 1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hubungan antar kedua variabel semakin </a:t>
            </a:r>
            <a:r>
              <a:rPr lang="id-ID" sz="2400" smtClean="0"/>
              <a:t>kuat</a:t>
            </a:r>
            <a:endParaRPr lang="id-ID" sz="240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Contoh interpretasi koefisien:</a:t>
            </a:r>
            <a:endParaRPr lang="id-ID" sz="240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 smtClean="0"/>
              <a:t>0,8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sangat kuat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/>
              <a:t>0,7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kuat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/>
              <a:t>0,5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cukup </a:t>
            </a:r>
            <a:r>
              <a:rPr lang="id-ID" sz="2400" smtClean="0"/>
              <a:t>kuat</a:t>
            </a:r>
            <a:endParaRPr lang="id-ID" sz="240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/>
              <a:t>0,3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</a:t>
            </a:r>
            <a:r>
              <a:rPr lang="id-ID" sz="2400" smtClean="0"/>
              <a:t>lemah/hampir tidak ada hubungan</a:t>
            </a:r>
            <a:endParaRPr lang="id-ID" sz="240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/>
              <a:t>0,2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sangat lemah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7947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708920"/>
            <a:ext cx="6624736" cy="1371600"/>
          </a:xfrm>
        </p:spPr>
        <p:txBody>
          <a:bodyPr/>
          <a:lstStyle/>
          <a:p>
            <a:pPr algn="ctr"/>
            <a:r>
              <a:rPr lang="id-ID" smtClean="0">
                <a:solidFill>
                  <a:srgbClr val="00B050"/>
                </a:solidFill>
              </a:rPr>
              <a:t>KOEFISIEN korelasi spearman</a:t>
            </a:r>
            <a:endParaRPr lang="id-ID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252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3232" cy="900018"/>
          </a:xfrm>
        </p:spPr>
        <p:txBody>
          <a:bodyPr>
            <a:normAutofit/>
          </a:bodyPr>
          <a:lstStyle/>
          <a:p>
            <a:r>
              <a:rPr lang="id-ID" smtClean="0"/>
              <a:t>KORELASI SPEARMAN</a:t>
            </a:r>
            <a:endParaRPr lang="id-ID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484784"/>
            <a:ext cx="8208912" cy="4968552"/>
          </a:xfrm>
        </p:spPr>
        <p:txBody>
          <a:bodyPr>
            <a:normAutofit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800" smtClean="0"/>
              <a:t>Korelasi antara variabel ordinal (O).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800" smtClean="0"/>
              <a:t>Nama koefisien: </a:t>
            </a:r>
            <a:r>
              <a:rPr lang="id-ID" sz="2800" smtClean="0">
                <a:solidFill>
                  <a:srgbClr val="FF0000"/>
                </a:solidFill>
              </a:rPr>
              <a:t>Koefisien Korelasi Peringkat (rank) Spearman (</a:t>
            </a:r>
            <a:r>
              <a:rPr lang="id-ID" sz="2800" i="1" smtClean="0">
                <a:solidFill>
                  <a:srgbClr val="FF0000"/>
                </a:solidFill>
              </a:rPr>
              <a:t>r</a:t>
            </a:r>
            <a:r>
              <a:rPr lang="id-ID" sz="2800" baseline="-25000">
                <a:solidFill>
                  <a:srgbClr val="FF0000"/>
                </a:solidFill>
              </a:rPr>
              <a:t>s</a:t>
            </a:r>
            <a:r>
              <a:rPr lang="id-ID" sz="2800" smtClean="0">
                <a:solidFill>
                  <a:srgbClr val="FF0000"/>
                </a:solidFill>
              </a:rPr>
              <a:t>).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800" smtClean="0"/>
              <a:t>Nama singkat: Koefisien Korelasi Spearman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800" smtClean="0"/>
              <a:t>Syarat data: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800" smtClean="0"/>
              <a:t>Kedua variabel ordinal, atau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800" smtClean="0"/>
              <a:t>Kedua variabel metrik (I,R) dengan ukuran sampel kecil.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 smtClean="0"/>
          </a:p>
          <a:p>
            <a:pPr>
              <a:buClr>
                <a:schemeClr val="tx2"/>
              </a:buClr>
            </a:pPr>
            <a:endParaRPr lang="id-ID" sz="2800" smtClean="0"/>
          </a:p>
          <a:p>
            <a:pPr marL="446088" lvl="1" indent="0">
              <a:buNone/>
            </a:pPr>
            <a:endParaRPr lang="id-ID" sz="280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3529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3232" cy="900018"/>
          </a:xfrm>
        </p:spPr>
        <p:txBody>
          <a:bodyPr>
            <a:normAutofit/>
          </a:bodyPr>
          <a:lstStyle/>
          <a:p>
            <a:r>
              <a:rPr lang="id-ID"/>
              <a:t>Menghitung </a:t>
            </a:r>
            <a:r>
              <a:rPr lang="id-ID" smtClean="0"/>
              <a:t>nilai </a:t>
            </a:r>
            <a:r>
              <a:rPr lang="id-ID" cap="none" smtClean="0"/>
              <a:t>r</a:t>
            </a:r>
            <a:r>
              <a:rPr lang="id-ID" cap="none" baseline="-25000" smtClean="0"/>
              <a:t>s</a:t>
            </a:r>
            <a:endParaRPr lang="id-ID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208912" cy="5112568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800" i="1" smtClean="0"/>
              <a:t>r</a:t>
            </a:r>
            <a:r>
              <a:rPr lang="id-ID" sz="2800" baseline="-25000" smtClean="0"/>
              <a:t>s</a:t>
            </a:r>
            <a:r>
              <a:rPr lang="id-ID" sz="2800" smtClean="0"/>
              <a:t> menyatakan tingkat keeratan hubungan antara variabel ordinal.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 smtClean="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800" smtClean="0"/>
              <a:t>Nilai </a:t>
            </a:r>
            <a:r>
              <a:rPr lang="id-ID" sz="2800" i="1"/>
              <a:t>r</a:t>
            </a:r>
            <a:r>
              <a:rPr lang="id-ID" sz="2800" baseline="-25000"/>
              <a:t>s </a:t>
            </a:r>
            <a:r>
              <a:rPr lang="id-ID" sz="2800" smtClean="0"/>
              <a:t>: -1 ‒ 0 ‒ +1 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endParaRPr lang="id-ID" sz="2800" smtClean="0"/>
          </a:p>
          <a:p>
            <a:pPr marL="446088" lvl="1" indent="0">
              <a:buNone/>
            </a:pPr>
            <a:endParaRPr lang="id-ID" sz="280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881467"/>
              </p:ext>
            </p:extLst>
          </p:nvPr>
        </p:nvGraphicFramePr>
        <p:xfrm>
          <a:off x="1259632" y="2276872"/>
          <a:ext cx="2531120" cy="12712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3" imgW="863280" imgH="431640" progId="Equation.3">
                  <p:embed/>
                </p:oleObj>
              </mc:Choice>
              <mc:Fallback>
                <p:oleObj name="Equation" r:id="rId3" imgW="8632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2276872"/>
                        <a:ext cx="2531120" cy="127127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971600" y="4244832"/>
                <a:ext cx="7920880" cy="127240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d-ID" sz="24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id-ID" sz="2400" b="0" i="1" smtClean="0">
                            <a:latin typeface="Cambria Math"/>
                          </a:rPr>
                          <m:t>𝑅</m:t>
                        </m:r>
                      </m:e>
                      <m:sub>
                        <m:sSub>
                          <m:sSubPr>
                            <m:ctrlPr>
                              <a:rPr lang="id-ID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d-ID" sz="2400" b="0" i="1" smtClean="0">
                                <a:latin typeface="Cambria Math"/>
                              </a:rPr>
                              <m:t>𝑥</m:t>
                            </m:r>
                          </m:e>
                          <m:sub>
                            <m:r>
                              <a:rPr lang="id-ID" sz="2400" b="0" i="1" smtClean="0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b>
                    </m:sSub>
                  </m:oMath>
                </a14:m>
                <a:r>
                  <a:rPr lang="id-ID" sz="2400" smtClean="0"/>
                  <a:t>: ranking sampel ke-</a:t>
                </a:r>
                <a:r>
                  <a:rPr lang="id-ID" sz="2400" i="1" smtClean="0"/>
                  <a:t>i</a:t>
                </a:r>
                <a:r>
                  <a:rPr lang="id-ID" sz="2400" smtClean="0"/>
                  <a:t> untuk variabel </a:t>
                </a:r>
                <a:r>
                  <a:rPr lang="id-ID" sz="2400" i="1" smtClean="0"/>
                  <a:t>X</a:t>
                </a:r>
                <a:endParaRPr lang="id-ID" sz="2400" smtClean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d-ID" sz="2400" i="1">
                            <a:latin typeface="Cambria Math"/>
                          </a:rPr>
                        </m:ctrlPr>
                      </m:sSubPr>
                      <m:e>
                        <m:r>
                          <a:rPr lang="id-ID" sz="2400" i="1">
                            <a:latin typeface="Cambria Math"/>
                          </a:rPr>
                          <m:t>𝑅</m:t>
                        </m:r>
                      </m:e>
                      <m:sub>
                        <m:sSub>
                          <m:sSubPr>
                            <m:ctrlPr>
                              <a:rPr lang="id-ID" sz="2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id-ID" sz="2400" b="0" i="1" smtClean="0">
                                <a:latin typeface="Cambria Math"/>
                              </a:rPr>
                              <m:t>𝑦</m:t>
                            </m:r>
                          </m:e>
                          <m:sub>
                            <m:r>
                              <a:rPr lang="id-ID" sz="2400" i="1"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b>
                    </m:sSub>
                  </m:oMath>
                </a14:m>
                <a:r>
                  <a:rPr lang="id-ID" sz="2400"/>
                  <a:t>: ranking sampel ke-</a:t>
                </a:r>
                <a:r>
                  <a:rPr lang="id-ID" sz="2400" i="1"/>
                  <a:t>i</a:t>
                </a:r>
                <a:r>
                  <a:rPr lang="id-ID" sz="2400"/>
                  <a:t> untuk variabel </a:t>
                </a:r>
                <a:r>
                  <a:rPr lang="id-ID" sz="2400" i="1" smtClean="0"/>
                  <a:t>Y</a:t>
                </a:r>
              </a:p>
              <a:p>
                <a:r>
                  <a:rPr lang="id-ID" sz="2400" i="1" smtClean="0"/>
                  <a:t>d</a:t>
                </a:r>
                <a:r>
                  <a:rPr lang="id-ID" sz="2400" baseline="-25000" smtClean="0"/>
                  <a:t>i</a:t>
                </a:r>
                <a:r>
                  <a:rPr lang="id-ID" sz="2400" smtClean="0"/>
                  <a:t>: selisih ranking antar kedua variabel untuk sampel ke-</a:t>
                </a:r>
                <a:r>
                  <a:rPr lang="id-ID" sz="2400" i="1" smtClean="0"/>
                  <a:t>i</a:t>
                </a:r>
                <a:r>
                  <a:rPr lang="id-ID" sz="2400" smtClean="0"/>
                  <a:t>.</a:t>
                </a:r>
                <a:endParaRPr lang="id-ID" sz="240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4244832"/>
                <a:ext cx="7920880" cy="1272400"/>
              </a:xfrm>
              <a:prstGeom prst="rect">
                <a:avLst/>
              </a:prstGeom>
              <a:blipFill rotWithShape="1">
                <a:blip r:embed="rId5"/>
                <a:stretch>
                  <a:fillRect l="-1154" t="-3828" r="-1000" b="-1004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15616" y="3645024"/>
                <a:ext cx="2545432" cy="5652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d-ID" sz="280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sz="2800" b="0" i="1" smtClean="0">
                              <a:latin typeface="Cambria Math"/>
                            </a:rPr>
                            <m:t>𝑑</m:t>
                          </m:r>
                        </m:e>
                        <m:sub>
                          <m:r>
                            <a:rPr lang="id-ID" sz="2800" b="0" i="1" smtClean="0">
                              <a:latin typeface="Cambria Math"/>
                            </a:rPr>
                            <m:t>𝑖</m:t>
                          </m:r>
                        </m:sub>
                      </m:sSub>
                      <m:r>
                        <a:rPr lang="id-ID" sz="2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id-ID" sz="28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sz="2800" b="0" i="1" smtClean="0">
                              <a:latin typeface="Cambria Math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id-ID" sz="2800" b="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sz="2800" b="0" i="1" smtClean="0">
                                  <a:latin typeface="Cambria Math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id-ID" sz="2800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  <m:r>
                        <a:rPr lang="id-ID" sz="2800" b="0" i="1" smtClean="0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id-ID" sz="28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id-ID" sz="2800" i="1">
                              <a:latin typeface="Cambria Math"/>
                            </a:rPr>
                            <m:t>𝑅</m:t>
                          </m:r>
                        </m:e>
                        <m:sub>
                          <m:sSub>
                            <m:sSubPr>
                              <m:ctrlPr>
                                <a:rPr lang="id-ID" sz="2800" i="1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id-ID" sz="2800" b="0" i="1" smtClean="0">
                                  <a:latin typeface="Cambria Math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id-ID" sz="2800" i="1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</m:sub>
                      </m:sSub>
                    </m:oMath>
                  </m:oMathPara>
                </a14:m>
                <a:endParaRPr lang="id-ID" sz="280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5616" y="3645024"/>
                <a:ext cx="2545432" cy="56528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171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3232" cy="900018"/>
          </a:xfrm>
        </p:spPr>
        <p:txBody>
          <a:bodyPr>
            <a:normAutofit/>
          </a:bodyPr>
          <a:lstStyle/>
          <a:p>
            <a:r>
              <a:rPr lang="id-ID" smtClean="0"/>
              <a:t>Menghitung r</a:t>
            </a:r>
            <a:r>
              <a:rPr lang="id-ID" cap="none" baseline="-25000" smtClean="0"/>
              <a:t>x</a:t>
            </a:r>
            <a:endParaRPr lang="id-ID" cap="none" baseline="-2500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1776374"/>
              </p:ext>
            </p:extLst>
          </p:nvPr>
        </p:nvGraphicFramePr>
        <p:xfrm>
          <a:off x="991236" y="1844824"/>
          <a:ext cx="5805803" cy="29235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9809"/>
                <a:gridCol w="977138"/>
                <a:gridCol w="1034714"/>
                <a:gridCol w="1034714"/>
                <a:gridCol w="1034714"/>
                <a:gridCol w="1034714"/>
              </a:tblGrid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i="1" u="none" strike="noStrike" smtClean="0">
                          <a:solidFill>
                            <a:schemeClr val="bg1"/>
                          </a:solidFill>
                          <a:effectLst/>
                        </a:rPr>
                        <a:t>X</a:t>
                      </a:r>
                      <a:endParaRPr lang="id-ID" sz="2400" b="0" i="1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id-ID" sz="2400" i="1" u="none" strike="noStrike">
                          <a:solidFill>
                            <a:schemeClr val="bg1"/>
                          </a:solidFill>
                          <a:effectLst/>
                        </a:rPr>
                        <a:t>x</a:t>
                      </a:r>
                      <a:endParaRPr lang="id-ID" sz="2400" b="0" i="1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id-ID" sz="2400" b="0" i="1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i="1" u="none" strike="noStrike" smtClean="0">
                          <a:solidFill>
                            <a:schemeClr val="bg1"/>
                          </a:solidFill>
                          <a:effectLst/>
                        </a:rPr>
                        <a:t>X</a:t>
                      </a:r>
                      <a:endParaRPr lang="id-ID" sz="2400" b="0" i="1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id-ID" sz="2400" i="1" u="none" strike="noStrike">
                          <a:solidFill>
                            <a:schemeClr val="bg1"/>
                          </a:solidFill>
                          <a:effectLst/>
                        </a:rPr>
                        <a:t>x</a:t>
                      </a:r>
                      <a:endParaRPr lang="id-ID" sz="2400" b="0" i="1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8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6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1,5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14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11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1,5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9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15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15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15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706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03232" cy="900018"/>
          </a:xfrm>
        </p:spPr>
        <p:txBody>
          <a:bodyPr>
            <a:normAutofit/>
          </a:bodyPr>
          <a:lstStyle/>
          <a:p>
            <a:r>
              <a:rPr lang="id-ID" smtClean="0"/>
              <a:t>Menghitung </a:t>
            </a:r>
            <a:r>
              <a:rPr lang="id-ID" cap="none" smtClean="0"/>
              <a:t>d</a:t>
            </a:r>
            <a:r>
              <a:rPr lang="id-ID" smtClean="0"/>
              <a:t>, </a:t>
            </a:r>
            <a:r>
              <a:rPr lang="id-ID" cap="none" smtClean="0"/>
              <a:t>d</a:t>
            </a:r>
            <a:r>
              <a:rPr lang="id-ID" baseline="30000" smtClean="0"/>
              <a:t>2</a:t>
            </a:r>
            <a:r>
              <a:rPr lang="id-ID" smtClean="0"/>
              <a:t>, Dan </a:t>
            </a:r>
            <a:r>
              <a:rPr lang="id-ID" cap="none" smtClean="0"/>
              <a:t>r</a:t>
            </a:r>
            <a:r>
              <a:rPr lang="id-ID" cap="none" baseline="-25000" smtClean="0"/>
              <a:t>s</a:t>
            </a:r>
            <a:endParaRPr lang="id-ID" cap="none" baseline="-2500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811599"/>
              </p:ext>
            </p:extLst>
          </p:nvPr>
        </p:nvGraphicFramePr>
        <p:xfrm>
          <a:off x="991236" y="1268760"/>
          <a:ext cx="7161528" cy="4176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9809"/>
                <a:gridCol w="977138"/>
                <a:gridCol w="1355725"/>
                <a:gridCol w="1034714"/>
                <a:gridCol w="1034714"/>
                <a:gridCol w="1034714"/>
                <a:gridCol w="1034714"/>
              </a:tblGrid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TP (X)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JBTN (</a:t>
                      </a:r>
                      <a:r>
                        <a:rPr lang="id-ID" sz="2400" i="1" u="none" strike="noStrike">
                          <a:solidFill>
                            <a:schemeClr val="bg1"/>
                          </a:solidFill>
                          <a:effectLst/>
                        </a:rPr>
                        <a:t>Y</a:t>
                      </a:r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id-ID" sz="2400" i="1" u="none" strike="noStrike">
                          <a:solidFill>
                            <a:schemeClr val="bg1"/>
                          </a:solidFill>
                          <a:effectLst/>
                        </a:rPr>
                        <a:t>x</a:t>
                      </a:r>
                      <a:endParaRPr lang="id-ID" sz="2400" b="0" i="1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R</a:t>
                      </a:r>
                      <a:r>
                        <a:rPr lang="id-ID" sz="2400" i="1" u="none" strike="noStrike">
                          <a:solidFill>
                            <a:schemeClr val="bg1"/>
                          </a:solidFill>
                          <a:effectLst/>
                        </a:rPr>
                        <a:t>y</a:t>
                      </a:r>
                      <a:endParaRPr lang="id-ID" sz="2400" b="0" i="1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i="1" u="none" strike="noStrike">
                          <a:solidFill>
                            <a:schemeClr val="bg1"/>
                          </a:solidFill>
                          <a:effectLst/>
                        </a:rPr>
                        <a:t>d</a:t>
                      </a:r>
                      <a:endParaRPr lang="id-ID" sz="2400" b="0" i="1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i="1" u="none" strike="noStrike">
                          <a:solidFill>
                            <a:schemeClr val="bg1"/>
                          </a:solidFill>
                          <a:effectLst/>
                        </a:rPr>
                        <a:t>d</a:t>
                      </a:r>
                      <a:r>
                        <a:rPr lang="id-ID" sz="2400" u="none" strike="noStrike" baseline="30000">
                          <a:solidFill>
                            <a:schemeClr val="bg1"/>
                          </a:solidFill>
                          <a:effectLst/>
                        </a:rPr>
                        <a:t>2</a:t>
                      </a:r>
                      <a:endParaRPr lang="id-ID" sz="2400" b="0" i="1" u="none" strike="noStrike" baseline="30000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8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-6,5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42,25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7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5,5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30,25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6,5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-3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9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7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5,5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30,25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6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-0,5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0,25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7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7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9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8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6,5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-5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25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36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36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36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147,00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E39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55576" y="5821632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Hitunglah </a:t>
            </a:r>
            <a:r>
              <a:rPr lang="id-ID" sz="2400" i="1" smtClean="0"/>
              <a:t>r</a:t>
            </a:r>
            <a:r>
              <a:rPr lang="id-ID" sz="2400" i="1" baseline="-25000" smtClean="0"/>
              <a:t>s</a:t>
            </a:r>
            <a:r>
              <a:rPr lang="id-ID" sz="2400" smtClean="0"/>
              <a:t>!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Bagaimana interpretasinya?</a:t>
            </a: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408240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003232" cy="720080"/>
          </a:xfrm>
        </p:spPr>
        <p:txBody>
          <a:bodyPr>
            <a:normAutofit/>
          </a:bodyPr>
          <a:lstStyle/>
          <a:p>
            <a:r>
              <a:rPr lang="id-ID" smtClean="0"/>
              <a:t>Interprestasi nilai </a:t>
            </a:r>
            <a:r>
              <a:rPr lang="id-ID" cap="none" smtClean="0"/>
              <a:t>r</a:t>
            </a:r>
            <a:r>
              <a:rPr lang="id-ID" cap="none" baseline="-25000" smtClean="0"/>
              <a:t>s</a:t>
            </a:r>
            <a:endParaRPr lang="id-ID" cap="none" baseline="-2500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496944" cy="5256584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/>
              <a:t>Nilai </a:t>
            </a:r>
            <a:r>
              <a:rPr lang="id-ID" sz="2400" i="1"/>
              <a:t>r</a:t>
            </a:r>
            <a:r>
              <a:rPr lang="id-ID" sz="2400" baseline="-25000"/>
              <a:t>s </a:t>
            </a:r>
            <a:r>
              <a:rPr lang="id-ID" sz="2400"/>
              <a:t>: -1 ‒ 0 ‒ +1 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i="1"/>
              <a:t>r</a:t>
            </a:r>
            <a:r>
              <a:rPr lang="id-ID" sz="2400" baseline="-25000"/>
              <a:t>s</a:t>
            </a:r>
            <a:r>
              <a:rPr lang="id-ID" sz="2400" smtClean="0"/>
              <a:t> </a:t>
            </a:r>
            <a:r>
              <a:rPr lang="id-ID" sz="2400"/>
              <a:t>= 0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kedua variabel tidak ada hubungan sama sekali.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i="1"/>
              <a:t>r</a:t>
            </a:r>
            <a:r>
              <a:rPr lang="id-ID" sz="2400" baseline="-25000"/>
              <a:t>s</a:t>
            </a:r>
            <a:r>
              <a:rPr lang="id-ID" sz="2400" smtClean="0"/>
              <a:t> </a:t>
            </a:r>
            <a:r>
              <a:rPr lang="id-ID" sz="2400"/>
              <a:t>= </a:t>
            </a:r>
            <a:r>
              <a:rPr lang="id-ID" sz="2400" smtClean="0"/>
              <a:t>-1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</a:t>
            </a:r>
            <a:r>
              <a:rPr lang="id-ID" sz="2400" smtClean="0"/>
              <a:t>terdapat hubungan negatif sempurna antar kedua variabel</a:t>
            </a:r>
            <a:endParaRPr lang="id-ID" sz="240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i="1"/>
              <a:t>r</a:t>
            </a:r>
            <a:r>
              <a:rPr lang="id-ID" sz="2400" baseline="-25000"/>
              <a:t>s</a:t>
            </a:r>
            <a:r>
              <a:rPr lang="id-ID" sz="2400"/>
              <a:t> = </a:t>
            </a:r>
            <a:r>
              <a:rPr lang="id-ID" sz="2400" smtClean="0"/>
              <a:t>+1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terdapat hubungan </a:t>
            </a:r>
            <a:r>
              <a:rPr lang="id-ID" sz="2400" smtClean="0"/>
              <a:t>positif sempurna </a:t>
            </a:r>
            <a:r>
              <a:rPr lang="id-ID" sz="2400"/>
              <a:t>antar kedua variabel</a:t>
            </a:r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Semakin </a:t>
            </a:r>
            <a:r>
              <a:rPr lang="id-ID" sz="2400"/>
              <a:t>dekat </a:t>
            </a:r>
            <a:r>
              <a:rPr lang="id-ID" sz="2400" smtClean="0"/>
              <a:t> 0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</a:t>
            </a:r>
            <a:r>
              <a:rPr lang="id-ID" sz="2400" smtClean="0"/>
              <a:t>hubungan antar kedua variabel semakin lemah</a:t>
            </a:r>
            <a:endParaRPr lang="id-ID" sz="240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/>
              <a:t>Semakin dekat </a:t>
            </a:r>
            <a:r>
              <a:rPr lang="id-ID" sz="2400" smtClean="0"/>
              <a:t> </a:t>
            </a:r>
            <a:r>
              <a:rPr lang="id-ID" sz="2400" smtClean="0">
                <a:sym typeface="Symbol"/>
              </a:rPr>
              <a:t></a:t>
            </a:r>
            <a:r>
              <a:rPr lang="id-ID" sz="2400" smtClean="0"/>
              <a:t>1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hubungan antar kedua variabel semakin </a:t>
            </a:r>
            <a:r>
              <a:rPr lang="id-ID" sz="2400" smtClean="0"/>
              <a:t>kuat</a:t>
            </a:r>
            <a:endParaRPr lang="id-ID" sz="2400"/>
          </a:p>
          <a:p>
            <a:pPr marL="457200" indent="-4572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Contoh interpretasi koefisien:</a:t>
            </a:r>
            <a:endParaRPr lang="id-ID" sz="240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/>
              <a:t>+</a:t>
            </a:r>
            <a:r>
              <a:rPr lang="id-ID" sz="2400" smtClean="0"/>
              <a:t>0,8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</a:t>
            </a:r>
            <a:r>
              <a:rPr lang="id-ID" sz="2400" smtClean="0"/>
              <a:t>positif sangat </a:t>
            </a:r>
            <a:r>
              <a:rPr lang="id-ID" sz="2400"/>
              <a:t>kuat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 smtClean="0"/>
              <a:t>-0,7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</a:t>
            </a:r>
            <a:r>
              <a:rPr lang="id-ID" sz="2400" smtClean="0"/>
              <a:t>negatif kuat</a:t>
            </a:r>
            <a:endParaRPr lang="id-ID" sz="240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 smtClean="0"/>
              <a:t>+0,5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</a:t>
            </a:r>
            <a:r>
              <a:rPr lang="id-ID" sz="2400" smtClean="0"/>
              <a:t>positif cukup </a:t>
            </a:r>
            <a:r>
              <a:rPr lang="id-ID" sz="2400"/>
              <a:t>kuat 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 smtClean="0"/>
              <a:t>-0,3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</a:t>
            </a:r>
            <a:r>
              <a:rPr lang="id-ID" sz="2400" smtClean="0"/>
              <a:t>negatif lemah</a:t>
            </a:r>
            <a:endParaRPr lang="id-ID" sz="240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id-ID" sz="2400" smtClean="0"/>
              <a:t>+0,2 </a:t>
            </a:r>
            <a:r>
              <a:rPr lang="id-ID" sz="2400">
                <a:sym typeface="Symbol"/>
              </a:rPr>
              <a:t></a:t>
            </a:r>
            <a:r>
              <a:rPr lang="id-ID" sz="2400"/>
              <a:t> </a:t>
            </a:r>
            <a:r>
              <a:rPr lang="id-ID" sz="2400" smtClean="0"/>
              <a:t>positif sangat </a:t>
            </a:r>
            <a:r>
              <a:rPr lang="id-ID" sz="2400"/>
              <a:t>lemah</a:t>
            </a: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3144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03232" cy="900018"/>
          </a:xfrm>
        </p:spPr>
        <p:txBody>
          <a:bodyPr>
            <a:normAutofit/>
          </a:bodyPr>
          <a:lstStyle/>
          <a:p>
            <a:r>
              <a:rPr lang="id-ID" smtClean="0"/>
              <a:t>Soal latihan</a:t>
            </a:r>
            <a:endParaRPr lang="id-ID" cap="none" baseline="-25000"/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3004935"/>
              </p:ext>
            </p:extLst>
          </p:nvPr>
        </p:nvGraphicFramePr>
        <p:xfrm>
          <a:off x="991236" y="1196752"/>
          <a:ext cx="4732892" cy="45941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80101"/>
                <a:gridCol w="1939606"/>
                <a:gridCol w="1713185"/>
              </a:tblGrid>
              <a:tr h="417646">
                <a:tc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No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smtClean="0">
                          <a:solidFill>
                            <a:schemeClr val="bg1"/>
                          </a:solidFill>
                          <a:effectLst/>
                        </a:rPr>
                        <a:t>Gaji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smtClean="0">
                          <a:solidFill>
                            <a:schemeClr val="bg1"/>
                          </a:solidFill>
                          <a:effectLst/>
                        </a:rPr>
                        <a:t>Masa</a:t>
                      </a:r>
                      <a:r>
                        <a:rPr lang="id-ID" sz="2400" u="none" strike="noStrike" baseline="0" smtClean="0">
                          <a:solidFill>
                            <a:schemeClr val="bg1"/>
                          </a:solidFill>
                          <a:effectLst/>
                        </a:rPr>
                        <a:t> Kerja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1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400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200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500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7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200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6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200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2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7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600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8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>
                          <a:effectLst/>
                        </a:rPr>
                        <a:t>8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9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200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417646"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10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400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b="0" i="0" u="none" strike="noStrike" smtClean="0">
                          <a:effectLst/>
                          <a:latin typeface="Arial"/>
                        </a:rPr>
                        <a:t>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55576" y="5821632"/>
            <a:ext cx="7920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Hitunglah </a:t>
            </a:r>
            <a:r>
              <a:rPr lang="id-ID" sz="2400" i="1" smtClean="0"/>
              <a:t>r</a:t>
            </a:r>
            <a:r>
              <a:rPr lang="id-ID" sz="2400" i="1" baseline="-25000" smtClean="0"/>
              <a:t>s</a:t>
            </a:r>
            <a:r>
              <a:rPr lang="id-ID" sz="2400" smtClean="0"/>
              <a:t>!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Bagaimana interpretasinya?</a:t>
            </a: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268206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71600" y="1772816"/>
            <a:ext cx="70567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36575" indent="-536575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id-ID" sz="2800" b="1" i="1" smtClean="0">
                <a:solidFill>
                  <a:srgbClr val="00B050"/>
                </a:solidFill>
              </a:rPr>
              <a:t>KORELASI PEARSON</a:t>
            </a:r>
          </a:p>
          <a:p>
            <a:pPr marL="536575" indent="-536575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id-ID" sz="2800" b="1" i="1" smtClean="0">
                <a:solidFill>
                  <a:srgbClr val="00B050"/>
                </a:solidFill>
              </a:rPr>
              <a:t>ANALISIS REGRESI LINIER SEDERHANA</a:t>
            </a:r>
          </a:p>
          <a:p>
            <a:pPr marL="536575" indent="-536575"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id-ID" sz="2800" b="1" i="1" smtClean="0">
                <a:solidFill>
                  <a:srgbClr val="00B050"/>
                </a:solidFill>
              </a:rPr>
              <a:t>ANALISIS REGRESI LINIER BERGANDA</a:t>
            </a:r>
          </a:p>
          <a:p>
            <a:r>
              <a:rPr lang="id-ID" sz="2800" b="1" smtClean="0">
                <a:solidFill>
                  <a:srgbClr val="00B050"/>
                </a:solidFill>
              </a:rPr>
              <a:t>masing-masing dari ketiganya akan dibicarakan di bab tersendiri</a:t>
            </a:r>
            <a:endParaRPr lang="id-ID" sz="2800" b="1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605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392" y="404664"/>
            <a:ext cx="8147248" cy="900018"/>
          </a:xfrm>
        </p:spPr>
        <p:txBody>
          <a:bodyPr>
            <a:normAutofit fontScale="90000"/>
          </a:bodyPr>
          <a:lstStyle/>
          <a:p>
            <a:r>
              <a:rPr lang="id-ID" smtClean="0"/>
              <a:t>JENIS HUBUNGAN ANTAR VARIABEL</a:t>
            </a:r>
            <a:endParaRPr lang="id-ID"/>
          </a:p>
        </p:txBody>
      </p:sp>
      <p:sp>
        <p:nvSpPr>
          <p:cNvPr id="4" name="TextBox 3"/>
          <p:cNvSpPr txBox="1"/>
          <p:nvPr/>
        </p:nvSpPr>
        <p:spPr>
          <a:xfrm>
            <a:off x="611560" y="1378613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smtClean="0"/>
              <a:t>Hubungan antar variabel → Statistika Univariate/ Bivariat/Multivariat?</a:t>
            </a:r>
            <a:endParaRPr lang="id-ID" sz="240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21" y="2492896"/>
            <a:ext cx="8184062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2751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715200" cy="1371600"/>
          </a:xfrm>
        </p:spPr>
        <p:txBody>
          <a:bodyPr>
            <a:normAutofit/>
          </a:bodyPr>
          <a:lstStyle/>
          <a:p>
            <a:r>
              <a:rPr lang="id-ID" sz="2800" smtClean="0"/>
              <a:t>HUBUNGAN Simetris, asimetris, &amp; resiprokal</a:t>
            </a:r>
            <a:endParaRPr lang="id-ID" sz="280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003232" cy="5184576"/>
          </a:xfrm>
        </p:spPr>
        <p:txBody>
          <a:bodyPr>
            <a:normAutofit lnSpcReduction="10000"/>
          </a:bodyPr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Hubungan simetris: </a:t>
            </a:r>
            <a:r>
              <a:rPr lang="id-ID" sz="2400" i="1" smtClean="0"/>
              <a:t>X</a:t>
            </a:r>
            <a:r>
              <a:rPr lang="id-ID" sz="2400" smtClean="0"/>
              <a:t> </a:t>
            </a:r>
            <a:r>
              <a:rPr lang="id-ID" sz="2400" smtClean="0">
                <a:sym typeface="Symbol"/>
              </a:rPr>
              <a:t></a:t>
            </a:r>
            <a:r>
              <a:rPr lang="id-ID" sz="2400" i="1" smtClean="0">
                <a:sym typeface="Wingdings 3"/>
              </a:rPr>
              <a:t>Y</a:t>
            </a:r>
            <a:endParaRPr lang="id-ID" sz="2400" i="1" smtClean="0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/>
              <a:t>Apkah ada hubungan/kaitan antara </a:t>
            </a:r>
            <a:r>
              <a:rPr lang="id-ID" sz="2400" i="1" smtClean="0"/>
              <a:t>X</a:t>
            </a:r>
            <a:r>
              <a:rPr lang="id-ID" sz="2400" smtClean="0"/>
              <a:t> dan </a:t>
            </a:r>
            <a:r>
              <a:rPr lang="id-ID" sz="2400" i="1" smtClean="0"/>
              <a:t>Y</a:t>
            </a:r>
            <a:r>
              <a:rPr lang="id-ID" sz="2400" smtClean="0"/>
              <a:t>?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/>
              <a:t>Apakah hubungan tersebut positif atau negatif?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/>
              <a:t>Seberapa erat hubungan tersebut?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Hubungan asimetris: </a:t>
            </a:r>
            <a:r>
              <a:rPr lang="id-ID" sz="2400" i="1"/>
              <a:t>X</a:t>
            </a:r>
            <a:r>
              <a:rPr lang="id-ID" sz="2400"/>
              <a:t> </a:t>
            </a:r>
            <a:r>
              <a:rPr lang="id-ID" sz="2400" smtClean="0">
                <a:sym typeface="Wingdings 3"/>
              </a:rPr>
              <a:t> </a:t>
            </a:r>
            <a:r>
              <a:rPr lang="id-ID" sz="2400" i="1" smtClean="0">
                <a:sym typeface="Wingdings 3"/>
              </a:rPr>
              <a:t>Y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/>
              <a:t>Apakah ada hubungan dependensi (pengaruh) dari </a:t>
            </a:r>
            <a:r>
              <a:rPr lang="id-ID" sz="2400" i="1" smtClean="0"/>
              <a:t>X</a:t>
            </a:r>
            <a:r>
              <a:rPr lang="id-ID" sz="2400" smtClean="0"/>
              <a:t> terhadap </a:t>
            </a:r>
            <a:r>
              <a:rPr lang="id-ID" sz="2400" i="1" smtClean="0"/>
              <a:t>Y</a:t>
            </a:r>
            <a:r>
              <a:rPr lang="id-ID" sz="2400" smtClean="0"/>
              <a:t>?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/>
              <a:t>Apakah pengaruh tersebut positif atau negatif?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/>
              <a:t>Seberapa besar pengaruh tersebut?</a:t>
            </a:r>
            <a:endParaRPr lang="id-ID" sz="2400"/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Hubungan resiprokal: </a:t>
            </a:r>
            <a:r>
              <a:rPr lang="id-ID" sz="2400" i="1"/>
              <a:t>X</a:t>
            </a:r>
            <a:r>
              <a:rPr lang="id-ID" sz="2400"/>
              <a:t> </a:t>
            </a:r>
            <a:r>
              <a:rPr lang="id-ID" sz="2400" i="1" smtClean="0">
                <a:sym typeface="Wingdings 3"/>
              </a:rPr>
              <a:t> Y</a:t>
            </a:r>
            <a:endParaRPr lang="id-ID" sz="2400" i="1"/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/>
              <a:t>Pada kondisi tertentu </a:t>
            </a:r>
            <a:r>
              <a:rPr lang="id-ID" sz="2400" i="1" smtClean="0"/>
              <a:t>X</a:t>
            </a:r>
            <a:r>
              <a:rPr lang="id-ID" sz="2400" smtClean="0"/>
              <a:t> </a:t>
            </a:r>
            <a:r>
              <a:rPr lang="id-ID" sz="2400" smtClean="0">
                <a:sym typeface="Wingdings 3"/>
              </a:rPr>
              <a:t> </a:t>
            </a:r>
            <a:r>
              <a:rPr lang="id-ID" sz="2400" i="1" smtClean="0">
                <a:sym typeface="Wingdings 3"/>
              </a:rPr>
              <a:t>Y</a:t>
            </a:r>
            <a:r>
              <a:rPr lang="id-ID" sz="2400" smtClean="0">
                <a:sym typeface="Wingdings 3"/>
              </a:rPr>
              <a:t>, pada kondisi yang lain </a:t>
            </a:r>
            <a:r>
              <a:rPr lang="id-ID" sz="2400" i="1" smtClean="0">
                <a:sym typeface="Wingdings 3"/>
              </a:rPr>
              <a:t>Y</a:t>
            </a:r>
            <a:r>
              <a:rPr lang="id-ID" sz="2400">
                <a:sym typeface="Wingdings 3"/>
              </a:rPr>
              <a:t> </a:t>
            </a:r>
            <a:r>
              <a:rPr lang="id-ID" sz="2400" smtClean="0">
                <a:sym typeface="Wingdings 3"/>
              </a:rPr>
              <a:t> </a:t>
            </a:r>
            <a:r>
              <a:rPr lang="id-ID" sz="2400" i="1" smtClean="0">
                <a:sym typeface="Wingdings 3"/>
              </a:rPr>
              <a:t>X</a:t>
            </a:r>
            <a:r>
              <a:rPr lang="id-ID" sz="2400" smtClean="0">
                <a:sym typeface="Wingdings 3"/>
              </a:rPr>
              <a:t>.</a:t>
            </a: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151048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715200" cy="1371600"/>
          </a:xfrm>
        </p:spPr>
        <p:txBody>
          <a:bodyPr>
            <a:normAutofit/>
          </a:bodyPr>
          <a:lstStyle/>
          <a:p>
            <a:r>
              <a:rPr lang="id-ID" sz="2800" smtClean="0"/>
              <a:t>HUBUNGAN SIMETRIS: Koefisien asosiasi &amp; Koefisien KORELASI</a:t>
            </a:r>
            <a:endParaRPr lang="id-ID" sz="280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003232" cy="5184576"/>
          </a:xfrm>
        </p:spPr>
        <p:txBody>
          <a:bodyPr>
            <a:normAutofit lnSpcReduction="10000"/>
          </a:bodyPr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>
                <a:solidFill>
                  <a:srgbClr val="FF0000"/>
                </a:solidFill>
              </a:rPr>
              <a:t>Koefisien asosiasi</a:t>
            </a:r>
            <a:r>
              <a:rPr lang="id-ID" sz="2400" smtClean="0"/>
              <a:t>: menunjukkan tingkat keeratan hubungan antar 2 variabel nominal (N). Contoh?</a:t>
            </a:r>
          </a:p>
          <a:p>
            <a:pPr marL="369888" lvl="1" indent="0">
              <a:buNone/>
            </a:pPr>
            <a:r>
              <a:rPr lang="id-ID" sz="2400"/>
              <a:t>Asosiasi antar 2 variabel: asosiasi bivariabel (</a:t>
            </a:r>
            <a:r>
              <a:rPr lang="id-ID" sz="2400" i="1"/>
              <a:t>bivariate association</a:t>
            </a:r>
            <a:r>
              <a:rPr lang="id-ID" sz="2400"/>
              <a:t>)</a:t>
            </a:r>
            <a:endParaRPr lang="id-ID" sz="2400" smtClean="0"/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Koefisien korelasi: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>
                <a:solidFill>
                  <a:srgbClr val="FF0000"/>
                </a:solidFill>
              </a:rPr>
              <a:t>Korelasi Spearman</a:t>
            </a:r>
            <a:r>
              <a:rPr lang="id-ID" sz="2400" smtClean="0"/>
              <a:t>: menunjukkan </a:t>
            </a:r>
            <a:r>
              <a:rPr lang="id-ID" sz="2400"/>
              <a:t>tingkat keeratan hubungan antar </a:t>
            </a:r>
            <a:r>
              <a:rPr lang="id-ID" sz="2400" smtClean="0"/>
              <a:t>2 variabel ordinal (O). Contoh?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>
                <a:solidFill>
                  <a:srgbClr val="FF0000"/>
                </a:solidFill>
              </a:rPr>
              <a:t>Korelasi Pearson</a:t>
            </a:r>
            <a:r>
              <a:rPr lang="id-ID" sz="2400" smtClean="0"/>
              <a:t>: </a:t>
            </a:r>
            <a:r>
              <a:rPr lang="id-ID" sz="2400"/>
              <a:t>menunjukkan tingkat keeratan hubungan antar </a:t>
            </a:r>
            <a:r>
              <a:rPr lang="id-ID" sz="2400" smtClean="0"/>
              <a:t>2 variabel metrik (I, R). Contoh?</a:t>
            </a:r>
          </a:p>
          <a:p>
            <a:pPr lvl="1" indent="0">
              <a:buNone/>
            </a:pPr>
            <a:r>
              <a:rPr lang="id-ID" sz="2400" smtClean="0"/>
              <a:t>Korelasi </a:t>
            </a:r>
            <a:r>
              <a:rPr lang="id-ID" sz="2400"/>
              <a:t>antar 2 variabel: korelasi bivariabel (</a:t>
            </a:r>
            <a:r>
              <a:rPr lang="id-ID" sz="2400" i="1"/>
              <a:t>bivariate correlation</a:t>
            </a:r>
            <a:r>
              <a:rPr lang="id-ID" sz="2400" smtClean="0"/>
              <a:t>)</a:t>
            </a:r>
          </a:p>
          <a:p>
            <a:pPr marL="342900" lvl="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>
                <a:solidFill>
                  <a:srgbClr val="FF0000"/>
                </a:solidFill>
              </a:rPr>
              <a:t>Koefisien asosiasi</a:t>
            </a:r>
            <a:r>
              <a:rPr lang="id-ID" sz="2400" smtClean="0"/>
              <a:t> &amp; </a:t>
            </a:r>
            <a:r>
              <a:rPr lang="id-ID" sz="2400" smtClean="0">
                <a:solidFill>
                  <a:srgbClr val="FF0000"/>
                </a:solidFill>
              </a:rPr>
              <a:t>koefisien korelasi spearman </a:t>
            </a:r>
            <a:r>
              <a:rPr lang="id-ID" sz="2400" smtClean="0"/>
              <a:t>termasuk keluarga </a:t>
            </a:r>
            <a:r>
              <a:rPr lang="id-ID" sz="2400" smtClean="0">
                <a:solidFill>
                  <a:srgbClr val="FF0000"/>
                </a:solidFill>
              </a:rPr>
              <a:t>Statistika Nonparametrik</a:t>
            </a:r>
            <a:r>
              <a:rPr lang="id-ID" sz="2400" smtClean="0"/>
              <a:t>.</a:t>
            </a: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237154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492896"/>
            <a:ext cx="5791200" cy="1371600"/>
          </a:xfrm>
        </p:spPr>
        <p:txBody>
          <a:bodyPr/>
          <a:lstStyle/>
          <a:p>
            <a:pPr algn="ctr"/>
            <a:r>
              <a:rPr lang="id-ID" smtClean="0">
                <a:solidFill>
                  <a:srgbClr val="00B050"/>
                </a:solidFill>
              </a:rPr>
              <a:t>KOEFISIEN ASOSIASI</a:t>
            </a:r>
            <a:endParaRPr lang="id-ID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93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972026"/>
          </a:xfrm>
        </p:spPr>
        <p:txBody>
          <a:bodyPr/>
          <a:lstStyle/>
          <a:p>
            <a:r>
              <a:rPr lang="id-ID" smtClean="0"/>
              <a:t>KOEFISIEN ASOSIASI</a:t>
            </a:r>
            <a:endParaRPr lang="id-ID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003232" cy="5184576"/>
          </a:xfrm>
        </p:spPr>
        <p:txBody>
          <a:bodyPr>
            <a:normAutofit/>
          </a:bodyPr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/>
              <a:t>Koefisien asosiasi → didasarkan atas statistik chi-kuadrat (</a:t>
            </a:r>
            <a:r>
              <a:rPr lang="id-ID" sz="2400" smtClean="0">
                <a:sym typeface="Symbol"/>
              </a:rPr>
              <a:t></a:t>
            </a:r>
            <a:r>
              <a:rPr lang="id-ID" sz="2400" baseline="30000" smtClean="0">
                <a:sym typeface="Symbol"/>
              </a:rPr>
              <a:t>2</a:t>
            </a:r>
            <a:r>
              <a:rPr lang="id-ID" sz="2400" smtClean="0">
                <a:sym typeface="Symbol"/>
              </a:rPr>
              <a:t>).</a:t>
            </a:r>
          </a:p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>
                <a:sym typeface="Symbol"/>
              </a:rPr>
              <a:t>Statistik Chi-kuadrat:</a:t>
            </a:r>
          </a:p>
          <a:p>
            <a:pPr lvl="1" indent="0">
              <a:buNone/>
            </a:pPr>
            <a:endParaRPr lang="id-ID" sz="24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929104"/>
              </p:ext>
            </p:extLst>
          </p:nvPr>
        </p:nvGraphicFramePr>
        <p:xfrm>
          <a:off x="1115616" y="2708920"/>
          <a:ext cx="2736304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7" name="Equation" r:id="rId3" imgW="965160" imgH="406080" progId="Equation.3">
                  <p:embed/>
                </p:oleObj>
              </mc:Choice>
              <mc:Fallback>
                <p:oleObj name="Equation" r:id="rId3" imgW="965160" imgH="406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15616" y="2708920"/>
                        <a:ext cx="2736304" cy="11521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9679061"/>
              </p:ext>
            </p:extLst>
          </p:nvPr>
        </p:nvGraphicFramePr>
        <p:xfrm>
          <a:off x="1043608" y="3933056"/>
          <a:ext cx="2917615" cy="10863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8" name="Equation" r:id="rId5" imgW="1193760" imgH="444240" progId="Equation.3">
                  <p:embed/>
                </p:oleObj>
              </mc:Choice>
              <mc:Fallback>
                <p:oleObj name="Equation" r:id="rId5" imgW="1193760" imgH="44424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43608" y="3933056"/>
                        <a:ext cx="2917615" cy="108634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899592" y="508518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id-ID" sz="2000"/>
              <a:t>O : Observed (yang terjadi)</a:t>
            </a:r>
          </a:p>
          <a:p>
            <a:r>
              <a:rPr lang="id-ID" sz="2000"/>
              <a:t>E : Expected (yang diharapkan)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55976" y="3063910"/>
            <a:ext cx="388843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smtClean="0"/>
              <a:t>→ Untuk 1 dimensi/faktor</a:t>
            </a:r>
            <a:endParaRPr lang="id-ID" sz="2000"/>
          </a:p>
        </p:txBody>
      </p:sp>
      <p:sp>
        <p:nvSpPr>
          <p:cNvPr id="11" name="Rectangle 10"/>
          <p:cNvSpPr/>
          <p:nvPr/>
        </p:nvSpPr>
        <p:spPr>
          <a:xfrm>
            <a:off x="4355976" y="4293096"/>
            <a:ext cx="432048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000" smtClean="0"/>
              <a:t>→ Untuk 2 dimensi/faktor (Crosstab)</a:t>
            </a:r>
            <a:endParaRPr lang="id-ID" sz="2000"/>
          </a:p>
        </p:txBody>
      </p:sp>
      <p:sp>
        <p:nvSpPr>
          <p:cNvPr id="3" name="Rectangle 1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4685264"/>
              </p:ext>
            </p:extLst>
          </p:nvPr>
        </p:nvGraphicFramePr>
        <p:xfrm>
          <a:off x="1030288" y="5811838"/>
          <a:ext cx="1571625" cy="903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79" name="Equation" r:id="rId7" imgW="609480" imgH="342720" progId="Equation.3">
                  <p:embed/>
                </p:oleObj>
              </mc:Choice>
              <mc:Fallback>
                <p:oleObj name="Equation" r:id="rId7" imgW="609480" imgH="342720" progId="Equation.3">
                  <p:embed/>
                  <p:pic>
                    <p:nvPicPr>
                      <p:cNvPr id="0" name="Object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5811838"/>
                        <a:ext cx="1571625" cy="9032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297625" y="5877272"/>
            <a:ext cx="3888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id-ID" sz="2000" i="1"/>
              <a:t>f</a:t>
            </a:r>
            <a:r>
              <a:rPr lang="id-ID" sz="2000" i="1" baseline="-25000"/>
              <a:t>i</a:t>
            </a:r>
            <a:r>
              <a:rPr lang="id-ID" sz="2000"/>
              <a:t> : frekuensi baris ke-</a:t>
            </a:r>
            <a:r>
              <a:rPr lang="id-ID" sz="2000" i="1"/>
              <a:t>i</a:t>
            </a:r>
            <a:endParaRPr lang="id-ID" sz="2000"/>
          </a:p>
          <a:p>
            <a:pPr lvl="0"/>
            <a:r>
              <a:rPr lang="id-ID" sz="2000" i="1"/>
              <a:t>g</a:t>
            </a:r>
            <a:r>
              <a:rPr lang="id-ID" sz="2000" i="1" baseline="-25000"/>
              <a:t>j</a:t>
            </a:r>
            <a:r>
              <a:rPr lang="id-ID" sz="2000"/>
              <a:t> : frekuensi kolom ke-</a:t>
            </a:r>
            <a:r>
              <a:rPr lang="id-ID" sz="2000" i="1"/>
              <a:t>j</a:t>
            </a:r>
            <a:endParaRPr lang="id-ID" sz="2000"/>
          </a:p>
        </p:txBody>
      </p:sp>
    </p:spTree>
    <p:extLst>
      <p:ext uri="{BB962C8B-B14F-4D97-AF65-F5344CB8AC3E}">
        <p14:creationId xmlns:p14="http://schemas.microsoft.com/office/powerpoint/2010/main" val="3170067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920880" cy="900018"/>
          </a:xfrm>
        </p:spPr>
        <p:txBody>
          <a:bodyPr>
            <a:normAutofit fontScale="90000"/>
          </a:bodyPr>
          <a:lstStyle/>
          <a:p>
            <a:r>
              <a:rPr lang="id-ID" smtClean="0"/>
              <a:t>Menghitung statistik chi-kuadrat</a:t>
            </a:r>
            <a:endParaRPr lang="id-ID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280920" cy="5733256"/>
          </a:xfrm>
        </p:spPr>
        <p:txBody>
          <a:bodyPr>
            <a:normAutofit fontScale="92500" lnSpcReduction="10000"/>
          </a:bodyPr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>
                <a:sym typeface="Symbol"/>
              </a:rPr>
              <a:t>Statistik Chi-kuadrat 1 dimensi:</a:t>
            </a:r>
            <a:endParaRPr lang="id-ID" sz="2400">
              <a:sym typeface="Symbol"/>
            </a:endParaRP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>
                <a:sym typeface="Symbol"/>
              </a:rPr>
              <a:t>Pacuan kuda 6 lintasan:</a:t>
            </a:r>
          </a:p>
          <a:p>
            <a:pPr marL="812800" lvl="2" indent="0">
              <a:buNone/>
            </a:pPr>
            <a:endParaRPr lang="id-ID" sz="2200" smtClean="0">
              <a:sym typeface="Symbol"/>
            </a:endParaRPr>
          </a:p>
          <a:p>
            <a:pPr marL="812800" lvl="2" indent="0">
              <a:buNone/>
            </a:pPr>
            <a:endParaRPr lang="id-ID" sz="2200">
              <a:sym typeface="Symbol"/>
            </a:endParaRPr>
          </a:p>
          <a:p>
            <a:pPr marL="812800" lvl="2" indent="0">
              <a:buNone/>
            </a:pPr>
            <a:endParaRPr lang="id-ID" sz="2200" smtClean="0">
              <a:sym typeface="Symbol"/>
            </a:endParaRPr>
          </a:p>
          <a:p>
            <a:pPr marL="809625" lvl="2" indent="0">
              <a:buNone/>
            </a:pPr>
            <a:endParaRPr lang="id-ID" sz="2200" smtClean="0">
              <a:sym typeface="Symbol"/>
            </a:endParaRPr>
          </a:p>
          <a:p>
            <a:pPr marL="809625" lvl="2" indent="0">
              <a:buNone/>
            </a:pPr>
            <a:r>
              <a:rPr lang="id-ID" sz="2200" smtClean="0">
                <a:sym typeface="Symbol"/>
              </a:rPr>
              <a:t>Soal: dilakukan perlombaan sebanyak 24 kali!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id-ID" sz="2400" smtClean="0">
                <a:sym typeface="Symbol"/>
              </a:rPr>
              <a:t>Percobaan hukum Mendel tentang kacang polong: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id-ID" sz="2200" smtClean="0">
                <a:sym typeface="Symbol"/>
              </a:rPr>
              <a:t>Warna: dominan → kuning, resesif → hijau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id-ID" sz="2200" smtClean="0">
                <a:sym typeface="Symbol"/>
              </a:rPr>
              <a:t>Bentuk: dominan → bulat, resesif → kusut</a:t>
            </a:r>
          </a:p>
          <a:p>
            <a:pPr marL="1485900" lvl="2" indent="-342900">
              <a:buFont typeface="Wingdings" panose="05000000000000000000" pitchFamily="2" charset="2"/>
              <a:buChar char="§"/>
            </a:pPr>
            <a:r>
              <a:rPr lang="id-ID" sz="2200" smtClean="0">
                <a:sym typeface="Symbol"/>
              </a:rPr>
              <a:t>Perbandingan mendel:</a:t>
            </a:r>
          </a:p>
          <a:p>
            <a:pPr marL="1943100" lvl="3" indent="-342900">
              <a:buFont typeface="Wingdings" panose="05000000000000000000" pitchFamily="2" charset="2"/>
              <a:buChar char="§"/>
            </a:pPr>
            <a:r>
              <a:rPr lang="id-ID" sz="2200" smtClean="0">
                <a:sym typeface="Symbol"/>
              </a:rPr>
              <a:t>Kunig – Bulat: 9</a:t>
            </a:r>
          </a:p>
          <a:p>
            <a:pPr marL="1943100" lvl="3" indent="-342900">
              <a:buFont typeface="Wingdings" panose="05000000000000000000" pitchFamily="2" charset="2"/>
              <a:buChar char="§"/>
            </a:pPr>
            <a:r>
              <a:rPr lang="id-ID" sz="2200" smtClean="0">
                <a:sym typeface="Symbol"/>
              </a:rPr>
              <a:t>Kuning – Kusut : 3</a:t>
            </a:r>
          </a:p>
          <a:p>
            <a:pPr marL="1943100" lvl="3" indent="-342900">
              <a:buFont typeface="Wingdings" panose="05000000000000000000" pitchFamily="2" charset="2"/>
              <a:buChar char="§"/>
            </a:pPr>
            <a:r>
              <a:rPr lang="id-ID" sz="2200" smtClean="0">
                <a:sym typeface="Symbol"/>
              </a:rPr>
              <a:t>Hijau – Bulat: 3</a:t>
            </a:r>
          </a:p>
          <a:p>
            <a:pPr marL="1943100" lvl="3" indent="-342900">
              <a:buFont typeface="Wingdings" panose="05000000000000000000" pitchFamily="2" charset="2"/>
              <a:buChar char="§"/>
            </a:pPr>
            <a:r>
              <a:rPr lang="id-ID" sz="2200" smtClean="0">
                <a:sym typeface="Symbol"/>
              </a:rPr>
              <a:t>Hijau – Kusut: 1</a:t>
            </a:r>
          </a:p>
          <a:p>
            <a:pPr marL="819150" lvl="1" indent="0">
              <a:buNone/>
            </a:pPr>
            <a:r>
              <a:rPr lang="id-ID" sz="2400">
                <a:sym typeface="Symbol"/>
              </a:rPr>
              <a:t>Soal: dilakukan </a:t>
            </a:r>
            <a:r>
              <a:rPr lang="id-ID" sz="2400" smtClean="0">
                <a:sym typeface="Symbol"/>
              </a:rPr>
              <a:t>pengambilan </a:t>
            </a:r>
            <a:r>
              <a:rPr lang="id-ID" sz="2400">
                <a:sym typeface="Symbol"/>
              </a:rPr>
              <a:t>sebanyak </a:t>
            </a:r>
            <a:r>
              <a:rPr lang="id-ID" sz="2400" smtClean="0">
                <a:sym typeface="Symbol"/>
              </a:rPr>
              <a:t>64 kacang polong!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573376"/>
              </p:ext>
            </p:extLst>
          </p:nvPr>
        </p:nvGraphicFramePr>
        <p:xfrm>
          <a:off x="1403648" y="2060848"/>
          <a:ext cx="6696743" cy="11125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1403127"/>
                <a:gridCol w="892899"/>
                <a:gridCol w="1020456"/>
                <a:gridCol w="956678"/>
                <a:gridCol w="892899"/>
                <a:gridCol w="765342"/>
                <a:gridCol w="765342"/>
              </a:tblGrid>
              <a:tr h="370840">
                <a:tc>
                  <a:txBody>
                    <a:bodyPr/>
                    <a:lstStyle/>
                    <a:p>
                      <a:r>
                        <a:rPr lang="id-ID" smtClean="0"/>
                        <a:t>Lintasan:</a:t>
                      </a:r>
                      <a:endParaRPr lang="id-ID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1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2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3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4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5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6</a:t>
                      </a:r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mtClean="0"/>
                        <a:t>Observed:</a:t>
                      </a:r>
                      <a:endParaRPr lang="id-ID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d-ID" smtClean="0"/>
                        <a:t>Expected:</a:t>
                      </a:r>
                      <a:endParaRPr lang="id-ID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id-ID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7874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6603702"/>
              </p:ext>
            </p:extLst>
          </p:nvPr>
        </p:nvGraphicFramePr>
        <p:xfrm>
          <a:off x="4716016" y="4077072"/>
          <a:ext cx="4032447" cy="24014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719"/>
                <a:gridCol w="543457"/>
                <a:gridCol w="880399"/>
                <a:gridCol w="1043436"/>
                <a:gridCol w="1043436"/>
              </a:tblGrid>
              <a:tr h="318893">
                <a:tc rowSpan="2" gridSpan="2"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Sakit Jantung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8893">
                <a:tc gridSpan="2" v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effectLst/>
                        </a:rPr>
                        <a:t>Y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effectLst/>
                        </a:rPr>
                        <a:t>T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6190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Merokok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vert="vert27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Y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b="0" i="0" u="none" strike="noStrike" smtClean="0">
                          <a:effectLst/>
                          <a:latin typeface="+mn-lt"/>
                        </a:rPr>
                        <a:t>50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20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70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</a:tr>
              <a:tr h="656544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T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10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40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50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</a:tr>
              <a:tr h="3188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smtClean="0">
                          <a:effectLst/>
                        </a:rPr>
                        <a:t>60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smtClean="0">
                          <a:effectLst/>
                        </a:rPr>
                        <a:t>60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 smtClean="0">
                          <a:effectLst/>
                        </a:rPr>
                        <a:t>120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7920880" cy="900018"/>
          </a:xfrm>
        </p:spPr>
        <p:txBody>
          <a:bodyPr>
            <a:normAutofit fontScale="90000"/>
          </a:bodyPr>
          <a:lstStyle/>
          <a:p>
            <a:r>
              <a:rPr lang="id-ID" smtClean="0"/>
              <a:t>Menghitung statistik chi-kuadrat</a:t>
            </a:r>
            <a:endParaRPr lang="id-ID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280920" cy="5616624"/>
          </a:xfrm>
        </p:spPr>
        <p:txBody>
          <a:bodyPr>
            <a:normAutofit/>
          </a:bodyPr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>
                <a:sym typeface="Symbol"/>
              </a:rPr>
              <a:t>Statistik Chi-kuadrat 2 dimensi (Crosstab)</a:t>
            </a:r>
          </a:p>
          <a:p>
            <a:pPr marL="360363" lvl="1" indent="0">
              <a:buNone/>
            </a:pPr>
            <a:r>
              <a:rPr lang="id-ID" sz="2400" smtClean="0">
                <a:sym typeface="Symbol"/>
              </a:rPr>
              <a:t>Hasil Observasi: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303019"/>
              </p:ext>
            </p:extLst>
          </p:nvPr>
        </p:nvGraphicFramePr>
        <p:xfrm>
          <a:off x="1403648" y="2204864"/>
          <a:ext cx="4032447" cy="24014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719"/>
                <a:gridCol w="543457"/>
                <a:gridCol w="880399"/>
                <a:gridCol w="1043436"/>
                <a:gridCol w="1043436"/>
              </a:tblGrid>
              <a:tr h="318893">
                <a:tc rowSpan="2" gridSpan="2"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rowSpan="2" h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Sakit Jantung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318893">
                <a:tc gridSpan="2" v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 v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effectLst/>
                        </a:rPr>
                        <a:t>Y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effectLst/>
                        </a:rPr>
                        <a:t>T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61902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Merokok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vert="vert27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Y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b="0" i="0" u="none" strike="noStrike" smtClean="0">
                          <a:effectLst/>
                          <a:latin typeface="+mn-lt"/>
                        </a:rPr>
                        <a:t>30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30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60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</a:tr>
              <a:tr h="656544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T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30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30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effectLst/>
                        </a:rPr>
                        <a:t>60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</a:tr>
              <a:tr h="3188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smtClean="0">
                          <a:effectLst/>
                        </a:rPr>
                        <a:t>60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 smtClean="0">
                          <a:effectLst/>
                        </a:rPr>
                        <a:t>60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d-ID" sz="2400" u="none" strike="noStrike" smtClean="0">
                          <a:effectLst/>
                        </a:rPr>
                        <a:t>120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43608" y="5229200"/>
            <a:ext cx="28803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smtClean="0"/>
              <a:t>Bagaimana nilai expectednya?</a:t>
            </a: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3431488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7920880" cy="900018"/>
          </a:xfrm>
        </p:spPr>
        <p:txBody>
          <a:bodyPr>
            <a:normAutofit fontScale="90000"/>
          </a:bodyPr>
          <a:lstStyle/>
          <a:p>
            <a:r>
              <a:rPr lang="id-ID" smtClean="0"/>
              <a:t>Menghitung statistik chi-kuadrat</a:t>
            </a:r>
            <a:endParaRPr lang="id-ID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539552" y="1124744"/>
            <a:ext cx="8280920" cy="5733256"/>
          </a:xfrm>
        </p:spPr>
        <p:txBody>
          <a:bodyPr>
            <a:normAutofit/>
          </a:bodyPr>
          <a:lstStyle/>
          <a:p>
            <a:pPr marL="342900" indent="-342900">
              <a:buClr>
                <a:schemeClr val="tx2"/>
              </a:buClr>
              <a:buFont typeface="Wingdings" panose="05000000000000000000" pitchFamily="2" charset="2"/>
              <a:buChar char="q"/>
            </a:pPr>
            <a:r>
              <a:rPr lang="id-ID" sz="2400" smtClean="0">
                <a:sym typeface="Symbol"/>
              </a:rPr>
              <a:t>Statistik Chi-kuadrat 2 dimensi (Crosstab):</a:t>
            </a:r>
          </a:p>
          <a:p>
            <a:pPr marL="369888" lvl="1" indent="0">
              <a:buNone/>
            </a:pPr>
            <a:r>
              <a:rPr lang="id-ID" sz="2400" smtClean="0">
                <a:sym typeface="Symbol"/>
              </a:rPr>
              <a:t>Hasil Observasi: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9121215"/>
              </p:ext>
            </p:extLst>
          </p:nvPr>
        </p:nvGraphicFramePr>
        <p:xfrm>
          <a:off x="1547664" y="2132856"/>
          <a:ext cx="5688632" cy="37179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73055"/>
                <a:gridCol w="1157471"/>
                <a:gridCol w="714599"/>
                <a:gridCol w="714599"/>
                <a:gridCol w="744373"/>
                <a:gridCol w="744373"/>
                <a:gridCol w="640162"/>
              </a:tblGrid>
              <a:tr h="504056">
                <a:tc rowSpan="2" gridSpan="2"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Golongan Darah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1057173">
                <a:tc gridSpan="2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A (j=1)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B (j=2)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AB (j=3)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O (j=4)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70781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 smtClean="0">
                          <a:solidFill>
                            <a:schemeClr val="bg1"/>
                          </a:solidFill>
                          <a:effectLst/>
                        </a:rPr>
                        <a:t>Jenis </a:t>
                      </a:r>
                      <a:r>
                        <a:rPr lang="id-ID" sz="2400" u="none" strike="noStrike">
                          <a:solidFill>
                            <a:schemeClr val="bg1"/>
                          </a:solidFill>
                          <a:effectLst/>
                        </a:rPr>
                        <a:t>Kelamin</a:t>
                      </a:r>
                      <a:endParaRPr lang="id-ID" sz="2400" b="0" i="0" u="none" strike="noStrike">
                        <a:solidFill>
                          <a:schemeClr val="bg1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vert="vert27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L (i=1)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10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18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9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17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54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</a:tr>
              <a:tr h="707815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P (i=2)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15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9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18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46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</a:tr>
              <a:tr h="7078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 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14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33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18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35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d-ID" sz="2400" u="none" strike="noStrike">
                          <a:effectLst/>
                        </a:rPr>
                        <a:t>100</a:t>
                      </a:r>
                      <a:endParaRPr lang="id-ID" sz="2400" b="0" i="0" u="none" strike="noStrike">
                        <a:effectLst/>
                        <a:latin typeface="Arial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43608" y="6108104"/>
            <a:ext cx="4464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smtClean="0"/>
              <a:t>Bagaimana nilai expectednya?</a:t>
            </a: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410347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3248</TotalTime>
  <Words>1048</Words>
  <Application>Microsoft Office PowerPoint</Application>
  <PresentationFormat>On-screen Show (4:3)</PresentationFormat>
  <Paragraphs>343</Paragraphs>
  <Slides>19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Essential</vt:lpstr>
      <vt:lpstr>Equation</vt:lpstr>
      <vt:lpstr>Statistika</vt:lpstr>
      <vt:lpstr>JENIS HUBUNGAN ANTAR VARIABEL</vt:lpstr>
      <vt:lpstr>HUBUNGAN Simetris, asimetris, &amp; resiprokal</vt:lpstr>
      <vt:lpstr>HUBUNGAN SIMETRIS: Koefisien asosiasi &amp; Koefisien KORELASI</vt:lpstr>
      <vt:lpstr>KOEFISIEN ASOSIASI</vt:lpstr>
      <vt:lpstr>KOEFISIEN ASOSIASI</vt:lpstr>
      <vt:lpstr>Menghitung statistik chi-kuadrat</vt:lpstr>
      <vt:lpstr>Menghitung statistik chi-kuadrat</vt:lpstr>
      <vt:lpstr>Menghitung statistik chi-kuadrat</vt:lpstr>
      <vt:lpstr>JENIS KOEFISIEN ASOSIASI</vt:lpstr>
      <vt:lpstr>Interprestasi nilai KOEFISIEN ASOSIASI</vt:lpstr>
      <vt:lpstr>KOEFISIEN korelasi spearman</vt:lpstr>
      <vt:lpstr>KORELASI SPEARMAN</vt:lpstr>
      <vt:lpstr>Menghitung nilai rs</vt:lpstr>
      <vt:lpstr>Menghitung rx</vt:lpstr>
      <vt:lpstr>Menghitung d, d2, Dan rs</vt:lpstr>
      <vt:lpstr>Interprestasi nilai rs</vt:lpstr>
      <vt:lpstr>Soal latihan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Statistika inferensial</dc:title>
  <dc:creator>MIR</dc:creator>
  <cp:lastModifiedBy>MIR</cp:lastModifiedBy>
  <cp:revision>251</cp:revision>
  <dcterms:created xsi:type="dcterms:W3CDTF">2013-09-22T12:14:55Z</dcterms:created>
  <dcterms:modified xsi:type="dcterms:W3CDTF">2016-11-11T12:26:05Z</dcterms:modified>
</cp:coreProperties>
</file>