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311" r:id="rId5"/>
    <p:sldId id="312" r:id="rId6"/>
    <p:sldId id="310" r:id="rId7"/>
    <p:sldId id="309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313" r:id="rId39"/>
    <p:sldId id="314" r:id="rId40"/>
    <p:sldId id="315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98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1A96A-F54F-BDE7-096A-A7FBFAFD6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B9452-979A-5953-E034-05A962C57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0D549-DA3B-C694-A0DC-A9C9E8F7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B6700-9A47-4483-A056-D6FB4CB3CE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88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F368E-A2D4-F49B-76DA-30772CE77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C43DE-12B7-0B6A-767A-E76D2101C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924B2-3DA1-0082-1DAE-F46B4058E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8F773-A15E-4CA9-84BE-3A25751CCC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249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8F5A0-7ABC-170E-66CF-AE4766B1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16D1F-480C-E5F1-B6F0-25A4E6FD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05E66-72D3-1606-B922-7E3CAB764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F6CC3-E524-4D93-882F-81917ADB4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85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D65CB-66E8-6C45-1765-6519B6567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4487F-1D10-D25B-6000-83D894CF5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9505D-2157-73A5-7316-44562EF71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1F441-A2E8-48B1-9A71-6B77920651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43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0AC47-2403-7BA7-75C3-7111BCEC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5DA19-1414-E30F-D91A-E01182D83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D0A5C-D493-24EF-084B-2C5D28DC3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44C5C-C815-4F34-B540-F77AAAB312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06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B4B459-06EA-532C-A4C8-3FF7CE9D3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67D0AC-F310-4B49-1192-48EDF2AA1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B5FCD9-686B-90E8-5D8C-D2888AE33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DFD77-8B31-42DF-85B5-0B311F50EC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33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1F2508F-1271-9F10-6C5C-AC0B0E0C3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4F45F9B-D169-47AF-1DEF-A3E11D214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4809A7-F776-E068-F93A-4B6EC8BA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948EB-69E9-42F9-946E-1F60D17C05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527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471D037-6041-3608-EA76-429438A06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336C94F-86D9-DEA7-223D-7571C2858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E20285D-1859-D82F-DC6E-FB3BBC814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7D52F-BFDC-4AE1-86FA-7F2A29176B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2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4F55B75-2906-BDB5-88BA-128C1FAB4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FBE86BB-3CCE-681A-5989-1AF2B48E4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CB2D596-C63B-B991-2CF4-001C635AF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878C0-5619-410C-A3F7-0CDA038F6E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189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34FDC4-E1A6-E8DC-813A-82C3CCE94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B5F550-5E2C-ED0D-D487-E93748F60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ACE821-D7CF-7636-0ADD-F5EB4F788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19E5C-F3F9-4EBD-B255-E92A920C1C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32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EA683BE-CCD6-8E4F-28FC-1C0D788FF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91DC77-1A4D-759D-94DE-DF92F931E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9FFC2A-EB2A-100B-B5DD-CD74F0FB1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1EE7E-3C1E-4022-A24C-4FD487E72A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24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FAF81B3-34E9-3D47-EC6C-AD23384F7A0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606EF82-113E-4716-ACDD-D3139D59D3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3C08A-EEF4-DC45-AEE3-E330D67983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11B01-DCF4-2C79-6F83-2F9C4B430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38DAC-D6EF-444C-4CA0-88A97715C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3863279-0024-4596-AB01-AE6B5DC416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7.bin"/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4A4303B-B884-6A94-BB07-5235A5FBB46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+mn-lt"/>
                <a:ea typeface="+mj-ea"/>
              </a:rPr>
              <a:t>Firewall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63AD3DC-5B19-6E37-A8E0-DB6A989FBA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b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Karakteristik firewall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3DC7D23-1B7D-7E50-A261-3C62F6868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Tujuan disain: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Seluruh lalulintas dari dalam dan luar jaringan harus melewati firewall (secara fisik menhalangi seluruh akses jaringan lokal kecuali melalui firewall) 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Hanya memberikan otoritas lalulintas (didefenisikan kebijakan keamanan lokal) akan diberikan izin untuk melewatinya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103E89C-E76D-76FA-196A-57D057C556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</a:rPr>
              <a:t>Karakteristik firewall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j-ea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5F74DF0-6124-D470-A316-60DD196DD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Tujuan disain: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Firewall itu sendiri tahan terhadap penetrasi (penggunaan sistem yang dipercayai dengan  menjamin sistem operasi)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BDAF865-3852-C9E7-B0EB-C21A6C172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</a:rPr>
              <a:t>Karakteristik firewall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j-ea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747DA69-65DE-024E-2C39-B20A0181D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Empat teknik yang umum 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Pengendali/pengontrol layanan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Menentukan jenis layanan internet yang dapat diakses inbound atau outbound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Pengendali/pengontrol arah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Menentukan arahan dimana permintaan layanan khusus atau tertentu yang diizinkan untuk masuk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4CF1DF1-C2D9-AF90-D633-BD8033A993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</a:rPr>
              <a:t>Karakteristik firewall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j-ea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2E748F3-8C54-57D6-4A71-FEDD601B9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Pengendali/pengontrol User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Mengontrol akses untuk dilayani sesuai dengan user mencoba untuk mengaksesnya.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Pengendali/pengontrol tingkah laku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Mengotrol bagaimana layanan tertentu/khusus digunakan (seperti menyaring e-mail)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646BB4F-0E52-D227-88C6-1D595F52D4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</a:rPr>
              <a:t>Jenis-jenis firewall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j-ea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0E7A8FF-B67B-DFBC-E9E6-A027FFABA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Tiga jenis umum firewall:</a:t>
            </a:r>
          </a:p>
          <a:p>
            <a:pPr lvl="1" eaLnBrk="1" hangingPunct="1"/>
            <a:r>
              <a:rPr lang="en-US" altLang="en-US" i="1">
                <a:latin typeface="Arial" panose="020B0604020202020204" pitchFamily="34" charset="0"/>
              </a:rPr>
              <a:t>Packet-filtering routers</a:t>
            </a:r>
          </a:p>
          <a:p>
            <a:pPr lvl="1" eaLnBrk="1" hangingPunct="1"/>
            <a:r>
              <a:rPr lang="en-US" altLang="en-US" i="1">
                <a:latin typeface="Arial" panose="020B0604020202020204" pitchFamily="34" charset="0"/>
              </a:rPr>
              <a:t>Application-level gateways</a:t>
            </a:r>
          </a:p>
          <a:p>
            <a:pPr lvl="1" eaLnBrk="1" hangingPunct="1"/>
            <a:r>
              <a:rPr lang="en-US" altLang="en-US" i="1">
                <a:latin typeface="Arial" panose="020B0604020202020204" pitchFamily="34" charset="0"/>
              </a:rPr>
              <a:t>Circuit-level gateways</a:t>
            </a:r>
          </a:p>
          <a:p>
            <a:pPr lvl="1" eaLnBrk="1" hangingPunct="1"/>
            <a:r>
              <a:rPr lang="en-US" altLang="en-US" i="1">
                <a:latin typeface="Arial" panose="020B0604020202020204" pitchFamily="34" charset="0"/>
              </a:rPr>
              <a:t>(Bastion host)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74B4BA1-CA31-2F8B-F0EA-786A2C664A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</a:rPr>
              <a:t>Jenis-jenis firewall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j-ea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15CFC85-EFDF-CAC9-E3D6-5F43D830D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Packet-filtering Router</a:t>
            </a:r>
          </a:p>
        </p:txBody>
      </p:sp>
      <p:graphicFrame>
        <p:nvGraphicFramePr>
          <p:cNvPr id="16388" name="Object 4">
            <a:extLst>
              <a:ext uri="{FF2B5EF4-FFF2-40B4-BE49-F238E27FC236}">
                <a16:creationId xmlns:a16="http://schemas.microsoft.com/office/drawing/2014/main" id="{39BAC834-7566-CB5A-FDC2-DA87330B14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9388" y="2667000"/>
          <a:ext cx="6440487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439799" imgH="2104762" progId="Paint.Picture">
                  <p:embed/>
                </p:oleObj>
              </mc:Choice>
              <mc:Fallback>
                <p:oleObj name="Bitmap Image" r:id="rId2" imgW="6439799" imgH="2104762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2667000"/>
                        <a:ext cx="6440487" cy="210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7BB55B0-CD08-2B29-605C-78E4014FFC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</a:rPr>
              <a:t>Jenis-jenis firewall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j-ea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E8DC999-A5C9-19D6-716C-2A65161844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i="1">
                <a:latin typeface="Arial" charset="0"/>
                <a:ea typeface="+mn-ea"/>
              </a:rPr>
              <a:t>Packet-filtering</a:t>
            </a:r>
            <a:r>
              <a:rPr lang="en-US">
                <a:latin typeface="Arial" charset="0"/>
                <a:ea typeface="+mn-ea"/>
              </a:rPr>
              <a:t> </a:t>
            </a:r>
            <a:r>
              <a:rPr lang="en-US" i="1">
                <a:latin typeface="Arial" charset="0"/>
                <a:ea typeface="+mn-ea"/>
              </a:rPr>
              <a:t>Router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>
                <a:latin typeface="Arial" charset="0"/>
                <a:ea typeface="+mn-ea"/>
              </a:rPr>
              <a:t>Menerapkan seperangkat aturan untuk masing-masing pakaet IP yang datang dan kemudian meneruskan atau menolak paket tersebut.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>
                <a:latin typeface="Arial" charset="0"/>
                <a:ea typeface="+mn-ea"/>
              </a:rPr>
              <a:t>Menyaring paket-paket yang pergi dari dua arah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>
                <a:latin typeface="Arial" charset="0"/>
                <a:ea typeface="+mn-ea"/>
              </a:rPr>
              <a:t>Saringan paket secara khusus disediakat sebagai aturan dasar yang berkaitan didalam header IP atau TCP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>
                <a:latin typeface="Arial" charset="0"/>
                <a:ea typeface="+mn-ea"/>
              </a:rPr>
              <a:t>Dua kebijakan yang di-default </a:t>
            </a:r>
            <a:r>
              <a:rPr lang="en-US">
                <a:latin typeface="Arial" charset="0"/>
                <a:ea typeface="+mn-ea"/>
                <a:sym typeface="Wingdings" charset="0"/>
              </a:rPr>
              <a:t> menolak atau meneruskan</a:t>
            </a:r>
            <a:endParaRPr lang="en-US">
              <a:latin typeface="Arial" charset="0"/>
              <a:ea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B2C3D2F-AB0C-6996-E5C0-466A9AD1DC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</a:rPr>
              <a:t>Jenis-jenis firewall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j-ea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E316FB5-A975-2E27-D695-8F9B549FB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Keuntungan: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Kesederhanaan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Transparan untuk user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Kecepatan tinggi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Kerugian: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Kesulitan mengatur aturan-aturan penyaringan paket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Lemah otentifikasi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A3B0623-60CB-75D4-5663-E4F79D1964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</a:rPr>
              <a:t>Jenis-jenis firewall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j-ea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F6B2C1B-EB8E-9511-90C1-3B1486F5D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Memungkinkan di attack dan melakukan counter (perlawanan) yang tepat </a:t>
            </a:r>
          </a:p>
          <a:p>
            <a:pPr lvl="1" eaLnBrk="1" hangingPunct="1"/>
            <a:r>
              <a:rPr lang="en-US" altLang="en-US" i="1">
                <a:latin typeface="Arial" panose="020B0604020202020204" pitchFamily="34" charset="0"/>
              </a:rPr>
              <a:t>IP address spoofing</a:t>
            </a:r>
          </a:p>
          <a:p>
            <a:pPr lvl="1" eaLnBrk="1" hangingPunct="1"/>
            <a:r>
              <a:rPr lang="en-US" altLang="en-US" i="1">
                <a:latin typeface="Arial" panose="020B0604020202020204" pitchFamily="34" charset="0"/>
              </a:rPr>
              <a:t>Source routing attacks</a:t>
            </a:r>
          </a:p>
          <a:p>
            <a:pPr lvl="1" eaLnBrk="1" hangingPunct="1"/>
            <a:r>
              <a:rPr lang="en-US" altLang="en-US" i="1">
                <a:latin typeface="Arial" panose="020B0604020202020204" pitchFamily="34" charset="0"/>
              </a:rPr>
              <a:t>Tiny fragment attacks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B864527-700C-14E7-ADE1-31DBBE7643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</a:rPr>
              <a:t>Jenis-jenis firewall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j-ea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1490807-CDE1-AF99-9C97-9F064CFAD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i="1">
                <a:latin typeface="Arial" panose="020B0604020202020204" pitchFamily="34" charset="0"/>
              </a:rPr>
              <a:t>Application-level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i="1">
                <a:latin typeface="Arial" panose="020B0604020202020204" pitchFamily="34" charset="0"/>
              </a:rPr>
              <a:t>Gateway</a:t>
            </a:r>
          </a:p>
        </p:txBody>
      </p:sp>
      <p:graphicFrame>
        <p:nvGraphicFramePr>
          <p:cNvPr id="20484" name="Object 4">
            <a:extLst>
              <a:ext uri="{FF2B5EF4-FFF2-40B4-BE49-F238E27FC236}">
                <a16:creationId xmlns:a16="http://schemas.microsoft.com/office/drawing/2014/main" id="{FFB83479-0EF3-2BB2-04F0-86F42544E2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2743200"/>
          <a:ext cx="6276975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276190" imgH="2352381" progId="Paint.Picture">
                  <p:embed/>
                </p:oleObj>
              </mc:Choice>
              <mc:Fallback>
                <p:oleObj name="Bitmap Image" r:id="rId2" imgW="6276190" imgH="2352381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743200"/>
                        <a:ext cx="6276975" cy="235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79E32C7-C3ED-7F55-8629-24858C905E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</a:rPr>
              <a:t>Topik pembahasan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j-ea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C4BF62A-3E39-7AC1-AFF5-FC7B279B7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v-SE" altLang="en-US">
                <a:latin typeface="Arial" panose="020B0604020202020204" pitchFamily="34" charset="0"/>
              </a:rPr>
              <a:t>Def</a:t>
            </a:r>
            <a:r>
              <a:rPr lang="id-ID" altLang="en-US">
                <a:latin typeface="Arial" panose="020B0604020202020204" pitchFamily="34" charset="0"/>
              </a:rPr>
              <a:t>i</a:t>
            </a:r>
            <a:r>
              <a:rPr lang="sv-SE" altLang="en-US">
                <a:latin typeface="Arial" panose="020B0604020202020204" pitchFamily="34" charset="0"/>
              </a:rPr>
              <a:t>nisi</a:t>
            </a:r>
          </a:p>
          <a:p>
            <a:pPr eaLnBrk="1" hangingPunct="1"/>
            <a:r>
              <a:rPr lang="sv-SE" altLang="en-US">
                <a:latin typeface="Arial" panose="020B0604020202020204" pitchFamily="34" charset="0"/>
              </a:rPr>
              <a:t>Tujuan </a:t>
            </a:r>
            <a:endParaRPr lang="id-ID" altLang="en-US">
              <a:latin typeface="Arial" panose="020B0604020202020204" pitchFamily="34" charset="0"/>
            </a:endParaRPr>
          </a:p>
          <a:p>
            <a:pPr eaLnBrk="1" hangingPunct="1"/>
            <a:r>
              <a:rPr lang="sv-SE" altLang="en-US">
                <a:latin typeface="Arial" panose="020B0604020202020204" pitchFamily="34" charset="0"/>
              </a:rPr>
              <a:t>Prinsip-prinsip disain firewall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Karakteristik firewall 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Jenis-jenis firewalls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Konfigurasi firewall </a:t>
            </a:r>
          </a:p>
          <a:p>
            <a:pPr eaLnBrk="1" hangingPunct="1"/>
            <a:r>
              <a:rPr lang="sv-SE" altLang="en-US">
                <a:latin typeface="Arial" panose="020B0604020202020204" pitchFamily="34" charset="0"/>
              </a:rPr>
              <a:t>Cara Kerja Firewall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933A921-6F09-C40A-D10F-7873DC8A7E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</a:rPr>
              <a:t>Jenis-jenis firewall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j-ea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4766512-2717-8781-D35A-BFBC50DC2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i="1">
                <a:latin typeface="Arial" panose="020B0604020202020204" pitchFamily="34" charset="0"/>
              </a:rPr>
              <a:t>Application-level Gateway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Juga disebut dengan </a:t>
            </a:r>
            <a:r>
              <a:rPr lang="en-US" altLang="en-US" i="1">
                <a:latin typeface="Arial" panose="020B0604020202020204" pitchFamily="34" charset="0"/>
              </a:rPr>
              <a:t>proxy server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Aksinya seperti relay lalulintas pada tingkatan aplikasi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EA9FF18D-F167-26B0-5E26-57F3F530AF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</a:rPr>
              <a:t>Jenis-jenis firewall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j-ea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E65E0E80-572B-F06A-9824-8717A6D6B8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>
                <a:latin typeface="Arial" charset="0"/>
                <a:ea typeface="+mn-ea"/>
              </a:rPr>
              <a:t>Keuntungan: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>
                <a:latin typeface="Arial" charset="0"/>
                <a:ea typeface="+mn-ea"/>
              </a:rPr>
              <a:t>Keamanan lebih tinggi dari pada </a:t>
            </a:r>
            <a:r>
              <a:rPr lang="en-US" i="1">
                <a:latin typeface="Arial" charset="0"/>
                <a:ea typeface="+mn-ea"/>
              </a:rPr>
              <a:t>packet</a:t>
            </a:r>
            <a:r>
              <a:rPr lang="en-US">
                <a:latin typeface="Arial" charset="0"/>
                <a:ea typeface="+mn-ea"/>
              </a:rPr>
              <a:t> </a:t>
            </a:r>
            <a:r>
              <a:rPr lang="en-US" i="1">
                <a:latin typeface="Arial" charset="0"/>
                <a:ea typeface="+mn-ea"/>
              </a:rPr>
              <a:t>filter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>
                <a:latin typeface="Arial" charset="0"/>
                <a:ea typeface="+mn-ea"/>
              </a:rPr>
              <a:t>Hanya dibutuhkan beberapa aplikasi yang dapat diizinkan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>
                <a:latin typeface="Arial" charset="0"/>
                <a:ea typeface="+mn-ea"/>
              </a:rPr>
              <a:t>Mudah untuk log dan seluruh trafik yang masuk diaudit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>
                <a:latin typeface="Arial" charset="0"/>
                <a:ea typeface="+mn-ea"/>
              </a:rPr>
              <a:t>Kerugian: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>
                <a:latin typeface="Arial" charset="0"/>
                <a:ea typeface="+mn-ea"/>
              </a:rPr>
              <a:t>Penambahan pemrosesan </a:t>
            </a:r>
            <a:r>
              <a:rPr lang="en-US" i="1">
                <a:latin typeface="Arial" charset="0"/>
                <a:ea typeface="+mn-ea"/>
              </a:rPr>
              <a:t>overhead </a:t>
            </a:r>
            <a:r>
              <a:rPr lang="en-US">
                <a:latin typeface="Arial" charset="0"/>
                <a:ea typeface="+mn-ea"/>
              </a:rPr>
              <a:t>pada masing-masing koneksi (</a:t>
            </a:r>
            <a:r>
              <a:rPr lang="en-US" i="1">
                <a:latin typeface="Arial" charset="0"/>
                <a:ea typeface="+mn-ea"/>
              </a:rPr>
              <a:t>gateway</a:t>
            </a:r>
            <a:r>
              <a:rPr lang="en-US">
                <a:latin typeface="Arial" charset="0"/>
                <a:ea typeface="+mn-ea"/>
              </a:rPr>
              <a:t> sebagai titik penyambung </a:t>
            </a:r>
            <a:r>
              <a:rPr lang="en-US" i="1">
                <a:latin typeface="Arial" charset="0"/>
                <a:ea typeface="+mn-ea"/>
              </a:rPr>
              <a:t>(splice point)</a:t>
            </a:r>
            <a:r>
              <a:rPr lang="en-US">
                <a:latin typeface="Arial" charset="0"/>
                <a:ea typeface="+mn-ea"/>
              </a:rPr>
              <a:t>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C97A41C-1D93-90CC-3D95-8CA9C128C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</a:rPr>
              <a:t>Jenis-jenis firewall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j-ea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32FD4C5-5479-6987-0A92-4FBC776C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Circuit-level Gateway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graphicFrame>
        <p:nvGraphicFramePr>
          <p:cNvPr id="23556" name="Object 4">
            <a:extLst>
              <a:ext uri="{FF2B5EF4-FFF2-40B4-BE49-F238E27FC236}">
                <a16:creationId xmlns:a16="http://schemas.microsoft.com/office/drawing/2014/main" id="{61DD1101-B4A0-E546-315B-4D58DBABD6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2667000"/>
          <a:ext cx="6335713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335009" imgH="2591162" progId="Paint.Picture">
                  <p:embed/>
                </p:oleObj>
              </mc:Choice>
              <mc:Fallback>
                <p:oleObj name="Bitmap Image" r:id="rId2" imgW="6335009" imgH="2591162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667000"/>
                        <a:ext cx="6335713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0C32B3A-95DC-9A5F-01BF-A9BA25CD0B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</a:rPr>
              <a:t>Jenis-jenis firewall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j-ea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669E386-3A1F-F21F-8EFC-6A21E4149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Circuit-level Gateway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Sistem yang </a:t>
            </a:r>
            <a:r>
              <a:rPr lang="en-US" altLang="en-US" i="1">
                <a:latin typeface="Arial" panose="020B0604020202020204" pitchFamily="34" charset="0"/>
              </a:rPr>
              <a:t>stand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i="1">
                <a:latin typeface="Arial" panose="020B0604020202020204" pitchFamily="34" charset="0"/>
              </a:rPr>
              <a:t>alone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Fungsi khusus yang dilakukan oleh level aplikasi gateway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Melakukan set up dua koneksi TCP 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Gateway yang secara khusus merelay segmen TCP dari sebuah koneksi ke yang lain tanpa menguji isinya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2582E47-DDB9-E153-59FB-555E80EB05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</a:rPr>
              <a:t>Jenis-jenis firewall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j-ea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36CD986F-3AA5-E558-4566-C658055DC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Circuit-level Gateway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Fungsi kemanan terdiri dari penentuan koneksi yang akan diperbolehkan.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Pengunaan secara khusus merupakan sebuah situasi dimana sistem administrator mempercayai user internal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Sebagai contoh paket SOCK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B72E207-83DF-56C4-E302-265338D1F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</a:rPr>
              <a:t>Jenis-jenis firewall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j-ea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DD63224C-0296-E0BE-890A-E299454D0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Bastion Host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Sebuah sistem yang diidentifikasi oleh administrator firewall sebagai sebuah titik kritis yang kuat </a:t>
            </a:r>
            <a:r>
              <a:rPr lang="en-US" altLang="en-US" i="1">
                <a:latin typeface="Arial" panose="020B0604020202020204" pitchFamily="34" charset="0"/>
              </a:rPr>
              <a:t>(strong point)</a:t>
            </a:r>
            <a:r>
              <a:rPr lang="en-US" altLang="en-US">
                <a:latin typeface="Arial" panose="020B0604020202020204" pitchFamily="34" charset="0"/>
              </a:rPr>
              <a:t> didalam jaringan keamanan</a:t>
            </a:r>
          </a:p>
          <a:p>
            <a:pPr lvl="1" eaLnBrk="1" hangingPunct="1"/>
            <a:r>
              <a:rPr lang="en-US" altLang="en-US" i="1">
                <a:latin typeface="Arial" panose="020B0604020202020204" pitchFamily="34" charset="0"/>
              </a:rPr>
              <a:t>Server bastion host</a:t>
            </a:r>
            <a:r>
              <a:rPr lang="en-US" altLang="en-US">
                <a:latin typeface="Arial" panose="020B0604020202020204" pitchFamily="34" charset="0"/>
              </a:rPr>
              <a:t> bertindak seperti platform untuk sebuah application-level atau circuit-level gateway</a:t>
            </a:r>
          </a:p>
          <a:p>
            <a:pPr lvl="1"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70635FE-C437-9833-43D7-A17429F947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</a:rPr>
              <a:t>Konfigurasi Firewall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j-ea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8C6F1DB-85DF-8479-143E-A710D7E78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Sebagai tambahan menggunakan konfigurasi yang sederhana dari sebuah sistem yang tunggal </a:t>
            </a:r>
            <a:r>
              <a:rPr lang="en-US" altLang="en-US" i="1">
                <a:latin typeface="Arial" panose="020B0604020202020204" pitchFamily="34" charset="0"/>
              </a:rPr>
              <a:t>(single packet filtering router or single gateway),</a:t>
            </a:r>
            <a:r>
              <a:rPr lang="en-US" altLang="en-US">
                <a:latin typeface="Arial" panose="020B0604020202020204" pitchFamily="34" charset="0"/>
              </a:rPr>
              <a:t> memungkinkan konfigurasi yang lebih komplek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Tiga bentuk konfigurasi yang umum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3E65DF5-335C-7CE7-8D5A-65E82E8969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</a:rPr>
              <a:t>Konfigurasi Firewall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j-ea"/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966043C-5E44-9406-A999-133D0E1AD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Sistem firewall yang meng-</a:t>
            </a:r>
            <a:r>
              <a:rPr lang="en-US" altLang="en-US" i="1">
                <a:latin typeface="Arial" panose="020B0604020202020204" pitchFamily="34" charset="0"/>
              </a:rPr>
              <a:t>screen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i="1">
                <a:latin typeface="Arial" panose="020B0604020202020204" pitchFamily="34" charset="0"/>
              </a:rPr>
              <a:t>host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i="1">
                <a:latin typeface="Arial" panose="020B0604020202020204" pitchFamily="34" charset="0"/>
              </a:rPr>
              <a:t>(single-homed bastion host)</a:t>
            </a:r>
          </a:p>
        </p:txBody>
      </p:sp>
      <p:graphicFrame>
        <p:nvGraphicFramePr>
          <p:cNvPr id="28676" name="Object 4">
            <a:extLst>
              <a:ext uri="{FF2B5EF4-FFF2-40B4-BE49-F238E27FC236}">
                <a16:creationId xmlns:a16="http://schemas.microsoft.com/office/drawing/2014/main" id="{ED5CD0F0-97E7-3F13-5792-5D4B46FF87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22375" y="3276600"/>
          <a:ext cx="7088188" cy="253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8085714" imgH="2895238" progId="Paint.Picture">
                  <p:embed/>
                </p:oleObj>
              </mc:Choice>
              <mc:Fallback>
                <p:oleObj name="Bitmap Image" r:id="rId2" imgW="8085714" imgH="2895238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3276600"/>
                        <a:ext cx="7088188" cy="253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41414DB5-8547-1C32-B12D-53271B2627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</a:rPr>
              <a:t>Konfigurasi Firewall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j-ea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ED70457-3C62-87A7-17E7-F0B03D4BE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Firewall yang memutar host, konfigurasi </a:t>
            </a:r>
            <a:r>
              <a:rPr lang="en-US" altLang="en-US" i="1">
                <a:latin typeface="Arial" panose="020B0604020202020204" pitchFamily="34" charset="0"/>
              </a:rPr>
              <a:t>single-homed bastion</a:t>
            </a:r>
            <a:r>
              <a:rPr lang="en-US" altLang="en-US">
                <a:latin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Firewall terdiri dari dua sistem :</a:t>
            </a:r>
          </a:p>
          <a:p>
            <a:pPr lvl="1" eaLnBrk="1" hangingPunct="1"/>
            <a:r>
              <a:rPr lang="en-US" altLang="en-US" i="1">
                <a:latin typeface="Arial" panose="020B0604020202020204" pitchFamily="34" charset="0"/>
              </a:rPr>
              <a:t>packet-filtering router</a:t>
            </a:r>
          </a:p>
          <a:p>
            <a:pPr lvl="1" eaLnBrk="1" hangingPunct="1"/>
            <a:r>
              <a:rPr lang="en-US" altLang="en-US" i="1">
                <a:latin typeface="Arial" panose="020B0604020202020204" pitchFamily="34" charset="0"/>
              </a:rPr>
              <a:t>bastion host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91A2BA6F-7132-E53F-FC43-6E4CA9694D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</a:rPr>
              <a:t>Konfigurasi Firewall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j-ea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F6679D8F-CE7F-CF43-5DC3-14DDF8F04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Konfigurasi untuk </a:t>
            </a:r>
            <a:r>
              <a:rPr lang="en-US" altLang="en-US" i="1">
                <a:latin typeface="Arial" panose="020B0604020202020204" pitchFamily="34" charset="0"/>
              </a:rPr>
              <a:t>packet-filtering router</a:t>
            </a:r>
            <a:r>
              <a:rPr lang="en-US" altLang="en-US">
                <a:latin typeface="Arial" panose="020B0604020202020204" pitchFamily="34" charset="0"/>
              </a:rPr>
              <a:t>: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Hanya paket-paket dari dan ke bastion host yang diizinkan melewati melalui router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Bastion host melakukan fungsi autentifikasi dan proxy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660DF64-C962-24E6-02BE-EBFAD77C1B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</a:rPr>
              <a:t>Defenisi firewall (1)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j-ea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5921B10-F2FA-DCF6-5B15-0FDD96B45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Yang berarti sebuah alat perlindungan sistem jaringan atau sistem jaringan lokal dari ancaman keamanan yang berbasiskan jaringan ketika yang berada dunia luar sedang mengakses melalui WAN atau Internet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801C57E-365A-EF71-ED07-3FCDE22C29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</a:rPr>
              <a:t>Konfigurasi Firewall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j-ea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B220B6B-E4C2-9DEA-CD84-34880E8F5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Keamanan yang lebih besar dibandingkan dari konfigurasi tunggal, karen adua alasan: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Konfigurasi yang diimplementasikan kedua penyaringan </a:t>
            </a:r>
            <a:r>
              <a:rPr lang="en-US" altLang="en-US" i="1">
                <a:latin typeface="Arial" panose="020B0604020202020204" pitchFamily="34" charset="0"/>
              </a:rPr>
              <a:t>application-level</a:t>
            </a:r>
            <a:r>
              <a:rPr lang="en-US" altLang="en-US">
                <a:latin typeface="Arial" panose="020B0604020202020204" pitchFamily="34" charset="0"/>
              </a:rPr>
              <a:t> dan </a:t>
            </a:r>
            <a:r>
              <a:rPr lang="en-US" altLang="en-US" i="1">
                <a:latin typeface="Arial" panose="020B0604020202020204" pitchFamily="34" charset="0"/>
              </a:rPr>
              <a:t>packet-level</a:t>
            </a:r>
            <a:r>
              <a:rPr lang="en-US" altLang="en-US">
                <a:latin typeface="Arial" panose="020B0604020202020204" pitchFamily="34" charset="0"/>
              </a:rPr>
              <a:t> (mempertimbangkan untuk fleksibelitas didalam pendefenisian </a:t>
            </a:r>
            <a:r>
              <a:rPr lang="en-US" altLang="en-US" i="1">
                <a:latin typeface="Arial" panose="020B0604020202020204" pitchFamily="34" charset="0"/>
              </a:rPr>
              <a:t>security policy</a:t>
            </a:r>
            <a:r>
              <a:rPr lang="en-US" altLang="en-US">
                <a:latin typeface="Arial" panose="020B0604020202020204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Seorang </a:t>
            </a:r>
            <a:r>
              <a:rPr lang="en-US" altLang="en-US" i="1">
                <a:latin typeface="Arial" panose="020B0604020202020204" pitchFamily="34" charset="0"/>
              </a:rPr>
              <a:t>intruder </a:t>
            </a:r>
            <a:r>
              <a:rPr lang="en-US" altLang="en-US">
                <a:latin typeface="Arial" panose="020B0604020202020204" pitchFamily="34" charset="0"/>
              </a:rPr>
              <a:t>harus melakukan penetrasi dua sistem pemisah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4A2E507-E5F5-53F0-AC5F-DC2D01E2F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</a:rPr>
              <a:t>Konfigurasi Firewall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j-ea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E040196-599D-D28F-CC75-AD47A7A89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Konfigurasi juga menghasilkan fleksibelitas didalam menyediakan akses internet lansung (informasi server yang umum seperti </a:t>
            </a:r>
            <a:r>
              <a:rPr lang="en-US" altLang="en-US" i="1">
                <a:latin typeface="Arial" panose="020B0604020202020204" pitchFamily="34" charset="0"/>
              </a:rPr>
              <a:t>Web server</a:t>
            </a:r>
            <a:r>
              <a:rPr lang="en-US" altLang="en-US">
                <a:latin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EB89588-13A9-46A1-EADB-320585D1E4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</a:rPr>
              <a:t>Konfigurasi Firewall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j-ea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31B3D2B-74EB-45DC-EE05-5E0727A87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Screened host firewall system (dual-homed bastion host)</a:t>
            </a:r>
          </a:p>
        </p:txBody>
      </p:sp>
      <p:graphicFrame>
        <p:nvGraphicFramePr>
          <p:cNvPr id="33796" name="Object 4">
            <a:extLst>
              <a:ext uri="{FF2B5EF4-FFF2-40B4-BE49-F238E27FC236}">
                <a16:creationId xmlns:a16="http://schemas.microsoft.com/office/drawing/2014/main" id="{D9C378F9-76E0-8A48-E620-3D43C57661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3276600"/>
          <a:ext cx="6788150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7942857" imgH="2752381" progId="Paint.Picture">
                  <p:embed/>
                </p:oleObj>
              </mc:Choice>
              <mc:Fallback>
                <p:oleObj name="Bitmap Image" r:id="rId2" imgW="7942857" imgH="2752381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76600"/>
                        <a:ext cx="6788150" cy="235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D96CB8C8-DA32-EBC8-DEBD-2B20D4D07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</a:rPr>
              <a:t>Konfigurasi Firewall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j-ea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29547DF-0ADA-A026-42D1-6A6E7181F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Screened host firewall, konfigurasi dual-homed bastion</a:t>
            </a:r>
          </a:p>
          <a:p>
            <a:pPr lvl="1" eaLnBrk="1" hangingPunct="1"/>
            <a:r>
              <a:rPr lang="en-US" altLang="en-US" i="1">
                <a:latin typeface="Arial" panose="020B0604020202020204" pitchFamily="34" charset="0"/>
              </a:rPr>
              <a:t>Packet-filtering router </a:t>
            </a:r>
            <a:r>
              <a:rPr lang="en-US" altLang="en-US">
                <a:latin typeface="Arial" panose="020B0604020202020204" pitchFamily="34" charset="0"/>
              </a:rPr>
              <a:t>tidak sepenuhnya disenagi 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Lalulintas diantara internet dan host-host pada private network harus mengalir melewati </a:t>
            </a:r>
            <a:r>
              <a:rPr lang="en-US" altLang="en-US" i="1">
                <a:latin typeface="Arial" panose="020B0604020202020204" pitchFamily="34" charset="0"/>
              </a:rPr>
              <a:t>bastion host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F6541273-4DFD-3803-EA31-9F70881349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</a:rPr>
              <a:t>Konfigurasi Firewall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j-ea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78B0A8E-F253-B7F2-E252-A2F00AF41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Screened-subnet firewall system</a:t>
            </a:r>
          </a:p>
        </p:txBody>
      </p:sp>
      <p:graphicFrame>
        <p:nvGraphicFramePr>
          <p:cNvPr id="35844" name="Object 4">
            <a:extLst>
              <a:ext uri="{FF2B5EF4-FFF2-40B4-BE49-F238E27FC236}">
                <a16:creationId xmlns:a16="http://schemas.microsoft.com/office/drawing/2014/main" id="{251566CF-FE92-98C2-9425-D2E17F559B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1413" y="2819400"/>
          <a:ext cx="6969125" cy="236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7992591" imgH="2715004" progId="Paint.Picture">
                  <p:embed/>
                </p:oleObj>
              </mc:Choice>
              <mc:Fallback>
                <p:oleObj name="Bitmap Image" r:id="rId2" imgW="7992591" imgH="2715004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2819400"/>
                        <a:ext cx="6969125" cy="236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4D07C76B-B4CC-55B2-5EC1-D426296E3E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</a:rPr>
              <a:t>Konfigurasi Firewall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j-ea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8B62BBB9-89A6-517F-77C0-723293483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Konfigurasi </a:t>
            </a:r>
            <a:r>
              <a:rPr lang="en-US" altLang="en-US" i="1">
                <a:latin typeface="Arial" panose="020B0604020202020204" pitchFamily="34" charset="0"/>
              </a:rPr>
              <a:t>Screened subnet firewall</a:t>
            </a:r>
            <a:endParaRPr lang="en-US" altLang="en-US">
              <a:latin typeface="Arial" panose="020B0604020202020204" pitchFamily="34" charset="0"/>
            </a:endParaRP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Lebih menjamin konfigurasi dari ketiganya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Menggunakan dua </a:t>
            </a:r>
            <a:r>
              <a:rPr lang="en-US" altLang="en-US" i="1">
                <a:latin typeface="Arial" panose="020B0604020202020204" pitchFamily="34" charset="0"/>
              </a:rPr>
              <a:t>packet-filtering router</a:t>
            </a:r>
            <a:endParaRPr lang="en-US" altLang="en-US">
              <a:latin typeface="Arial" panose="020B0604020202020204" pitchFamily="34" charset="0"/>
            </a:endParaRP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Menciptakan sebuah isolasi sub-network</a:t>
            </a:r>
          </a:p>
          <a:p>
            <a:pPr lvl="1"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A374ED2-60D7-AEFE-DA7C-3009C2DA0E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</a:rPr>
              <a:t>Konfigurasi Firewall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j-ea"/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9CB859A-F6CD-0540-5E5E-DFB7FD845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Keuntungan: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Ketiga level pertahanan menghalagi intruder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Sisi luar router hanya menekankan eksistensi dari </a:t>
            </a:r>
            <a:r>
              <a:rPr lang="en-US" altLang="en-US" i="1">
                <a:latin typeface="Arial" panose="020B0604020202020204" pitchFamily="34" charset="0"/>
              </a:rPr>
              <a:t>screened subnet</a:t>
            </a:r>
            <a:r>
              <a:rPr lang="en-US" altLang="en-US">
                <a:latin typeface="Arial" panose="020B0604020202020204" pitchFamily="34" charset="0"/>
              </a:rPr>
              <a:t> ke internet (jaringan internal merupakan  </a:t>
            </a:r>
            <a:r>
              <a:rPr lang="en-US" altLang="en-US" i="1">
                <a:latin typeface="Arial" panose="020B0604020202020204" pitchFamily="34" charset="0"/>
              </a:rPr>
              <a:t>invisible </a:t>
            </a:r>
            <a:r>
              <a:rPr lang="en-US" altLang="en-US">
                <a:latin typeface="Arial" panose="020B0604020202020204" pitchFamily="34" charset="0"/>
              </a:rPr>
              <a:t>untuk internet)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lvl="1"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9B9FE163-F051-0402-CA49-5212F7479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</a:rPr>
              <a:t>Konfigurasi Firewall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j-ea"/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F3AE3E2-960A-5072-C144-DEF4BDCED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Advantages: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Sisi dalam router hanya menekankan eksistensi dari</a:t>
            </a:r>
            <a:r>
              <a:rPr lang="en-US" altLang="en-US" i="1">
                <a:latin typeface="Arial" panose="020B0604020202020204" pitchFamily="34" charset="0"/>
              </a:rPr>
              <a:t> screened subnet </a:t>
            </a:r>
            <a:r>
              <a:rPr lang="en-US" altLang="en-US">
                <a:latin typeface="Arial" panose="020B0604020202020204" pitchFamily="34" charset="0"/>
              </a:rPr>
              <a:t>ke jaringan internal (sistem pada sisi dalam  jaringan tidak dapat membangun router lansung ke internet)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lvl="1"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>
            <a:extLst>
              <a:ext uri="{FF2B5EF4-FFF2-40B4-BE49-F238E27FC236}">
                <a16:creationId xmlns:a16="http://schemas.microsoft.com/office/drawing/2014/main" id="{662CDD9D-DC30-AD6E-A99C-319CCDC69CA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+mn-lt"/>
                <a:ea typeface="+mj-ea"/>
              </a:rPr>
              <a:t>Linux Firewall</a:t>
            </a:r>
          </a:p>
        </p:txBody>
      </p:sp>
      <p:sp>
        <p:nvSpPr>
          <p:cNvPr id="40963" name="Rectangle 5">
            <a:extLst>
              <a:ext uri="{FF2B5EF4-FFF2-40B4-BE49-F238E27FC236}">
                <a16:creationId xmlns:a16="http://schemas.microsoft.com/office/drawing/2014/main" id="{18DAF870-BE16-79D6-066C-02E6DCF3E2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id-ID">
              <a:ea typeface="+mn-e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E6354A7F-BB4F-C801-0871-C067EAB353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+mn-lt"/>
                <a:ea typeface="+mj-ea"/>
              </a:rPr>
              <a:t>Linux firewall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3D7A4DF6-4443-379C-025E-2276FA3E6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Linux udah memiliki fasilitas firewall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Kernel versi baru: iptables (dahulu ipchains)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Kemampuan bergantung kepada hardware yang digunakan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CE4F365-6728-198E-9568-179EE3EE48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+mn-lt"/>
                <a:ea typeface="+mj-ea"/>
              </a:rPr>
              <a:t>Defenisi firewall (2)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6F99C75-BF29-25B2-D059-2027F27941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i="1">
                <a:latin typeface="Arial" charset="0"/>
                <a:ea typeface="+mn-ea"/>
              </a:rPr>
              <a:t>A firewall is a system or group of systems that enforces an access control policy between two networks</a:t>
            </a:r>
            <a:br>
              <a:rPr lang="en-US" i="1">
                <a:latin typeface="Arial" charset="0"/>
                <a:ea typeface="+mn-ea"/>
              </a:rPr>
            </a:br>
            <a:r>
              <a:rPr lang="en-US" b="1" i="1">
                <a:latin typeface="Arial" charset="0"/>
                <a:ea typeface="+mn-ea"/>
              </a:rPr>
              <a:t>http://www.clark.net/pub/mjr/pubs/fwfaq/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i="1">
                <a:latin typeface="Arial" charset="0"/>
                <a:ea typeface="+mn-ea"/>
              </a:rPr>
              <a:t>The main purpose of a firewall system is to control access to or from a protected network. It implements a network access policy by forcing connections to pass through the firewall, where they can be examined and evaluated</a:t>
            </a:r>
            <a:br>
              <a:rPr lang="en-US" i="1">
                <a:latin typeface="Arial" charset="0"/>
                <a:ea typeface="+mn-ea"/>
              </a:rPr>
            </a:br>
            <a:r>
              <a:rPr lang="en-US" b="1" i="1">
                <a:latin typeface="Arial" charset="0"/>
                <a:ea typeface="+mn-ea"/>
              </a:rPr>
              <a:t>http://csrc.ncsl.nist.gov/nistpubs/800-10/node31.html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>
            <a:extLst>
              <a:ext uri="{FF2B5EF4-FFF2-40B4-BE49-F238E27FC236}">
                <a16:creationId xmlns:a16="http://schemas.microsoft.com/office/drawing/2014/main" id="{A728129A-0301-F5F3-2AAA-0C616B049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03313"/>
            <a:ext cx="2895600" cy="559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7F4DBAB-2365-33FD-AAE7-AA2C709DD9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+mn-lt"/>
                <a:ea typeface="+mj-ea"/>
              </a:rPr>
              <a:t>Defenisi firewall (3)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AE4A0DF-98D6-4481-4CFB-27A5FD28A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sistem yang mengatur layanan jaringan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dari mana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ke mana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melakukan apa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siapa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kapan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seberapa besar/banyak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dan membuat catatan layanan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152C8A2B-D891-2B16-916D-831CD8D263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+mn-lt"/>
                <a:ea typeface="+mj-ea"/>
              </a:rPr>
              <a:t>Tujuan 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82BFFAC6-4B19-508C-DF8F-BBD56506E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Melindungi servis yang rentan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Akses terkendali ke sistem di suatu situs lokal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Security terkonsentrasi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Peningkatan privasi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Statistik dan logging penggunaan dan penyalahgunaan jaringan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Policy enforcement</a:t>
            </a:r>
          </a:p>
        </p:txBody>
      </p:sp>
      <p:sp>
        <p:nvSpPr>
          <p:cNvPr id="67588" name="AutoShape 4">
            <a:extLst>
              <a:ext uri="{FF2B5EF4-FFF2-40B4-BE49-F238E27FC236}">
                <a16:creationId xmlns:a16="http://schemas.microsoft.com/office/drawing/2014/main" id="{E685D621-0362-0C10-BE47-BEAA0357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057400"/>
            <a:ext cx="4572000" cy="1905000"/>
          </a:xfrm>
          <a:prstGeom prst="wedgeRoundRectCallout">
            <a:avLst>
              <a:gd name="adj1" fmla="val -76458"/>
              <a:gd name="adj2" fmla="val -500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b="1"/>
              <a:t>Kebutuhan internal: file server via SMB di Windows</a:t>
            </a:r>
          </a:p>
          <a:p>
            <a:pPr>
              <a:buFontTx/>
              <a:buChar char="•"/>
            </a:pPr>
            <a:r>
              <a:rPr lang="en-US" altLang="en-US" b="1"/>
              <a:t>Rentan berbagai DoS</a:t>
            </a:r>
          </a:p>
          <a:p>
            <a:pPr>
              <a:buFontTx/>
              <a:buChar char="•"/>
            </a:pPr>
            <a:r>
              <a:rPr lang="en-US" altLang="en-US" b="1"/>
              <a:t>Solusi: akses terbatas SMB di lingkup lokal</a:t>
            </a:r>
          </a:p>
        </p:txBody>
      </p:sp>
      <p:sp>
        <p:nvSpPr>
          <p:cNvPr id="67590" name="AutoShape 6">
            <a:extLst>
              <a:ext uri="{FF2B5EF4-FFF2-40B4-BE49-F238E27FC236}">
                <a16:creationId xmlns:a16="http://schemas.microsoft.com/office/drawing/2014/main" id="{533AF832-6E7E-167E-669B-0DEFF6BD5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667000"/>
            <a:ext cx="5029200" cy="1447800"/>
          </a:xfrm>
          <a:prstGeom prst="wedgeRoundRectCallout">
            <a:avLst>
              <a:gd name="adj1" fmla="val -77556"/>
              <a:gd name="adj2" fmla="val -4309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b="1"/>
              <a:t>Hanya host tertentu yang dapat dicapai</a:t>
            </a:r>
          </a:p>
          <a:p>
            <a:pPr>
              <a:buFontTx/>
              <a:buChar char="•"/>
            </a:pPr>
            <a:r>
              <a:rPr lang="en-US" altLang="en-US" b="1"/>
              <a:t>Hanya layanan tertentu yang dapat dimintai layanannya</a:t>
            </a:r>
          </a:p>
          <a:p>
            <a:pPr algn="ctr"/>
            <a:endParaRPr lang="en-US" altLang="en-US"/>
          </a:p>
        </p:txBody>
      </p:sp>
      <p:sp>
        <p:nvSpPr>
          <p:cNvPr id="67591" name="AutoShape 7">
            <a:extLst>
              <a:ext uri="{FF2B5EF4-FFF2-40B4-BE49-F238E27FC236}">
                <a16:creationId xmlns:a16="http://schemas.microsoft.com/office/drawing/2014/main" id="{040F7CB5-246C-7502-D3CC-2FAA82325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429000"/>
            <a:ext cx="5105400" cy="1600200"/>
          </a:xfrm>
          <a:prstGeom prst="wedgeRoundRectCallout">
            <a:avLst>
              <a:gd name="adj1" fmla="val -72421"/>
              <a:gd name="adj2" fmla="val -4970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sz="1400" b="1"/>
              <a:t>Lebih mudah &amp; murah mengamankan satu host daripada banyak host</a:t>
            </a:r>
          </a:p>
          <a:p>
            <a:pPr>
              <a:buFontTx/>
              <a:buChar char="•"/>
            </a:pPr>
            <a:r>
              <a:rPr lang="en-US" altLang="en-US" sz="1400" b="1"/>
              <a:t>Host lain yang tidak secure disembunyikan/dilindungi</a:t>
            </a:r>
          </a:p>
          <a:p>
            <a:pPr>
              <a:buFontTx/>
              <a:buChar char="•"/>
            </a:pPr>
            <a:r>
              <a:rPr lang="en-US" altLang="en-US" sz="1400" b="1"/>
              <a:t>Tidak semua OS bisa/mudah/ murah diamankan tanpa bantuan sistem lain</a:t>
            </a:r>
          </a:p>
        </p:txBody>
      </p:sp>
      <p:sp>
        <p:nvSpPr>
          <p:cNvPr id="67592" name="AutoShape 8">
            <a:extLst>
              <a:ext uri="{FF2B5EF4-FFF2-40B4-BE49-F238E27FC236}">
                <a16:creationId xmlns:a16="http://schemas.microsoft.com/office/drawing/2014/main" id="{0313FDE6-E6BF-26DB-A8B4-0C7882709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810000"/>
            <a:ext cx="5105400" cy="1447800"/>
          </a:xfrm>
          <a:prstGeom prst="wedgeRoundRectCallout">
            <a:avLst>
              <a:gd name="adj1" fmla="val -73602"/>
              <a:gd name="adj2" fmla="val -3837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b="1"/>
              <a:t>Finger </a:t>
            </a:r>
          </a:p>
          <a:p>
            <a:pPr>
              <a:buFontTx/>
              <a:buChar char="•"/>
            </a:pPr>
            <a:r>
              <a:rPr lang="en-US" altLang="en-US" b="1"/>
              <a:t>snoop/sniff </a:t>
            </a:r>
          </a:p>
          <a:p>
            <a:pPr>
              <a:buFontTx/>
              <a:buChar char="•"/>
            </a:pPr>
            <a:r>
              <a:rPr lang="en-US" altLang="en-US" b="1"/>
              <a:t>dns zone transfer</a:t>
            </a:r>
          </a:p>
          <a:p>
            <a:pPr>
              <a:buFontTx/>
              <a:buChar char="•"/>
            </a:pPr>
            <a:r>
              <a:rPr lang="en-US" altLang="en-US" b="1"/>
              <a:t>lokalisasi </a:t>
            </a:r>
            <a:r>
              <a:rPr lang="en-US" altLang="en-US" b="1" i="1"/>
              <a:t>unlogged public access data</a:t>
            </a:r>
          </a:p>
          <a:p>
            <a:pPr algn="ctr"/>
            <a:endParaRPr lang="en-US" altLang="en-US"/>
          </a:p>
        </p:txBody>
      </p:sp>
      <p:sp>
        <p:nvSpPr>
          <p:cNvPr id="67593" name="AutoShape 9">
            <a:extLst>
              <a:ext uri="{FF2B5EF4-FFF2-40B4-BE49-F238E27FC236}">
                <a16:creationId xmlns:a16="http://schemas.microsoft.com/office/drawing/2014/main" id="{FF3A8EBD-DAB9-46D6-3C35-353E1B2FC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219200"/>
            <a:ext cx="5334000" cy="2895600"/>
          </a:xfrm>
          <a:prstGeom prst="wedgeRoundRectCallout">
            <a:avLst>
              <a:gd name="adj1" fmla="val -50565"/>
              <a:gd name="adj2" fmla="val 6946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b="1"/>
              <a:t>pemanfaatan saluran dan trend </a:t>
            </a:r>
          </a:p>
          <a:p>
            <a:pPr lvl="1">
              <a:buFontTx/>
              <a:buChar char="•"/>
            </a:pPr>
            <a:r>
              <a:rPr lang="en-US" altLang="en-US"/>
              <a:t>Layanan</a:t>
            </a:r>
          </a:p>
          <a:p>
            <a:pPr lvl="1">
              <a:buFontTx/>
              <a:buChar char="•"/>
            </a:pPr>
            <a:r>
              <a:rPr lang="en-US" altLang="en-US"/>
              <a:t>dari mana</a:t>
            </a:r>
          </a:p>
          <a:p>
            <a:pPr lvl="1">
              <a:buFontTx/>
              <a:buChar char="•"/>
            </a:pPr>
            <a:r>
              <a:rPr lang="en-US" altLang="en-US"/>
              <a:t>ke mana</a:t>
            </a:r>
          </a:p>
          <a:p>
            <a:pPr lvl="1">
              <a:buFontTx/>
              <a:buChar char="•"/>
            </a:pPr>
            <a:r>
              <a:rPr lang="en-US" altLang="en-US"/>
              <a:t>berapa besar/lama</a:t>
            </a:r>
          </a:p>
          <a:p>
            <a:pPr>
              <a:buFontTx/>
              <a:buChar char="•"/>
            </a:pPr>
            <a:r>
              <a:rPr lang="en-US" altLang="en-US" b="1"/>
              <a:t>Alarm</a:t>
            </a:r>
          </a:p>
          <a:p>
            <a:pPr>
              <a:buFontTx/>
              <a:buChar char="•"/>
            </a:pPr>
            <a:r>
              <a:rPr lang="en-US" altLang="en-US" b="1"/>
              <a:t>status keamanan dan kecenderungan serangan</a:t>
            </a:r>
          </a:p>
          <a:p>
            <a:pPr algn="ctr"/>
            <a:endParaRPr lang="en-US" altLang="en-US"/>
          </a:p>
        </p:txBody>
      </p:sp>
      <p:sp>
        <p:nvSpPr>
          <p:cNvPr id="67594" name="AutoShape 10">
            <a:extLst>
              <a:ext uri="{FF2B5EF4-FFF2-40B4-BE49-F238E27FC236}">
                <a16:creationId xmlns:a16="http://schemas.microsoft.com/office/drawing/2014/main" id="{BAFDFE66-044E-4F71-4624-A7A99FE15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029200"/>
            <a:ext cx="4876800" cy="685800"/>
          </a:xfrm>
          <a:prstGeom prst="wedgeRoundRectCallout">
            <a:avLst>
              <a:gd name="adj1" fmla="val -39028"/>
              <a:gd name="adj2" fmla="val 12615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b="1"/>
              <a:t>tidak mengandalkan sepenuhnya kerjasama user lokal dan remote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8" grpId="0" animBg="1"/>
      <p:bldP spid="67588" grpId="1" animBg="1"/>
      <p:bldP spid="67590" grpId="0" animBg="1"/>
      <p:bldP spid="67590" grpId="1" animBg="1"/>
      <p:bldP spid="67591" grpId="0" animBg="1"/>
      <p:bldP spid="67591" grpId="1" animBg="1"/>
      <p:bldP spid="67592" grpId="0" animBg="1"/>
      <p:bldP spid="67592" grpId="1" animBg="1"/>
      <p:bldP spid="67593" grpId="0" animBg="1"/>
      <p:bldP spid="67593" grpId="1" animBg="1"/>
      <p:bldP spid="675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46E12FED-C1B8-B8B8-131F-F2B713BB8F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+mn-lt"/>
                <a:ea typeface="+mj-ea"/>
              </a:rPr>
              <a:t>Pengamanan Berlapis</a:t>
            </a:r>
          </a:p>
        </p:txBody>
      </p:sp>
      <p:graphicFrame>
        <p:nvGraphicFramePr>
          <p:cNvPr id="8195" name="Object 6">
            <a:extLst>
              <a:ext uri="{FF2B5EF4-FFF2-40B4-BE49-F238E27FC236}">
                <a16:creationId xmlns:a16="http://schemas.microsoft.com/office/drawing/2014/main" id="{14560A7A-6496-5E5B-C482-D17524DCDB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53100" y="1568450"/>
          <a:ext cx="1123950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123812" imgH="1149396" progId="Visio.Drawing.6">
                  <p:embed/>
                </p:oleObj>
              </mc:Choice>
              <mc:Fallback>
                <p:oleObj name="Visio" r:id="rId2" imgW="1123812" imgH="1149396" progId="Visio.Drawing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100" y="1568450"/>
                        <a:ext cx="1123950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7">
            <a:extLst>
              <a:ext uri="{FF2B5EF4-FFF2-40B4-BE49-F238E27FC236}">
                <a16:creationId xmlns:a16="http://schemas.microsoft.com/office/drawing/2014/main" id="{4964C4C6-23B1-CDA9-6DEA-82673E7B49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81213" y="3549650"/>
          <a:ext cx="627062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626340" imgH="1163610" progId="Visio.Drawing.6">
                  <p:embed/>
                </p:oleObj>
              </mc:Choice>
              <mc:Fallback>
                <p:oleObj name="Visio" r:id="rId4" imgW="626340" imgH="1163610" progId="Visio.Drawing.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213" y="3549650"/>
                        <a:ext cx="627062" cy="116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8">
            <a:extLst>
              <a:ext uri="{FF2B5EF4-FFF2-40B4-BE49-F238E27FC236}">
                <a16:creationId xmlns:a16="http://schemas.microsoft.com/office/drawing/2014/main" id="{FC169153-1525-2813-088A-333F95F4B3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3854450"/>
          <a:ext cx="9525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952342" imgH="722793" progId="Visio.Drawing.6">
                  <p:embed/>
                </p:oleObj>
              </mc:Choice>
              <mc:Fallback>
                <p:oleObj name="Visio" r:id="rId6" imgW="952342" imgH="722793" progId="Visio.Drawing.6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54450"/>
                        <a:ext cx="95250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9">
            <a:extLst>
              <a:ext uri="{FF2B5EF4-FFF2-40B4-BE49-F238E27FC236}">
                <a16:creationId xmlns:a16="http://schemas.microsoft.com/office/drawing/2014/main" id="{441578F0-82B5-3DE0-C808-69A30D7FB2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2101850"/>
          <a:ext cx="5207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8" imgW="520621" imgH="407978" progId="Visio.Drawing.6">
                  <p:embed/>
                </p:oleObj>
              </mc:Choice>
              <mc:Fallback>
                <p:oleObj name="Visio" r:id="rId8" imgW="520621" imgH="407978" progId="Visio.Drawing.6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01850"/>
                        <a:ext cx="5207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10">
            <a:extLst>
              <a:ext uri="{FF2B5EF4-FFF2-40B4-BE49-F238E27FC236}">
                <a16:creationId xmlns:a16="http://schemas.microsoft.com/office/drawing/2014/main" id="{3CC7BB93-5623-53F6-CE28-7A32B1E6E4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43700" y="3881438"/>
          <a:ext cx="29527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0" imgW="296281" imgH="583096" progId="Visio.Drawing.6">
                  <p:embed/>
                </p:oleObj>
              </mc:Choice>
              <mc:Fallback>
                <p:oleObj name="Visio" r:id="rId10" imgW="296281" imgH="583096" progId="Visio.Drawing.6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3881438"/>
                        <a:ext cx="295275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11">
            <a:extLst>
              <a:ext uri="{FF2B5EF4-FFF2-40B4-BE49-F238E27FC236}">
                <a16:creationId xmlns:a16="http://schemas.microsoft.com/office/drawing/2014/main" id="{57558FD3-415E-70A6-2BBA-1157F41EED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67100" y="3549650"/>
          <a:ext cx="1123950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2" imgW="1123812" imgH="1149396" progId="Visio.Drawing.6">
                  <p:embed/>
                </p:oleObj>
              </mc:Choice>
              <mc:Fallback>
                <p:oleObj name="Visio" r:id="rId12" imgW="1123812" imgH="1149396" progId="Visio.Drawing.6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3549650"/>
                        <a:ext cx="1123950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12">
            <a:extLst>
              <a:ext uri="{FF2B5EF4-FFF2-40B4-BE49-F238E27FC236}">
                <a16:creationId xmlns:a16="http://schemas.microsoft.com/office/drawing/2014/main" id="{D93014D3-DF6E-9388-E2B6-135DE667EC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9075" y="3473450"/>
          <a:ext cx="627063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3" imgW="626340" imgH="1163610" progId="Visio.Drawing.6">
                  <p:embed/>
                </p:oleObj>
              </mc:Choice>
              <mc:Fallback>
                <p:oleObj name="Visio" r:id="rId13" imgW="626340" imgH="1163610" progId="Visio.Drawing.6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075" y="3473450"/>
                        <a:ext cx="627063" cy="116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Line 13">
            <a:extLst>
              <a:ext uri="{FF2B5EF4-FFF2-40B4-BE49-F238E27FC236}">
                <a16:creationId xmlns:a16="http://schemas.microsoft.com/office/drawing/2014/main" id="{266F483D-355F-86B3-8CE7-D8CAC65B4E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2838" y="3092450"/>
            <a:ext cx="0" cy="23622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ID"/>
          </a:p>
        </p:txBody>
      </p:sp>
      <p:sp>
        <p:nvSpPr>
          <p:cNvPr id="8203" name="Line 14">
            <a:extLst>
              <a:ext uri="{FF2B5EF4-FFF2-40B4-BE49-F238E27FC236}">
                <a16:creationId xmlns:a16="http://schemas.microsoft.com/office/drawing/2014/main" id="{6EF9ED68-7D25-66E8-5B35-E879F4F4B6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4500" y="3092450"/>
            <a:ext cx="0" cy="23622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ID"/>
          </a:p>
        </p:txBody>
      </p:sp>
      <p:sp>
        <p:nvSpPr>
          <p:cNvPr id="8204" name="Text Box 15">
            <a:extLst>
              <a:ext uri="{FF2B5EF4-FFF2-40B4-BE49-F238E27FC236}">
                <a16:creationId xmlns:a16="http://schemas.microsoft.com/office/drawing/2014/main" id="{00EBC920-0E2C-2F7E-DA75-86C9AC440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0" y="5362575"/>
            <a:ext cx="1497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 Narrow" panose="020B0606020202030204" pitchFamily="34" charset="0"/>
              </a:rPr>
              <a:t>Web server(s)</a:t>
            </a:r>
            <a:endParaRPr lang="en-GB" altLang="en-US" sz="2000">
              <a:latin typeface="Arial Narrow" panose="020B0606020202030204" pitchFamily="34" charset="0"/>
            </a:endParaRPr>
          </a:p>
        </p:txBody>
      </p:sp>
      <p:sp>
        <p:nvSpPr>
          <p:cNvPr id="8205" name="Line 16">
            <a:extLst>
              <a:ext uri="{FF2B5EF4-FFF2-40B4-BE49-F238E27FC236}">
                <a16:creationId xmlns:a16="http://schemas.microsoft.com/office/drawing/2014/main" id="{2886907C-1D6E-802D-C6BC-F22A58D685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85900" y="4235450"/>
            <a:ext cx="685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ID"/>
          </a:p>
        </p:txBody>
      </p:sp>
      <p:sp>
        <p:nvSpPr>
          <p:cNvPr id="8206" name="Line 17">
            <a:extLst>
              <a:ext uri="{FF2B5EF4-FFF2-40B4-BE49-F238E27FC236}">
                <a16:creationId xmlns:a16="http://schemas.microsoft.com/office/drawing/2014/main" id="{59B882DD-F5EF-94D2-42CD-9220FE7D6E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5100" y="423545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ID"/>
          </a:p>
        </p:txBody>
      </p:sp>
      <p:sp>
        <p:nvSpPr>
          <p:cNvPr id="8207" name="Line 18">
            <a:extLst>
              <a:ext uri="{FF2B5EF4-FFF2-40B4-BE49-F238E27FC236}">
                <a16:creationId xmlns:a16="http://schemas.microsoft.com/office/drawing/2014/main" id="{F5989FFD-E44D-5200-7992-837C44000D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10100" y="423545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ID"/>
          </a:p>
        </p:txBody>
      </p:sp>
      <p:sp>
        <p:nvSpPr>
          <p:cNvPr id="8208" name="Line 19">
            <a:extLst>
              <a:ext uri="{FF2B5EF4-FFF2-40B4-BE49-F238E27FC236}">
                <a16:creationId xmlns:a16="http://schemas.microsoft.com/office/drawing/2014/main" id="{930FAC75-93D5-245A-10DE-54DE457548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81700" y="423545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ID"/>
          </a:p>
        </p:txBody>
      </p:sp>
      <p:sp>
        <p:nvSpPr>
          <p:cNvPr id="8209" name="Text Box 20">
            <a:extLst>
              <a:ext uri="{FF2B5EF4-FFF2-40B4-BE49-F238E27FC236}">
                <a16:creationId xmlns:a16="http://schemas.microsoft.com/office/drawing/2014/main" id="{022158E5-9E14-8FF1-A8D0-0F1C9EF6B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288" y="5378450"/>
            <a:ext cx="13954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Arial Narrow" panose="020B0606020202030204" pitchFamily="34" charset="0"/>
              </a:rPr>
              <a:t>Firewal</a:t>
            </a:r>
            <a:br>
              <a:rPr lang="en-US" altLang="en-US" sz="2000">
                <a:latin typeface="Arial Narrow" panose="020B0606020202030204" pitchFamily="34" charset="0"/>
              </a:rPr>
            </a:br>
            <a:r>
              <a:rPr lang="en-US" altLang="en-US" sz="1800">
                <a:solidFill>
                  <a:schemeClr val="bg2"/>
                </a:solidFill>
                <a:latin typeface="Arial Narrow" panose="020B0606020202030204" pitchFamily="34" charset="0"/>
              </a:rPr>
              <a:t>protect access</a:t>
            </a:r>
            <a:br>
              <a:rPr lang="en-US" altLang="en-US" sz="1800">
                <a:solidFill>
                  <a:schemeClr val="bg2"/>
                </a:solidFill>
                <a:latin typeface="Arial Narrow" panose="020B0606020202030204" pitchFamily="34" charset="0"/>
              </a:rPr>
            </a:br>
            <a:r>
              <a:rPr lang="en-US" altLang="en-US" sz="1800">
                <a:solidFill>
                  <a:schemeClr val="bg2"/>
                </a:solidFill>
                <a:latin typeface="Arial Narrow" panose="020B0606020202030204" pitchFamily="34" charset="0"/>
              </a:rPr>
              <a:t>to web server</a:t>
            </a:r>
            <a:endParaRPr lang="en-GB" altLang="en-US" sz="180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8210" name="Text Box 21">
            <a:extLst>
              <a:ext uri="{FF2B5EF4-FFF2-40B4-BE49-F238E27FC236}">
                <a16:creationId xmlns:a16="http://schemas.microsoft.com/office/drawing/2014/main" id="{61B37C31-2218-3FDE-ED69-180366B30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363" y="5378450"/>
            <a:ext cx="13938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Arial Narrow" panose="020B0606020202030204" pitchFamily="34" charset="0"/>
              </a:rPr>
              <a:t>Firewall</a:t>
            </a:r>
            <a:br>
              <a:rPr lang="en-US" altLang="en-US" sz="2000">
                <a:latin typeface="Arial Narrow" panose="020B0606020202030204" pitchFamily="34" charset="0"/>
              </a:rPr>
            </a:br>
            <a:r>
              <a:rPr lang="en-US" altLang="en-US" sz="1800">
                <a:solidFill>
                  <a:schemeClr val="bg2"/>
                </a:solidFill>
                <a:latin typeface="Arial Narrow" panose="020B0606020202030204" pitchFamily="34" charset="0"/>
              </a:rPr>
              <a:t>protect access</a:t>
            </a:r>
            <a:br>
              <a:rPr lang="en-US" altLang="en-US" sz="1800">
                <a:solidFill>
                  <a:schemeClr val="bg2"/>
                </a:solidFill>
                <a:latin typeface="Arial Narrow" panose="020B0606020202030204" pitchFamily="34" charset="0"/>
              </a:rPr>
            </a:br>
            <a:r>
              <a:rPr lang="en-US" altLang="en-US" sz="1800">
                <a:solidFill>
                  <a:schemeClr val="bg2"/>
                </a:solidFill>
                <a:latin typeface="Arial Narrow" panose="020B0606020202030204" pitchFamily="34" charset="0"/>
              </a:rPr>
              <a:t>to SQL</a:t>
            </a:r>
            <a:endParaRPr lang="en-GB" altLang="en-US" sz="180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8211" name="Line 22">
            <a:extLst>
              <a:ext uri="{FF2B5EF4-FFF2-40B4-BE49-F238E27FC236}">
                <a16:creationId xmlns:a16="http://schemas.microsoft.com/office/drawing/2014/main" id="{EC2620FF-A07C-27E4-09D3-7EC046C651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24700" y="423545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ID"/>
          </a:p>
        </p:txBody>
      </p:sp>
      <p:sp>
        <p:nvSpPr>
          <p:cNvPr id="8212" name="Text Box 23">
            <a:extLst>
              <a:ext uri="{FF2B5EF4-FFF2-40B4-BE49-F238E27FC236}">
                <a16:creationId xmlns:a16="http://schemas.microsoft.com/office/drawing/2014/main" id="{3182AAFC-E955-9945-69E3-FF9D7EA55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900" y="4981575"/>
            <a:ext cx="9604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 Narrow" panose="020B0606020202030204" pitchFamily="34" charset="0"/>
              </a:rPr>
              <a:t>Internet</a:t>
            </a:r>
            <a:br>
              <a:rPr lang="en-US" altLang="en-US" sz="2000">
                <a:latin typeface="Arial Narrow" panose="020B0606020202030204" pitchFamily="34" charset="0"/>
              </a:rPr>
            </a:br>
            <a:r>
              <a:rPr lang="en-US" altLang="en-US" sz="2000">
                <a:latin typeface="Arial Narrow" panose="020B0606020202030204" pitchFamily="34" charset="0"/>
              </a:rPr>
              <a:t>banking</a:t>
            </a:r>
            <a:br>
              <a:rPr lang="en-US" altLang="en-US" sz="2000">
                <a:latin typeface="Arial Narrow" panose="020B0606020202030204" pitchFamily="34" charset="0"/>
              </a:rPr>
            </a:br>
            <a:r>
              <a:rPr lang="en-US" altLang="en-US" sz="2000">
                <a:latin typeface="Arial Narrow" panose="020B0606020202030204" pitchFamily="34" charset="0"/>
              </a:rPr>
              <a:t>gateway</a:t>
            </a:r>
            <a:endParaRPr lang="en-GB" altLang="en-US" sz="2000">
              <a:latin typeface="Arial Narrow" panose="020B0606020202030204" pitchFamily="34" charset="0"/>
            </a:endParaRPr>
          </a:p>
        </p:txBody>
      </p:sp>
      <p:sp>
        <p:nvSpPr>
          <p:cNvPr id="8213" name="Text Box 24">
            <a:extLst>
              <a:ext uri="{FF2B5EF4-FFF2-40B4-BE49-F238E27FC236}">
                <a16:creationId xmlns:a16="http://schemas.microsoft.com/office/drawing/2014/main" id="{10F20917-E017-4947-7D8C-16E1EA41A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938" y="3473450"/>
            <a:ext cx="1285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 Narrow" panose="020B0606020202030204" pitchFamily="34" charset="0"/>
              </a:rPr>
              <a:t>core</a:t>
            </a:r>
            <a:br>
              <a:rPr lang="en-US" altLang="en-US" sz="2000">
                <a:latin typeface="Arial Narrow" panose="020B0606020202030204" pitchFamily="34" charset="0"/>
              </a:rPr>
            </a:br>
            <a:r>
              <a:rPr lang="en-US" altLang="en-US" sz="2000">
                <a:latin typeface="Arial Narrow" panose="020B0606020202030204" pitchFamily="34" charset="0"/>
              </a:rPr>
              <a:t>banking</a:t>
            </a:r>
            <a:br>
              <a:rPr lang="en-US" altLang="en-US" sz="2000">
                <a:latin typeface="Arial Narrow" panose="020B0606020202030204" pitchFamily="34" charset="0"/>
              </a:rPr>
            </a:br>
            <a:r>
              <a:rPr lang="en-US" altLang="en-US" sz="2000">
                <a:latin typeface="Arial Narrow" panose="020B0606020202030204" pitchFamily="34" charset="0"/>
              </a:rPr>
              <a:t>applications</a:t>
            </a:r>
            <a:endParaRPr lang="en-GB" altLang="en-US" sz="2000">
              <a:latin typeface="Arial Narrow" panose="020B0606020202030204" pitchFamily="34" charset="0"/>
            </a:endParaRPr>
          </a:p>
        </p:txBody>
      </p:sp>
      <p:sp>
        <p:nvSpPr>
          <p:cNvPr id="8214" name="Text Box 25">
            <a:extLst>
              <a:ext uri="{FF2B5EF4-FFF2-40B4-BE49-F238E27FC236}">
                <a16:creationId xmlns:a16="http://schemas.microsoft.com/office/drawing/2014/main" id="{1AB2CE6E-4B69-3010-25DF-4CED83639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4006850"/>
            <a:ext cx="88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 Narrow" panose="020B0606020202030204" pitchFamily="34" charset="0"/>
              </a:rPr>
              <a:t>Internet</a:t>
            </a:r>
            <a:endParaRPr lang="en-GB" altLang="en-US" sz="2000">
              <a:latin typeface="Arial Narrow" panose="020B0606020202030204" pitchFamily="34" charset="0"/>
            </a:endParaRPr>
          </a:p>
        </p:txBody>
      </p:sp>
      <p:sp>
        <p:nvSpPr>
          <p:cNvPr id="8215" name="Line 26">
            <a:extLst>
              <a:ext uri="{FF2B5EF4-FFF2-40B4-BE49-F238E27FC236}">
                <a16:creationId xmlns:a16="http://schemas.microsoft.com/office/drawing/2014/main" id="{BA69B9A8-652F-B718-3142-89C1A632B12B}"/>
              </a:ext>
            </a:extLst>
          </p:cNvPr>
          <p:cNvSpPr>
            <a:spLocks noChangeShapeType="1"/>
          </p:cNvSpPr>
          <p:nvPr/>
        </p:nvSpPr>
        <p:spPr bwMode="auto">
          <a:xfrm>
            <a:off x="952500" y="263525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ID"/>
          </a:p>
        </p:txBody>
      </p:sp>
      <p:sp>
        <p:nvSpPr>
          <p:cNvPr id="8216" name="Text Box 27">
            <a:extLst>
              <a:ext uri="{FF2B5EF4-FFF2-40B4-BE49-F238E27FC236}">
                <a16:creationId xmlns:a16="http://schemas.microsoft.com/office/drawing/2014/main" id="{140740F3-011B-18E4-A026-84155DBDF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2101850"/>
            <a:ext cx="246221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 Narrow" panose="020B0606020202030204" pitchFamily="34" charset="0"/>
              </a:rPr>
              <a:t>Customer</a:t>
            </a:r>
            <a:br>
              <a:rPr lang="en-US" altLang="en-US" sz="2000">
                <a:latin typeface="Arial Narrow" panose="020B0606020202030204" pitchFamily="34" charset="0"/>
              </a:rPr>
            </a:br>
            <a:r>
              <a:rPr lang="en-US" altLang="en-US" sz="1800">
                <a:solidFill>
                  <a:schemeClr val="bg2"/>
                </a:solidFill>
                <a:latin typeface="Arial Narrow" panose="020B0606020202030204" pitchFamily="34" charset="0"/>
              </a:rPr>
              <a:t>(with authentication device)</a:t>
            </a:r>
            <a:endParaRPr lang="en-GB" altLang="en-US" sz="180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8217" name="Line 28">
            <a:extLst>
              <a:ext uri="{FF2B5EF4-FFF2-40B4-BE49-F238E27FC236}">
                <a16:creationId xmlns:a16="http://schemas.microsoft.com/office/drawing/2014/main" id="{D16103AD-CD10-634A-321F-CF54C31F61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76500" y="1949450"/>
            <a:ext cx="3886200" cy="1676400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ID"/>
          </a:p>
        </p:txBody>
      </p:sp>
      <p:sp>
        <p:nvSpPr>
          <p:cNvPr id="8218" name="Line 29">
            <a:extLst>
              <a:ext uri="{FF2B5EF4-FFF2-40B4-BE49-F238E27FC236}">
                <a16:creationId xmlns:a16="http://schemas.microsoft.com/office/drawing/2014/main" id="{90B99F51-CCF6-E618-BB30-0DF09951F5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81500" y="1949450"/>
            <a:ext cx="1981200" cy="1676400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ID"/>
          </a:p>
        </p:txBody>
      </p:sp>
      <p:sp>
        <p:nvSpPr>
          <p:cNvPr id="8219" name="Line 30">
            <a:extLst>
              <a:ext uri="{FF2B5EF4-FFF2-40B4-BE49-F238E27FC236}">
                <a16:creationId xmlns:a16="http://schemas.microsoft.com/office/drawing/2014/main" id="{B8590A81-B621-5734-3E09-8657D13F0D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00700" y="1949450"/>
            <a:ext cx="762000" cy="1524000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ID"/>
          </a:p>
        </p:txBody>
      </p:sp>
      <p:sp>
        <p:nvSpPr>
          <p:cNvPr id="8220" name="Line 31">
            <a:extLst>
              <a:ext uri="{FF2B5EF4-FFF2-40B4-BE49-F238E27FC236}">
                <a16:creationId xmlns:a16="http://schemas.microsoft.com/office/drawing/2014/main" id="{90285740-7FFE-2F5B-0E32-7807D254B5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09900" y="1949450"/>
            <a:ext cx="3276600" cy="2286000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ID"/>
          </a:p>
        </p:txBody>
      </p:sp>
      <p:sp>
        <p:nvSpPr>
          <p:cNvPr id="8221" name="Line 32">
            <a:extLst>
              <a:ext uri="{FF2B5EF4-FFF2-40B4-BE49-F238E27FC236}">
                <a16:creationId xmlns:a16="http://schemas.microsoft.com/office/drawing/2014/main" id="{DECEC726-530E-F891-B113-3443688E0C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8700" y="1949450"/>
            <a:ext cx="1524000" cy="2209800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ID"/>
          </a:p>
        </p:txBody>
      </p:sp>
      <p:sp>
        <p:nvSpPr>
          <p:cNvPr id="8222" name="Line 33">
            <a:extLst>
              <a:ext uri="{FF2B5EF4-FFF2-40B4-BE49-F238E27FC236}">
                <a16:creationId xmlns:a16="http://schemas.microsoft.com/office/drawing/2014/main" id="{8E5B38F3-8795-1482-F10E-DC4794E69D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0300" y="1949450"/>
            <a:ext cx="152400" cy="2286000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ID"/>
          </a:p>
        </p:txBody>
      </p:sp>
      <p:sp>
        <p:nvSpPr>
          <p:cNvPr id="8223" name="Text Box 34">
            <a:extLst>
              <a:ext uri="{FF2B5EF4-FFF2-40B4-BE49-F238E27FC236}">
                <a16:creationId xmlns:a16="http://schemas.microsoft.com/office/drawing/2014/main" id="{CA72D489-8590-8554-6074-63C9CAA0D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3263" y="1492250"/>
            <a:ext cx="9874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 Narrow" panose="020B0606020202030204" pitchFamily="34" charset="0"/>
              </a:rPr>
              <a:t>IDS</a:t>
            </a:r>
            <a:br>
              <a:rPr lang="en-US" altLang="en-US" sz="2000">
                <a:latin typeface="Arial Narrow" panose="020B0606020202030204" pitchFamily="34" charset="0"/>
              </a:rPr>
            </a:br>
            <a:r>
              <a:rPr lang="en-US" altLang="en-US" sz="1800">
                <a:solidFill>
                  <a:schemeClr val="bg2"/>
                </a:solidFill>
                <a:latin typeface="Arial Narrow" panose="020B0606020202030204" pitchFamily="34" charset="0"/>
              </a:rPr>
              <a:t>detect</a:t>
            </a:r>
            <a:br>
              <a:rPr lang="en-US" altLang="en-US" sz="1800">
                <a:solidFill>
                  <a:schemeClr val="bg2"/>
                </a:solidFill>
                <a:latin typeface="Arial Narrow" panose="020B0606020202030204" pitchFamily="34" charset="0"/>
              </a:rPr>
            </a:br>
            <a:r>
              <a:rPr lang="en-US" altLang="en-US" sz="1800">
                <a:solidFill>
                  <a:schemeClr val="bg2"/>
                </a:solidFill>
                <a:latin typeface="Arial Narrow" panose="020B0606020202030204" pitchFamily="34" charset="0"/>
              </a:rPr>
              <a:t>intrusions</a:t>
            </a:r>
            <a:endParaRPr lang="en-GB" altLang="en-US" sz="180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8224" name="AutoShape 35">
            <a:extLst>
              <a:ext uri="{FF2B5EF4-FFF2-40B4-BE49-F238E27FC236}">
                <a16:creationId xmlns:a16="http://schemas.microsoft.com/office/drawing/2014/main" id="{83C5E92E-7F29-2FC3-8597-C5AC168F5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419600"/>
            <a:ext cx="685800" cy="3048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428221563 h 21600"/>
              <a:gd name="T4" fmla="*/ 2147483646 w 21600"/>
              <a:gd name="T5" fmla="*/ 856443324 h 21600"/>
              <a:gd name="T6" fmla="*/ 2147483646 w 21600"/>
              <a:gd name="T7" fmla="*/ 4282215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8225" name="AutoShape 36">
            <a:extLst>
              <a:ext uri="{FF2B5EF4-FFF2-40B4-BE49-F238E27FC236}">
                <a16:creationId xmlns:a16="http://schemas.microsoft.com/office/drawing/2014/main" id="{BFCDBB90-15EC-9452-09A0-D3F232E19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648200"/>
            <a:ext cx="685800" cy="3048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428221563 h 21600"/>
              <a:gd name="T4" fmla="*/ 2147483646 w 21600"/>
              <a:gd name="T5" fmla="*/ 856443324 h 21600"/>
              <a:gd name="T6" fmla="*/ 2147483646 w 21600"/>
              <a:gd name="T7" fmla="*/ 4282215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8226" name="AutoShape 37">
            <a:extLst>
              <a:ext uri="{FF2B5EF4-FFF2-40B4-BE49-F238E27FC236}">
                <a16:creationId xmlns:a16="http://schemas.microsoft.com/office/drawing/2014/main" id="{588216F2-84A4-8290-058A-ADC31DAD8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733800"/>
            <a:ext cx="685800" cy="3048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428221563 h 21600"/>
              <a:gd name="T4" fmla="*/ 2147483646 w 21600"/>
              <a:gd name="T5" fmla="*/ 856443324 h 21600"/>
              <a:gd name="T6" fmla="*/ 2147483646 w 21600"/>
              <a:gd name="T7" fmla="*/ 4282215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D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B4308C3-616B-124F-1332-351CB78287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</a:rPr>
              <a:t>Prinsip-prinsip disain firewall 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j-ea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ACBA4B0-BEB7-99F3-3BA0-5B2A0A599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Sistem informasi yang mengalami evolusi yang mantap (dari LAN yang kecil sampai konenksi internet)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Kekuatan keamanan yang akan datang untuk seuruh workstation dan server yang tidak terbentuk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FD3616E-677B-1098-7828-9F372CE1D2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</a:rPr>
              <a:t>Prinsip-prinsip disain firewall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j-ea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D16BAC6-CCB9-73E1-EA54-72C059EC9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Firewall disispkan diantara penempatan network dan internet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Tujuan: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Membuat pengendalian </a:t>
            </a:r>
            <a:r>
              <a:rPr lang="ja-JP" altLang="en-US">
                <a:latin typeface="Arial" panose="020B0604020202020204" pitchFamily="34" charset="0"/>
              </a:rPr>
              <a:t>‘</a:t>
            </a:r>
            <a:r>
              <a:rPr lang="en-US" altLang="ja-JP">
                <a:latin typeface="Arial" panose="020B0604020202020204" pitchFamily="34" charset="0"/>
              </a:rPr>
              <a:t>link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endParaRPr lang="en-US" altLang="ja-JP">
              <a:latin typeface="Arial" panose="020B0604020202020204" pitchFamily="34" charset="0"/>
            </a:endParaRP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Dasar pelindungan jaringan dari seranggan  yang berbasiskan internet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Meleyani sebuah single choke point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1126</Words>
  <Application>Microsoft Office PowerPoint</Application>
  <PresentationFormat>On-screen Show (4:3)</PresentationFormat>
  <Paragraphs>188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Verdana</vt:lpstr>
      <vt:lpstr>MS PGothic</vt:lpstr>
      <vt:lpstr>Arial</vt:lpstr>
      <vt:lpstr>Calibri</vt:lpstr>
      <vt:lpstr>Arial Narrow</vt:lpstr>
      <vt:lpstr>Wingdings</vt:lpstr>
      <vt:lpstr>Office Theme</vt:lpstr>
      <vt:lpstr>Microsoft Visio Drawing</vt:lpstr>
      <vt:lpstr>Bitmap Image</vt:lpstr>
      <vt:lpstr>Firewall </vt:lpstr>
      <vt:lpstr>Topik pembahasan</vt:lpstr>
      <vt:lpstr>Defenisi firewall (1)</vt:lpstr>
      <vt:lpstr>Defenisi firewall (2)</vt:lpstr>
      <vt:lpstr>Defenisi firewall (3)</vt:lpstr>
      <vt:lpstr>Tujuan </vt:lpstr>
      <vt:lpstr>Pengamanan Berlapis</vt:lpstr>
      <vt:lpstr>Prinsip-prinsip disain firewall </vt:lpstr>
      <vt:lpstr>Prinsip-prinsip disain firewall</vt:lpstr>
      <vt:lpstr> Karakteristik firewall </vt:lpstr>
      <vt:lpstr>Karakteristik firewall</vt:lpstr>
      <vt:lpstr>Karakteristik firewall</vt:lpstr>
      <vt:lpstr>Karakteristik firewall</vt:lpstr>
      <vt:lpstr>Jenis-jenis firewall</vt:lpstr>
      <vt:lpstr>Jenis-jenis firewall</vt:lpstr>
      <vt:lpstr>Jenis-jenis firewall</vt:lpstr>
      <vt:lpstr>Jenis-jenis firewall</vt:lpstr>
      <vt:lpstr>Jenis-jenis firewall</vt:lpstr>
      <vt:lpstr>Jenis-jenis firewall</vt:lpstr>
      <vt:lpstr>Jenis-jenis firewall</vt:lpstr>
      <vt:lpstr>Jenis-jenis firewall</vt:lpstr>
      <vt:lpstr>Jenis-jenis firewall</vt:lpstr>
      <vt:lpstr>Jenis-jenis firewall</vt:lpstr>
      <vt:lpstr>Jenis-jenis firewall</vt:lpstr>
      <vt:lpstr>Jenis-jenis firewall</vt:lpstr>
      <vt:lpstr>Konfigurasi Firewall</vt:lpstr>
      <vt:lpstr>Konfigurasi Firewall</vt:lpstr>
      <vt:lpstr>Konfigurasi Firewall</vt:lpstr>
      <vt:lpstr>Konfigurasi Firewall</vt:lpstr>
      <vt:lpstr>Konfigurasi Firewall</vt:lpstr>
      <vt:lpstr>Konfigurasi Firewall</vt:lpstr>
      <vt:lpstr>Konfigurasi Firewall</vt:lpstr>
      <vt:lpstr>Konfigurasi Firewall</vt:lpstr>
      <vt:lpstr>Konfigurasi Firewall</vt:lpstr>
      <vt:lpstr>Konfigurasi Firewall</vt:lpstr>
      <vt:lpstr>Konfigurasi Firewall</vt:lpstr>
      <vt:lpstr>Konfigurasi Firewall</vt:lpstr>
      <vt:lpstr>Linux Firewall</vt:lpstr>
      <vt:lpstr>Linux firewall </vt:lpstr>
      <vt:lpstr>PowerPoint Presentation</vt:lpstr>
    </vt:vector>
  </TitlesOfParts>
  <Company>UPTD Graha Teknologi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Firewall</dc:title>
  <dc:creator>Wanzul</dc:creator>
  <cp:lastModifiedBy>user</cp:lastModifiedBy>
  <cp:revision>36</cp:revision>
  <dcterms:created xsi:type="dcterms:W3CDTF">2006-04-02T15:08:13Z</dcterms:created>
  <dcterms:modified xsi:type="dcterms:W3CDTF">2022-12-08T06:21:28Z</dcterms:modified>
</cp:coreProperties>
</file>