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5"/>
  </p:handoutMasterIdLst>
  <p:sldIdLst>
    <p:sldId id="256" r:id="rId3"/>
    <p:sldId id="279" r:id="rId5"/>
    <p:sldId id="284" r:id="rId6"/>
    <p:sldId id="317" r:id="rId7"/>
    <p:sldId id="318" r:id="rId8"/>
    <p:sldId id="326" r:id="rId9"/>
    <p:sldId id="333" r:id="rId10"/>
    <p:sldId id="327" r:id="rId11"/>
    <p:sldId id="334" r:id="rId12"/>
    <p:sldId id="309" r:id="rId13"/>
    <p:sldId id="275" r:id="rId14"/>
  </p:sldIdLst>
  <p:sldSz cx="9144000" cy="6858000" type="screen4x3"/>
  <p:notesSz cx="9144000" cy="6858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41"/>
  </p:normalViewPr>
  <p:slideViewPr>
    <p:cSldViewPr showGuides="1">
      <p:cViewPr varScale="1">
        <p:scale>
          <a:sx n="72" d="100"/>
          <a:sy n="72" d="100"/>
        </p:scale>
        <p:origin x="1326" y="54"/>
      </p:cViewPr>
      <p:guideLst>
        <p:guide orient="horz" pos="2160"/>
        <p:guide pos="28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AC9CFF3-854F-4396-8DA3-74A0D8E286C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A85AF5A-07A2-48DD-8D68-73C7F89B54B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5122" name="Notes Placeholder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5362" name="Notes Placeholder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9217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7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34290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 indent="-285750"/>
            <a:r>
              <a:rPr lang="en-US" altLang="en-US" dirty="0"/>
              <a:t>Second level</a:t>
            </a:r>
            <a:endParaRPr lang="en-US" altLang="en-US" dirty="0"/>
          </a:p>
          <a:p>
            <a:pPr lvl="2" indent="-228600"/>
            <a:r>
              <a:rPr lang="en-US" altLang="en-US" dirty="0"/>
              <a:t>Third level</a:t>
            </a:r>
            <a:endParaRPr lang="en-US" altLang="en-US" dirty="0"/>
          </a:p>
          <a:p>
            <a:pPr lvl="3" indent="-228600"/>
            <a:r>
              <a:rPr lang="en-US" altLang="en-US" dirty="0"/>
              <a:t>Fourth level</a:t>
            </a:r>
            <a:endParaRPr lang="en-US" altLang="en-US" dirty="0"/>
          </a:p>
          <a:p>
            <a:pPr lvl="4" indent="-228600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4098" name="Picture 2" descr="D:\Picture\logo ibi smal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4750" y="0"/>
            <a:ext cx="1577975" cy="1577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1187450" y="2827338"/>
            <a:ext cx="7489825" cy="644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PEMROGR</a:t>
            </a:r>
            <a:r>
              <a:rPr kumimoji="0" lang="en-US" alt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A</a:t>
            </a:r>
            <a:r>
              <a:rPr kumimoji="0" 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MAN TERSTRUKTUR</a:t>
            </a:r>
            <a:endParaRPr kumimoji="0" lang="en-US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704020202020204" pitchFamily="34" charset="0"/>
              <a:ea typeface="+mn-ea"/>
              <a:cs typeface="Arial" panose="020B0704020202020204" pitchFamily="34" charset="0"/>
              <a:sym typeface="+mn-ea"/>
            </a:endParaRPr>
          </a:p>
        </p:txBody>
      </p:sp>
      <p:sp>
        <p:nvSpPr>
          <p:cNvPr id="9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124200" y="6499225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Struktur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02" name="Rectangle 7"/>
          <p:cNvSpPr txBox="1"/>
          <p:nvPr/>
        </p:nvSpPr>
        <p:spPr>
          <a:xfrm>
            <a:off x="1187450" y="1127125"/>
            <a:ext cx="5899150" cy="1146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zh-CN" sz="2000" u="sng" dirty="0">
                <a:solidFill>
                  <a:srgbClr val="0070C0"/>
                </a:solidFill>
                <a:latin typeface="Calibri" pitchFamily="34" charset="0"/>
              </a:rPr>
              <a:t>Materi Pembelajaran</a:t>
            </a:r>
            <a:r>
              <a:rPr lang="en-US" altLang="zh-CN" sz="3200" dirty="0">
                <a:solidFill>
                  <a:srgbClr val="0070C0"/>
                </a:solidFill>
                <a:latin typeface="Calibri" pitchFamily="34" charset="0"/>
              </a:rPr>
              <a:t> </a:t>
            </a:r>
            <a:endParaRPr lang="en-US" altLang="zh-CN" sz="3200" dirty="0">
              <a:solidFill>
                <a:srgbClr val="0070C0"/>
              </a:solidFill>
              <a:latin typeface="Calibri" pitchFamily="34" charset="0"/>
            </a:endParaRPr>
          </a:p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sz="3200" dirty="0">
                <a:solidFill>
                  <a:srgbClr val="0070C0"/>
                </a:solidFill>
                <a:latin typeface="Calibri" pitchFamily="34" charset="0"/>
              </a:rPr>
              <a:t>Matakuliah :</a:t>
            </a:r>
            <a:endParaRPr lang="en-US" sz="32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4103" name="Rectangle 7"/>
          <p:cNvSpPr txBox="1"/>
          <p:nvPr/>
        </p:nvSpPr>
        <p:spPr>
          <a:xfrm>
            <a:off x="1222375" y="3387725"/>
            <a:ext cx="5365750" cy="4889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sz="2000" dirty="0">
                <a:solidFill>
                  <a:srgbClr val="404040"/>
                </a:solidFill>
                <a:latin typeface="Calibri" pitchFamily="34" charset="0"/>
              </a:rPr>
              <a:t>Kode Matakuliah : SKO 21411</a:t>
            </a:r>
            <a:endParaRPr lang="en-US" sz="2000" dirty="0">
              <a:solidFill>
                <a:srgbClr val="404040"/>
              </a:solidFill>
              <a:latin typeface="Calibri" pitchFamily="34" charset="0"/>
            </a:endParaRPr>
          </a:p>
        </p:txBody>
      </p:sp>
      <p:sp>
        <p:nvSpPr>
          <p:cNvPr id="4104" name="Rectangle 7"/>
          <p:cNvSpPr txBox="1"/>
          <p:nvPr/>
        </p:nvSpPr>
        <p:spPr>
          <a:xfrm>
            <a:off x="1187450" y="4829175"/>
            <a:ext cx="6302375" cy="9445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ID" altLang="x-none" sz="1800" dirty="0">
                <a:solidFill>
                  <a:srgbClr val="0D0D0D"/>
                </a:solidFill>
                <a:latin typeface="Calibri" pitchFamily="34" charset="0"/>
              </a:rPr>
              <a:t>Dosen Pengampu </a:t>
            </a:r>
            <a:r>
              <a:rPr lang="en-US" altLang="en-ID" sz="1800" dirty="0">
                <a:solidFill>
                  <a:srgbClr val="0D0D0D"/>
                </a:solidFill>
                <a:latin typeface="Calibri" pitchFamily="34" charset="0"/>
              </a:rPr>
              <a:t>Matakuliah</a:t>
            </a:r>
            <a:r>
              <a:rPr lang="en-ID" altLang="x-none" sz="1800" dirty="0">
                <a:solidFill>
                  <a:srgbClr val="0D0D0D"/>
                </a:solidFill>
                <a:latin typeface="Calibri" pitchFamily="34" charset="0"/>
              </a:rPr>
              <a:t>:</a:t>
            </a: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 </a:t>
            </a:r>
            <a:endParaRPr lang="en-ID" altLang="x-none" sz="2400" dirty="0">
              <a:solidFill>
                <a:srgbClr val="0D0D0D"/>
              </a:solidFill>
              <a:latin typeface="Calibri" pitchFamily="34" charset="0"/>
            </a:endParaRPr>
          </a:p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Bayu Nugroho, </a:t>
            </a:r>
            <a:r>
              <a:rPr lang="en-US" altLang="en-ID" sz="2400" dirty="0">
                <a:solidFill>
                  <a:srgbClr val="0D0D0D"/>
                </a:solidFill>
                <a:latin typeface="Calibri" pitchFamily="34" charset="0"/>
              </a:rPr>
              <a:t>S.Kom., </a:t>
            </a: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M.Eng</a:t>
            </a:r>
            <a:endParaRPr lang="en-ID" altLang="x-none" sz="2400" dirty="0">
              <a:solidFill>
                <a:srgbClr val="0D0D0D"/>
              </a:solidFill>
              <a:latin typeface="Calibri" pitchFamily="34" charset="0"/>
            </a:endParaRPr>
          </a:p>
        </p:txBody>
      </p:sp>
      <p:sp>
        <p:nvSpPr>
          <p:cNvPr id="4105" name="Rectangle 7"/>
          <p:cNvSpPr txBox="1"/>
          <p:nvPr/>
        </p:nvSpPr>
        <p:spPr>
          <a:xfrm>
            <a:off x="1187450" y="298450"/>
            <a:ext cx="3062288" cy="384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en-ID" sz="1800" b="1" dirty="0">
                <a:solidFill>
                  <a:srgbClr val="595959"/>
                </a:solidFill>
                <a:latin typeface="Arial Narrow Bold" panose="020B0706020202030204" charset="0"/>
              </a:rPr>
              <a:t>Bahan Ajar</a:t>
            </a:r>
            <a:endParaRPr lang="en-US" altLang="en-ID" sz="1800" b="1" u="sng" dirty="0">
              <a:solidFill>
                <a:srgbClr val="595959"/>
              </a:solidFill>
              <a:latin typeface="Arial Narrow Bold" panose="020B0706020202030204" charset="0"/>
            </a:endParaRPr>
          </a:p>
        </p:txBody>
      </p:sp>
      <p:sp>
        <p:nvSpPr>
          <p:cNvPr id="3" name="Rectangle 7"/>
          <p:cNvSpPr txBox="1"/>
          <p:nvPr/>
        </p:nvSpPr>
        <p:spPr>
          <a:xfrm>
            <a:off x="1222375" y="3981450"/>
            <a:ext cx="5365750" cy="4889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None/>
            </a:pPr>
            <a:r>
              <a:rPr kumimoji="0" lang="en-US" sz="2400" b="0" i="0" u="none" strike="noStrike" kern="1200" cap="none" spc="0" normalizeH="0" baseline="0" noProof="1" dirty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Arial" panose="020B0704020202020204" pitchFamily="34" charset="0"/>
                <a:sym typeface="+mn-ea"/>
              </a:rPr>
              <a:t>Prodi : SISTEM KOMPUTER</a:t>
            </a:r>
            <a:endParaRPr kumimoji="0" lang="en-US" sz="2400" b="0" i="0" u="none" strike="noStrike" kern="1200" cap="none" spc="0" normalizeH="0" baseline="0" noProof="1" dirty="0">
              <a:solidFill>
                <a:schemeClr val="accent6">
                  <a:lumMod val="75000"/>
                </a:schemeClr>
              </a:solidFill>
              <a:latin typeface="+mn-lt"/>
              <a:ea typeface="Arial" panose="020B0704020202020204" pitchFamily="34" charset="0"/>
              <a:cs typeface="Arial" panose="020B0704020202020204" pitchFamily="34" charset="0"/>
              <a:sym typeface="+mn-ea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320" y="298450"/>
            <a:ext cx="2516505" cy="103632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8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988695"/>
            <a:ext cx="8500110" cy="223393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/>
              <a:t>Tugas Mandiri (teori):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Jelaskan bebrapa fungsi (FUNCTION) dalam pemrograman C Arduino?. berikan contohnya.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ym typeface="+mn-ea"/>
              </a:rPr>
              <a:t>	</a:t>
            </a:r>
            <a:endParaRPr lang="en-US" sz="2800" dirty="0">
              <a:sym typeface="+mn-ea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Shape 81"/>
          <p:cNvSpPr>
            <a:spLocks noGrp="1"/>
          </p:cNvSpPr>
          <p:nvPr/>
        </p:nvSpPr>
        <p:spPr>
          <a:xfrm>
            <a:off x="321945" y="3312160"/>
            <a:ext cx="8500110" cy="223393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25" tIns="45700" rIns="91425" bIns="4570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/>
              <a:t>Tugas Mandiri (prakt):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Lakukan perakitan skema rangkaian LED </a:t>
            </a:r>
            <a:r>
              <a:rPr lang="en-US" sz="2800" dirty="0">
                <a:sym typeface="+mn-ea"/>
              </a:rPr>
              <a:t>di proteus </a:t>
            </a:r>
            <a:r>
              <a:rPr lang="en-US" sz="2800" dirty="0"/>
              <a:t>untuk sketch FUNCTION dalam bahasa C Arduino.</a:t>
            </a:r>
            <a:r>
              <a:rPr lang="en-US" sz="2800" dirty="0">
                <a:sym typeface="+mn-ea"/>
              </a:rPr>
              <a:t>	</a:t>
            </a:r>
            <a:endParaRPr lang="en-US" sz="2800" dirty="0">
              <a:sym typeface="+mn-ea"/>
            </a:endParaRP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 bwMode="auto">
          <a:xfrm>
            <a:off x="3500430" y="2629326"/>
            <a:ext cx="2428892" cy="1362075"/>
          </a:xfrm>
          <a:ln>
            <a:miter lim="800000"/>
          </a:ln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end</a:t>
            </a:r>
            <a:endParaRPr kumimoji="0" lang="en-US" sz="72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14339" name="Date Placeholder 3"/>
          <p:cNvSpPr>
            <a:spLocks noGrp="1"/>
          </p:cNvSpPr>
          <p:nvPr>
            <p:ph type="dt" sz="half" idx="10"/>
          </p:nvPr>
        </p:nvSpPr>
        <p:spPr>
          <a:noFill/>
          <a:ln>
            <a:noFill/>
          </a:ln>
        </p:spPr>
        <p:txBody>
          <a:bodyPr wrap="square" lIns="91440" tIns="45720" rIns="91440" bIns="4572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5pPr>
          </a:lstStyle>
          <a:p>
            <a:pPr lvl="0" indent="0" eaLnBrk="1" hangingPunct="1"/>
            <a:r>
              <a:rPr lang="en-US" altLang="en-US" sz="1200" dirty="0">
                <a:solidFill>
                  <a:srgbClr val="898989"/>
                </a:solidFill>
                <a:latin typeface="Calibri" pitchFamily="34" charset="0"/>
              </a:rPr>
              <a:t>*</a:t>
            </a:r>
            <a:endParaRPr lang="en-US" altLang="en-US" sz="1200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Shape 80"/>
          <p:cNvSpPr>
            <a:spLocks noGrp="1"/>
          </p:cNvSpPr>
          <p:nvPr>
            <p:ph type="title"/>
          </p:nvPr>
        </p:nvSpPr>
        <p:spPr>
          <a:xfrm>
            <a:off x="395288" y="1098550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3200" b="1" u="sng" dirty="0">
                <a:latin typeface="Arial" panose="020B0704020202020204" pitchFamily="34" charset="0"/>
                <a:sym typeface="Arial" panose="020B0704020202020204" pitchFamily="34" charset="0"/>
              </a:rPr>
              <a:t>Tables of Content</a:t>
            </a:r>
            <a:endParaRPr lang="en-US" altLang="en-US" sz="32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8194" name="Shape 81"/>
          <p:cNvSpPr>
            <a:spLocks noGrp="1"/>
          </p:cNvSpPr>
          <p:nvPr>
            <p:ph idx="1"/>
          </p:nvPr>
        </p:nvSpPr>
        <p:spPr>
          <a:xfrm>
            <a:off x="395605" y="1857375"/>
            <a:ext cx="8608695" cy="426402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/>
              <a:t>Functions in C Arduino	</a:t>
            </a:r>
            <a:endParaRPr lang="en-US" sz="30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/>
              <a:t>-</a:t>
            </a:r>
            <a:r>
              <a:rPr lang="en-US" sz="3000" dirty="0">
                <a:cs typeface="+mn-lt"/>
              </a:rPr>
              <a:t> </a:t>
            </a:r>
            <a:r>
              <a:rPr lang="en-US" sz="3000" dirty="0">
                <a:sym typeface="+mn-ea"/>
              </a:rPr>
              <a:t>The Anatomy of a Function</a:t>
            </a:r>
            <a:r>
              <a:rPr lang="en-US" sz="3000">
                <a:cs typeface="+mn-lt"/>
                <a:sym typeface="+mn-ea"/>
              </a:rPr>
              <a:t>	</a:t>
            </a:r>
            <a:endParaRPr lang="en-US" sz="3000">
              <a:cs typeface="+mn-lt"/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>
                <a:cs typeface="+mn-lt"/>
                <a:sym typeface="+mn-ea"/>
              </a:rPr>
              <a:t>- </a:t>
            </a:r>
            <a:r>
              <a:rPr lang="en-US" sz="3000" dirty="0">
                <a:sym typeface="+mn-ea"/>
              </a:rPr>
              <a:t>Function Type Specifier</a:t>
            </a:r>
            <a:endParaRPr lang="en-US" sz="3000" dirty="0"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>
                <a:sym typeface="+mn-ea"/>
              </a:rPr>
              <a:t>- Function Arguments</a:t>
            </a:r>
            <a:endParaRPr lang="en-US" sz="3000" dirty="0"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>
                <a:sym typeface="+mn-ea"/>
              </a:rPr>
              <a:t>- Function Body</a:t>
            </a:r>
            <a:endParaRPr lang="en-US" sz="3000" dirty="0"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>
                <a:sym typeface="+mn-ea"/>
              </a:rPr>
              <a:t>- Function Signature</a:t>
            </a:r>
            <a:endParaRPr lang="en-US" sz="3000" dirty="0"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>
                <a:latin typeface="Arial" panose="020B0704020202020204" pitchFamily="34" charset="0"/>
                <a:cs typeface="Arial" panose="020B0704020202020204" pitchFamily="34" charset="0"/>
                <a:sym typeface="+mn-ea"/>
              </a:rPr>
              <a:t>Functions Should Avoid Coupling</a:t>
            </a:r>
            <a:endParaRPr lang="en-US" sz="3000">
              <a:latin typeface="Arial" panose="020B0704020202020204" pitchFamily="34" charset="0"/>
              <a:cs typeface="Arial" panose="020B0704020202020204" pitchFamily="34" charset="0"/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>
                <a:latin typeface="Arial" panose="020B0704020202020204" pitchFamily="34" charset="0"/>
                <a:cs typeface="Arial" panose="020B0704020202020204" pitchFamily="34" charset="0"/>
                <a:sym typeface="+mn-ea"/>
              </a:rPr>
              <a:t>- Argument List</a:t>
            </a:r>
            <a:endParaRPr lang="en-US" sz="3000">
              <a:latin typeface="Arial" panose="020B0704020202020204" pitchFamily="34" charset="0"/>
              <a:cs typeface="Arial" panose="020B0704020202020204" pitchFamily="34" charset="0"/>
              <a:sym typeface="+mn-ea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41" name="Shape 80"/>
          <p:cNvSpPr>
            <a:spLocks noGrp="1"/>
          </p:cNvSpPr>
          <p:nvPr/>
        </p:nvSpPr>
        <p:spPr>
          <a:xfrm>
            <a:off x="395288" y="326390"/>
            <a:ext cx="8229600" cy="650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25" tIns="45700" rIns="91425" bIns="45700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8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8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132778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The Anatomy of a Function</a:t>
            </a:r>
            <a:r>
              <a:rPr lang="en-US" sz="2800" b="1" dirty="0"/>
              <a:t> 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The general structure of a C function as shown 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 descr="Screen Shot 2022-01-28 at 13.00.3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59840" y="2423160"/>
            <a:ext cx="6690995" cy="374269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8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80391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Function Type Specifier</a:t>
            </a:r>
            <a:endParaRPr lang="en-US" sz="2800" dirty="0">
              <a:solidFill>
                <a:schemeClr val="tx1"/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b="1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86385" y="1539240"/>
            <a:ext cx="8514080" cy="43999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int FindListItem(int list[], int target)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{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ShellSort(list); // Sort the data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return FindItem(list, target); // Find the item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tx1"/>
                </a:solidFill>
                <a:sym typeface="+mn-ea"/>
              </a:rPr>
              <a:t>In this case, you have wrapped the details of how the sort is done in a function that says what is to be </a:t>
            </a:r>
            <a:endParaRPr lang="en-US" sz="2800" dirty="0">
              <a:solidFill>
                <a:schemeClr val="tx1"/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tx1"/>
                </a:solidFill>
                <a:sym typeface="+mn-ea"/>
              </a:rPr>
              <a:t>done. If you decide later that some other algorithm works better, then it is very easy to make the change.</a:t>
            </a:r>
            <a:endParaRPr lang="en-US" sz="2800" dirty="0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8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100520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Function Arguments</a:t>
            </a:r>
            <a:endParaRPr lang="en-US" sz="2800" b="1" dirty="0">
              <a:sym typeface="+mn-ea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68605" y="1696085"/>
            <a:ext cx="8428355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int buyNails;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int nailsPerFoot;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int numberOfFeet;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// some more code...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buyNails = NailsNeeded(nailsPerFoot, numberOfFeet);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8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100520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Function Body</a:t>
            </a:r>
            <a:r>
              <a:rPr lang="en-US" sz="2800" b="1" dirty="0"/>
              <a:t> </a:t>
            </a:r>
            <a:endParaRPr lang="en-US" sz="2800" b="1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68605" y="1454150"/>
            <a:ext cx="8428355" cy="48310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tx1"/>
                </a:solidFill>
                <a:sym typeface="+mn-ea"/>
              </a:rPr>
              <a:t>If the function type specifier is anything other than void, then at least one of the statements in the </a:t>
            </a:r>
            <a:endParaRPr lang="en-US" sz="2800" dirty="0">
              <a:solidFill>
                <a:schemeClr val="tx1"/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tx1"/>
                </a:solidFill>
                <a:sym typeface="+mn-ea"/>
              </a:rPr>
              <a:t>function body must contain the keyword return. For example:</a:t>
            </a:r>
            <a:endParaRPr lang="en-US" sz="2800" dirty="0">
              <a:solidFill>
                <a:schemeClr val="tx1"/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>
              <a:solidFill>
                <a:schemeClr val="tx1"/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int VolumeOfCube(int width, int length, int height)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{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int volume;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volume = width * length * height;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return volume;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8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100520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Function </a:t>
            </a:r>
            <a:r>
              <a:rPr lang="en-US" sz="2800" b="1" dirty="0">
                <a:latin typeface="Arial Bold" panose="020B0704020202020204" charset="0"/>
                <a:cs typeface="Arial Bold" panose="020B0704020202020204" charset="0"/>
                <a:sym typeface="+mn-ea"/>
              </a:rPr>
              <a:t>Signature</a:t>
            </a:r>
            <a:endParaRPr lang="en-US" sz="2800" b="1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68605" y="1868805"/>
            <a:ext cx="8428355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tx1"/>
                </a:solidFill>
                <a:sym typeface="+mn-ea"/>
              </a:rPr>
              <a:t>Sometimes you may hear the term function signature when discussing functions. A function signature is comprised of everything following the type specifier through the closing parenthesis of the argument list.  For example, for the VolumeOfCube() function, the function signature is:</a:t>
            </a:r>
            <a:endParaRPr lang="en-US" sz="2800" dirty="0">
              <a:solidFill>
                <a:schemeClr val="tx1"/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>
              <a:solidFill>
                <a:schemeClr val="tx1"/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>
              <a:solidFill>
                <a:schemeClr val="tx1"/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VolumeOfCube(int width, int length, int height)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8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68605" y="1409065"/>
            <a:ext cx="8428355" cy="48926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tx1"/>
                </a:solidFill>
                <a:sym typeface="+mn-ea"/>
              </a:rPr>
              <a:t>Coupling refers to the need for one function to depend on the results of another function to perform its task. For example, earlier we mentioned a function named FindListItem() and suggested: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int FindListItem(int list[], int target)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{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ShellSort(list); // Sort the data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return FindItem(list, target); // Find the item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</a:t>
            </a:r>
            <a:endParaRPr lang="en-US" sz="2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0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tx1"/>
                </a:solidFill>
                <a:sym typeface="+mn-ea"/>
              </a:rPr>
              <a:t>This is really not a good function because it has two tasks: </a:t>
            </a:r>
            <a:endParaRPr lang="en-US" sz="2400" dirty="0">
              <a:solidFill>
                <a:schemeClr val="tx1"/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tx1"/>
                </a:solidFill>
                <a:sym typeface="+mn-ea"/>
              </a:rPr>
              <a:t>1. Sorting the data</a:t>
            </a:r>
            <a:endParaRPr lang="en-US" sz="2400" dirty="0">
              <a:solidFill>
                <a:schemeClr val="tx1"/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tx1"/>
                </a:solidFill>
                <a:sym typeface="+mn-ea"/>
              </a:rPr>
              <a:t>2. Finding the item in the sorted list</a:t>
            </a:r>
            <a:endParaRPr lang="en-US" sz="2400" dirty="0">
              <a:solidFill>
                <a:schemeClr val="tx1"/>
              </a:solidFill>
              <a:sym typeface="+mn-ea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268605" y="728980"/>
            <a:ext cx="7802880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800" b="1">
                <a:latin typeface="Arial Bold" panose="020B0704020202020204" charset="0"/>
                <a:cs typeface="Arial Bold" panose="020B0704020202020204" charset="0"/>
                <a:sym typeface="+mn-ea"/>
              </a:rPr>
              <a:t>Functions Should Avoid Coupling</a:t>
            </a:r>
            <a:endParaRPr lang="en-US" sz="2800" b="1">
              <a:latin typeface="Arial Bold" panose="020B0704020202020204" charset="0"/>
              <a:cs typeface="Arial Bold" panose="020B0704020202020204" charset="0"/>
              <a:sym typeface="+mn-ea"/>
            </a:endParaRPr>
          </a:p>
          <a:p>
            <a:endParaRPr lang="en-US" sz="2800" b="1" dirty="0">
              <a:latin typeface="Arial Bold" panose="020B0704020202020204" charset="0"/>
              <a:cs typeface="Arial Bold" panose="020B0704020202020204" charset="0"/>
              <a:sym typeface="+mn-ea"/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8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68605" y="1409065"/>
            <a:ext cx="8428355" cy="17837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400" dirty="0">
                <a:solidFill>
                  <a:schemeClr val="tx1"/>
                </a:solidFill>
                <a:sym typeface="+mn-ea"/>
              </a:rPr>
              <a:t>After you write this function, handing the function to another programmer for use of your function should prompt only three questions from them:</a:t>
            </a:r>
            <a:endParaRPr lang="en-US" sz="2400" dirty="0">
              <a:solidFill>
                <a:schemeClr val="tx1"/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4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400" dirty="0">
              <a:solidFill>
                <a:schemeClr val="tx1"/>
              </a:solidFill>
              <a:sym typeface="+mn-ea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268605" y="701675"/>
            <a:ext cx="7802880" cy="1383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800" b="1">
                <a:latin typeface="Arial Bold" panose="020B0704020202020204" charset="0"/>
                <a:cs typeface="Arial Bold" panose="020B0704020202020204" charset="0"/>
                <a:sym typeface="+mn-ea"/>
              </a:rPr>
              <a:t>Argument List</a:t>
            </a:r>
            <a:endParaRPr lang="en-US" sz="2800" b="1">
              <a:latin typeface="Arial Bold" panose="020B0704020202020204" charset="0"/>
              <a:cs typeface="Arial Bold" panose="020B0704020202020204" charset="0"/>
              <a:sym typeface="+mn-ea"/>
            </a:endParaRPr>
          </a:p>
          <a:p>
            <a:endParaRPr lang="en-US" sz="2800" b="1">
              <a:latin typeface="Arial Bold" panose="020B0704020202020204" charset="0"/>
              <a:cs typeface="Arial Bold" panose="020B0704020202020204" charset="0"/>
              <a:sym typeface="+mn-ea"/>
            </a:endParaRPr>
          </a:p>
          <a:p>
            <a:endParaRPr lang="en-US" sz="2800" b="1" dirty="0">
              <a:latin typeface="Arial Bold" panose="020B0704020202020204" charset="0"/>
              <a:cs typeface="Arial Bold" panose="020B0704020202020204" charset="0"/>
              <a:sym typeface="+mn-ea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8605" y="2658745"/>
            <a:ext cx="7113270" cy="368554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tags/tag1.xml><?xml version="1.0" encoding="utf-8"?>
<p:tagLst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2719</Words>
  <Application>WPS Writer</Application>
  <PresentationFormat>On-screen Show (4:3)</PresentationFormat>
  <Paragraphs>145</Paragraphs>
  <Slides>11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6" baseType="lpstr">
      <vt:lpstr>Arial</vt:lpstr>
      <vt:lpstr>SimSun</vt:lpstr>
      <vt:lpstr>Wingdings</vt:lpstr>
      <vt:lpstr>Calibri</vt:lpstr>
      <vt:lpstr>Helvetica Neue</vt:lpstr>
      <vt:lpstr>Book Antiqua</vt:lpstr>
      <vt:lpstr>苹方-简</vt:lpstr>
      <vt:lpstr>Times New Roman</vt:lpstr>
      <vt:lpstr>Arial Narrow Bold</vt:lpstr>
      <vt:lpstr>Arial Bold</vt:lpstr>
      <vt:lpstr>Arial Black</vt:lpstr>
      <vt:lpstr>微软雅黑</vt:lpstr>
      <vt:lpstr>汉仪旗黑</vt:lpstr>
      <vt:lpstr>Arial Unicode MS</vt:lpstr>
      <vt:lpstr>Office Theme</vt:lpstr>
      <vt:lpstr>PowerPoint 演示文稿</vt:lpstr>
      <vt:lpstr>Tables of Content</vt:lpstr>
      <vt:lpstr>Chapter 8</vt:lpstr>
      <vt:lpstr>Chapter 8</vt:lpstr>
      <vt:lpstr>Chapter 8</vt:lpstr>
      <vt:lpstr>Chapter 8</vt:lpstr>
      <vt:lpstr>Chapter 8</vt:lpstr>
      <vt:lpstr>Chapter 8</vt:lpstr>
      <vt:lpstr>Chapter 8</vt:lpstr>
      <vt:lpstr>Chapter 8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bayunugroho</cp:lastModifiedBy>
  <cp:revision>355</cp:revision>
  <dcterms:created xsi:type="dcterms:W3CDTF">2023-09-06T04:29:31Z</dcterms:created>
  <dcterms:modified xsi:type="dcterms:W3CDTF">2023-09-06T04:29:31Z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1033-3.2.0.6370</vt:lpwstr>
  </property>
</Properties>
</file>