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99"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14" r:id="rId17"/>
    <p:sldId id="316" r:id="rId18"/>
    <p:sldId id="318" r:id="rId19"/>
    <p:sldId id="319" r:id="rId20"/>
    <p:sldId id="320" r:id="rId21"/>
  </p:sldIdLst>
  <p:sldSz cx="9144000" cy="6858000" type="screen4x3"/>
  <p:notesSz cx="7045325" cy="9345613"/>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59" d="100"/>
          <a:sy n="59" d="100"/>
        </p:scale>
        <p:origin x="1476"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877437"/>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PENGERTIAN DESA WISATA</a:t>
            </a:r>
          </a:p>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CONTOH DESA WISATA</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969B8661-1A4E-E60C-90EE-6A813394DE40}"/>
              </a:ext>
            </a:extLst>
          </p:cNvPr>
          <p:cNvSpPr>
            <a:spLocks noGrp="1"/>
          </p:cNvSpPr>
          <p:nvPr>
            <p:ph sz="half" idx="1"/>
          </p:nvPr>
        </p:nvSpPr>
        <p:spPr>
          <a:xfrm>
            <a:off x="457200" y="620688"/>
            <a:ext cx="4038600" cy="5505475"/>
          </a:xfrm>
        </p:spPr>
        <p:txBody>
          <a:bodyPr>
            <a:normAutofit/>
          </a:bodyPr>
          <a:lstStyle/>
          <a:p>
            <a:pPr marL="0" marR="0">
              <a:lnSpc>
                <a:spcPct val="90000"/>
              </a:lnSpc>
              <a:spcBef>
                <a:spcPts val="1370"/>
              </a:spcBef>
              <a:spcAft>
                <a:spcPts val="1030"/>
              </a:spcAft>
              <a:buNone/>
            </a:pPr>
            <a:r>
              <a:rPr lang="id-ID" sz="2400" b="1" kern="0" dirty="0">
                <a:effectLst/>
              </a:rPr>
              <a:t>Contoh Aktivitas di Desa Wisata:</a:t>
            </a:r>
            <a:endParaRPr lang="id-ID" sz="2400" kern="100" dirty="0">
              <a:effectLst/>
            </a:endParaRPr>
          </a:p>
          <a:p>
            <a:pPr marL="342900" marR="0" lvl="0" indent="-342900">
              <a:lnSpc>
                <a:spcPct val="90000"/>
              </a:lnSpc>
              <a:spcAft>
                <a:spcPts val="800"/>
              </a:spcAft>
              <a:buSzPts val="1000"/>
              <a:buFont typeface="Symbol" panose="05050102010706020507" pitchFamily="18" charset="2"/>
              <a:buChar char=""/>
              <a:tabLst>
                <a:tab pos="457200" algn="l"/>
              </a:tabLst>
            </a:pPr>
            <a:r>
              <a:rPr lang="id-ID" sz="2000" b="1" kern="0" dirty="0">
                <a:effectLst/>
              </a:rPr>
              <a:t>Wisata Alam:</a:t>
            </a:r>
            <a:r>
              <a:rPr lang="id-ID" sz="2000" kern="0" dirty="0">
                <a:effectLst/>
              </a:rPr>
              <a:t> Sungai, air terjun, persawahan, perkebunan.</a:t>
            </a:r>
            <a:endParaRPr lang="id-ID" sz="2000" kern="100" dirty="0">
              <a:effectLst/>
            </a:endParaRPr>
          </a:p>
          <a:p>
            <a:pPr marL="342900" marR="0" lvl="0" indent="-342900">
              <a:lnSpc>
                <a:spcPct val="90000"/>
              </a:lnSpc>
              <a:spcAft>
                <a:spcPts val="800"/>
              </a:spcAft>
              <a:buSzPts val="1000"/>
              <a:buFont typeface="Symbol" panose="05050102010706020507" pitchFamily="18" charset="2"/>
              <a:buChar char=""/>
              <a:tabLst>
                <a:tab pos="457200" algn="l"/>
              </a:tabLst>
            </a:pPr>
            <a:r>
              <a:rPr lang="id-ID" sz="2000" b="1" kern="0" dirty="0">
                <a:effectLst/>
              </a:rPr>
              <a:t>Wisata Budaya:</a:t>
            </a:r>
            <a:r>
              <a:rPr lang="id-ID" sz="2000" kern="0" dirty="0">
                <a:effectLst/>
              </a:rPr>
              <a:t> Tarian tradisional, upacara adat, festival lokal.</a:t>
            </a:r>
            <a:endParaRPr lang="id-ID" sz="2000" kern="100" dirty="0">
              <a:effectLst/>
            </a:endParaRPr>
          </a:p>
          <a:p>
            <a:pPr marL="342900" marR="0" lvl="0" indent="-342900">
              <a:lnSpc>
                <a:spcPct val="90000"/>
              </a:lnSpc>
              <a:spcAft>
                <a:spcPts val="800"/>
              </a:spcAft>
              <a:buSzPts val="1000"/>
              <a:buFont typeface="Symbol" panose="05050102010706020507" pitchFamily="18" charset="2"/>
              <a:buChar char=""/>
              <a:tabLst>
                <a:tab pos="457200" algn="l"/>
              </a:tabLst>
            </a:pPr>
            <a:r>
              <a:rPr lang="id-ID" sz="2000" b="1" kern="0" dirty="0">
                <a:effectLst/>
              </a:rPr>
              <a:t>Wisata Edukasi:</a:t>
            </a:r>
            <a:r>
              <a:rPr lang="id-ID" sz="2000" kern="0" dirty="0">
                <a:effectLst/>
              </a:rPr>
              <a:t> Pembuatan kerajinan, pengolahan hasil pertanian.</a:t>
            </a:r>
            <a:endParaRPr lang="id-ID" sz="2000" kern="100" dirty="0">
              <a:effectLst/>
            </a:endParaRPr>
          </a:p>
          <a:p>
            <a:pPr marL="342900" marR="0" lvl="0" indent="-342900">
              <a:lnSpc>
                <a:spcPct val="90000"/>
              </a:lnSpc>
              <a:spcAft>
                <a:spcPts val="800"/>
              </a:spcAft>
              <a:buSzPts val="1000"/>
              <a:buFont typeface="Symbol" panose="05050102010706020507" pitchFamily="18" charset="2"/>
              <a:buChar char=""/>
              <a:tabLst>
                <a:tab pos="457200" algn="l"/>
              </a:tabLst>
            </a:pPr>
            <a:r>
              <a:rPr lang="id-ID" sz="2000" b="1" kern="0" dirty="0">
                <a:effectLst/>
              </a:rPr>
              <a:t>Wisata Kuliner:</a:t>
            </a:r>
            <a:r>
              <a:rPr lang="id-ID" sz="2000" kern="0" dirty="0">
                <a:effectLst/>
              </a:rPr>
              <a:t> Mencicipi makanan khas desa.</a:t>
            </a:r>
            <a:endParaRPr lang="id-ID" sz="2000" kern="100" dirty="0">
              <a:effectLst/>
            </a:endParaRPr>
          </a:p>
          <a:p>
            <a:pPr marL="0" marR="0">
              <a:lnSpc>
                <a:spcPct val="90000"/>
              </a:lnSpc>
              <a:spcAft>
                <a:spcPts val="800"/>
              </a:spcAft>
            </a:pPr>
            <a:r>
              <a:rPr lang="id-ID" sz="2000" kern="100" dirty="0">
                <a:effectLst/>
              </a:rPr>
              <a:t> </a:t>
            </a:r>
          </a:p>
          <a:p>
            <a:pPr>
              <a:lnSpc>
                <a:spcPct val="90000"/>
              </a:lnSpc>
            </a:pPr>
            <a:endParaRPr lang="id-ID" sz="2000" dirty="0"/>
          </a:p>
        </p:txBody>
      </p:sp>
      <p:pic>
        <p:nvPicPr>
          <p:cNvPr id="3" name="Picture 2" descr="Pengembangan Wisata Desa - Desa Kalipucung">
            <a:extLst>
              <a:ext uri="{FF2B5EF4-FFF2-40B4-BE49-F238E27FC236}">
                <a16:creationId xmlns:a16="http://schemas.microsoft.com/office/drawing/2014/main" id="{AA5B56D1-D89A-16FC-467E-D0C5234B78B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648200" y="2519429"/>
            <a:ext cx="4038600" cy="2687504"/>
          </a:xfrm>
          <a:prstGeom prst="rect">
            <a:avLst/>
          </a:prstGeom>
          <a:solidFill>
            <a:srgbClr val="FFFFFF"/>
          </a:solidFill>
          <a:effectLst>
            <a:outerShdw blurRad="50800" dist="50800" dir="54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736534"/>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29A6433C-8513-9DF4-00F3-CBF1D634DE5B}"/>
              </a:ext>
            </a:extLst>
          </p:cNvPr>
          <p:cNvSpPr>
            <a:spLocks noGrp="1"/>
          </p:cNvSpPr>
          <p:nvPr>
            <p:ph idx="1"/>
          </p:nvPr>
        </p:nvSpPr>
        <p:spPr>
          <a:xfrm>
            <a:off x="611560" y="332656"/>
            <a:ext cx="7776864" cy="5793507"/>
          </a:xfrm>
        </p:spPr>
        <p:txBody>
          <a:bodyPr>
            <a:normAutofit fontScale="47500" lnSpcReduction="20000"/>
          </a:bodyPr>
          <a:lstStyle/>
          <a:p>
            <a:pPr marL="0" indent="0" algn="ctr">
              <a:buNone/>
            </a:pPr>
            <a:r>
              <a:rPr lang="en-US" sz="5900" b="1" dirty="0"/>
              <a:t>CONTOH DESA WISATA</a:t>
            </a:r>
          </a:p>
          <a:p>
            <a:pPr marL="0" marR="0">
              <a:lnSpc>
                <a:spcPct val="150000"/>
              </a:lnSpc>
              <a:spcBef>
                <a:spcPts val="1370"/>
              </a:spcBef>
              <a:spcAft>
                <a:spcPts val="1030"/>
              </a:spcAft>
              <a:buNone/>
            </a:pPr>
            <a:r>
              <a:rPr lang="id-ID" sz="5100" b="1"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Desa Wisata </a:t>
            </a:r>
            <a:r>
              <a:rPr lang="id-ID" sz="5100" b="1" kern="0" dirty="0" err="1">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Penglipuran</a:t>
            </a:r>
            <a:r>
              <a:rPr lang="id-ID" sz="5100" b="1"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 (Bali)</a:t>
            </a:r>
            <a:endParaRPr lang="id-ID" sz="5100" b="1"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50000"/>
              </a:lnSpc>
              <a:spcAft>
                <a:spcPts val="800"/>
              </a:spcAft>
              <a:buSzPts val="1000"/>
              <a:buFont typeface="Symbol" panose="05050102010706020507" pitchFamily="18" charset="2"/>
              <a:buChar char=""/>
              <a:tabLst>
                <a:tab pos="457200" algn="l"/>
              </a:tabLst>
            </a:pPr>
            <a:r>
              <a:rPr lang="id-ID" sz="3400" b="1"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Lokasi: Kabupaten Bangli, Bali.</a:t>
            </a:r>
            <a:endParaRPr lang="id-ID" sz="3400" b="1"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50000"/>
              </a:lnSpc>
              <a:spcAft>
                <a:spcPts val="300"/>
              </a:spcAft>
              <a:buSzPts val="1000"/>
              <a:buFont typeface="Symbol" panose="05050102010706020507" pitchFamily="18" charset="2"/>
              <a:buChar char=""/>
              <a:tabLst>
                <a:tab pos="457200" algn="l"/>
              </a:tabLst>
            </a:pPr>
            <a:r>
              <a:rPr lang="id-ID" sz="3400" b="1"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Daya Tarik:</a:t>
            </a:r>
            <a:endParaRPr lang="id-ID" sz="3400" b="1"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ct val="150000"/>
              </a:lnSpc>
              <a:spcAft>
                <a:spcPts val="800"/>
              </a:spcAft>
              <a:buSzPts val="1000"/>
              <a:buFont typeface="Courier New" panose="02070309020205020404" pitchFamily="49" charset="0"/>
              <a:buChar char="o"/>
              <a:tabLst>
                <a:tab pos="914400" algn="l"/>
              </a:tabLst>
            </a:pPr>
            <a:r>
              <a:rPr lang="id-ID" sz="3400" b="1"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Arsitektur tradisional Bali yang terawat rapi.</a:t>
            </a:r>
            <a:endParaRPr lang="id-ID" sz="3400" b="1"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ct val="150000"/>
              </a:lnSpc>
              <a:spcAft>
                <a:spcPts val="800"/>
              </a:spcAft>
              <a:buSzPts val="1000"/>
              <a:buFont typeface="Courier New" panose="02070309020205020404" pitchFamily="49" charset="0"/>
              <a:buChar char="o"/>
              <a:tabLst>
                <a:tab pos="914400" algn="l"/>
              </a:tabLst>
            </a:pPr>
            <a:r>
              <a:rPr lang="id-ID" sz="3400" b="1"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Jalan setapak berbatu dengan deretan rumah adat.</a:t>
            </a:r>
            <a:endParaRPr lang="id-ID" sz="3400" b="1"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ct val="150000"/>
              </a:lnSpc>
              <a:spcAft>
                <a:spcPts val="800"/>
              </a:spcAft>
              <a:buSzPts val="1000"/>
              <a:buFont typeface="Courier New" panose="02070309020205020404" pitchFamily="49" charset="0"/>
              <a:buChar char="o"/>
              <a:tabLst>
                <a:tab pos="914400" algn="l"/>
              </a:tabLst>
            </a:pPr>
            <a:r>
              <a:rPr lang="id-ID" sz="3400" b="1"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Budaya Bali yang masih autentik (upacara adat, tarian).</a:t>
            </a:r>
            <a:endParaRPr lang="id-ID" sz="3400" b="1"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ct val="150000"/>
              </a:lnSpc>
              <a:spcAft>
                <a:spcPts val="800"/>
              </a:spcAft>
              <a:buSzPts val="1000"/>
              <a:buFont typeface="Courier New" panose="02070309020205020404" pitchFamily="49" charset="0"/>
              <a:buChar char="o"/>
              <a:tabLst>
                <a:tab pos="914400" algn="l"/>
              </a:tabLst>
            </a:pPr>
            <a:r>
              <a:rPr lang="id-ID" sz="3400" b="1"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Udara sejuk dan suasana pedesaan yang asri.</a:t>
            </a:r>
            <a:endParaRPr lang="id-ID" sz="3400" b="1"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50000"/>
              </a:lnSpc>
              <a:spcAft>
                <a:spcPts val="800"/>
              </a:spcAft>
              <a:buSzPts val="1000"/>
              <a:buFont typeface="Symbol" panose="05050102010706020507" pitchFamily="18" charset="2"/>
              <a:buChar char=""/>
              <a:tabLst>
                <a:tab pos="457200" algn="l"/>
              </a:tabLst>
            </a:pPr>
            <a:r>
              <a:rPr lang="id-ID" sz="3400" b="1"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Aktivitas: Bersepeda, fotografi budaya, mengikuti </a:t>
            </a:r>
            <a:r>
              <a:rPr lang="id-ID" sz="3400" b="1" kern="0" dirty="0" err="1">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workshop</a:t>
            </a:r>
            <a:r>
              <a:rPr lang="id-ID" sz="3400" b="1"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 anyaman bambu.</a:t>
            </a:r>
            <a:endParaRPr lang="id-ID" sz="3400" b="1"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50000"/>
              </a:lnSpc>
              <a:buSzPts val="1000"/>
              <a:buFont typeface="Symbol" panose="05050102010706020507" pitchFamily="18" charset="2"/>
              <a:buChar char=""/>
              <a:tabLst>
                <a:tab pos="457200" algn="l"/>
              </a:tabLst>
            </a:pPr>
            <a:r>
              <a:rPr lang="id-ID" sz="3400" b="1" dirty="0">
                <a:effectLst/>
                <a:latin typeface="Times New Roman" panose="02020603050405020304" pitchFamily="18" charset="0"/>
                <a:ea typeface="Times New Roman" panose="02020603050405020304" pitchFamily="18" charset="0"/>
              </a:rPr>
              <a:t>Daya tarik: Arsitektur tradisional Bali yang terjaga rapi, budaya yang masih kental, lingkungan bersih, dan tata ruang desa yang unik.</a:t>
            </a:r>
          </a:p>
          <a:p>
            <a:pPr marL="342900" marR="0" lvl="0" indent="-342900">
              <a:lnSpc>
                <a:spcPct val="150000"/>
              </a:lnSpc>
              <a:buSzPts val="1000"/>
              <a:buFont typeface="Symbol" panose="05050102010706020507" pitchFamily="18" charset="2"/>
              <a:buChar char=""/>
              <a:tabLst>
                <a:tab pos="457200" algn="l"/>
              </a:tabLst>
            </a:pPr>
            <a:r>
              <a:rPr lang="id-ID" sz="3400" b="1" dirty="0">
                <a:effectLst/>
                <a:latin typeface="Times New Roman" panose="02020603050405020304" pitchFamily="18" charset="0"/>
                <a:ea typeface="Times New Roman" panose="02020603050405020304" pitchFamily="18" charset="0"/>
              </a:rPr>
              <a:t>Keunikan: Jalan desa lurus dengan rumah-rumah homogen berbahan bambu dan batu, serta larangan adat yang menjaga kelestarian alam dan budaya.</a:t>
            </a:r>
          </a:p>
          <a:p>
            <a:pPr marL="0" indent="0">
              <a:buNone/>
            </a:pPr>
            <a:endParaRPr lang="id-ID" sz="3200" b="1" dirty="0"/>
          </a:p>
        </p:txBody>
      </p:sp>
      <p:pic>
        <p:nvPicPr>
          <p:cNvPr id="3" name="Picture 2" descr="Konsep Desa Wisata : Ruang Baru Ekspresi Budaya dan Ekonomi - PORTONEWS">
            <a:extLst>
              <a:ext uri="{FF2B5EF4-FFF2-40B4-BE49-F238E27FC236}">
                <a16:creationId xmlns:a16="http://schemas.microsoft.com/office/drawing/2014/main" id="{2EFDD95A-2102-83CC-A156-8DC5E40DFA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8397" r="22223"/>
          <a:stretch/>
        </p:blipFill>
        <p:spPr bwMode="auto">
          <a:xfrm>
            <a:off x="6228184" y="1057207"/>
            <a:ext cx="2454424" cy="2750614"/>
          </a:xfrm>
          <a:prstGeom prst="rect">
            <a:avLst/>
          </a:prstGeom>
          <a:solidFill>
            <a:srgbClr val="FFFFFF"/>
          </a:solidFill>
          <a:effectLst>
            <a:outerShdw blurRad="50800" dist="50800" dir="54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9272668"/>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8A923B44-D0DC-65FD-75FE-A4ED43D07515}"/>
              </a:ext>
            </a:extLst>
          </p:cNvPr>
          <p:cNvSpPr>
            <a:spLocks noGrp="1"/>
          </p:cNvSpPr>
          <p:nvPr>
            <p:ph idx="1"/>
          </p:nvPr>
        </p:nvSpPr>
        <p:spPr>
          <a:xfrm>
            <a:off x="899592" y="620688"/>
            <a:ext cx="7416824" cy="5505475"/>
          </a:xfrm>
        </p:spPr>
        <p:txBody>
          <a:bodyPr>
            <a:normAutofit fontScale="77500" lnSpcReduction="20000"/>
          </a:bodyPr>
          <a:lstStyle/>
          <a:p>
            <a:pPr marL="0" marR="0">
              <a:lnSpc>
                <a:spcPct val="150000"/>
              </a:lnSpc>
              <a:spcBef>
                <a:spcPts val="1370"/>
              </a:spcBef>
              <a:spcAft>
                <a:spcPts val="1030"/>
              </a:spcAft>
              <a:buNone/>
            </a:pPr>
            <a:r>
              <a:rPr lang="id-ID" sz="3100" b="1"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Desa Wisata </a:t>
            </a:r>
            <a:r>
              <a:rPr lang="id-ID" sz="3100" b="1" kern="0" dirty="0" err="1">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Nglanggeran</a:t>
            </a:r>
            <a:r>
              <a:rPr lang="id-ID" sz="3100" b="1"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 (Yogyakarta)</a:t>
            </a:r>
            <a:endParaRPr lang="id-ID" sz="31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50000"/>
              </a:lnSpc>
              <a:spcAft>
                <a:spcPts val="800"/>
              </a:spcAft>
              <a:buSzPts val="1000"/>
              <a:buFont typeface="Symbol" panose="05050102010706020507" pitchFamily="18" charset="2"/>
              <a:buChar char=""/>
              <a:tabLst>
                <a:tab pos="457200" algn="l"/>
              </a:tabLst>
            </a:pPr>
            <a:r>
              <a:rPr lang="id-ID" sz="2400" b="1"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Lokasi</a:t>
            </a:r>
            <a:r>
              <a:rPr lang="id-ID" sz="2400"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 Gunung Kidul, DI Yogyakarta.</a:t>
            </a:r>
            <a:endParaRPr lang="id-ID" sz="24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50000"/>
              </a:lnSpc>
              <a:spcAft>
                <a:spcPts val="300"/>
              </a:spcAft>
              <a:buSzPts val="1000"/>
              <a:buFont typeface="Symbol" panose="05050102010706020507" pitchFamily="18" charset="2"/>
              <a:buChar char=""/>
              <a:tabLst>
                <a:tab pos="457200" algn="l"/>
              </a:tabLst>
            </a:pPr>
            <a:r>
              <a:rPr lang="id-ID" sz="2400" b="1"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Daya Tarik</a:t>
            </a:r>
            <a:r>
              <a:rPr lang="id-ID" sz="2400"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id-ID" sz="24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ct val="150000"/>
              </a:lnSpc>
              <a:spcAft>
                <a:spcPts val="800"/>
              </a:spcAft>
              <a:buSzPts val="1000"/>
              <a:buFont typeface="Courier New" panose="02070309020205020404" pitchFamily="49" charset="0"/>
              <a:buChar char="o"/>
              <a:tabLst>
                <a:tab pos="914400" algn="l"/>
              </a:tabLst>
            </a:pPr>
            <a:r>
              <a:rPr lang="id-ID"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Gunung api purba dengan pemandangan matahari terbenam.</a:t>
            </a:r>
            <a:endParaRPr lang="id-ID"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ct val="150000"/>
              </a:lnSpc>
              <a:spcAft>
                <a:spcPts val="800"/>
              </a:spcAft>
              <a:buSzPts val="1000"/>
              <a:buFont typeface="Courier New" panose="02070309020205020404" pitchFamily="49" charset="0"/>
              <a:buChar char="o"/>
              <a:tabLst>
                <a:tab pos="914400" algn="l"/>
              </a:tabLst>
            </a:pPr>
            <a:r>
              <a:rPr lang="id-ID"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Kebun buah (salak, mangga) dan </a:t>
            </a:r>
            <a:r>
              <a:rPr lang="id-ID" kern="0" dirty="0" err="1">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agroedutourism</a:t>
            </a:r>
            <a:r>
              <a:rPr lang="id-ID"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id-ID"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ct val="150000"/>
              </a:lnSpc>
              <a:spcAft>
                <a:spcPts val="800"/>
              </a:spcAft>
              <a:buSzPts val="1000"/>
              <a:buFont typeface="Courier New" panose="02070309020205020404" pitchFamily="49" charset="0"/>
              <a:buChar char="o"/>
              <a:tabLst>
                <a:tab pos="914400" algn="l"/>
              </a:tabLst>
            </a:pPr>
            <a:r>
              <a:rPr lang="id-ID"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Telaga Biru dan </a:t>
            </a:r>
            <a:r>
              <a:rPr lang="id-ID" kern="0" dirty="0" err="1">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spot</a:t>
            </a:r>
            <a:r>
              <a:rPr lang="id-ID"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 foto alami.</a:t>
            </a:r>
            <a:endParaRPr lang="id-ID"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50000"/>
              </a:lnSpc>
              <a:spcAft>
                <a:spcPts val="800"/>
              </a:spcAft>
              <a:buSzPts val="1000"/>
              <a:buFont typeface="Symbol" panose="05050102010706020507" pitchFamily="18" charset="2"/>
              <a:buChar char=""/>
              <a:tabLst>
                <a:tab pos="457200" algn="l"/>
              </a:tabLst>
            </a:pPr>
            <a:r>
              <a:rPr lang="id-ID" sz="2400" b="1"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Aktivitas</a:t>
            </a:r>
            <a:r>
              <a:rPr lang="id-ID" sz="2400"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id-ID" sz="2400" kern="0" dirty="0" err="1">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Trekking</a:t>
            </a:r>
            <a:r>
              <a:rPr lang="id-ID" sz="2400"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 camping, </a:t>
            </a:r>
            <a:r>
              <a:rPr lang="id-ID" sz="2400" kern="0" dirty="0" err="1">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outbound</a:t>
            </a:r>
            <a:r>
              <a:rPr lang="id-ID" sz="2400" kern="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rPr>
              <a:t>, memetik buah langsung.</a:t>
            </a:r>
            <a:endParaRPr lang="id-ID" sz="24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50000"/>
              </a:lnSpc>
              <a:buSzPts val="1000"/>
              <a:buFont typeface="Symbol" panose="05050102010706020507" pitchFamily="18" charset="2"/>
              <a:buChar char=""/>
              <a:tabLst>
                <a:tab pos="457200" algn="l"/>
              </a:tabLst>
            </a:pPr>
            <a:r>
              <a:rPr lang="id-ID" sz="2400" b="1" dirty="0">
                <a:effectLst/>
                <a:latin typeface="Times New Roman" panose="02020603050405020304" pitchFamily="18" charset="0"/>
                <a:ea typeface="Times New Roman" panose="02020603050405020304" pitchFamily="18" charset="0"/>
              </a:rPr>
              <a:t>Daya tarik</a:t>
            </a:r>
            <a:r>
              <a:rPr lang="id-ID" sz="2400" dirty="0">
                <a:effectLst/>
                <a:latin typeface="Times New Roman" panose="02020603050405020304" pitchFamily="18" charset="0"/>
                <a:ea typeface="Times New Roman" panose="02020603050405020304" pitchFamily="18" charset="0"/>
              </a:rPr>
              <a:t>: Gunung Api Purba, embung (danau buatan), dan kebudayaan masyarakat lokal.</a:t>
            </a:r>
          </a:p>
          <a:p>
            <a:pPr marL="342900" marR="0" lvl="0" indent="-342900">
              <a:lnSpc>
                <a:spcPct val="150000"/>
              </a:lnSpc>
              <a:buSzPts val="1000"/>
              <a:buFont typeface="Symbol" panose="05050102010706020507" pitchFamily="18" charset="2"/>
              <a:buChar char=""/>
              <a:tabLst>
                <a:tab pos="457200" algn="l"/>
              </a:tabLst>
            </a:pPr>
            <a:r>
              <a:rPr lang="id-ID" sz="2400" b="1" dirty="0">
                <a:effectLst/>
                <a:latin typeface="Times New Roman" panose="02020603050405020304" pitchFamily="18" charset="0"/>
                <a:ea typeface="Times New Roman" panose="02020603050405020304" pitchFamily="18" charset="0"/>
              </a:rPr>
              <a:t>Keunikan</a:t>
            </a:r>
            <a:r>
              <a:rPr lang="id-ID" sz="2400" dirty="0">
                <a:effectLst/>
                <a:latin typeface="Times New Roman" panose="02020603050405020304" pitchFamily="18" charset="0"/>
                <a:ea typeface="Times New Roman" panose="02020603050405020304" pitchFamily="18" charset="0"/>
              </a:rPr>
              <a:t>: Pengembangan wisata berbasis </a:t>
            </a:r>
            <a:r>
              <a:rPr lang="id-ID" sz="2400" dirty="0" err="1">
                <a:effectLst/>
                <a:latin typeface="Times New Roman" panose="02020603050405020304" pitchFamily="18" charset="0"/>
                <a:ea typeface="Times New Roman" panose="02020603050405020304" pitchFamily="18" charset="0"/>
              </a:rPr>
              <a:t>geowisata</a:t>
            </a:r>
            <a:r>
              <a:rPr lang="id-ID" sz="2400" dirty="0">
                <a:effectLst/>
                <a:latin typeface="Times New Roman" panose="02020603050405020304" pitchFamily="18" charset="0"/>
                <a:ea typeface="Times New Roman" panose="02020603050405020304" pitchFamily="18" charset="0"/>
              </a:rPr>
              <a:t> dan pertanian, serta aktifnya peran pemuda dalam pengelolaan wisata.</a:t>
            </a:r>
          </a:p>
          <a:p>
            <a:endParaRPr lang="id-ID" dirty="0"/>
          </a:p>
        </p:txBody>
      </p:sp>
    </p:spTree>
    <p:extLst>
      <p:ext uri="{BB962C8B-B14F-4D97-AF65-F5344CB8AC3E}">
        <p14:creationId xmlns:p14="http://schemas.microsoft.com/office/powerpoint/2010/main" val="2020321147"/>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0404CBA7-C18B-B6D5-57FD-B4E7C0396133}"/>
              </a:ext>
            </a:extLst>
          </p:cNvPr>
          <p:cNvSpPr>
            <a:spLocks noGrp="1"/>
          </p:cNvSpPr>
          <p:nvPr>
            <p:ph sz="half" idx="1"/>
          </p:nvPr>
        </p:nvSpPr>
        <p:spPr>
          <a:xfrm>
            <a:off x="323528" y="1052736"/>
            <a:ext cx="4172272" cy="5073427"/>
          </a:xfrm>
        </p:spPr>
        <p:txBody>
          <a:bodyPr>
            <a:normAutofit/>
          </a:bodyPr>
          <a:lstStyle/>
          <a:p>
            <a:pPr>
              <a:lnSpc>
                <a:spcPct val="90000"/>
              </a:lnSpc>
              <a:spcBef>
                <a:spcPts val="1372"/>
              </a:spcBef>
              <a:spcAft>
                <a:spcPts val="1029"/>
              </a:spcAft>
              <a:buNone/>
            </a:pPr>
            <a:r>
              <a:rPr lang="id-ID" sz="2000" b="1" i="0" dirty="0">
                <a:effectLst/>
              </a:rPr>
              <a:t>Desa Wisata </a:t>
            </a:r>
            <a:r>
              <a:rPr lang="id-ID" sz="2000" b="1" i="0" dirty="0" err="1">
                <a:effectLst/>
              </a:rPr>
              <a:t>Kete</a:t>
            </a:r>
            <a:r>
              <a:rPr lang="id-ID" sz="2000" b="1" i="0" dirty="0">
                <a:effectLst/>
              </a:rPr>
              <a:t> </a:t>
            </a:r>
            <a:r>
              <a:rPr lang="id-ID" sz="2000" b="1" i="0" dirty="0" err="1">
                <a:effectLst/>
              </a:rPr>
              <a:t>Kesu</a:t>
            </a:r>
            <a:r>
              <a:rPr lang="id-ID" sz="2000" b="1" i="0" dirty="0">
                <a:effectLst/>
              </a:rPr>
              <a:t> (Toraja, Sulawesi Selatan)</a:t>
            </a:r>
            <a:endParaRPr lang="id-ID" sz="2000" b="0" i="0" dirty="0">
              <a:effectLst/>
            </a:endParaRPr>
          </a:p>
          <a:p>
            <a:pPr>
              <a:lnSpc>
                <a:spcPct val="90000"/>
              </a:lnSpc>
              <a:spcBef>
                <a:spcPts val="1029"/>
              </a:spcBef>
              <a:spcAft>
                <a:spcPts val="1029"/>
              </a:spcAft>
              <a:buFont typeface="Arial" panose="020B0604020202020204" pitchFamily="34" charset="0"/>
              <a:buChar char="•"/>
            </a:pPr>
            <a:r>
              <a:rPr lang="id-ID" sz="2000" b="1" i="0" dirty="0">
                <a:effectLst/>
              </a:rPr>
              <a:t>Lokasi</a:t>
            </a:r>
            <a:r>
              <a:rPr lang="id-ID" sz="2000" b="0" i="0" dirty="0">
                <a:effectLst/>
              </a:rPr>
              <a:t>: Kabupaten Toraja Utara.</a:t>
            </a:r>
          </a:p>
          <a:p>
            <a:pPr>
              <a:lnSpc>
                <a:spcPct val="90000"/>
              </a:lnSpc>
              <a:spcBef>
                <a:spcPts val="300"/>
              </a:spcBef>
              <a:spcAft>
                <a:spcPts val="300"/>
              </a:spcAft>
              <a:buFont typeface="Arial" panose="020B0604020202020204" pitchFamily="34" charset="0"/>
              <a:buChar char="•"/>
            </a:pPr>
            <a:r>
              <a:rPr lang="id-ID" sz="2000" b="1" i="0" dirty="0">
                <a:effectLst/>
              </a:rPr>
              <a:t>Daya Tarik</a:t>
            </a:r>
            <a:r>
              <a:rPr lang="id-ID" sz="2000" b="0" i="0" dirty="0">
                <a:effectLst/>
              </a:rPr>
              <a:t>:</a:t>
            </a:r>
          </a:p>
          <a:p>
            <a:pPr marL="742950" lvl="1" indent="-285750">
              <a:lnSpc>
                <a:spcPct val="90000"/>
              </a:lnSpc>
              <a:spcBef>
                <a:spcPts val="300"/>
              </a:spcBef>
              <a:spcAft>
                <a:spcPts val="1029"/>
              </a:spcAft>
              <a:buFont typeface="Arial" panose="020B0604020202020204" pitchFamily="34" charset="0"/>
              <a:buChar char="•"/>
            </a:pPr>
            <a:r>
              <a:rPr lang="id-ID" sz="2000" b="0" i="0" dirty="0">
                <a:effectLst/>
              </a:rPr>
              <a:t>Kuburan tebing dan rumah adat </a:t>
            </a:r>
            <a:r>
              <a:rPr lang="id-ID" sz="2000" b="0" i="0" dirty="0" err="1">
                <a:effectLst/>
              </a:rPr>
              <a:t>Tongkonan</a:t>
            </a:r>
            <a:r>
              <a:rPr lang="id-ID" sz="2000" b="0" i="0" dirty="0">
                <a:effectLst/>
              </a:rPr>
              <a:t>.</a:t>
            </a:r>
          </a:p>
          <a:p>
            <a:pPr marL="742950" lvl="1" indent="-285750">
              <a:lnSpc>
                <a:spcPct val="90000"/>
              </a:lnSpc>
              <a:spcBef>
                <a:spcPts val="300"/>
              </a:spcBef>
              <a:spcAft>
                <a:spcPts val="1029"/>
              </a:spcAft>
              <a:buFont typeface="Arial" panose="020B0604020202020204" pitchFamily="34" charset="0"/>
              <a:buChar char="•"/>
            </a:pPr>
            <a:r>
              <a:rPr lang="id-ID" sz="2000" b="0" i="0" dirty="0">
                <a:effectLst/>
              </a:rPr>
              <a:t>Tradisi pemakaman khas Toraja (Rambu Solo).</a:t>
            </a:r>
          </a:p>
          <a:p>
            <a:pPr marL="742950" lvl="1" indent="-285750">
              <a:lnSpc>
                <a:spcPct val="90000"/>
              </a:lnSpc>
              <a:spcBef>
                <a:spcPts val="300"/>
              </a:spcBef>
              <a:spcAft>
                <a:spcPts val="1029"/>
              </a:spcAft>
              <a:buFont typeface="Arial" panose="020B0604020202020204" pitchFamily="34" charset="0"/>
              <a:buChar char="•"/>
            </a:pPr>
            <a:r>
              <a:rPr lang="id-ID" sz="2000" b="0" i="0" dirty="0">
                <a:effectLst/>
              </a:rPr>
              <a:t>Lanskap persawahan dan bukit hijau.</a:t>
            </a:r>
          </a:p>
          <a:p>
            <a:pPr>
              <a:lnSpc>
                <a:spcPct val="90000"/>
              </a:lnSpc>
              <a:spcBef>
                <a:spcPts val="300"/>
              </a:spcBef>
              <a:spcAft>
                <a:spcPts val="1029"/>
              </a:spcAft>
              <a:buFont typeface="Arial" panose="020B0604020202020204" pitchFamily="34" charset="0"/>
              <a:buChar char="•"/>
            </a:pPr>
            <a:r>
              <a:rPr lang="id-ID" sz="2000" b="1" i="0" dirty="0">
                <a:effectLst/>
              </a:rPr>
              <a:t>Aktivitas</a:t>
            </a:r>
            <a:r>
              <a:rPr lang="id-ID" sz="2000" b="0" i="0" dirty="0">
                <a:effectLst/>
              </a:rPr>
              <a:t>: Jelajah situs adat, fotografi budaya, </a:t>
            </a:r>
            <a:r>
              <a:rPr lang="id-ID" sz="2000" b="0" i="0" dirty="0" err="1">
                <a:effectLst/>
              </a:rPr>
              <a:t>trekking</a:t>
            </a:r>
            <a:r>
              <a:rPr lang="id-ID" sz="2000" b="0" i="0" dirty="0">
                <a:effectLst/>
              </a:rPr>
              <a:t>.</a:t>
            </a:r>
          </a:p>
          <a:p>
            <a:pPr>
              <a:lnSpc>
                <a:spcPct val="90000"/>
              </a:lnSpc>
            </a:pPr>
            <a:endParaRPr lang="id-ID" sz="2000" dirty="0"/>
          </a:p>
        </p:txBody>
      </p:sp>
      <p:pic>
        <p:nvPicPr>
          <p:cNvPr id="1026" name="Picture 2" descr="7 Desa Wisata yang Mengusung Konsep Sustainable Tourism">
            <a:extLst>
              <a:ext uri="{FF2B5EF4-FFF2-40B4-BE49-F238E27FC236}">
                <a16:creationId xmlns:a16="http://schemas.microsoft.com/office/drawing/2014/main" id="{A1F84BAB-0DF2-E394-4DE7-0D188984FB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7372" r="12707" b="2"/>
          <a:stretch/>
        </p:blipFill>
        <p:spPr bwMode="auto">
          <a:xfrm>
            <a:off x="4648200" y="1600200"/>
            <a:ext cx="4038600" cy="4525963"/>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833236"/>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C69A856A-E089-9D35-BC5C-4D491C118146}"/>
              </a:ext>
            </a:extLst>
          </p:cNvPr>
          <p:cNvSpPr>
            <a:spLocks noGrp="1"/>
          </p:cNvSpPr>
          <p:nvPr>
            <p:ph sz="half" idx="1"/>
          </p:nvPr>
        </p:nvSpPr>
        <p:spPr>
          <a:xfrm>
            <a:off x="457200" y="836712"/>
            <a:ext cx="4038600" cy="5289451"/>
          </a:xfrm>
        </p:spPr>
        <p:txBody>
          <a:bodyPr>
            <a:normAutofit/>
          </a:bodyPr>
          <a:lstStyle/>
          <a:p>
            <a:pPr>
              <a:lnSpc>
                <a:spcPct val="90000"/>
              </a:lnSpc>
              <a:spcBef>
                <a:spcPts val="1372"/>
              </a:spcBef>
              <a:spcAft>
                <a:spcPts val="1029"/>
              </a:spcAft>
              <a:buNone/>
            </a:pPr>
            <a:r>
              <a:rPr lang="id-ID" sz="2000" b="1" i="0" dirty="0">
                <a:effectLst/>
              </a:rPr>
              <a:t>Desa Wisata </a:t>
            </a:r>
            <a:r>
              <a:rPr lang="id-ID" sz="2000" b="1" i="0" dirty="0" err="1">
                <a:effectLst/>
              </a:rPr>
              <a:t>Cisaat</a:t>
            </a:r>
            <a:r>
              <a:rPr lang="id-ID" sz="2000" b="1" i="0" dirty="0">
                <a:effectLst/>
              </a:rPr>
              <a:t> (Jawa Barat)</a:t>
            </a:r>
            <a:endParaRPr lang="id-ID" sz="2000" b="0" i="0" dirty="0">
              <a:effectLst/>
            </a:endParaRPr>
          </a:p>
          <a:p>
            <a:pPr>
              <a:lnSpc>
                <a:spcPct val="90000"/>
              </a:lnSpc>
              <a:spcBef>
                <a:spcPts val="1029"/>
              </a:spcBef>
              <a:spcAft>
                <a:spcPts val="1029"/>
              </a:spcAft>
              <a:buFont typeface="Arial" panose="020B0604020202020204" pitchFamily="34" charset="0"/>
              <a:buChar char="•"/>
            </a:pPr>
            <a:r>
              <a:rPr lang="id-ID" sz="2000" b="1" i="0" dirty="0">
                <a:effectLst/>
              </a:rPr>
              <a:t>Lokasi</a:t>
            </a:r>
            <a:r>
              <a:rPr lang="id-ID" sz="2000" b="0" i="0" dirty="0">
                <a:effectLst/>
              </a:rPr>
              <a:t>: Kabupaten Sukabumi.</a:t>
            </a:r>
          </a:p>
          <a:p>
            <a:pPr>
              <a:lnSpc>
                <a:spcPct val="90000"/>
              </a:lnSpc>
              <a:spcBef>
                <a:spcPts val="300"/>
              </a:spcBef>
              <a:spcAft>
                <a:spcPts val="300"/>
              </a:spcAft>
              <a:buFont typeface="Arial" panose="020B0604020202020204" pitchFamily="34" charset="0"/>
              <a:buChar char="•"/>
            </a:pPr>
            <a:r>
              <a:rPr lang="id-ID" sz="2000" b="1" i="0" dirty="0">
                <a:effectLst/>
              </a:rPr>
              <a:t>Daya Tarik</a:t>
            </a:r>
            <a:r>
              <a:rPr lang="id-ID" sz="2000" b="0" i="0" dirty="0">
                <a:effectLst/>
              </a:rPr>
              <a:t>:</a:t>
            </a:r>
          </a:p>
          <a:p>
            <a:pPr marL="742950" lvl="1" indent="-285750">
              <a:lnSpc>
                <a:spcPct val="90000"/>
              </a:lnSpc>
              <a:spcBef>
                <a:spcPts val="300"/>
              </a:spcBef>
              <a:spcAft>
                <a:spcPts val="1029"/>
              </a:spcAft>
              <a:buFont typeface="Arial" panose="020B0604020202020204" pitchFamily="34" charset="0"/>
              <a:buChar char="•"/>
            </a:pPr>
            <a:r>
              <a:rPr lang="id-ID" sz="2000" b="0" i="0" dirty="0">
                <a:effectLst/>
              </a:rPr>
              <a:t>Sungai dengan air jernih dan aktivitas </a:t>
            </a:r>
            <a:r>
              <a:rPr lang="id-ID" sz="2000" b="0" i="0" dirty="0" err="1">
                <a:effectLst/>
              </a:rPr>
              <a:t>tubing</a:t>
            </a:r>
            <a:r>
              <a:rPr lang="id-ID" sz="2000" b="0" i="0" dirty="0">
                <a:effectLst/>
              </a:rPr>
              <a:t>/arung jeram.</a:t>
            </a:r>
          </a:p>
          <a:p>
            <a:pPr marL="742950" lvl="1" indent="-285750">
              <a:lnSpc>
                <a:spcPct val="90000"/>
              </a:lnSpc>
              <a:spcBef>
                <a:spcPts val="300"/>
              </a:spcBef>
              <a:spcAft>
                <a:spcPts val="1029"/>
              </a:spcAft>
              <a:buFont typeface="Arial" panose="020B0604020202020204" pitchFamily="34" charset="0"/>
              <a:buChar char="•"/>
            </a:pPr>
            <a:r>
              <a:rPr lang="id-ID" sz="2000" b="0" i="0" dirty="0">
                <a:effectLst/>
              </a:rPr>
              <a:t>Perkebunan teh dan kopi.</a:t>
            </a:r>
          </a:p>
          <a:p>
            <a:pPr marL="742950" lvl="1" indent="-285750">
              <a:lnSpc>
                <a:spcPct val="90000"/>
              </a:lnSpc>
              <a:spcBef>
                <a:spcPts val="300"/>
              </a:spcBef>
              <a:spcAft>
                <a:spcPts val="1029"/>
              </a:spcAft>
              <a:buFont typeface="Arial" panose="020B0604020202020204" pitchFamily="34" charset="0"/>
              <a:buChar char="•"/>
            </a:pPr>
            <a:r>
              <a:rPr lang="id-ID" sz="2000" b="0" i="0" dirty="0" err="1">
                <a:effectLst/>
              </a:rPr>
              <a:t>Homestay</a:t>
            </a:r>
            <a:r>
              <a:rPr lang="id-ID" sz="2000" b="0" i="0" dirty="0">
                <a:effectLst/>
              </a:rPr>
              <a:t> dengan nuansa pedesaan Sunda.</a:t>
            </a:r>
          </a:p>
          <a:p>
            <a:pPr>
              <a:lnSpc>
                <a:spcPct val="90000"/>
              </a:lnSpc>
              <a:spcBef>
                <a:spcPts val="300"/>
              </a:spcBef>
              <a:spcAft>
                <a:spcPts val="1029"/>
              </a:spcAft>
              <a:buFont typeface="Arial" panose="020B0604020202020204" pitchFamily="34" charset="0"/>
              <a:buChar char="•"/>
            </a:pPr>
            <a:r>
              <a:rPr lang="id-ID" sz="2000" b="1" i="0" dirty="0">
                <a:effectLst/>
              </a:rPr>
              <a:t>Aktivitas</a:t>
            </a:r>
            <a:r>
              <a:rPr lang="id-ID" sz="2000" b="0" i="0" dirty="0">
                <a:effectLst/>
              </a:rPr>
              <a:t>: Wisata air, belajar membajak sawah, menikmati kopi lokal.</a:t>
            </a:r>
          </a:p>
          <a:p>
            <a:pPr>
              <a:lnSpc>
                <a:spcPct val="90000"/>
              </a:lnSpc>
            </a:pPr>
            <a:endParaRPr lang="id-ID" sz="2000" dirty="0"/>
          </a:p>
        </p:txBody>
      </p:sp>
      <p:pic>
        <p:nvPicPr>
          <p:cNvPr id="2050" name="Picture 2" descr="SFIDN FITS | Blog | 10 Desa Wisata Terbaik di Indonesia">
            <a:extLst>
              <a:ext uri="{FF2B5EF4-FFF2-40B4-BE49-F238E27FC236}">
                <a16:creationId xmlns:a16="http://schemas.microsoft.com/office/drawing/2014/main" id="{C5EFD85B-DE8B-F2C2-33E1-A817AC09D80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648200" y="2519429"/>
            <a:ext cx="4038600" cy="2687504"/>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6975508"/>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A32A6C03-B6CD-4536-F231-D8AD39F92748}"/>
              </a:ext>
            </a:extLst>
          </p:cNvPr>
          <p:cNvSpPr>
            <a:spLocks noGrp="1"/>
          </p:cNvSpPr>
          <p:nvPr>
            <p:ph sz="half" idx="1"/>
          </p:nvPr>
        </p:nvSpPr>
        <p:spPr>
          <a:xfrm>
            <a:off x="457200" y="980728"/>
            <a:ext cx="4038600" cy="5145435"/>
          </a:xfrm>
        </p:spPr>
        <p:txBody>
          <a:bodyPr>
            <a:normAutofit/>
          </a:bodyPr>
          <a:lstStyle/>
          <a:p>
            <a:pPr>
              <a:lnSpc>
                <a:spcPct val="90000"/>
              </a:lnSpc>
              <a:spcBef>
                <a:spcPts val="1372"/>
              </a:spcBef>
              <a:spcAft>
                <a:spcPts val="1029"/>
              </a:spcAft>
              <a:buNone/>
            </a:pPr>
            <a:r>
              <a:rPr lang="id-ID" sz="1800" b="1" i="0" dirty="0">
                <a:effectLst/>
              </a:rPr>
              <a:t> Desa Wisata Tomok (Samosir, Sumatera Utara)</a:t>
            </a:r>
            <a:endParaRPr lang="id-ID" sz="1800" b="0" i="0" dirty="0">
              <a:effectLst/>
            </a:endParaRPr>
          </a:p>
          <a:p>
            <a:pPr>
              <a:lnSpc>
                <a:spcPct val="90000"/>
              </a:lnSpc>
              <a:spcBef>
                <a:spcPts val="1029"/>
              </a:spcBef>
              <a:spcAft>
                <a:spcPts val="1029"/>
              </a:spcAft>
              <a:buFont typeface="Arial" panose="020B0604020202020204" pitchFamily="34" charset="0"/>
              <a:buChar char="•"/>
            </a:pPr>
            <a:r>
              <a:rPr lang="id-ID" sz="1800" b="1" i="0" dirty="0">
                <a:effectLst/>
              </a:rPr>
              <a:t>Lokasi</a:t>
            </a:r>
            <a:r>
              <a:rPr lang="id-ID" sz="1800" b="0" i="0" dirty="0">
                <a:effectLst/>
              </a:rPr>
              <a:t>: Pulau Samosir, Danau Toba.</a:t>
            </a:r>
          </a:p>
          <a:p>
            <a:pPr>
              <a:lnSpc>
                <a:spcPct val="90000"/>
              </a:lnSpc>
              <a:spcBef>
                <a:spcPts val="300"/>
              </a:spcBef>
              <a:spcAft>
                <a:spcPts val="300"/>
              </a:spcAft>
              <a:buFont typeface="Arial" panose="020B0604020202020204" pitchFamily="34" charset="0"/>
              <a:buChar char="•"/>
            </a:pPr>
            <a:r>
              <a:rPr lang="id-ID" sz="1800" b="1" i="0" dirty="0">
                <a:effectLst/>
              </a:rPr>
              <a:t>Daya Tarik</a:t>
            </a:r>
            <a:r>
              <a:rPr lang="id-ID" sz="1800" b="0" i="0" dirty="0">
                <a:effectLst/>
              </a:rPr>
              <a:t>:</a:t>
            </a:r>
          </a:p>
          <a:p>
            <a:pPr marL="742950" lvl="1" indent="-285750">
              <a:lnSpc>
                <a:spcPct val="90000"/>
              </a:lnSpc>
              <a:spcBef>
                <a:spcPts val="300"/>
              </a:spcBef>
              <a:spcAft>
                <a:spcPts val="1029"/>
              </a:spcAft>
              <a:buFont typeface="Arial" panose="020B0604020202020204" pitchFamily="34" charset="0"/>
              <a:buChar char="•"/>
            </a:pPr>
            <a:r>
              <a:rPr lang="id-ID" sz="1800" b="0" i="0" dirty="0">
                <a:effectLst/>
              </a:rPr>
              <a:t>Makam Raja Sidabutar dan budaya Batak Toba.</a:t>
            </a:r>
          </a:p>
          <a:p>
            <a:pPr marL="742950" lvl="1" indent="-285750">
              <a:lnSpc>
                <a:spcPct val="90000"/>
              </a:lnSpc>
              <a:spcBef>
                <a:spcPts val="300"/>
              </a:spcBef>
              <a:spcAft>
                <a:spcPts val="1029"/>
              </a:spcAft>
              <a:buFont typeface="Arial" panose="020B0604020202020204" pitchFamily="34" charset="0"/>
              <a:buChar char="•"/>
            </a:pPr>
            <a:r>
              <a:rPr lang="id-ID" sz="1800" b="0" i="0" dirty="0">
                <a:effectLst/>
              </a:rPr>
              <a:t>Ukiran tradisional Batak dan rumah adat.</a:t>
            </a:r>
          </a:p>
          <a:p>
            <a:pPr marL="742950" lvl="1" indent="-285750">
              <a:lnSpc>
                <a:spcPct val="90000"/>
              </a:lnSpc>
              <a:spcBef>
                <a:spcPts val="300"/>
              </a:spcBef>
              <a:spcAft>
                <a:spcPts val="1029"/>
              </a:spcAft>
              <a:buFont typeface="Arial" panose="020B0604020202020204" pitchFamily="34" charset="0"/>
              <a:buChar char="•"/>
            </a:pPr>
            <a:r>
              <a:rPr lang="id-ID" sz="1800" b="0" i="0" dirty="0">
                <a:effectLst/>
              </a:rPr>
              <a:t>Danau Toba dengan pemandangan eksotis.</a:t>
            </a:r>
          </a:p>
          <a:p>
            <a:pPr>
              <a:lnSpc>
                <a:spcPct val="90000"/>
              </a:lnSpc>
              <a:spcBef>
                <a:spcPts val="300"/>
              </a:spcBef>
              <a:spcAft>
                <a:spcPts val="1029"/>
              </a:spcAft>
              <a:buFont typeface="Arial" panose="020B0604020202020204" pitchFamily="34" charset="0"/>
              <a:buChar char="•"/>
            </a:pPr>
            <a:r>
              <a:rPr lang="id-ID" sz="1800" b="1" i="0" dirty="0">
                <a:effectLst/>
              </a:rPr>
              <a:t>Aktivitas</a:t>
            </a:r>
            <a:r>
              <a:rPr lang="id-ID" sz="1800" b="0" i="0" dirty="0">
                <a:effectLst/>
              </a:rPr>
              <a:t>: Menyewa perahu, melihat pertunjukan tari Batak, belanja ulos.</a:t>
            </a:r>
          </a:p>
          <a:p>
            <a:pPr>
              <a:lnSpc>
                <a:spcPct val="90000"/>
              </a:lnSpc>
            </a:pPr>
            <a:endParaRPr lang="id-ID" sz="1800" dirty="0"/>
          </a:p>
        </p:txBody>
      </p:sp>
      <p:pic>
        <p:nvPicPr>
          <p:cNvPr id="3074" name="Picture 2" descr="Desa wisata - Wikipedia bahasa Indonesia, ensiklopedia bebas">
            <a:extLst>
              <a:ext uri="{FF2B5EF4-FFF2-40B4-BE49-F238E27FC236}">
                <a16:creationId xmlns:a16="http://schemas.microsoft.com/office/drawing/2014/main" id="{7E48D631-612F-5D0B-EB97-2469E6609F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9961" r="29902" b="-1"/>
          <a:stretch/>
        </p:blipFill>
        <p:spPr bwMode="auto">
          <a:xfrm>
            <a:off x="4648200" y="1600200"/>
            <a:ext cx="4038600" cy="4525963"/>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1469299"/>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6ABEEB40-3F27-08C6-89B7-8F505CBEA891}"/>
              </a:ext>
            </a:extLst>
          </p:cNvPr>
          <p:cNvSpPr>
            <a:spLocks noGrp="1"/>
          </p:cNvSpPr>
          <p:nvPr>
            <p:ph sz="half" idx="1"/>
          </p:nvPr>
        </p:nvSpPr>
        <p:spPr>
          <a:xfrm>
            <a:off x="457200" y="980728"/>
            <a:ext cx="4038600" cy="5145435"/>
          </a:xfrm>
        </p:spPr>
        <p:txBody>
          <a:bodyPr>
            <a:normAutofit/>
          </a:bodyPr>
          <a:lstStyle/>
          <a:p>
            <a:pPr>
              <a:lnSpc>
                <a:spcPct val="90000"/>
              </a:lnSpc>
              <a:spcBef>
                <a:spcPts val="1372"/>
              </a:spcBef>
              <a:spcAft>
                <a:spcPts val="1029"/>
              </a:spcAft>
              <a:buNone/>
            </a:pPr>
            <a:r>
              <a:rPr lang="id-ID" sz="2000" b="1" i="0" dirty="0">
                <a:effectLst/>
              </a:rPr>
              <a:t> Desa Wisata </a:t>
            </a:r>
            <a:r>
              <a:rPr lang="id-ID" sz="2000" b="1" i="0" dirty="0" err="1">
                <a:effectLst/>
              </a:rPr>
              <a:t>Pujon</a:t>
            </a:r>
            <a:r>
              <a:rPr lang="id-ID" sz="2000" b="1" i="0" dirty="0">
                <a:effectLst/>
              </a:rPr>
              <a:t> Kidul (Malang, Jawa Timur)</a:t>
            </a:r>
            <a:endParaRPr lang="id-ID" sz="2000" b="0" i="0" dirty="0">
              <a:effectLst/>
            </a:endParaRPr>
          </a:p>
          <a:p>
            <a:pPr>
              <a:lnSpc>
                <a:spcPct val="90000"/>
              </a:lnSpc>
              <a:spcBef>
                <a:spcPts val="1029"/>
              </a:spcBef>
              <a:spcAft>
                <a:spcPts val="1029"/>
              </a:spcAft>
              <a:buFont typeface="Arial" panose="020B0604020202020204" pitchFamily="34" charset="0"/>
              <a:buChar char="•"/>
            </a:pPr>
            <a:r>
              <a:rPr lang="id-ID" sz="2000" b="1" i="0" dirty="0">
                <a:effectLst/>
              </a:rPr>
              <a:t>Lokasi</a:t>
            </a:r>
            <a:r>
              <a:rPr lang="id-ID" sz="2000" b="0" i="0" dirty="0">
                <a:effectLst/>
              </a:rPr>
              <a:t>: Kabupaten Malang.</a:t>
            </a:r>
          </a:p>
          <a:p>
            <a:pPr>
              <a:lnSpc>
                <a:spcPct val="90000"/>
              </a:lnSpc>
              <a:spcBef>
                <a:spcPts val="300"/>
              </a:spcBef>
              <a:spcAft>
                <a:spcPts val="300"/>
              </a:spcAft>
              <a:buFont typeface="Arial" panose="020B0604020202020204" pitchFamily="34" charset="0"/>
              <a:buChar char="•"/>
            </a:pPr>
            <a:r>
              <a:rPr lang="id-ID" sz="2000" b="1" i="0" dirty="0">
                <a:effectLst/>
              </a:rPr>
              <a:t>Daya Tarik</a:t>
            </a:r>
            <a:r>
              <a:rPr lang="id-ID" sz="2000" b="0" i="0" dirty="0">
                <a:effectLst/>
              </a:rPr>
              <a:t>:</a:t>
            </a:r>
          </a:p>
          <a:p>
            <a:pPr marL="742950" lvl="1" indent="-285750">
              <a:lnSpc>
                <a:spcPct val="90000"/>
              </a:lnSpc>
              <a:spcBef>
                <a:spcPts val="300"/>
              </a:spcBef>
              <a:spcAft>
                <a:spcPts val="1029"/>
              </a:spcAft>
              <a:buFont typeface="Arial" panose="020B0604020202020204" pitchFamily="34" charset="0"/>
              <a:buChar char="•"/>
            </a:pPr>
            <a:r>
              <a:rPr lang="id-ID" sz="2000" b="0" i="0" dirty="0">
                <a:effectLst/>
              </a:rPr>
              <a:t>"Kampung Wisata Sawah" dengan hamparan hijau.</a:t>
            </a:r>
          </a:p>
          <a:p>
            <a:pPr marL="742950" lvl="1" indent="-285750">
              <a:lnSpc>
                <a:spcPct val="90000"/>
              </a:lnSpc>
              <a:spcBef>
                <a:spcPts val="300"/>
              </a:spcBef>
              <a:spcAft>
                <a:spcPts val="1029"/>
              </a:spcAft>
              <a:buFont typeface="Arial" panose="020B0604020202020204" pitchFamily="34" charset="0"/>
              <a:buChar char="•"/>
            </a:pPr>
            <a:r>
              <a:rPr lang="id-ID" sz="2000" b="0" i="0" dirty="0">
                <a:effectLst/>
              </a:rPr>
              <a:t>Kebun stroberi dan peternakan sapi perah.</a:t>
            </a:r>
          </a:p>
          <a:p>
            <a:pPr marL="742950" lvl="1" indent="-285750">
              <a:lnSpc>
                <a:spcPct val="90000"/>
              </a:lnSpc>
              <a:spcBef>
                <a:spcPts val="300"/>
              </a:spcBef>
              <a:spcAft>
                <a:spcPts val="1029"/>
              </a:spcAft>
              <a:buFont typeface="Arial" panose="020B0604020202020204" pitchFamily="34" charset="0"/>
              <a:buChar char="•"/>
            </a:pPr>
            <a:r>
              <a:rPr lang="id-ID" sz="2000" b="0" i="0" dirty="0">
                <a:effectLst/>
              </a:rPr>
              <a:t>Suasana sejuk pegunungan.</a:t>
            </a:r>
          </a:p>
          <a:p>
            <a:pPr>
              <a:lnSpc>
                <a:spcPct val="90000"/>
              </a:lnSpc>
              <a:spcBef>
                <a:spcPts val="300"/>
              </a:spcBef>
              <a:spcAft>
                <a:spcPts val="1029"/>
              </a:spcAft>
              <a:buFont typeface="Arial" panose="020B0604020202020204" pitchFamily="34" charset="0"/>
              <a:buChar char="•"/>
            </a:pPr>
            <a:r>
              <a:rPr lang="id-ID" sz="2000" b="1" i="0" dirty="0">
                <a:effectLst/>
              </a:rPr>
              <a:t>Aktivitas</a:t>
            </a:r>
            <a:r>
              <a:rPr lang="id-ID" sz="2000" b="0" i="0" dirty="0">
                <a:effectLst/>
              </a:rPr>
              <a:t>: Memetik stroberi, memberi makan sapi, bersepeda di sawah.</a:t>
            </a:r>
          </a:p>
          <a:p>
            <a:pPr>
              <a:lnSpc>
                <a:spcPct val="90000"/>
              </a:lnSpc>
            </a:pPr>
            <a:endParaRPr lang="id-ID" sz="2000" dirty="0"/>
          </a:p>
        </p:txBody>
      </p:sp>
      <p:pic>
        <p:nvPicPr>
          <p:cNvPr id="4098" name="Picture 2" descr="7 Desa Wisata yang Mengusung Konsep Sustainable Tourism">
            <a:extLst>
              <a:ext uri="{FF2B5EF4-FFF2-40B4-BE49-F238E27FC236}">
                <a16:creationId xmlns:a16="http://schemas.microsoft.com/office/drawing/2014/main" id="{77852C7F-FA63-62ED-C6F6-D9CFCC100C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6418" r="24202"/>
          <a:stretch/>
        </p:blipFill>
        <p:spPr bwMode="auto">
          <a:xfrm>
            <a:off x="4648200" y="1600200"/>
            <a:ext cx="4038600" cy="4525963"/>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262879"/>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5B31423F-34B3-A410-41F6-000404103D19}"/>
              </a:ext>
            </a:extLst>
          </p:cNvPr>
          <p:cNvSpPr>
            <a:spLocks noGrp="1"/>
          </p:cNvSpPr>
          <p:nvPr>
            <p:ph sz="half" idx="1"/>
          </p:nvPr>
        </p:nvSpPr>
        <p:spPr>
          <a:xfrm>
            <a:off x="457200" y="1600200"/>
            <a:ext cx="4038600" cy="4525963"/>
          </a:xfrm>
        </p:spPr>
        <p:txBody>
          <a:bodyPr>
            <a:normAutofit/>
          </a:bodyPr>
          <a:lstStyle/>
          <a:p>
            <a:pPr>
              <a:lnSpc>
                <a:spcPct val="90000"/>
              </a:lnSpc>
              <a:spcBef>
                <a:spcPts val="1372"/>
              </a:spcBef>
              <a:spcAft>
                <a:spcPts val="1029"/>
              </a:spcAft>
              <a:buNone/>
            </a:pPr>
            <a:r>
              <a:rPr lang="id-ID" sz="2200" b="1" i="0">
                <a:effectLst/>
              </a:rPr>
              <a:t>Desa Wisata </a:t>
            </a:r>
            <a:r>
              <a:rPr lang="id-ID" sz="2200" b="1" i="0" err="1">
                <a:effectLst/>
              </a:rPr>
              <a:t>Trunyan</a:t>
            </a:r>
            <a:r>
              <a:rPr lang="id-ID" sz="2200" b="1" i="0">
                <a:effectLst/>
              </a:rPr>
              <a:t> (Bali)</a:t>
            </a:r>
            <a:endParaRPr lang="id-ID" sz="2200" b="0" i="0">
              <a:effectLst/>
            </a:endParaRPr>
          </a:p>
          <a:p>
            <a:pPr>
              <a:lnSpc>
                <a:spcPct val="90000"/>
              </a:lnSpc>
              <a:spcBef>
                <a:spcPts val="1029"/>
              </a:spcBef>
              <a:spcAft>
                <a:spcPts val="1029"/>
              </a:spcAft>
              <a:buFont typeface="Arial" panose="020B0604020202020204" pitchFamily="34" charset="0"/>
              <a:buChar char="•"/>
            </a:pPr>
            <a:r>
              <a:rPr lang="id-ID" sz="2200" b="1" i="0">
                <a:effectLst/>
              </a:rPr>
              <a:t>Lokasi</a:t>
            </a:r>
            <a:r>
              <a:rPr lang="id-ID" sz="2200" b="0" i="0">
                <a:effectLst/>
              </a:rPr>
              <a:t>: Kintamani, Bali.</a:t>
            </a:r>
          </a:p>
          <a:p>
            <a:pPr>
              <a:lnSpc>
                <a:spcPct val="90000"/>
              </a:lnSpc>
              <a:spcBef>
                <a:spcPts val="300"/>
              </a:spcBef>
              <a:spcAft>
                <a:spcPts val="300"/>
              </a:spcAft>
              <a:buFont typeface="Arial" panose="020B0604020202020204" pitchFamily="34" charset="0"/>
              <a:buChar char="•"/>
            </a:pPr>
            <a:r>
              <a:rPr lang="id-ID" sz="2200" b="1" i="0">
                <a:effectLst/>
              </a:rPr>
              <a:t>Daya Tarik</a:t>
            </a:r>
            <a:r>
              <a:rPr lang="id-ID" sz="2200" b="0" i="0">
                <a:effectLst/>
              </a:rPr>
              <a:t>:</a:t>
            </a:r>
          </a:p>
          <a:p>
            <a:pPr marL="742950" lvl="1" indent="-285750">
              <a:lnSpc>
                <a:spcPct val="90000"/>
              </a:lnSpc>
              <a:spcBef>
                <a:spcPts val="300"/>
              </a:spcBef>
              <a:spcAft>
                <a:spcPts val="1029"/>
              </a:spcAft>
              <a:buFont typeface="Arial" panose="020B0604020202020204" pitchFamily="34" charset="0"/>
              <a:buChar char="•"/>
            </a:pPr>
            <a:r>
              <a:rPr lang="id-ID" sz="2200" b="0" i="0">
                <a:effectLst/>
              </a:rPr>
              <a:t>Tradisi pemakaman unik (mayat tidak dikubur, tapi ditaruh di bawah pohon).</a:t>
            </a:r>
          </a:p>
          <a:p>
            <a:pPr marL="742950" lvl="1" indent="-285750">
              <a:lnSpc>
                <a:spcPct val="90000"/>
              </a:lnSpc>
              <a:spcBef>
                <a:spcPts val="300"/>
              </a:spcBef>
              <a:spcAft>
                <a:spcPts val="1029"/>
              </a:spcAft>
              <a:buFont typeface="Arial" panose="020B0604020202020204" pitchFamily="34" charset="0"/>
              <a:buChar char="•"/>
            </a:pPr>
            <a:r>
              <a:rPr lang="id-ID" sz="2200" b="0" i="0">
                <a:effectLst/>
              </a:rPr>
              <a:t>Danau Batur dan panorama gunung.</a:t>
            </a:r>
          </a:p>
          <a:p>
            <a:pPr marL="742950" lvl="1" indent="-285750">
              <a:lnSpc>
                <a:spcPct val="90000"/>
              </a:lnSpc>
              <a:spcBef>
                <a:spcPts val="300"/>
              </a:spcBef>
              <a:spcAft>
                <a:spcPts val="1029"/>
              </a:spcAft>
              <a:buFont typeface="Arial" panose="020B0604020202020204" pitchFamily="34" charset="0"/>
              <a:buChar char="•"/>
            </a:pPr>
            <a:r>
              <a:rPr lang="id-ID" sz="2200" b="0" i="0">
                <a:effectLst/>
              </a:rPr>
              <a:t>Kehidupan masyarakat Bali Aga yang berbeda dari Bali umumnya.</a:t>
            </a:r>
          </a:p>
          <a:p>
            <a:pPr>
              <a:lnSpc>
                <a:spcPct val="90000"/>
              </a:lnSpc>
            </a:pPr>
            <a:endParaRPr lang="id-ID" sz="2200"/>
          </a:p>
        </p:txBody>
      </p:sp>
      <p:pic>
        <p:nvPicPr>
          <p:cNvPr id="5122" name="Picture 2" descr="5 Desa Wisata di Indonesia yang Menginspirasi, Kunjungi Yuk Halaman all -  Kompas.com">
            <a:extLst>
              <a:ext uri="{FF2B5EF4-FFF2-40B4-BE49-F238E27FC236}">
                <a16:creationId xmlns:a16="http://schemas.microsoft.com/office/drawing/2014/main" id="{81796CA1-2B53-8ADA-E844-7316C55DA4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3091" r="27529"/>
          <a:stretch/>
        </p:blipFill>
        <p:spPr bwMode="auto">
          <a:xfrm>
            <a:off x="4648200" y="1600200"/>
            <a:ext cx="4038600" cy="4525963"/>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2428854"/>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51B16940-261A-14AB-37DE-CB5A5F91409B}"/>
              </a:ext>
            </a:extLst>
          </p:cNvPr>
          <p:cNvSpPr>
            <a:spLocks noGrp="1"/>
          </p:cNvSpPr>
          <p:nvPr>
            <p:ph sz="half" idx="1"/>
          </p:nvPr>
        </p:nvSpPr>
        <p:spPr>
          <a:xfrm>
            <a:off x="457200" y="1600200"/>
            <a:ext cx="4038600" cy="4525963"/>
          </a:xfrm>
        </p:spPr>
        <p:txBody>
          <a:bodyPr>
            <a:normAutofit/>
          </a:bodyPr>
          <a:lstStyle/>
          <a:p>
            <a:pPr>
              <a:lnSpc>
                <a:spcPct val="90000"/>
              </a:lnSpc>
              <a:spcBef>
                <a:spcPts val="1372"/>
              </a:spcBef>
              <a:spcAft>
                <a:spcPts val="1029"/>
              </a:spcAft>
              <a:buNone/>
            </a:pPr>
            <a:r>
              <a:rPr lang="id-ID" sz="1800" b="1" i="0">
                <a:effectLst/>
              </a:rPr>
              <a:t>Desa Wisata Wae Rebo (Nusa Tenggara Timur)</a:t>
            </a:r>
            <a:endParaRPr lang="id-ID" sz="1800" b="0" i="0">
              <a:effectLst/>
            </a:endParaRPr>
          </a:p>
          <a:p>
            <a:pPr>
              <a:lnSpc>
                <a:spcPct val="90000"/>
              </a:lnSpc>
              <a:spcBef>
                <a:spcPts val="1029"/>
              </a:spcBef>
              <a:spcAft>
                <a:spcPts val="1029"/>
              </a:spcAft>
              <a:buFont typeface="Arial" panose="020B0604020202020204" pitchFamily="34" charset="0"/>
              <a:buChar char="•"/>
            </a:pPr>
            <a:r>
              <a:rPr lang="id-ID" sz="1800" b="1" i="0">
                <a:effectLst/>
              </a:rPr>
              <a:t>Lokasi</a:t>
            </a:r>
            <a:r>
              <a:rPr lang="id-ID" sz="1800" b="0" i="0">
                <a:effectLst/>
              </a:rPr>
              <a:t>: Kabupaten Manggarai.</a:t>
            </a:r>
          </a:p>
          <a:p>
            <a:pPr>
              <a:lnSpc>
                <a:spcPct val="90000"/>
              </a:lnSpc>
              <a:spcBef>
                <a:spcPts val="300"/>
              </a:spcBef>
              <a:spcAft>
                <a:spcPts val="300"/>
              </a:spcAft>
              <a:buFont typeface="Arial" panose="020B0604020202020204" pitchFamily="34" charset="0"/>
              <a:buChar char="•"/>
            </a:pPr>
            <a:r>
              <a:rPr lang="id-ID" sz="1800" b="1" i="0">
                <a:effectLst/>
              </a:rPr>
              <a:t>Daya Tarik</a:t>
            </a:r>
            <a:r>
              <a:rPr lang="id-ID" sz="1800" b="0" i="0">
                <a:effectLst/>
              </a:rPr>
              <a:t>:</a:t>
            </a:r>
          </a:p>
          <a:p>
            <a:pPr marL="742950" lvl="1" indent="-285750">
              <a:lnSpc>
                <a:spcPct val="90000"/>
              </a:lnSpc>
              <a:spcBef>
                <a:spcPts val="300"/>
              </a:spcBef>
              <a:spcAft>
                <a:spcPts val="1029"/>
              </a:spcAft>
              <a:buFont typeface="Arial" panose="020B0604020202020204" pitchFamily="34" charset="0"/>
              <a:buChar char="•"/>
            </a:pPr>
            <a:r>
              <a:rPr lang="id-ID" sz="1800" b="0" i="0">
                <a:effectLst/>
              </a:rPr>
              <a:t>Rumah adat berbentuk kerucut (</a:t>
            </a:r>
            <a:r>
              <a:rPr lang="id-ID" sz="1800" b="0" i="0" err="1">
                <a:effectLst/>
              </a:rPr>
              <a:t>Mbaru</a:t>
            </a:r>
            <a:r>
              <a:rPr lang="id-ID" sz="1800" b="0" i="0">
                <a:effectLst/>
              </a:rPr>
              <a:t> </a:t>
            </a:r>
            <a:r>
              <a:rPr lang="id-ID" sz="1800" b="0" i="0" err="1">
                <a:effectLst/>
              </a:rPr>
              <a:t>Niang</a:t>
            </a:r>
            <a:r>
              <a:rPr lang="id-ID" sz="1800" b="0" i="0">
                <a:effectLst/>
              </a:rPr>
              <a:t>).</a:t>
            </a:r>
          </a:p>
          <a:p>
            <a:pPr marL="742950" lvl="1" indent="-285750">
              <a:lnSpc>
                <a:spcPct val="90000"/>
              </a:lnSpc>
              <a:spcBef>
                <a:spcPts val="300"/>
              </a:spcBef>
              <a:spcAft>
                <a:spcPts val="1029"/>
              </a:spcAft>
              <a:buFont typeface="Arial" panose="020B0604020202020204" pitchFamily="34" charset="0"/>
              <a:buChar char="•"/>
            </a:pPr>
            <a:r>
              <a:rPr lang="id-ID" sz="1800" b="0" i="0">
                <a:effectLst/>
              </a:rPr>
              <a:t>Alam pegunungan yang masih perawan.</a:t>
            </a:r>
          </a:p>
          <a:p>
            <a:pPr marL="742950" lvl="1" indent="-285750">
              <a:lnSpc>
                <a:spcPct val="90000"/>
              </a:lnSpc>
              <a:spcBef>
                <a:spcPts val="300"/>
              </a:spcBef>
              <a:spcAft>
                <a:spcPts val="1029"/>
              </a:spcAft>
              <a:buFont typeface="Arial" panose="020B0604020202020204" pitchFamily="34" charset="0"/>
              <a:buChar char="•"/>
            </a:pPr>
            <a:r>
              <a:rPr lang="id-ID" sz="1800" b="0" i="0">
                <a:effectLst/>
              </a:rPr>
              <a:t>Budaya masyarakat Manggarai.</a:t>
            </a:r>
          </a:p>
          <a:p>
            <a:pPr>
              <a:lnSpc>
                <a:spcPct val="90000"/>
              </a:lnSpc>
              <a:spcBef>
                <a:spcPts val="300"/>
              </a:spcBef>
              <a:spcAft>
                <a:spcPts val="1029"/>
              </a:spcAft>
              <a:buFont typeface="Arial" panose="020B0604020202020204" pitchFamily="34" charset="0"/>
              <a:buChar char="•"/>
            </a:pPr>
            <a:r>
              <a:rPr lang="id-ID" sz="1800" b="1" i="0">
                <a:effectLst/>
              </a:rPr>
              <a:t>Aktivitas</a:t>
            </a:r>
            <a:r>
              <a:rPr lang="id-ID" sz="1800" b="0" i="0">
                <a:effectLst/>
              </a:rPr>
              <a:t>: </a:t>
            </a:r>
            <a:r>
              <a:rPr lang="id-ID" sz="1800" b="0" i="0" err="1">
                <a:effectLst/>
              </a:rPr>
              <a:t>Trekking</a:t>
            </a:r>
            <a:r>
              <a:rPr lang="id-ID" sz="1800" b="0" i="0">
                <a:effectLst/>
              </a:rPr>
              <a:t>, menginap di rumah adat, belajar tenun tradisional.</a:t>
            </a:r>
          </a:p>
          <a:p>
            <a:pPr>
              <a:lnSpc>
                <a:spcPct val="90000"/>
              </a:lnSpc>
            </a:pPr>
            <a:endParaRPr lang="id-ID" sz="1800"/>
          </a:p>
        </p:txBody>
      </p:sp>
      <p:pic>
        <p:nvPicPr>
          <p:cNvPr id="6146" name="Picture 2" descr="5 Contoh Pariwisata Berkelanjutan di Indonesia yang Menarik Dikunjungi |  kumparan.com">
            <a:extLst>
              <a:ext uri="{FF2B5EF4-FFF2-40B4-BE49-F238E27FC236}">
                <a16:creationId xmlns:a16="http://schemas.microsoft.com/office/drawing/2014/main" id="{39C81D7B-7D30-4AA1-33F9-DA7A2326D03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30515" r="19515" b="-1"/>
          <a:stretch/>
        </p:blipFill>
        <p:spPr bwMode="auto">
          <a:xfrm>
            <a:off x="4648200" y="1600200"/>
            <a:ext cx="4038600" cy="4525963"/>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4508987"/>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E03D5969-3ABC-3613-894E-C7FB7889BB48}"/>
              </a:ext>
            </a:extLst>
          </p:cNvPr>
          <p:cNvSpPr>
            <a:spLocks noGrp="1"/>
          </p:cNvSpPr>
          <p:nvPr>
            <p:ph idx="1"/>
          </p:nvPr>
        </p:nvSpPr>
        <p:spPr>
          <a:xfrm>
            <a:off x="611560" y="692696"/>
            <a:ext cx="7704856" cy="5633057"/>
          </a:xfrm>
        </p:spPr>
        <p:txBody>
          <a:bodyPr>
            <a:normAutofit fontScale="70000" lnSpcReduction="20000"/>
          </a:bodyPr>
          <a:lstStyle/>
          <a:p>
            <a:pPr algn="l">
              <a:spcBef>
                <a:spcPts val="1372"/>
              </a:spcBef>
              <a:spcAft>
                <a:spcPts val="1029"/>
              </a:spcAft>
              <a:buNone/>
            </a:pPr>
            <a:r>
              <a:rPr lang="id-ID" sz="3400" b="1" i="0" dirty="0">
                <a:solidFill>
                  <a:srgbClr val="404040"/>
                </a:solidFill>
                <a:effectLst/>
                <a:latin typeface="DeepSeek-CJK-patch"/>
              </a:rPr>
              <a:t>Keunikan dari Desa Wisata:</a:t>
            </a:r>
            <a:endParaRPr lang="id-ID" sz="3400" b="0" i="0" dirty="0">
              <a:solidFill>
                <a:srgbClr val="404040"/>
              </a:solidFill>
              <a:effectLst/>
              <a:latin typeface="DeepSeek-CJK-patch"/>
            </a:endParaRPr>
          </a:p>
          <a:p>
            <a:pPr algn="l">
              <a:lnSpc>
                <a:spcPct val="170000"/>
              </a:lnSpc>
              <a:spcBef>
                <a:spcPts val="1029"/>
              </a:spcBef>
              <a:spcAft>
                <a:spcPts val="1029"/>
              </a:spcAft>
              <a:buFont typeface="Arial" panose="020B0604020202020204" pitchFamily="34" charset="0"/>
              <a:buChar char="•"/>
            </a:pPr>
            <a:r>
              <a:rPr lang="id-ID" b="1" i="0" dirty="0">
                <a:solidFill>
                  <a:srgbClr val="404040"/>
                </a:solidFill>
                <a:effectLst/>
                <a:latin typeface="DeepSeek-CJK-patch"/>
              </a:rPr>
              <a:t>Edukasi</a:t>
            </a:r>
            <a:r>
              <a:rPr lang="id-ID" b="0" i="0" dirty="0">
                <a:solidFill>
                  <a:srgbClr val="404040"/>
                </a:solidFill>
                <a:effectLst/>
                <a:latin typeface="DeepSeek-CJK-patch"/>
              </a:rPr>
              <a:t>: Pengunjung bisa belajar langsung kehidupan pedesaan.</a:t>
            </a:r>
          </a:p>
          <a:p>
            <a:pPr algn="l">
              <a:lnSpc>
                <a:spcPct val="170000"/>
              </a:lnSpc>
              <a:spcBef>
                <a:spcPts val="300"/>
              </a:spcBef>
              <a:spcAft>
                <a:spcPts val="1029"/>
              </a:spcAft>
              <a:buFont typeface="Arial" panose="020B0604020202020204" pitchFamily="34" charset="0"/>
              <a:buChar char="•"/>
            </a:pPr>
            <a:r>
              <a:rPr lang="id-ID" b="1" i="0" dirty="0">
                <a:solidFill>
                  <a:srgbClr val="404040"/>
                </a:solidFill>
                <a:effectLst/>
                <a:latin typeface="DeepSeek-CJK-patch"/>
              </a:rPr>
              <a:t>Ekowisata</a:t>
            </a:r>
            <a:r>
              <a:rPr lang="id-ID" b="0" i="0" dirty="0">
                <a:solidFill>
                  <a:srgbClr val="404040"/>
                </a:solidFill>
                <a:effectLst/>
                <a:latin typeface="DeepSeek-CJK-patch"/>
              </a:rPr>
              <a:t>: Berbasis kelestarian alam dan budaya.</a:t>
            </a:r>
          </a:p>
          <a:p>
            <a:pPr algn="l">
              <a:lnSpc>
                <a:spcPct val="170000"/>
              </a:lnSpc>
              <a:spcBef>
                <a:spcPts val="300"/>
              </a:spcBef>
              <a:spcAft>
                <a:spcPts val="1029"/>
              </a:spcAft>
              <a:buFont typeface="Arial" panose="020B0604020202020204" pitchFamily="34" charset="0"/>
              <a:buChar char="•"/>
            </a:pPr>
            <a:r>
              <a:rPr lang="id-ID" b="1" i="0" dirty="0">
                <a:solidFill>
                  <a:srgbClr val="404040"/>
                </a:solidFill>
                <a:effectLst/>
                <a:latin typeface="DeepSeek-CJK-patch"/>
              </a:rPr>
              <a:t>Kearifan Lokal</a:t>
            </a:r>
            <a:r>
              <a:rPr lang="id-ID" b="0" i="0" dirty="0">
                <a:solidFill>
                  <a:srgbClr val="404040"/>
                </a:solidFill>
                <a:effectLst/>
                <a:latin typeface="DeepSeek-CJK-patch"/>
              </a:rPr>
              <a:t>: Setiap desa punya tradisi yang tidak ditemukan di tempat lain.</a:t>
            </a:r>
            <a:endParaRPr lang="en-US" b="0" i="0" dirty="0">
              <a:solidFill>
                <a:srgbClr val="404040"/>
              </a:solidFill>
              <a:effectLst/>
              <a:latin typeface="DeepSeek-CJK-patch"/>
            </a:endParaRPr>
          </a:p>
          <a:p>
            <a:pPr algn="l">
              <a:lnSpc>
                <a:spcPts val="2143"/>
              </a:lnSpc>
              <a:spcBef>
                <a:spcPts val="300"/>
              </a:spcBef>
              <a:spcAft>
                <a:spcPts val="1029"/>
              </a:spcAft>
              <a:buFont typeface="Arial" panose="020B0604020202020204" pitchFamily="34" charset="0"/>
              <a:buChar char="•"/>
            </a:pPr>
            <a:endParaRPr lang="en-US" dirty="0">
              <a:solidFill>
                <a:srgbClr val="404040"/>
              </a:solidFill>
              <a:latin typeface="DeepSeek-CJK-patch"/>
            </a:endParaRPr>
          </a:p>
          <a:p>
            <a:pPr>
              <a:lnSpc>
                <a:spcPct val="150000"/>
              </a:lnSpc>
              <a:spcBef>
                <a:spcPts val="300"/>
              </a:spcBef>
              <a:spcAft>
                <a:spcPts val="1029"/>
              </a:spcAft>
            </a:pPr>
            <a:r>
              <a:rPr lang="id-ID" b="1" kern="0" dirty="0">
                <a:effectLst/>
                <a:latin typeface="Times New Roman" panose="02020603050405020304" pitchFamily="18" charset="0"/>
                <a:ea typeface="Times New Roman" panose="02020603050405020304" pitchFamily="18" charset="0"/>
                <a:cs typeface="Times New Roman" panose="02020603050405020304" pitchFamily="18" charset="0"/>
              </a:rPr>
              <a:t>desa wisata bukan hanya sekadar tempat berlibur, tetapi juga merupakan konsep pembangunan pariwisata yang berkelanjutan dan berbasis masyarakat, yang memberikan manfaat ekonomi, sosial budaya, dan lingkungan bagi desa setempat.</a:t>
            </a:r>
            <a:endParaRPr lang="id-ID" b="1" kern="100" dirty="0">
              <a:effectLst/>
              <a:latin typeface="Aptos" panose="020B0004020202020204" pitchFamily="34" charset="0"/>
              <a:ea typeface="Aptos" panose="020B0004020202020204" pitchFamily="34" charset="0"/>
              <a:cs typeface="Times New Roman" panose="02020603050405020304" pitchFamily="18" charset="0"/>
            </a:endParaRPr>
          </a:p>
          <a:p>
            <a:pPr algn="l">
              <a:lnSpc>
                <a:spcPts val="2143"/>
              </a:lnSpc>
              <a:spcBef>
                <a:spcPts val="300"/>
              </a:spcBef>
              <a:spcAft>
                <a:spcPts val="1029"/>
              </a:spcAft>
              <a:buFont typeface="Arial" panose="020B0604020202020204" pitchFamily="34" charset="0"/>
              <a:buChar char="•"/>
            </a:pPr>
            <a:endParaRPr lang="id-ID" b="0" i="0" dirty="0">
              <a:solidFill>
                <a:srgbClr val="404040"/>
              </a:solidFill>
              <a:effectLst/>
              <a:latin typeface="DeepSeek-CJK-patch"/>
            </a:endParaRPr>
          </a:p>
          <a:p>
            <a:endParaRPr lang="id-ID" dirty="0"/>
          </a:p>
        </p:txBody>
      </p:sp>
    </p:spTree>
    <p:extLst>
      <p:ext uri="{BB962C8B-B14F-4D97-AF65-F5344CB8AC3E}">
        <p14:creationId xmlns:p14="http://schemas.microsoft.com/office/powerpoint/2010/main" val="1367738311"/>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dirty="0">
                <a:latin typeface="Arial" panose="020B0604020202020204" pitchFamily="34" charset="0"/>
                <a:ea typeface="+mj-ea"/>
                <a:cs typeface="Arial" panose="020B0604020202020204" pitchFamily="34" charset="0"/>
              </a:rPr>
              <a:t>DESA WISATA</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id-ID" dirty="0">
              <a:solidFill>
                <a:schemeClr val="tx1"/>
              </a:solidFill>
              <a:latin typeface="Cambria" panose="02040503050406030204" pitchFamily="18" charset="0"/>
              <a:cs typeface="Arial" panose="020B0604020202020204" pitchFamily="34" charset="0"/>
            </a:endParaRPr>
          </a:p>
        </p:txBody>
      </p:sp>
      <p:pic>
        <p:nvPicPr>
          <p:cNvPr id="2" name="Picture 2" descr="Apa itu Desa Wisata? – Desa Aman Damai">
            <a:extLst>
              <a:ext uri="{FF2B5EF4-FFF2-40B4-BE49-F238E27FC236}">
                <a16:creationId xmlns:a16="http://schemas.microsoft.com/office/drawing/2014/main" id="{F9891F1C-CA5C-5A4E-7FC7-C898070B7F4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799055" y="4344613"/>
            <a:ext cx="4805393" cy="1781549"/>
          </a:xfrm>
          <a:prstGeom prst="roundRect">
            <a:avLst>
              <a:gd name="adj" fmla="val 13043"/>
            </a:avLst>
          </a:prstGeom>
          <a:noFill/>
          <a:effectLst>
            <a:outerShdw blurRad="50800" dist="50800" dir="54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6" name="Kotak Teks 5">
            <a:extLst>
              <a:ext uri="{FF2B5EF4-FFF2-40B4-BE49-F238E27FC236}">
                <a16:creationId xmlns:a16="http://schemas.microsoft.com/office/drawing/2014/main" id="{9079180F-466B-815F-BF6B-34C08F1FFFDB}"/>
              </a:ext>
            </a:extLst>
          </p:cNvPr>
          <p:cNvSpPr txBox="1"/>
          <p:nvPr/>
        </p:nvSpPr>
        <p:spPr>
          <a:xfrm>
            <a:off x="611560" y="1700808"/>
            <a:ext cx="7632848" cy="2543197"/>
          </a:xfrm>
          <a:prstGeom prst="rect">
            <a:avLst/>
          </a:prstGeom>
          <a:noFill/>
        </p:spPr>
        <p:txBody>
          <a:bodyPr wrap="square">
            <a:spAutoFit/>
          </a:bodyPr>
          <a:lstStyle/>
          <a:p>
            <a:pPr marL="0" marR="0">
              <a:lnSpc>
                <a:spcPct val="150000"/>
              </a:lnSpc>
              <a:spcAft>
                <a:spcPts val="800"/>
              </a:spcAft>
            </a:pPr>
            <a:r>
              <a:rPr lang="id-ID" sz="1800" b="1" kern="0" dirty="0">
                <a:solidFill>
                  <a:srgbClr val="001D35"/>
                </a:solidFill>
                <a:effectLst/>
                <a:latin typeface="Times New Roman" panose="02020603050405020304" pitchFamily="18" charset="0"/>
                <a:ea typeface="Times New Roman" panose="02020603050405020304" pitchFamily="18" charset="0"/>
                <a:cs typeface="Times New Roman" panose="02020603050405020304" pitchFamily="18" charset="0"/>
              </a:rPr>
              <a:t>Pengertian Desa</a:t>
            </a:r>
            <a:r>
              <a:rPr lang="id-ID" sz="1800" kern="0" dirty="0">
                <a:solidFill>
                  <a:srgbClr val="001D35"/>
                </a:solidFill>
                <a:effectLst/>
                <a:latin typeface="Times New Roman" panose="02020603050405020304" pitchFamily="18" charset="0"/>
                <a:ea typeface="Times New Roman" panose="02020603050405020304" pitchFamily="18" charset="0"/>
                <a:cs typeface="Times New Roman" panose="02020603050405020304" pitchFamily="18" charset="0"/>
              </a:rPr>
              <a:t> wisata adalah sebuah konsep pengembangan wisata di mana masyarakat desa menjadi pelaku utama dalam mengelola potensi wisata lokal, mengintegrasikan atraksi, akomodasi, dan fasilitas pendukung dengan kehidupan masyarakat setempat. Tujuannya adalah memberdayakan masyarakat, melestarikan lingkungan, dan meningkatkan kesejahteraan melalui pariwisata yang berkelanjutan. </a:t>
            </a:r>
            <a:endParaRPr lang="id-ID" sz="16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84351B67-66B4-D660-7504-043ED8237F3B}"/>
              </a:ext>
            </a:extLst>
          </p:cNvPr>
          <p:cNvSpPr>
            <a:spLocks noGrp="1"/>
          </p:cNvSpPr>
          <p:nvPr>
            <p:ph idx="1"/>
          </p:nvPr>
        </p:nvSpPr>
        <p:spPr>
          <a:xfrm>
            <a:off x="457200" y="908720"/>
            <a:ext cx="8229600" cy="5217443"/>
          </a:xfrm>
        </p:spPr>
        <p:txBody>
          <a:bodyPr/>
          <a:lstStyle/>
          <a:p>
            <a:pPr marL="0" indent="0" algn="ctr">
              <a:buNone/>
            </a:pPr>
            <a:r>
              <a:rPr lang="en-US" dirty="0"/>
              <a:t>END</a:t>
            </a:r>
            <a:endParaRPr lang="id-ID" dirty="0"/>
          </a:p>
        </p:txBody>
      </p:sp>
    </p:spTree>
    <p:extLst>
      <p:ext uri="{BB962C8B-B14F-4D97-AF65-F5344CB8AC3E}">
        <p14:creationId xmlns:p14="http://schemas.microsoft.com/office/powerpoint/2010/main" val="3049932991"/>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id-ID" sz="2400" dirty="0">
              <a:solidFill>
                <a:schemeClr val="tx1"/>
              </a:solidFill>
              <a:latin typeface="Arial" panose="020B0604020202020204" pitchFamily="34" charset="0"/>
              <a:cs typeface="Arial" panose="020B0604020202020204" pitchFamily="34" charset="0"/>
            </a:endParaRPr>
          </a:p>
        </p:txBody>
      </p:sp>
      <p:sp>
        <p:nvSpPr>
          <p:cNvPr id="7" name="Kotak Teks 6">
            <a:extLst>
              <a:ext uri="{FF2B5EF4-FFF2-40B4-BE49-F238E27FC236}">
                <a16:creationId xmlns:a16="http://schemas.microsoft.com/office/drawing/2014/main" id="{84818646-161B-5F08-BD07-3C99A1F2DCE3}"/>
              </a:ext>
            </a:extLst>
          </p:cNvPr>
          <p:cNvSpPr txBox="1"/>
          <p:nvPr/>
        </p:nvSpPr>
        <p:spPr>
          <a:xfrm>
            <a:off x="457200" y="1024136"/>
            <a:ext cx="8507288" cy="3914148"/>
          </a:xfrm>
          <a:prstGeom prst="rect">
            <a:avLst/>
          </a:prstGeom>
          <a:noFill/>
        </p:spPr>
        <p:txBody>
          <a:bodyPr wrap="square">
            <a:spAutoFit/>
          </a:bodyPr>
          <a:lstStyle/>
          <a:p>
            <a:pPr marL="0" marR="0">
              <a:lnSpc>
                <a:spcPct val="150000"/>
              </a:lnSpc>
              <a:spcAft>
                <a:spcPts val="800"/>
              </a:spcAft>
            </a:pPr>
            <a:r>
              <a:rPr lang="id-ID" sz="2400" kern="0" dirty="0">
                <a:effectLst/>
                <a:latin typeface="Times New Roman" panose="02020603050405020304" pitchFamily="18" charset="0"/>
                <a:ea typeface="Times New Roman" panose="02020603050405020304" pitchFamily="18" charset="0"/>
                <a:cs typeface="Times New Roman" panose="02020603050405020304" pitchFamily="18" charset="0"/>
              </a:rPr>
              <a:t>Desa wisata merupakan  suatu kawasan perdesaan yang memiliki potensi daya tarik wisata alam, budaya, buatan, atau kombinasi ketiganya, serta memiliki fasilitas pendukung dan dikelola oleh masyarakat setempat secara aktif. Desa wisata menawarkan pengalaman otentik kepada wisatawan untuk merasakan kehidupan pedesaan yang khas, berinteraksi dengan masyarakat lokal, dan menikmati potensi yang dimiliki desa tersebut.</a:t>
            </a:r>
            <a:endParaRPr lang="id-ID"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05DFE65A-4555-DFA5-358E-00A02567DA56}"/>
              </a:ext>
            </a:extLst>
          </p:cNvPr>
          <p:cNvSpPr>
            <a:spLocks noGrp="1"/>
          </p:cNvSpPr>
          <p:nvPr>
            <p:ph idx="1"/>
          </p:nvPr>
        </p:nvSpPr>
        <p:spPr>
          <a:xfrm>
            <a:off x="251520" y="1268760"/>
            <a:ext cx="8064896" cy="4857403"/>
          </a:xfrm>
        </p:spPr>
        <p:txBody>
          <a:bodyPr/>
          <a:lstStyle/>
          <a:p>
            <a:r>
              <a:rPr lang="id-ID" b="1" kern="0" dirty="0">
                <a:effectLst/>
                <a:latin typeface="Times New Roman" panose="02020603050405020304" pitchFamily="18" charset="0"/>
                <a:ea typeface="Times New Roman" panose="02020603050405020304" pitchFamily="18" charset="0"/>
                <a:cs typeface="Times New Roman" panose="02020603050405020304" pitchFamily="18" charset="0"/>
              </a:rPr>
              <a:t>Desa wisata</a:t>
            </a:r>
            <a:r>
              <a:rPr lang="id-ID" kern="0" dirty="0">
                <a:effectLst/>
                <a:latin typeface="Times New Roman" panose="02020603050405020304" pitchFamily="18" charset="0"/>
                <a:ea typeface="Times New Roman" panose="02020603050405020304" pitchFamily="18" charset="0"/>
                <a:cs typeface="Times New Roman" panose="02020603050405020304" pitchFamily="18" charset="0"/>
              </a:rPr>
              <a:t> adalah suatu wilayah pedesaan yang memiliki potensi keunikan dan daya tarik tertentu, baik dari segi budaya, alam, maupun hasil kerajinan, yang dikelola dan dikembangkan secara terpadu sebagai destinasi wisata oleh masyarakat setempat. Tujuan utamanya adalah meningkatkan kesejahteraan masyarakat desa melalui kegiatan pariwisata yang berkelanjutan.</a:t>
            </a:r>
            <a:endParaRPr lang="id-ID"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id-ID" dirty="0"/>
          </a:p>
        </p:txBody>
      </p:sp>
    </p:spTree>
    <p:extLst>
      <p:ext uri="{BB962C8B-B14F-4D97-AF65-F5344CB8AC3E}">
        <p14:creationId xmlns:p14="http://schemas.microsoft.com/office/powerpoint/2010/main" val="3950873682"/>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45143DA0-FC22-F4E2-2389-D1E3354A1483}"/>
              </a:ext>
            </a:extLst>
          </p:cNvPr>
          <p:cNvSpPr>
            <a:spLocks noGrp="1"/>
          </p:cNvSpPr>
          <p:nvPr>
            <p:ph idx="1"/>
          </p:nvPr>
        </p:nvSpPr>
        <p:spPr>
          <a:xfrm>
            <a:off x="467544" y="620688"/>
            <a:ext cx="8219256" cy="5505475"/>
          </a:xfrm>
        </p:spPr>
        <p:txBody>
          <a:bodyPr>
            <a:normAutofit fontScale="92500" lnSpcReduction="10000"/>
          </a:bodyPr>
          <a:lstStyle/>
          <a:p>
            <a:pPr marL="0" indent="0" algn="ctr">
              <a:buNone/>
            </a:pPr>
            <a:r>
              <a:rPr lang="id-ID" sz="3600" b="1" kern="0" dirty="0">
                <a:effectLst/>
                <a:latin typeface="Times New Roman" panose="02020603050405020304" pitchFamily="18" charset="0"/>
                <a:ea typeface="Times New Roman" panose="02020603050405020304" pitchFamily="18" charset="0"/>
              </a:rPr>
              <a:t>Karakteristik utama desa wisata</a:t>
            </a:r>
            <a:endParaRPr lang="en-US" sz="3600" b="1" kern="0" dirty="0">
              <a:effectLst/>
              <a:latin typeface="Times New Roman" panose="02020603050405020304" pitchFamily="18" charset="0"/>
              <a:ea typeface="Times New Roman" panose="02020603050405020304" pitchFamily="18" charset="0"/>
            </a:endParaRPr>
          </a:p>
          <a:p>
            <a:pPr marL="342900" marR="0" lvl="0" indent="-342900">
              <a:lnSpc>
                <a:spcPct val="150000"/>
              </a:lnSpc>
              <a:spcAft>
                <a:spcPts val="800"/>
              </a:spcAft>
              <a:buSzPts val="1000"/>
              <a:buFont typeface="Symbol" panose="05050102010706020507" pitchFamily="18" charset="2"/>
              <a:buChar char=""/>
              <a:tabLst>
                <a:tab pos="457200" algn="l"/>
              </a:tabLst>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Potensi Daya Tarik:</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Memiliki daya tarik wisata yang unik dan khas, baik berupa keindahan alam (pegunungan, pantai, air terjun), kekayaan budaya (adat istiadat, seni pertunjukan, kerajinan tangan), maupun potensi buatan (agrowisata, kuliner khas).</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50000"/>
              </a:lnSpc>
              <a:spcAft>
                <a:spcPts val="800"/>
              </a:spcAft>
              <a:buSzPts val="1000"/>
              <a:buFont typeface="Symbol" panose="05050102010706020507" pitchFamily="18" charset="2"/>
              <a:buChar char=""/>
              <a:tabLst>
                <a:tab pos="457200" algn="l"/>
              </a:tabLst>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Keaslian:</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Mencerminkan keaslian kehidupan sosial-ekonomi, sosial budaya, adat istiadat, arsitektur bangunan, dan tata ruang desa.</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50000"/>
              </a:lnSpc>
              <a:spcAft>
                <a:spcPts val="800"/>
              </a:spcAft>
              <a:buSzPts val="1000"/>
              <a:buFont typeface="Symbol" panose="05050102010706020507" pitchFamily="18" charset="2"/>
              <a:buChar char=""/>
              <a:tabLst>
                <a:tab pos="457200" algn="l"/>
              </a:tabLst>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Partisipasi Masyarakat:</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Masyarakat lokal berperan aktif dalam perencanaan, pengembangan, pengelolaan, dan merasakan manfaat langsung dari kegiatan pariwisata.</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50000"/>
              </a:lnSpc>
              <a:spcAft>
                <a:spcPts val="800"/>
              </a:spcAft>
              <a:buSzPts val="1000"/>
              <a:buFont typeface="Symbol" panose="05050102010706020507" pitchFamily="18" charset="2"/>
              <a:buChar char=""/>
              <a:tabLst>
                <a:tab pos="457200" algn="l"/>
              </a:tabLst>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Fasilitas Pendukung:</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Tersedia fasilitas yang memadai untuk menunjang kegiatan wisata, seperti akomodasi (</a:t>
            </a:r>
            <a:r>
              <a:rPr lang="id-ID"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homestay</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rumah makan, pusat informasi, transportasi lokal, dan fasilitas umum lainnya.</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50000"/>
              </a:lnSpc>
              <a:spcAft>
                <a:spcPts val="800"/>
              </a:spcAft>
              <a:buSzPts val="1000"/>
              <a:buFont typeface="Symbol" panose="05050102010706020507" pitchFamily="18" charset="2"/>
              <a:buChar char=""/>
              <a:tabLst>
                <a:tab pos="457200" algn="l"/>
              </a:tabLst>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Aksesibilitas:</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Memiliki aksesibilitas yang baik agar mudah dijangkau oleh wisatawan.</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id-ID" sz="3600" dirty="0"/>
          </a:p>
        </p:txBody>
      </p:sp>
    </p:spTree>
    <p:extLst>
      <p:ext uri="{BB962C8B-B14F-4D97-AF65-F5344CB8AC3E}">
        <p14:creationId xmlns:p14="http://schemas.microsoft.com/office/powerpoint/2010/main" val="2776309982"/>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7D98AEA9-195C-4738-DDA3-0A1EC1F27194}"/>
              </a:ext>
            </a:extLst>
          </p:cNvPr>
          <p:cNvSpPr>
            <a:spLocks noGrp="1"/>
          </p:cNvSpPr>
          <p:nvPr>
            <p:ph idx="1"/>
          </p:nvPr>
        </p:nvSpPr>
        <p:spPr>
          <a:xfrm>
            <a:off x="611560" y="620688"/>
            <a:ext cx="7776864" cy="5505475"/>
          </a:xfrm>
        </p:spPr>
        <p:txBody>
          <a:bodyPr>
            <a:normAutofit/>
          </a:bodyPr>
          <a:lstStyle/>
          <a:p>
            <a:pPr marL="0" indent="0" algn="ctr">
              <a:buNone/>
            </a:pPr>
            <a:r>
              <a:rPr lang="id-ID" sz="3200" b="1" kern="0" dirty="0">
                <a:effectLst/>
                <a:latin typeface="Times New Roman" panose="02020603050405020304" pitchFamily="18" charset="0"/>
                <a:ea typeface="Times New Roman" panose="02020603050405020304" pitchFamily="18" charset="0"/>
              </a:rPr>
              <a:t>Manfaat pengembangan desa wisata</a:t>
            </a:r>
            <a:endParaRPr lang="en-US" sz="3200" b="1" kern="0" dirty="0">
              <a:effectLst/>
              <a:latin typeface="Times New Roman" panose="02020603050405020304" pitchFamily="18" charset="0"/>
              <a:ea typeface="Times New Roman" panose="02020603050405020304" pitchFamily="18" charset="0"/>
            </a:endParaRPr>
          </a:p>
          <a:p>
            <a:pPr marL="342900" marR="0" lvl="0" indent="-342900">
              <a:lnSpc>
                <a:spcPct val="150000"/>
              </a:lnSpc>
              <a:spcAft>
                <a:spcPts val="800"/>
              </a:spcAft>
              <a:buSzPts val="1000"/>
              <a:buFont typeface="Symbol" panose="05050102010706020507" pitchFamily="18" charset="2"/>
              <a:buChar char=""/>
              <a:tabLst>
                <a:tab pos="457200" algn="l"/>
              </a:tabLst>
            </a:pPr>
            <a:r>
              <a:rPr lang="id-ID" sz="2000" b="1" kern="0" dirty="0">
                <a:effectLst/>
                <a:latin typeface="Times New Roman" panose="02020603050405020304" pitchFamily="18" charset="0"/>
                <a:ea typeface="Times New Roman" panose="02020603050405020304" pitchFamily="18" charset="0"/>
                <a:cs typeface="Times New Roman" panose="02020603050405020304" pitchFamily="18" charset="0"/>
              </a:rPr>
              <a:t>Peningkatan Ekonomi Lokal:</a:t>
            </a:r>
            <a:r>
              <a:rPr lang="id-ID" sz="2000" kern="0" dirty="0">
                <a:effectLst/>
                <a:latin typeface="Times New Roman" panose="02020603050405020304" pitchFamily="18" charset="0"/>
                <a:ea typeface="Times New Roman" panose="02020603050405020304" pitchFamily="18" charset="0"/>
                <a:cs typeface="Times New Roman" panose="02020603050405020304" pitchFamily="18" charset="0"/>
              </a:rPr>
              <a:t> Menciptakan lapangan kerja baru, meningkatkan pendapatan masyarakat melalui penjualan produk lokal, jasa akomodasi, transportasi, dan lainnya.</a:t>
            </a:r>
            <a:endParaRPr lang="id-ID"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50000"/>
              </a:lnSpc>
              <a:spcAft>
                <a:spcPts val="800"/>
              </a:spcAft>
              <a:buSzPts val="1000"/>
              <a:buFont typeface="Symbol" panose="05050102010706020507" pitchFamily="18" charset="2"/>
              <a:buChar char=""/>
              <a:tabLst>
                <a:tab pos="457200" algn="l"/>
              </a:tabLst>
            </a:pPr>
            <a:r>
              <a:rPr lang="id-ID" sz="2000" b="1" kern="0" dirty="0">
                <a:effectLst/>
                <a:latin typeface="Times New Roman" panose="02020603050405020304" pitchFamily="18" charset="0"/>
                <a:ea typeface="Times New Roman" panose="02020603050405020304" pitchFamily="18" charset="0"/>
                <a:cs typeface="Times New Roman" panose="02020603050405020304" pitchFamily="18" charset="0"/>
              </a:rPr>
              <a:t>Pelestarian Alam dan Budaya:</a:t>
            </a:r>
            <a:r>
              <a:rPr lang="id-ID" sz="2000" kern="0" dirty="0">
                <a:effectLst/>
                <a:latin typeface="Times New Roman" panose="02020603050405020304" pitchFamily="18" charset="0"/>
                <a:ea typeface="Times New Roman" panose="02020603050405020304" pitchFamily="18" charset="0"/>
                <a:cs typeface="Times New Roman" panose="02020603050405020304" pitchFamily="18" charset="0"/>
              </a:rPr>
              <a:t> Mendorong upaya pelestarian lingkungan alam dan warisan budaya lokal karena memiliki nilai ekonomi sebagai daya tarik wisata.</a:t>
            </a:r>
            <a:endParaRPr lang="id-ID"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50000"/>
              </a:lnSpc>
              <a:spcAft>
                <a:spcPts val="800"/>
              </a:spcAft>
              <a:buSzPts val="1000"/>
              <a:buFont typeface="Symbol" panose="05050102010706020507" pitchFamily="18" charset="2"/>
              <a:buChar char=""/>
              <a:tabLst>
                <a:tab pos="457200" algn="l"/>
              </a:tabLst>
            </a:pPr>
            <a:r>
              <a:rPr lang="id-ID" sz="2000" b="1" kern="0" dirty="0">
                <a:effectLst/>
                <a:latin typeface="Times New Roman" panose="02020603050405020304" pitchFamily="18" charset="0"/>
                <a:ea typeface="Times New Roman" panose="02020603050405020304" pitchFamily="18" charset="0"/>
                <a:cs typeface="Times New Roman" panose="02020603050405020304" pitchFamily="18" charset="0"/>
              </a:rPr>
              <a:t>Pemberdayaan Masyarakat:</a:t>
            </a:r>
            <a:r>
              <a:rPr lang="id-ID" sz="2000" kern="0" dirty="0">
                <a:effectLst/>
                <a:latin typeface="Times New Roman" panose="02020603050405020304" pitchFamily="18" charset="0"/>
                <a:ea typeface="Times New Roman" panose="02020603050405020304" pitchFamily="18" charset="0"/>
                <a:cs typeface="Times New Roman" panose="02020603050405020304" pitchFamily="18" charset="0"/>
              </a:rPr>
              <a:t> Meningkatkan kapasitas dan kemandirian masyarakat dalam mengelola potensi desanya.</a:t>
            </a:r>
            <a:endParaRPr lang="id-ID"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id-ID" sz="3200" dirty="0"/>
          </a:p>
        </p:txBody>
      </p:sp>
    </p:spTree>
    <p:extLst>
      <p:ext uri="{BB962C8B-B14F-4D97-AF65-F5344CB8AC3E}">
        <p14:creationId xmlns:p14="http://schemas.microsoft.com/office/powerpoint/2010/main" val="2466477718"/>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Konsep Desa Wisata : Ruang Baru Ekspresi Budaya dan Ekonomi - PORTONEWS">
            <a:extLst>
              <a:ext uri="{FF2B5EF4-FFF2-40B4-BE49-F238E27FC236}">
                <a16:creationId xmlns:a16="http://schemas.microsoft.com/office/drawing/2014/main" id="{E0A8163B-EF26-9224-FD3B-462E00F450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8397" r="22223"/>
          <a:stretch/>
        </p:blipFill>
        <p:spPr bwMode="auto">
          <a:xfrm>
            <a:off x="457200" y="1600200"/>
            <a:ext cx="4038600" cy="4525963"/>
          </a:xfrm>
          <a:prstGeom prst="rect">
            <a:avLst/>
          </a:prstGeom>
          <a:solidFill>
            <a:srgbClr val="FFFFFF"/>
          </a:solidFill>
          <a:effectLst>
            <a:outerShdw blurRad="50800" dist="50800" dir="54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2" name="Tampungan Konten 1">
            <a:extLst>
              <a:ext uri="{FF2B5EF4-FFF2-40B4-BE49-F238E27FC236}">
                <a16:creationId xmlns:a16="http://schemas.microsoft.com/office/drawing/2014/main" id="{BD940EFA-0E2E-BC06-84E7-0D1257E5C599}"/>
              </a:ext>
            </a:extLst>
          </p:cNvPr>
          <p:cNvSpPr>
            <a:spLocks noGrp="1"/>
          </p:cNvSpPr>
          <p:nvPr>
            <p:ph sz="half" idx="2"/>
          </p:nvPr>
        </p:nvSpPr>
        <p:spPr>
          <a:xfrm>
            <a:off x="4648200" y="1600200"/>
            <a:ext cx="4038600" cy="4525963"/>
          </a:xfrm>
        </p:spPr>
        <p:txBody>
          <a:bodyPr>
            <a:normAutofit lnSpcReduction="10000"/>
          </a:bodyPr>
          <a:lstStyle/>
          <a:p>
            <a:pPr marL="342900" marR="0" lvl="0" indent="-342900">
              <a:lnSpc>
                <a:spcPct val="90000"/>
              </a:lnSpc>
              <a:spcAft>
                <a:spcPts val="800"/>
              </a:spcAft>
              <a:buSzPts val="1000"/>
              <a:buFont typeface="Symbol" panose="05050102010706020507" pitchFamily="18" charset="2"/>
              <a:buChar char=""/>
              <a:tabLst>
                <a:tab pos="457200" algn="l"/>
              </a:tabLst>
            </a:pPr>
            <a:r>
              <a:rPr lang="id-ID" sz="1800" b="1" kern="0" dirty="0">
                <a:effectLst/>
              </a:rPr>
              <a:t>Pengembangan Infrastruktur:</a:t>
            </a:r>
            <a:r>
              <a:rPr lang="id-ID" sz="1800" kern="0" dirty="0">
                <a:effectLst/>
              </a:rPr>
              <a:t> Mendorong pembangunan infrastruktur desa seperti jalan, fasilitas umum, dan telekomunikasi.</a:t>
            </a:r>
            <a:endParaRPr lang="id-ID" sz="1800" kern="100" dirty="0">
              <a:effectLst/>
            </a:endParaRPr>
          </a:p>
          <a:p>
            <a:pPr marL="342900" marR="0" lvl="0" indent="-342900">
              <a:lnSpc>
                <a:spcPct val="90000"/>
              </a:lnSpc>
              <a:spcAft>
                <a:spcPts val="800"/>
              </a:spcAft>
              <a:buSzPts val="1000"/>
              <a:buFont typeface="Symbol" panose="05050102010706020507" pitchFamily="18" charset="2"/>
              <a:buChar char=""/>
              <a:tabLst>
                <a:tab pos="457200" algn="l"/>
              </a:tabLst>
            </a:pPr>
            <a:r>
              <a:rPr lang="id-ID" sz="1800" b="1" kern="0" dirty="0">
                <a:effectLst/>
              </a:rPr>
              <a:t>Promosi Daerah:</a:t>
            </a:r>
            <a:r>
              <a:rPr lang="id-ID" sz="1800" kern="0" dirty="0">
                <a:effectLst/>
              </a:rPr>
              <a:t> Memperkenalkan potensi desa kepada wisatawan domestik dan mancanegara, sehingga meningkatkan citra daerah.</a:t>
            </a:r>
            <a:endParaRPr lang="id-ID" sz="1800" kern="100" dirty="0">
              <a:effectLst/>
            </a:endParaRPr>
          </a:p>
          <a:p>
            <a:pPr marL="342900" marR="0" lvl="0" indent="-342900">
              <a:lnSpc>
                <a:spcPct val="90000"/>
              </a:lnSpc>
              <a:spcAft>
                <a:spcPts val="800"/>
              </a:spcAft>
              <a:buSzPts val="1000"/>
              <a:buFont typeface="Symbol" panose="05050102010706020507" pitchFamily="18" charset="2"/>
              <a:buChar char=""/>
              <a:tabLst>
                <a:tab pos="457200" algn="l"/>
              </a:tabLst>
            </a:pPr>
            <a:r>
              <a:rPr lang="id-ID" sz="1800" b="1" kern="0" dirty="0">
                <a:effectLst/>
              </a:rPr>
              <a:t>Pertukaran Budaya:</a:t>
            </a:r>
            <a:r>
              <a:rPr lang="id-ID" sz="1800" kern="0" dirty="0">
                <a:effectLst/>
              </a:rPr>
              <a:t> Memfasilitasi interaksi dan pertukaran budaya antara wisatawan dan masyarakat lokal.</a:t>
            </a:r>
            <a:endParaRPr lang="id-ID" sz="1800" kern="100" dirty="0">
              <a:effectLst/>
            </a:endParaRPr>
          </a:p>
          <a:p>
            <a:pPr marL="342900" marR="0" lvl="0" indent="-342900">
              <a:lnSpc>
                <a:spcPct val="90000"/>
              </a:lnSpc>
              <a:spcAft>
                <a:spcPts val="800"/>
              </a:spcAft>
              <a:buSzPts val="1000"/>
              <a:buFont typeface="Symbol" panose="05050102010706020507" pitchFamily="18" charset="2"/>
              <a:buChar char=""/>
              <a:tabLst>
                <a:tab pos="457200" algn="l"/>
              </a:tabLst>
            </a:pPr>
            <a:r>
              <a:rPr lang="id-ID" sz="1800" b="1" kern="0" dirty="0">
                <a:effectLst/>
              </a:rPr>
              <a:t>Pendidikan dan Kesadaran:</a:t>
            </a:r>
            <a:r>
              <a:rPr lang="id-ID" sz="1800" kern="0" dirty="0">
                <a:effectLst/>
              </a:rPr>
              <a:t> Meningkatkan kesadaran masyarakat dan wisatawan tentang pentingnya pelestarian alam dan budaya.</a:t>
            </a:r>
            <a:endParaRPr lang="id-ID" sz="1800" kern="100" dirty="0">
              <a:effectLst/>
            </a:endParaRPr>
          </a:p>
          <a:p>
            <a:pPr>
              <a:lnSpc>
                <a:spcPct val="90000"/>
              </a:lnSpc>
            </a:pPr>
            <a:endParaRPr lang="id-ID" sz="1500" dirty="0"/>
          </a:p>
        </p:txBody>
      </p:sp>
    </p:spTree>
    <p:extLst>
      <p:ext uri="{BB962C8B-B14F-4D97-AF65-F5344CB8AC3E}">
        <p14:creationId xmlns:p14="http://schemas.microsoft.com/office/powerpoint/2010/main" val="4280687123"/>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788DF2EC-9A2E-ECDA-3379-2571DED00B9D}"/>
              </a:ext>
            </a:extLst>
          </p:cNvPr>
          <p:cNvSpPr>
            <a:spLocks noGrp="1"/>
          </p:cNvSpPr>
          <p:nvPr>
            <p:ph idx="1"/>
          </p:nvPr>
        </p:nvSpPr>
        <p:spPr>
          <a:xfrm>
            <a:off x="539552" y="764704"/>
            <a:ext cx="7776864" cy="5361459"/>
          </a:xfrm>
        </p:spPr>
        <p:txBody>
          <a:bodyPr>
            <a:normAutofit/>
          </a:bodyPr>
          <a:lstStyle/>
          <a:p>
            <a:pPr marL="0" indent="0" algn="ctr">
              <a:buNone/>
            </a:pPr>
            <a:r>
              <a:rPr lang="id-ID" sz="3200" b="1" kern="0" dirty="0">
                <a:effectLst/>
                <a:latin typeface="Times New Roman" panose="02020603050405020304" pitchFamily="18" charset="0"/>
                <a:ea typeface="Times New Roman" panose="02020603050405020304" pitchFamily="18" charset="0"/>
              </a:rPr>
              <a:t>Ciri-ciri desa wisata</a:t>
            </a:r>
            <a:endParaRPr lang="en-US" sz="3200" b="1" kern="0" dirty="0">
              <a:effectLst/>
              <a:latin typeface="Times New Roman" panose="02020603050405020304" pitchFamily="18" charset="0"/>
              <a:ea typeface="Times New Roman" panose="02020603050405020304" pitchFamily="18" charset="0"/>
            </a:endParaRPr>
          </a:p>
          <a:p>
            <a:pPr marL="342900" marR="0" lvl="0" indent="-342900">
              <a:lnSpc>
                <a:spcPct val="150000"/>
              </a:lnSpc>
              <a:spcAft>
                <a:spcPts val="800"/>
              </a:spcAft>
              <a:buFont typeface="+mj-lt"/>
              <a:buAutoNum type="arabicPeriod"/>
              <a:tabLst>
                <a:tab pos="457200" algn="l"/>
              </a:tabLst>
            </a:pPr>
            <a:r>
              <a:rPr lang="id-ID" sz="2000" b="1" kern="0" dirty="0">
                <a:effectLst/>
                <a:latin typeface="Times New Roman" panose="02020603050405020304" pitchFamily="18" charset="0"/>
                <a:ea typeface="Times New Roman" panose="02020603050405020304" pitchFamily="18" charset="0"/>
                <a:cs typeface="Times New Roman" panose="02020603050405020304" pitchFamily="18" charset="0"/>
              </a:rPr>
              <a:t>Partisipasi masyarakat</a:t>
            </a:r>
            <a:r>
              <a:rPr lang="id-ID" sz="2000" kern="0" dirty="0">
                <a:effectLst/>
                <a:latin typeface="Times New Roman" panose="02020603050405020304" pitchFamily="18" charset="0"/>
                <a:ea typeface="Times New Roman" panose="02020603050405020304" pitchFamily="18" charset="0"/>
                <a:cs typeface="Times New Roman" panose="02020603050405020304" pitchFamily="18" charset="0"/>
              </a:rPr>
              <a:t>: Warga setempat aktif terlibat dalam penyediaan layanan wisata, seperti </a:t>
            </a:r>
            <a:r>
              <a:rPr lang="id-ID" sz="2000" kern="0" dirty="0" err="1">
                <a:effectLst/>
                <a:latin typeface="Times New Roman" panose="02020603050405020304" pitchFamily="18" charset="0"/>
                <a:ea typeface="Times New Roman" panose="02020603050405020304" pitchFamily="18" charset="0"/>
                <a:cs typeface="Times New Roman" panose="02020603050405020304" pitchFamily="18" charset="0"/>
              </a:rPr>
              <a:t>homestay</a:t>
            </a:r>
            <a:r>
              <a:rPr lang="id-ID" sz="2000" kern="0" dirty="0">
                <a:effectLst/>
                <a:latin typeface="Times New Roman" panose="02020603050405020304" pitchFamily="18" charset="0"/>
                <a:ea typeface="Times New Roman" panose="02020603050405020304" pitchFamily="18" charset="0"/>
                <a:cs typeface="Times New Roman" panose="02020603050405020304" pitchFamily="18" charset="0"/>
              </a:rPr>
              <a:t>, kuliner, kerajinan, atau pemanduan.</a:t>
            </a:r>
            <a:endParaRPr lang="id-ID" sz="20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nSpc>
                <a:spcPct val="150000"/>
              </a:lnSpc>
              <a:spcAft>
                <a:spcPts val="800"/>
              </a:spcAft>
              <a:buFont typeface="+mj-lt"/>
              <a:buAutoNum type="arabicPeriod"/>
              <a:tabLst>
                <a:tab pos="457200" algn="l"/>
              </a:tabLst>
            </a:pPr>
            <a:r>
              <a:rPr lang="id-ID" sz="2000" b="1" kern="0" dirty="0">
                <a:effectLst/>
                <a:latin typeface="Times New Roman" panose="02020603050405020304" pitchFamily="18" charset="0"/>
                <a:ea typeface="Times New Roman" panose="02020603050405020304" pitchFamily="18" charset="0"/>
                <a:cs typeface="Times New Roman" panose="02020603050405020304" pitchFamily="18" charset="0"/>
              </a:rPr>
              <a:t>Kearifan lokal</a:t>
            </a:r>
            <a:r>
              <a:rPr lang="id-ID" sz="2000" kern="0" dirty="0">
                <a:effectLst/>
                <a:latin typeface="Times New Roman" panose="02020603050405020304" pitchFamily="18" charset="0"/>
                <a:ea typeface="Times New Roman" panose="02020603050405020304" pitchFamily="18" charset="0"/>
                <a:cs typeface="Times New Roman" panose="02020603050405020304" pitchFamily="18" charset="0"/>
              </a:rPr>
              <a:t>: Menonjolkan budaya, tradisi, dan nilai-nilai lokal sebagai daya tarik utama.</a:t>
            </a:r>
            <a:endParaRPr lang="id-ID" sz="20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nSpc>
                <a:spcPct val="150000"/>
              </a:lnSpc>
              <a:spcAft>
                <a:spcPts val="800"/>
              </a:spcAft>
              <a:buFont typeface="+mj-lt"/>
              <a:buAutoNum type="arabicPeriod"/>
              <a:tabLst>
                <a:tab pos="457200" algn="l"/>
              </a:tabLst>
            </a:pPr>
            <a:r>
              <a:rPr lang="id-ID" sz="2000" b="1" kern="0" dirty="0">
                <a:effectLst/>
                <a:latin typeface="Times New Roman" panose="02020603050405020304" pitchFamily="18" charset="0"/>
                <a:ea typeface="Times New Roman" panose="02020603050405020304" pitchFamily="18" charset="0"/>
                <a:cs typeface="Times New Roman" panose="02020603050405020304" pitchFamily="18" charset="0"/>
              </a:rPr>
              <a:t>Daya tarik wisata</a:t>
            </a:r>
            <a:r>
              <a:rPr lang="id-ID" sz="2000" kern="0" dirty="0">
                <a:effectLst/>
                <a:latin typeface="Times New Roman" panose="02020603050405020304" pitchFamily="18" charset="0"/>
                <a:ea typeface="Times New Roman" panose="02020603050405020304" pitchFamily="18" charset="0"/>
                <a:cs typeface="Times New Roman" panose="02020603050405020304" pitchFamily="18" charset="0"/>
              </a:rPr>
              <a:t>: Bisa berupa alam (pegunungan, sawah, sungai), budaya (tari, upacara adat), atau buatan (agrowisata, edukasi).</a:t>
            </a:r>
            <a:endParaRPr lang="id-ID" sz="20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nSpc>
                <a:spcPct val="150000"/>
              </a:lnSpc>
              <a:spcAft>
                <a:spcPts val="800"/>
              </a:spcAft>
              <a:buFont typeface="+mj-lt"/>
              <a:buAutoNum type="arabicPeriod"/>
              <a:tabLst>
                <a:tab pos="457200" algn="l"/>
              </a:tabLst>
            </a:pPr>
            <a:r>
              <a:rPr lang="id-ID" sz="2000" b="1" kern="0" dirty="0">
                <a:effectLst/>
                <a:latin typeface="Times New Roman" panose="02020603050405020304" pitchFamily="18" charset="0"/>
                <a:ea typeface="Times New Roman" panose="02020603050405020304" pitchFamily="18" charset="0"/>
                <a:cs typeface="Times New Roman" panose="02020603050405020304" pitchFamily="18" charset="0"/>
              </a:rPr>
              <a:t>Kegiatan ekonomi kreatif</a:t>
            </a:r>
            <a:r>
              <a:rPr lang="id-ID" sz="2000" kern="0" dirty="0">
                <a:effectLst/>
                <a:latin typeface="Times New Roman" panose="02020603050405020304" pitchFamily="18" charset="0"/>
                <a:ea typeface="Times New Roman" panose="02020603050405020304" pitchFamily="18" charset="0"/>
                <a:cs typeface="Times New Roman" panose="02020603050405020304" pitchFamily="18" charset="0"/>
              </a:rPr>
              <a:t>: Menjadi sumber pendapatan baru bagi masyarakat melalui usaha-usaha yang terkait pariwisata.</a:t>
            </a:r>
            <a:endParaRPr lang="id-ID" sz="20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id-ID" sz="3200" dirty="0"/>
          </a:p>
        </p:txBody>
      </p:sp>
    </p:spTree>
    <p:extLst>
      <p:ext uri="{BB962C8B-B14F-4D97-AF65-F5344CB8AC3E}">
        <p14:creationId xmlns:p14="http://schemas.microsoft.com/office/powerpoint/2010/main" val="254656797"/>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C70D1C21-914F-F017-6972-3B45C75C9EB2}"/>
              </a:ext>
            </a:extLst>
          </p:cNvPr>
          <p:cNvSpPr>
            <a:spLocks noGrp="1"/>
          </p:cNvSpPr>
          <p:nvPr>
            <p:ph sz="half" idx="1"/>
          </p:nvPr>
        </p:nvSpPr>
        <p:spPr>
          <a:xfrm>
            <a:off x="457200" y="1600200"/>
            <a:ext cx="4038600" cy="4525963"/>
          </a:xfrm>
        </p:spPr>
        <p:txBody>
          <a:bodyPr>
            <a:normAutofit fontScale="92500" lnSpcReduction="10000"/>
          </a:bodyPr>
          <a:lstStyle/>
          <a:p>
            <a:pPr marL="342900" marR="0" lvl="0" indent="-342900">
              <a:lnSpc>
                <a:spcPct val="90000"/>
              </a:lnSpc>
              <a:spcAft>
                <a:spcPts val="800"/>
              </a:spcAft>
              <a:buFont typeface="+mj-lt"/>
              <a:buAutoNum type="arabicPeriod"/>
              <a:tabLst>
                <a:tab pos="457200" algn="l"/>
              </a:tabLst>
            </a:pPr>
            <a:r>
              <a:rPr lang="id-ID" sz="2000" b="1" kern="0" dirty="0">
                <a:effectLst/>
              </a:rPr>
              <a:t>Berbasis Masyarakat:</a:t>
            </a:r>
            <a:r>
              <a:rPr lang="id-ID" sz="2000" kern="0" dirty="0">
                <a:effectLst/>
              </a:rPr>
              <a:t> Dikelola oleh warga desa dengan melibatkan partisipasi aktif mereka.</a:t>
            </a:r>
            <a:endParaRPr lang="id-ID" sz="2000" kern="100" dirty="0">
              <a:effectLst/>
            </a:endParaRPr>
          </a:p>
          <a:p>
            <a:pPr marL="342900" marR="0" lvl="0" indent="-342900">
              <a:lnSpc>
                <a:spcPct val="90000"/>
              </a:lnSpc>
              <a:spcAft>
                <a:spcPts val="800"/>
              </a:spcAft>
              <a:buFont typeface="+mj-lt"/>
              <a:buAutoNum type="arabicPeriod"/>
              <a:tabLst>
                <a:tab pos="457200" algn="l"/>
              </a:tabLst>
            </a:pPr>
            <a:r>
              <a:rPr lang="id-ID" sz="2000" b="1" kern="0" dirty="0">
                <a:effectLst/>
              </a:rPr>
              <a:t>Memiliki Daya Tarik Khas:</a:t>
            </a:r>
            <a:r>
              <a:rPr lang="id-ID" sz="2000" kern="0" dirty="0">
                <a:effectLst/>
              </a:rPr>
              <a:t> Misalnya keindahan alam, tradisi unik, kuliner lokal, kerajinan tangan, atau aktivitas pertanian/kearifan lokal.</a:t>
            </a:r>
            <a:endParaRPr lang="id-ID" sz="2000" kern="100" dirty="0">
              <a:effectLst/>
            </a:endParaRPr>
          </a:p>
          <a:p>
            <a:pPr marL="342900" marR="0" lvl="0" indent="-342900">
              <a:lnSpc>
                <a:spcPct val="90000"/>
              </a:lnSpc>
              <a:spcAft>
                <a:spcPts val="800"/>
              </a:spcAft>
              <a:buFont typeface="+mj-lt"/>
              <a:buAutoNum type="arabicPeriod"/>
              <a:tabLst>
                <a:tab pos="457200" algn="l"/>
              </a:tabLst>
            </a:pPr>
            <a:r>
              <a:rPr lang="id-ID" sz="2000" b="1" kern="0" dirty="0">
                <a:effectLst/>
              </a:rPr>
              <a:t>Infrastruktur Pendukung:</a:t>
            </a:r>
            <a:r>
              <a:rPr lang="id-ID" sz="2000" kern="0" dirty="0">
                <a:effectLst/>
              </a:rPr>
              <a:t> Fasilitas seperti </a:t>
            </a:r>
            <a:r>
              <a:rPr lang="id-ID" sz="2000" kern="0" dirty="0" err="1">
                <a:effectLst/>
              </a:rPr>
              <a:t>homestay</a:t>
            </a:r>
            <a:r>
              <a:rPr lang="id-ID" sz="2000" kern="0" dirty="0">
                <a:effectLst/>
              </a:rPr>
              <a:t>, jalur </a:t>
            </a:r>
            <a:r>
              <a:rPr lang="id-ID" sz="2000" kern="0" dirty="0" err="1">
                <a:effectLst/>
              </a:rPr>
              <a:t>trekking</a:t>
            </a:r>
            <a:r>
              <a:rPr lang="id-ID" sz="2000" kern="0" dirty="0">
                <a:effectLst/>
              </a:rPr>
              <a:t>, tempat kuliner, atau pusat informasi wisata.</a:t>
            </a:r>
            <a:endParaRPr lang="id-ID" sz="2000" kern="100" dirty="0">
              <a:effectLst/>
            </a:endParaRPr>
          </a:p>
          <a:p>
            <a:pPr marL="342900" marR="0" lvl="0" indent="-342900">
              <a:lnSpc>
                <a:spcPct val="90000"/>
              </a:lnSpc>
              <a:spcAft>
                <a:spcPts val="800"/>
              </a:spcAft>
              <a:buFont typeface="+mj-lt"/>
              <a:buAutoNum type="arabicPeriod"/>
              <a:tabLst>
                <a:tab pos="457200" algn="l"/>
              </a:tabLst>
            </a:pPr>
            <a:r>
              <a:rPr lang="id-ID" sz="2000" b="1" kern="0" dirty="0">
                <a:effectLst/>
              </a:rPr>
              <a:t>Berkelanjutan:</a:t>
            </a:r>
            <a:r>
              <a:rPr lang="id-ID" sz="2000" kern="0" dirty="0">
                <a:effectLst/>
              </a:rPr>
              <a:t> Menjaga kelestarian lingkungan dan budaya asli desa.</a:t>
            </a:r>
            <a:endParaRPr lang="id-ID" sz="2000" kern="100" dirty="0">
              <a:effectLst/>
            </a:endParaRPr>
          </a:p>
          <a:p>
            <a:pPr>
              <a:lnSpc>
                <a:spcPct val="90000"/>
              </a:lnSpc>
            </a:pPr>
            <a:endParaRPr lang="id-ID" sz="1800" dirty="0"/>
          </a:p>
        </p:txBody>
      </p:sp>
      <p:pic>
        <p:nvPicPr>
          <p:cNvPr id="3" name="Picture 2" descr="5 Desa Wisata untuk Liburan di Jogja – Laman 1000 – masterplandesa.com">
            <a:extLst>
              <a:ext uri="{FF2B5EF4-FFF2-40B4-BE49-F238E27FC236}">
                <a16:creationId xmlns:a16="http://schemas.microsoft.com/office/drawing/2014/main" id="{874B4FE9-5360-6A65-4A54-119709F9E5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0702" r="31025"/>
          <a:stretch/>
        </p:blipFill>
        <p:spPr bwMode="auto">
          <a:xfrm>
            <a:off x="4495800" y="980728"/>
            <a:ext cx="4038600" cy="4525963"/>
          </a:xfrm>
          <a:prstGeom prst="rect">
            <a:avLst/>
          </a:prstGeom>
          <a:solidFill>
            <a:srgbClr val="FFFFFF"/>
          </a:solidFill>
          <a:effectLst>
            <a:outerShdw blurRad="50800" dist="50800" dir="54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696906"/>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5847</TotalTime>
  <Words>1211</Words>
  <Application>Microsoft Office PowerPoint</Application>
  <PresentationFormat>Tampilan Layar (4:3)</PresentationFormat>
  <Paragraphs>104</Paragraphs>
  <Slides>20</Slides>
  <Notes>1</Notes>
  <HiddenSlides>0</HiddenSlides>
  <MMClips>0</MMClips>
  <ScaleCrop>false</ScaleCrop>
  <HeadingPairs>
    <vt:vector size="6" baseType="variant">
      <vt:variant>
        <vt:lpstr>Font Dipakai</vt:lpstr>
      </vt:variant>
      <vt:variant>
        <vt:i4>8</vt:i4>
      </vt:variant>
      <vt:variant>
        <vt:lpstr>Tema</vt:lpstr>
      </vt:variant>
      <vt:variant>
        <vt:i4>1</vt:i4>
      </vt:variant>
      <vt:variant>
        <vt:lpstr>Judul Slide</vt:lpstr>
      </vt:variant>
      <vt:variant>
        <vt:i4>20</vt:i4>
      </vt:variant>
    </vt:vector>
  </HeadingPairs>
  <TitlesOfParts>
    <vt:vector size="29" baseType="lpstr">
      <vt:lpstr>Aptos</vt:lpstr>
      <vt:lpstr>Arial</vt:lpstr>
      <vt:lpstr>Calibri</vt:lpstr>
      <vt:lpstr>Cambria</vt:lpstr>
      <vt:lpstr>Courier New</vt:lpstr>
      <vt:lpstr>DeepSeek-CJK-patch</vt:lpstr>
      <vt:lpstr>Symbol</vt:lpstr>
      <vt:lpstr>Times New Roman</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yusminar wahyuningsih</cp:lastModifiedBy>
  <cp:revision>444</cp:revision>
  <cp:lastPrinted>2017-08-29T02:54:51Z</cp:lastPrinted>
  <dcterms:created xsi:type="dcterms:W3CDTF">2010-04-18T12:06:30Z</dcterms:created>
  <dcterms:modified xsi:type="dcterms:W3CDTF">2025-05-11T11:32:31Z</dcterms:modified>
</cp:coreProperties>
</file>