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00" r:id="rId18"/>
  </p:sldIdLst>
  <p:sldSz cx="9144000" cy="6858000" type="screen4x3"/>
  <p:notesSz cx="7045325" cy="934561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100" d="100"/>
          <a:sy n="100" d="100"/>
        </p:scale>
        <p:origin x="180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32856"/>
            <a:ext cx="9144000"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PENYUSUNAN, STRUKTUR, DAN ANATOMI KONTRAK</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25BFE50B-C7B6-481C-A7A6-C990229BF1E7}"/>
              </a:ext>
            </a:extLst>
          </p:cNvPr>
          <p:cNvSpPr/>
          <p:nvPr>
            <p:custDataLst>
              <p:tags r:id="rId2"/>
            </p:custDataLst>
          </p:nvPr>
        </p:nvSpPr>
        <p:spPr>
          <a:xfrm>
            <a:off x="-108520" y="4503891"/>
            <a:ext cx="9144000" cy="707886"/>
          </a:xfrm>
          <a:prstGeom prst="rect">
            <a:avLst/>
          </a:prstGeom>
          <a:noFill/>
        </p:spPr>
        <p:txBody>
          <a:bodyPr wrap="square" lIns="91440" tIns="45720" rIns="91440" bIns="45720">
            <a:spAutoFit/>
          </a:bodyPr>
          <a:lstStyle/>
          <a:p>
            <a:pPr algn="ct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Pra</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Penyusunan</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Kontrak</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dirty="0">
                <a:solidFill>
                  <a:schemeClr val="tx1"/>
                </a:solidFill>
                <a:latin typeface="Cambria" panose="02040503050406030204" pitchFamily="18" charset="0"/>
                <a:cs typeface="Arial" panose="020B0604020202020204" pitchFamily="34" charset="0"/>
              </a:rPr>
              <a:t>I</a:t>
            </a:r>
            <a:r>
              <a:rPr lang="id-ID" dirty="0">
                <a:solidFill>
                  <a:schemeClr val="tx1"/>
                </a:solidFill>
                <a:latin typeface="Cambria" panose="02040503050406030204" pitchFamily="18" charset="0"/>
                <a:cs typeface="Arial" panose="020B0604020202020204" pitchFamily="34" charset="0"/>
              </a:rPr>
              <a:t>dentifikasi para pihak</a:t>
            </a:r>
            <a:endParaRPr lang="en-US"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en-US" dirty="0">
                <a:solidFill>
                  <a:schemeClr val="tx1"/>
                </a:solidFill>
                <a:latin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cs typeface="Arial" panose="020B0604020202020204" pitchFamily="34" charset="0"/>
              </a:rPr>
              <a:t>enelitian awal aspek terkai</a:t>
            </a:r>
            <a:r>
              <a:rPr lang="en-US" dirty="0">
                <a:solidFill>
                  <a:schemeClr val="tx1"/>
                </a:solidFill>
                <a:latin typeface="Cambria" panose="02040503050406030204" pitchFamily="18" charset="0"/>
                <a:cs typeface="Arial" panose="020B0604020202020204" pitchFamily="34" charset="0"/>
              </a:rPr>
              <a:t>t</a:t>
            </a:r>
          </a:p>
          <a:p>
            <a:pPr marL="457200" indent="-457200" algn="just">
              <a:buFont typeface="Wingdings" panose="05000000000000000000" pitchFamily="2" charset="2"/>
              <a:buChar char="q"/>
            </a:pPr>
            <a:r>
              <a:rPr lang="en-US" dirty="0">
                <a:solidFill>
                  <a:schemeClr val="tx1"/>
                </a:solidFill>
                <a:latin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cs typeface="Arial" panose="020B0604020202020204" pitchFamily="34" charset="0"/>
              </a:rPr>
              <a:t>embuatan Memorandum of Understanding (MOU)</a:t>
            </a:r>
            <a:endParaRPr lang="en-US"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en-US" dirty="0">
                <a:solidFill>
                  <a:schemeClr val="tx1"/>
                </a:solidFill>
                <a:latin typeface="Cambria" panose="02040503050406030204" pitchFamily="18" charset="0"/>
                <a:cs typeface="Arial" panose="020B0604020202020204" pitchFamily="34" charset="0"/>
              </a:rPr>
              <a:t>N</a:t>
            </a:r>
            <a:r>
              <a:rPr lang="id-ID" dirty="0">
                <a:solidFill>
                  <a:schemeClr val="tx1"/>
                </a:solidFill>
                <a:latin typeface="Cambria" panose="02040503050406030204" pitchFamily="18" charset="0"/>
                <a:cs typeface="Arial" panose="020B0604020202020204" pitchFamily="34" charset="0"/>
              </a:rPr>
              <a:t>egosiasi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4847226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b="1" dirty="0">
                <a:solidFill>
                  <a:schemeClr val="tx1"/>
                </a:solidFill>
                <a:latin typeface="Cambria" panose="02040503050406030204" pitchFamily="18" charset="0"/>
                <a:cs typeface="Arial" panose="020B0604020202020204" pitchFamily="34" charset="0"/>
              </a:rPr>
              <a:t>I</a:t>
            </a:r>
            <a:r>
              <a:rPr lang="id-ID" b="1" dirty="0">
                <a:solidFill>
                  <a:schemeClr val="tx1"/>
                </a:solidFill>
                <a:latin typeface="Cambria" panose="02040503050406030204" pitchFamily="18" charset="0"/>
                <a:cs typeface="Arial" panose="020B0604020202020204" pitchFamily="34" charset="0"/>
              </a:rPr>
              <a:t>dentifikasi para pihak</a:t>
            </a:r>
            <a:endParaRPr lang="en-US" b="1" dirty="0">
              <a:solidFill>
                <a:schemeClr val="tx1"/>
              </a:solidFill>
              <a:latin typeface="Cambria" panose="02040503050406030204" pitchFamily="18" charset="0"/>
              <a:cs typeface="Arial" panose="020B0604020202020204" pitchFamily="34" charset="0"/>
            </a:endParaRPr>
          </a:p>
          <a:p>
            <a:pPr algn="just"/>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praktik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biasanya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ditentukan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secara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rinci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anggaran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dasar</a:t>
            </a:r>
            <a:r>
              <a:rPr lang="en-US" dirty="0">
                <a:solidFill>
                  <a:schemeClr val="tx1"/>
                </a:solidFill>
                <a:latin typeface="Cambria" panose="02040503050406030204" pitchFamily="18" charset="0"/>
                <a:cs typeface="Arial" panose="020B0604020202020204" pitchFamily="34" charset="0"/>
              </a:rPr>
              <a:t> (AD), </a:t>
            </a:r>
            <a:r>
              <a:rPr lang="en-US" dirty="0" err="1">
                <a:solidFill>
                  <a:schemeClr val="tx1"/>
                </a:solidFill>
                <a:latin typeface="Cambria" panose="02040503050406030204" pitchFamily="18" charset="0"/>
                <a:cs typeface="Arial" panose="020B0604020202020204" pitchFamily="34" charset="0"/>
              </a:rPr>
              <a:t>perlu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diperhatikan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bagaimana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jika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tindakan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tersebut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dilakukan</a:t>
            </a:r>
            <a:r>
              <a:rPr lang="en-US" dirty="0">
                <a:solidFill>
                  <a:schemeClr val="tx1"/>
                </a:solidFill>
                <a:latin typeface="Cambria" panose="02040503050406030204" pitchFamily="18" charset="0"/>
                <a:cs typeface="Arial" panose="020B0604020202020204" pitchFamily="34" charset="0"/>
              </a:rPr>
              <a:t> oleh orang yang </a:t>
            </a:r>
            <a:r>
              <a:rPr lang="en-US" dirty="0" err="1">
                <a:solidFill>
                  <a:schemeClr val="tx1"/>
                </a:solidFill>
                <a:latin typeface="Cambria" panose="02040503050406030204" pitchFamily="18" charset="0"/>
                <a:cs typeface="Arial" panose="020B0604020202020204" pitchFamily="34" charset="0"/>
              </a:rPr>
              <a:t>berwenang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dilakukan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melebihi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kewenangan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diberikan</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28593664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b="1" dirty="0">
                <a:solidFill>
                  <a:schemeClr val="tx1"/>
                </a:solidFill>
                <a:latin typeface="Cambria" panose="02040503050406030204" pitchFamily="18" charset="0"/>
                <a:cs typeface="Arial" panose="020B0604020202020204" pitchFamily="34" charset="0"/>
              </a:rPr>
              <a:t>P</a:t>
            </a:r>
            <a:r>
              <a:rPr lang="id-ID" b="1" dirty="0">
                <a:solidFill>
                  <a:schemeClr val="tx1"/>
                </a:solidFill>
                <a:latin typeface="Cambria" panose="02040503050406030204" pitchFamily="18" charset="0"/>
                <a:cs typeface="Arial" panose="020B0604020202020204" pitchFamily="34" charset="0"/>
              </a:rPr>
              <a:t>enelitian awal aspek terkai</a:t>
            </a:r>
            <a:r>
              <a:rPr lang="en-US" b="1" dirty="0">
                <a:solidFill>
                  <a:schemeClr val="tx1"/>
                </a:solidFill>
                <a:latin typeface="Cambria" panose="02040503050406030204" pitchFamily="18" charset="0"/>
                <a:cs typeface="Arial" panose="020B0604020202020204" pitchFamily="34" charset="0"/>
              </a:rPr>
              <a:t>t</a:t>
            </a:r>
          </a:p>
          <a:p>
            <a:pPr algn="just"/>
            <a:r>
              <a:rPr lang="en-US" dirty="0" err="1">
                <a:solidFill>
                  <a:schemeClr val="tx1"/>
                </a:solidFill>
                <a:latin typeface="Cambria" panose="02040503050406030204" pitchFamily="18" charset="0"/>
                <a:cs typeface="Arial" panose="020B0604020202020204" pitchFamily="34" charset="0"/>
              </a:rPr>
              <a:t>Penyusun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kontrak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menyimpulkan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hak</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kewajiban</a:t>
            </a:r>
            <a:r>
              <a:rPr lang="en-US" dirty="0">
                <a:solidFill>
                  <a:schemeClr val="tx1"/>
                </a:solidFill>
                <a:latin typeface="Cambria" panose="02040503050406030204" pitchFamily="18" charset="0"/>
                <a:cs typeface="Arial" panose="020B0604020202020204" pitchFamily="34" charset="0"/>
              </a:rPr>
              <a:t> masing-masing </a:t>
            </a:r>
            <a:r>
              <a:rPr lang="en-US" dirty="0" err="1">
                <a:solidFill>
                  <a:schemeClr val="tx1"/>
                </a:solidFill>
                <a:latin typeface="Cambria" panose="02040503050406030204" pitchFamily="18" charset="0"/>
                <a:cs typeface="Arial" panose="020B0604020202020204" pitchFamily="34" charset="0"/>
              </a:rPr>
              <a:t>pihak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memperhatikan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hal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terkait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kontrak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seperti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unsur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pembayaran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ganti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rugi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serta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perpajakan</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197423467"/>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b="1" dirty="0" err="1">
                <a:solidFill>
                  <a:schemeClr val="tx1"/>
                </a:solidFill>
                <a:latin typeface="Cambria" panose="02040503050406030204" pitchFamily="18" charset="0"/>
                <a:cs typeface="Arial" panose="020B0604020202020204" pitchFamily="34" charset="0"/>
              </a:rPr>
              <a:t>Pembuatan</a:t>
            </a:r>
            <a:r>
              <a:rPr lang="en-US" b="1" dirty="0">
                <a:solidFill>
                  <a:schemeClr val="tx1"/>
                </a:solidFill>
                <a:latin typeface="Cambria" panose="02040503050406030204" pitchFamily="18" charset="0"/>
                <a:cs typeface="Arial" panose="020B0604020202020204" pitchFamily="34" charset="0"/>
              </a:rPr>
              <a:t> MoU</a:t>
            </a:r>
          </a:p>
          <a:p>
            <a:pPr algn="just"/>
            <a:r>
              <a:rPr lang="en-US" dirty="0">
                <a:solidFill>
                  <a:schemeClr val="tx1"/>
                </a:solidFill>
                <a:latin typeface="Cambria" panose="02040503050406030204" pitchFamily="18" charset="0"/>
                <a:cs typeface="Arial" panose="020B0604020202020204" pitchFamily="34" charset="0"/>
              </a:rPr>
              <a:t>MOU </a:t>
            </a:r>
            <a:r>
              <a:rPr lang="en-US" dirty="0" err="1">
                <a:solidFill>
                  <a:schemeClr val="tx1"/>
                </a:solidFill>
                <a:latin typeface="Cambria" panose="02040503050406030204" pitchFamily="18" charset="0"/>
                <a:cs typeface="Arial" panose="020B0604020202020204" pitchFamily="34" charset="0"/>
              </a:rPr>
              <a:t>merupakan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suatu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perjanjian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pendahuluan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arti </a:t>
            </a:r>
            <a:r>
              <a:rPr lang="en-US" dirty="0" err="1">
                <a:solidFill>
                  <a:schemeClr val="tx1"/>
                </a:solidFill>
                <a:latin typeface="Cambria" panose="02040503050406030204" pitchFamily="18" charset="0"/>
                <a:cs typeface="Arial" panose="020B0604020202020204" pitchFamily="34" charset="0"/>
              </a:rPr>
              <a:t>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diikuti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perjanjian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lainnya</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890576727"/>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b="1" dirty="0" err="1">
                <a:solidFill>
                  <a:schemeClr val="tx1"/>
                </a:solidFill>
                <a:latin typeface="Cambria" panose="02040503050406030204" pitchFamily="18" charset="0"/>
                <a:cs typeface="Arial" panose="020B0604020202020204" pitchFamily="34" charset="0"/>
              </a:rPr>
              <a:t>Negosiasi</a:t>
            </a:r>
            <a:endParaRPr lang="en-US" b="1" dirty="0">
              <a:solidFill>
                <a:schemeClr val="tx1"/>
              </a:solidFill>
              <a:latin typeface="Cambria" panose="02040503050406030204" pitchFamily="18" charset="0"/>
              <a:cs typeface="Arial" panose="020B0604020202020204" pitchFamily="34" charset="0"/>
            </a:endParaRPr>
          </a:p>
          <a:p>
            <a:pPr algn="just"/>
            <a:r>
              <a:rPr lang="en-US" dirty="0">
                <a:solidFill>
                  <a:schemeClr val="tx1"/>
                </a:solidFill>
                <a:latin typeface="Cambria" panose="02040503050406030204" pitchFamily="18" charset="0"/>
                <a:cs typeface="Arial" panose="020B0604020202020204" pitchFamily="34" charset="0"/>
              </a:rPr>
              <a:t>Sarana </a:t>
            </a:r>
            <a:r>
              <a:rPr lang="en-US" dirty="0" err="1">
                <a:solidFill>
                  <a:schemeClr val="tx1"/>
                </a:solidFill>
                <a:latin typeface="Cambria" panose="02040503050406030204" pitchFamily="18" charset="0"/>
                <a:cs typeface="Arial" panose="020B0604020202020204" pitchFamily="34" charset="0"/>
              </a:rPr>
              <a:t>bagi</a:t>
            </a:r>
            <a:r>
              <a:rPr lang="en-US" dirty="0">
                <a:solidFill>
                  <a:schemeClr val="tx1"/>
                </a:solidFill>
                <a:latin typeface="Cambria" panose="02040503050406030204" pitchFamily="18" charset="0"/>
                <a:cs typeface="Arial" panose="020B0604020202020204" pitchFamily="34" charset="0"/>
              </a:rPr>
              <a:t> para </a:t>
            </a:r>
            <a:r>
              <a:rPr lang="en-US" dirty="0" err="1">
                <a:solidFill>
                  <a:schemeClr val="tx1"/>
                </a:solidFill>
                <a:latin typeface="Cambria" panose="02040503050406030204" pitchFamily="18" charset="0"/>
                <a:cs typeface="Arial" panose="020B0604020202020204" pitchFamily="34" charset="0"/>
              </a:rPr>
              <a:t>pihak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untuk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mengadakan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komunikasi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dua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arah</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dirancang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untuk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mencapai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kesepakatan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sebagai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akibat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adanya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perbedaan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pandangan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terhadap</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sesuatu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hal</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dilatarbelakangi</a:t>
            </a:r>
            <a:r>
              <a:rPr lang="en-US" dirty="0">
                <a:solidFill>
                  <a:schemeClr val="tx1"/>
                </a:solidFill>
                <a:latin typeface="Cambria" panose="02040503050406030204" pitchFamily="18" charset="0"/>
                <a:cs typeface="Arial" panose="020B0604020202020204" pitchFamily="34" charset="0"/>
              </a:rPr>
              <a:t> oleh </a:t>
            </a:r>
            <a:r>
              <a:rPr lang="en-US" dirty="0" err="1">
                <a:solidFill>
                  <a:schemeClr val="tx1"/>
                </a:solidFill>
                <a:latin typeface="Cambria" panose="02040503050406030204" pitchFamily="18" charset="0"/>
                <a:cs typeface="Arial" panose="020B0604020202020204" pitchFamily="34" charset="0"/>
              </a:rPr>
              <a:t>kesamaan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ketidaksamaan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kepentingan</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antara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mereka</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80758670"/>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Penyusunan</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Kontrak</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sz="3600" dirty="0" err="1">
                <a:solidFill>
                  <a:schemeClr val="tx1"/>
                </a:solidFill>
                <a:latin typeface="Cambria" panose="02040503050406030204" pitchFamily="18" charset="0"/>
                <a:cs typeface="Arial" panose="020B0604020202020204" pitchFamily="34" charset="0"/>
              </a:rPr>
              <a:t>Penyusunan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draf</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kontrak</a:t>
            </a:r>
            <a:endParaRPr lang="en-US" sz="3600"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en-US" sz="3200" dirty="0" err="1">
                <a:solidFill>
                  <a:schemeClr val="tx1"/>
                </a:solidFill>
                <a:latin typeface="Cambria" panose="02040503050406030204" pitchFamily="18" charset="0"/>
                <a:cs typeface="Arial" panose="020B0604020202020204" pitchFamily="34" charset="0"/>
              </a:rPr>
              <a:t>Saling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menukar</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draf</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kontrak</a:t>
            </a:r>
            <a:endParaRPr lang="en-US" sz="3200"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en-US" sz="3200" dirty="0" err="1">
                <a:solidFill>
                  <a:schemeClr val="tx1"/>
                </a:solidFill>
                <a:latin typeface="Cambria" panose="02040503050406030204" pitchFamily="18" charset="0"/>
                <a:cs typeface="Arial" panose="020B0604020202020204" pitchFamily="34" charset="0"/>
              </a:rPr>
              <a:t>Revisi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jika</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perlu</a:t>
            </a:r>
            <a:r>
              <a:rPr lang="en-US" sz="3200"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sz="3200" dirty="0" err="1">
                <a:solidFill>
                  <a:schemeClr val="tx1"/>
                </a:solidFill>
                <a:latin typeface="Cambria" panose="02040503050406030204" pitchFamily="18" charset="0"/>
                <a:cs typeface="Arial" panose="020B0604020202020204" pitchFamily="34" charset="0"/>
              </a:rPr>
              <a:t>Penyelesaian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akhir</a:t>
            </a:r>
            <a:endParaRPr lang="en-US" sz="3200"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en-US" sz="3200" dirty="0" err="1">
                <a:solidFill>
                  <a:schemeClr val="tx1"/>
                </a:solidFill>
                <a:latin typeface="Cambria" panose="02040503050406030204" pitchFamily="18" charset="0"/>
                <a:cs typeface="Arial" panose="020B0604020202020204" pitchFamily="34" charset="0"/>
              </a:rPr>
              <a:t>Penandatanganan</a:t>
            </a:r>
            <a:endParaRPr lang="en-US" sz="3200"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endParaRPr lang="id-ID" sz="32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90057796"/>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Pasca</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Penyusunan</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Kontrak</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sz="3600" dirty="0" err="1">
                <a:solidFill>
                  <a:schemeClr val="tx1"/>
                </a:solidFill>
                <a:latin typeface="Cambria" panose="02040503050406030204" pitchFamily="18" charset="0"/>
                <a:cs typeface="Arial" panose="020B0604020202020204" pitchFamily="34" charset="0"/>
              </a:rPr>
              <a:t>Pelaksanaan</a:t>
            </a:r>
            <a:r>
              <a:rPr lang="en-US" sz="3600" dirty="0">
                <a:solidFill>
                  <a:schemeClr val="tx1"/>
                </a:solidFill>
                <a:latin typeface="Cambria" panose="02040503050406030204" pitchFamily="18" charset="0"/>
                <a:cs typeface="Arial" panose="020B0604020202020204" pitchFamily="34" charset="0"/>
              </a:rPr>
              <a:t> &amp; </a:t>
            </a:r>
            <a:r>
              <a:rPr lang="en-US" sz="3600" dirty="0" err="1">
                <a:solidFill>
                  <a:schemeClr val="tx1"/>
                </a:solidFill>
                <a:latin typeface="Cambria" panose="02040503050406030204" pitchFamily="18" charset="0"/>
                <a:cs typeface="Arial" panose="020B0604020202020204" pitchFamily="34" charset="0"/>
              </a:rPr>
              <a:t>Penafsiran</a:t>
            </a:r>
            <a:endParaRPr lang="en-US" sz="3600" dirty="0">
              <a:solidFill>
                <a:schemeClr val="tx1"/>
              </a:solidFill>
              <a:latin typeface="Cambria" panose="02040503050406030204" pitchFamily="18" charset="0"/>
              <a:cs typeface="Arial" panose="020B0604020202020204" pitchFamily="34" charset="0"/>
            </a:endParaRPr>
          </a:p>
          <a:p>
            <a:pPr algn="just"/>
            <a:r>
              <a:rPr lang="en-US" sz="3600" dirty="0">
                <a:solidFill>
                  <a:schemeClr val="tx1"/>
                </a:solidFill>
                <a:latin typeface="Cambria" panose="02040503050406030204" pitchFamily="18" charset="0"/>
                <a:cs typeface="Arial" panose="020B0604020202020204" pitchFamily="34" charset="0"/>
              </a:rPr>
              <a:t>Setelah </a:t>
            </a:r>
            <a:r>
              <a:rPr lang="en-US" sz="3600" dirty="0" err="1">
                <a:solidFill>
                  <a:schemeClr val="tx1"/>
                </a:solidFill>
                <a:latin typeface="Cambria" panose="02040503050406030204" pitchFamily="18" charset="0"/>
                <a:cs typeface="Arial" panose="020B0604020202020204" pitchFamily="34" charset="0"/>
              </a:rPr>
              <a:t>suatu</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kontrak</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disusun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barulah</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dapat</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dilaksanakan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Kadang-kadang</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kontrak</a:t>
            </a:r>
            <a:r>
              <a:rPr lang="en-US" sz="3600" dirty="0">
                <a:solidFill>
                  <a:schemeClr val="tx1"/>
                </a:solidFill>
                <a:latin typeface="Cambria" panose="02040503050406030204" pitchFamily="18" charset="0"/>
                <a:cs typeface="Arial" panose="020B0604020202020204" pitchFamily="34" charset="0"/>
              </a:rPr>
              <a:t> yang </a:t>
            </a:r>
            <a:r>
              <a:rPr lang="en-US" sz="3600" dirty="0" err="1">
                <a:solidFill>
                  <a:schemeClr val="tx1"/>
                </a:solidFill>
                <a:latin typeface="Cambria" panose="02040503050406030204" pitchFamily="18" charset="0"/>
                <a:cs typeface="Arial" panose="020B0604020202020204" pitchFamily="34" charset="0"/>
              </a:rPr>
              <a:t>telah</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disusun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tidak</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jelas</a:t>
            </a:r>
            <a:r>
              <a:rPr lang="en-US" sz="3600" dirty="0">
                <a:solidFill>
                  <a:schemeClr val="tx1"/>
                </a:solidFill>
                <a:latin typeface="Cambria" panose="02040503050406030204" pitchFamily="18" charset="0"/>
                <a:cs typeface="Arial" panose="020B0604020202020204" pitchFamily="34" charset="0"/>
              </a:rPr>
              <a:t>/</a:t>
            </a:r>
            <a:r>
              <a:rPr lang="en-US" sz="3600" dirty="0" err="1">
                <a:solidFill>
                  <a:schemeClr val="tx1"/>
                </a:solidFill>
                <a:latin typeface="Cambria" panose="02040503050406030204" pitchFamily="18" charset="0"/>
                <a:cs typeface="Arial" panose="020B0604020202020204" pitchFamily="34" charset="0"/>
              </a:rPr>
              <a:t>tidak</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lengkap</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sehingga</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masih</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diperlukan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adanya</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penafsiran</a:t>
            </a:r>
            <a:r>
              <a:rPr lang="en-US" sz="3600"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sz="3600" dirty="0" err="1">
                <a:solidFill>
                  <a:schemeClr val="tx1"/>
                </a:solidFill>
                <a:latin typeface="Cambria" panose="02040503050406030204" pitchFamily="18" charset="0"/>
                <a:cs typeface="Arial" panose="020B0604020202020204" pitchFamily="34" charset="0"/>
              </a:rPr>
              <a:t>Alternatif</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penyelesaian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sengketa</a:t>
            </a:r>
            <a:endParaRPr lang="en-US" sz="3600" dirty="0">
              <a:solidFill>
                <a:schemeClr val="tx1"/>
              </a:solidFill>
              <a:latin typeface="Cambria" panose="02040503050406030204" pitchFamily="18" charset="0"/>
              <a:cs typeface="Arial" panose="020B0604020202020204" pitchFamily="34" charset="0"/>
            </a:endParaRPr>
          </a:p>
          <a:p>
            <a:pPr algn="just"/>
            <a:r>
              <a:rPr lang="en-US" sz="3600" dirty="0" err="1">
                <a:solidFill>
                  <a:schemeClr val="tx1"/>
                </a:solidFill>
                <a:latin typeface="Cambria" panose="02040503050406030204" pitchFamily="18" charset="0"/>
                <a:cs typeface="Arial" panose="020B0604020202020204" pitchFamily="34" charset="0"/>
              </a:rPr>
              <a:t>Dalam</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pelaksanaan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kontrak</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mungkin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terdapat</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sengketa</a:t>
            </a:r>
            <a:r>
              <a:rPr lang="en-US" sz="3600" dirty="0">
                <a:solidFill>
                  <a:schemeClr val="tx1"/>
                </a:solidFill>
                <a:latin typeface="Cambria" panose="02040503050406030204" pitchFamily="18" charset="0"/>
                <a:cs typeface="Arial" panose="020B0604020202020204" pitchFamily="34" charset="0"/>
              </a:rPr>
              <a:t>. Para </a:t>
            </a:r>
            <a:r>
              <a:rPr lang="en-US" sz="3600" dirty="0" err="1">
                <a:solidFill>
                  <a:schemeClr val="tx1"/>
                </a:solidFill>
                <a:latin typeface="Cambria" panose="02040503050406030204" pitchFamily="18" charset="0"/>
                <a:cs typeface="Arial" panose="020B0604020202020204" pitchFamily="34" charset="0"/>
              </a:rPr>
              <a:t>pihak</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bebas</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menentukan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cara</a:t>
            </a:r>
            <a:r>
              <a:rPr lang="en-US" sz="3600" dirty="0">
                <a:solidFill>
                  <a:schemeClr val="tx1"/>
                </a:solidFill>
                <a:latin typeface="Cambria" panose="02040503050406030204" pitchFamily="18" charset="0"/>
                <a:cs typeface="Arial" panose="020B0604020202020204" pitchFamily="34" charset="0"/>
              </a:rPr>
              <a:t> yang </a:t>
            </a:r>
            <a:r>
              <a:rPr lang="en-US" sz="3600" dirty="0" err="1">
                <a:solidFill>
                  <a:schemeClr val="tx1"/>
                </a:solidFill>
                <a:latin typeface="Cambria" panose="02040503050406030204" pitchFamily="18" charset="0"/>
                <a:cs typeface="Arial" panose="020B0604020202020204" pitchFamily="34" charset="0"/>
              </a:rPr>
              <a:t>akan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ditempuh</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jika</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timbul</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sengketa</a:t>
            </a:r>
            <a:r>
              <a:rPr lang="en-US" sz="3600" dirty="0">
                <a:solidFill>
                  <a:schemeClr val="tx1"/>
                </a:solidFill>
                <a:latin typeface="Cambria" panose="02040503050406030204" pitchFamily="18" charset="0"/>
                <a:cs typeface="Arial" panose="020B0604020202020204" pitchFamily="34" charset="0"/>
              </a:rPr>
              <a:t> di </a:t>
            </a:r>
            <a:r>
              <a:rPr lang="en-US" sz="3600" dirty="0" err="1">
                <a:solidFill>
                  <a:schemeClr val="tx1"/>
                </a:solidFill>
                <a:latin typeface="Cambria" panose="02040503050406030204" pitchFamily="18" charset="0"/>
                <a:cs typeface="Arial" panose="020B0604020202020204" pitchFamily="34" charset="0"/>
              </a:rPr>
              <a:t>kemudian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hari</a:t>
            </a:r>
            <a:r>
              <a:rPr lang="en-US" sz="3600">
                <a:solidFill>
                  <a:schemeClr val="tx1"/>
                </a:solidFill>
                <a:latin typeface="Cambria" panose="02040503050406030204" pitchFamily="18" charset="0"/>
                <a:cs typeface="Arial" panose="020B0604020202020204" pitchFamily="34" charset="0"/>
              </a:rPr>
              <a:t>.</a:t>
            </a:r>
            <a:endParaRPr lang="en-US" sz="3600"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endParaRPr lang="id-ID" sz="32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88197591"/>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Hal-hal Yang Diperhatikan Dalam Membuat Kontrak</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(1) kewenangan hukum para pihak,</a:t>
            </a:r>
          </a:p>
          <a:p>
            <a:pPr algn="just"/>
            <a:r>
              <a:rPr lang="id-ID" dirty="0">
                <a:solidFill>
                  <a:schemeClr val="tx1"/>
                </a:solidFill>
                <a:latin typeface="Cambria" panose="02040503050406030204" pitchFamily="18" charset="0"/>
                <a:cs typeface="Arial" panose="020B0604020202020204" pitchFamily="34" charset="0"/>
              </a:rPr>
              <a:t>(2) perpajakan,</a:t>
            </a:r>
          </a:p>
          <a:p>
            <a:pPr algn="just"/>
            <a:r>
              <a:rPr lang="id-ID" dirty="0">
                <a:solidFill>
                  <a:schemeClr val="tx1"/>
                </a:solidFill>
                <a:latin typeface="Cambria" panose="02040503050406030204" pitchFamily="18" charset="0"/>
                <a:cs typeface="Arial" panose="020B0604020202020204" pitchFamily="34" charset="0"/>
              </a:rPr>
              <a:t>(3) alas hak yang sah,</a:t>
            </a:r>
          </a:p>
          <a:p>
            <a:pPr algn="just"/>
            <a:r>
              <a:rPr lang="id-ID" dirty="0">
                <a:solidFill>
                  <a:schemeClr val="tx1"/>
                </a:solidFill>
                <a:latin typeface="Cambria" panose="02040503050406030204" pitchFamily="18" charset="0"/>
                <a:cs typeface="Arial" panose="020B0604020202020204" pitchFamily="34" charset="0"/>
              </a:rPr>
              <a:t>(4) masalah keagrariaan,</a:t>
            </a:r>
          </a:p>
          <a:p>
            <a:pPr algn="just"/>
            <a:r>
              <a:rPr lang="id-ID" dirty="0">
                <a:solidFill>
                  <a:schemeClr val="tx1"/>
                </a:solidFill>
                <a:latin typeface="Cambria" panose="02040503050406030204" pitchFamily="18" charset="0"/>
                <a:cs typeface="Arial" panose="020B0604020202020204" pitchFamily="34" charset="0"/>
              </a:rPr>
              <a:t>(5) pilihan hukum,</a:t>
            </a:r>
          </a:p>
          <a:p>
            <a:pPr algn="just"/>
            <a:r>
              <a:rPr lang="id-ID" dirty="0">
                <a:solidFill>
                  <a:schemeClr val="tx1"/>
                </a:solidFill>
                <a:latin typeface="Cambria" panose="02040503050406030204" pitchFamily="18" charset="0"/>
                <a:cs typeface="Arial" panose="020B0604020202020204" pitchFamily="34" charset="0"/>
              </a:rPr>
              <a:t>(6) penyelesaian sengketa,</a:t>
            </a:r>
          </a:p>
          <a:p>
            <a:pPr algn="just"/>
            <a:r>
              <a:rPr lang="id-ID" dirty="0">
                <a:solidFill>
                  <a:schemeClr val="tx1"/>
                </a:solidFill>
                <a:latin typeface="Cambria" panose="02040503050406030204" pitchFamily="18" charset="0"/>
                <a:cs typeface="Arial" panose="020B0604020202020204" pitchFamily="34" charset="0"/>
              </a:rPr>
              <a:t>(7) pengakhiran kontrak, dan</a:t>
            </a:r>
          </a:p>
          <a:p>
            <a:pPr algn="just"/>
            <a:r>
              <a:rPr lang="id-ID" dirty="0">
                <a:solidFill>
                  <a:schemeClr val="tx1"/>
                </a:solidFill>
                <a:latin typeface="Cambria" panose="02040503050406030204" pitchFamily="18" charset="0"/>
                <a:cs typeface="Arial" panose="020B0604020202020204" pitchFamily="34" charset="0"/>
              </a:rPr>
              <a:t>(8) bentuk perjanjian standar</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836712"/>
            <a:ext cx="8229600" cy="49971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600" b="1" dirty="0">
                <a:solidFill>
                  <a:schemeClr val="tx1"/>
                </a:solidFill>
                <a:latin typeface="Cambria" panose="02040503050406030204" pitchFamily="18" charset="0"/>
                <a:cs typeface="Arial" panose="020B0604020202020204" pitchFamily="34" charset="0"/>
              </a:rPr>
              <a:t>K</a:t>
            </a:r>
            <a:r>
              <a:rPr lang="id-ID" sz="3600" b="1" dirty="0">
                <a:solidFill>
                  <a:schemeClr val="tx1"/>
                </a:solidFill>
                <a:latin typeface="Cambria" panose="02040503050406030204" pitchFamily="18" charset="0"/>
                <a:cs typeface="Arial" panose="020B0604020202020204" pitchFamily="34" charset="0"/>
              </a:rPr>
              <a:t>ewenangan hukum para pihak</a:t>
            </a:r>
            <a:endParaRPr lang="en-US" sz="3600" b="1" dirty="0">
              <a:solidFill>
                <a:schemeClr val="tx1"/>
              </a:solidFill>
              <a:latin typeface="Cambria" panose="02040503050406030204" pitchFamily="18" charset="0"/>
              <a:cs typeface="Arial" panose="020B0604020202020204" pitchFamily="34" charset="0"/>
            </a:endParaRPr>
          </a:p>
          <a:p>
            <a:pPr algn="just"/>
            <a:r>
              <a:rPr lang="en-US" sz="2400" dirty="0" err="1">
                <a:solidFill>
                  <a:schemeClr val="tx1"/>
                </a:solidFill>
                <a:latin typeface="Arial" panose="020B0604020202020204" pitchFamily="34" charset="0"/>
                <a:cs typeface="Arial" panose="020B0604020202020204" pitchFamily="34" charset="0"/>
              </a:rPr>
              <a:t>Kewenangan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hukum</a:t>
            </a:r>
            <a:r>
              <a:rPr lang="id-ID" sz="2400" dirty="0">
                <a:solidFill>
                  <a:schemeClr val="tx1"/>
                </a:solidFill>
                <a:latin typeface="Arial" panose="020B0604020202020204" pitchFamily="34" charset="0"/>
                <a:cs typeface="Arial" panose="020B0604020202020204" pitchFamily="34" charset="0"/>
              </a:rPr>
              <a:t> para pihak, yaitu kecakapan dan kemampuan para pihak untuk mengadakan dan membuat kontrak. Di dalam KUH Perdata ditentukan bahwa orang yang cakap dan wenang untuk melakukan perbuatan hukum apabila telah dewasa dan atau sudah kawin. Ukuran kedewasaan, yaitu berumur 21 tahun. Sedangkan orang-orang yang tidak wenang untuk membuat kontrak adalah</a:t>
            </a: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minderjarigheid (di bawah umur)</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curatele (di bawah pengampunan)</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836712"/>
            <a:ext cx="8229600" cy="49971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600" b="1" dirty="0" err="1">
                <a:solidFill>
                  <a:schemeClr val="tx1"/>
                </a:solidFill>
                <a:latin typeface="Cambria" panose="02040503050406030204" pitchFamily="18" charset="0"/>
                <a:cs typeface="Arial" panose="020B0604020202020204" pitchFamily="34" charset="0"/>
              </a:rPr>
              <a:t>Perpajakan</a:t>
            </a:r>
            <a:endParaRPr lang="en-US" sz="3600" b="1" dirty="0">
              <a:solidFill>
                <a:schemeClr val="tx1"/>
              </a:solidFill>
              <a:latin typeface="Cambria" panose="02040503050406030204" pitchFamily="18" charset="0"/>
              <a:cs typeface="Arial" panose="020B0604020202020204" pitchFamily="34" charset="0"/>
            </a:endParaRPr>
          </a:p>
          <a:p>
            <a:pPr algn="just"/>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banyak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hal</a:t>
            </a:r>
            <a:r>
              <a:rPr lang="en-US" sz="2400" dirty="0">
                <a:solidFill>
                  <a:schemeClr val="tx1"/>
                </a:solidFill>
                <a:latin typeface="Arial" panose="020B0604020202020204" pitchFamily="34" charset="0"/>
                <a:cs typeface="Arial" panose="020B0604020202020204" pitchFamily="34" charset="0"/>
              </a:rPr>
              <a:t>, para </a:t>
            </a:r>
            <a:r>
              <a:rPr lang="en-US" sz="2400" dirty="0" err="1">
                <a:solidFill>
                  <a:schemeClr val="tx1"/>
                </a:solidFill>
                <a:latin typeface="Arial" panose="020B0604020202020204" pitchFamily="34" charset="0"/>
                <a:cs typeface="Arial" panose="020B0604020202020204" pitchFamily="34" charset="0"/>
              </a:rPr>
              <a:t>pihak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pembuat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kontrak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menginginkan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perjanjian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dirumuskan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sedemikian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rupa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memperkecil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pajak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karena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transaksi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bisnis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merupakan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transaksi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pajak</a:t>
            </a:r>
            <a:r>
              <a:rPr lang="en-US" sz="2400" dirty="0">
                <a:solidFill>
                  <a:schemeClr val="tx1"/>
                </a:solidFill>
                <a:latin typeface="Arial" panose="020B0604020202020204" pitchFamily="34" charset="0"/>
                <a:cs typeface="Arial" panose="020B0604020202020204" pitchFamily="34" charset="0"/>
              </a:rPr>
              <a:t>. Pada </a:t>
            </a:r>
            <a:r>
              <a:rPr lang="en-US" sz="2400" dirty="0" err="1">
                <a:solidFill>
                  <a:schemeClr val="tx1"/>
                </a:solidFill>
                <a:latin typeface="Arial" panose="020B0604020202020204" pitchFamily="34" charset="0"/>
                <a:cs typeface="Arial" panose="020B0604020202020204" pitchFamily="34" charset="0"/>
              </a:rPr>
              <a:t>dasarnya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perancang</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kontrak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harus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memberikan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pelayanan</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memuaskan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kliennya</a:t>
            </a:r>
            <a:r>
              <a:rPr lang="en-US" sz="2400" dirty="0">
                <a:solidFill>
                  <a:schemeClr val="tx1"/>
                </a:solidFill>
                <a:latin typeface="Arial" panose="020B0604020202020204" pitchFamily="34" charset="0"/>
                <a:cs typeface="Arial" panose="020B0604020202020204" pitchFamily="34" charset="0"/>
              </a:rPr>
              <a:t>.</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3220378"/>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836712"/>
            <a:ext cx="8229600" cy="49971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600" b="1" dirty="0">
                <a:solidFill>
                  <a:schemeClr val="tx1"/>
                </a:solidFill>
                <a:latin typeface="Cambria" panose="02040503050406030204" pitchFamily="18" charset="0"/>
                <a:cs typeface="Arial" panose="020B0604020202020204" pitchFamily="34" charset="0"/>
              </a:rPr>
              <a:t>Alas </a:t>
            </a:r>
            <a:r>
              <a:rPr lang="en-US" sz="3600" b="1" dirty="0" err="1">
                <a:solidFill>
                  <a:schemeClr val="tx1"/>
                </a:solidFill>
                <a:latin typeface="Cambria" panose="02040503050406030204" pitchFamily="18" charset="0"/>
                <a:cs typeface="Arial" panose="020B0604020202020204" pitchFamily="34" charset="0"/>
              </a:rPr>
              <a:t>hak</a:t>
            </a:r>
            <a:r>
              <a:rPr lang="en-US" sz="3600" b="1" dirty="0">
                <a:solidFill>
                  <a:schemeClr val="tx1"/>
                </a:solidFill>
                <a:latin typeface="Cambria" panose="02040503050406030204" pitchFamily="18" charset="0"/>
                <a:cs typeface="Arial" panose="020B0604020202020204" pitchFamily="34" charset="0"/>
              </a:rPr>
              <a:t> yang </a:t>
            </a:r>
            <a:r>
              <a:rPr lang="en-US" sz="3600" b="1" dirty="0" err="1">
                <a:solidFill>
                  <a:schemeClr val="tx1"/>
                </a:solidFill>
                <a:latin typeface="Cambria" panose="02040503050406030204" pitchFamily="18" charset="0"/>
                <a:cs typeface="Arial" panose="020B0604020202020204" pitchFamily="34" charset="0"/>
              </a:rPr>
              <a:t>sah</a:t>
            </a:r>
            <a:endParaRPr lang="en-US" sz="3600" b="1" dirty="0">
              <a:solidFill>
                <a:schemeClr val="tx1"/>
              </a:solidFill>
              <a:latin typeface="Cambria" panose="02040503050406030204" pitchFamily="18" charset="0"/>
              <a:cs typeface="Arial" panose="020B0604020202020204" pitchFamily="34" charset="0"/>
            </a:endParaRPr>
          </a:p>
          <a:p>
            <a:pPr algn="just"/>
            <a:r>
              <a:rPr lang="en-US" sz="2400" dirty="0" err="1">
                <a:solidFill>
                  <a:schemeClr val="tx1"/>
                </a:solidFill>
                <a:latin typeface="Arial" panose="020B0604020202020204" pitchFamily="34" charset="0"/>
                <a:cs typeface="Arial" panose="020B0604020202020204" pitchFamily="34" charset="0"/>
              </a:rPr>
              <a:t>Khusus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perjanjian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jual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beli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calon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pembeli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harus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mengetahui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berusaha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mencari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tahu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bahwa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penjual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memang</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mempunyai</a:t>
            </a:r>
            <a:r>
              <a:rPr lang="en-US" sz="2400" dirty="0">
                <a:solidFill>
                  <a:schemeClr val="tx1"/>
                </a:solidFill>
                <a:latin typeface="Arial" panose="020B0604020202020204" pitchFamily="34" charset="0"/>
                <a:cs typeface="Arial" panose="020B0604020202020204" pitchFamily="34" charset="0"/>
              </a:rPr>
              <a:t> alas </a:t>
            </a:r>
            <a:r>
              <a:rPr lang="en-US" sz="2400" dirty="0" err="1">
                <a:solidFill>
                  <a:schemeClr val="tx1"/>
                </a:solidFill>
                <a:latin typeface="Arial" panose="020B0604020202020204" pitchFamily="34" charset="0"/>
                <a:cs typeface="Arial" panose="020B0604020202020204" pitchFamily="34" charset="0"/>
              </a:rPr>
              <a:t>hak</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sah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barang</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dijual</a:t>
            </a:r>
            <a:r>
              <a:rPr lang="en-US" sz="2400" dirty="0">
                <a:solidFill>
                  <a:schemeClr val="tx1"/>
                </a:solidFill>
                <a:latin typeface="Arial" panose="020B0604020202020204" pitchFamily="34" charset="0"/>
                <a:cs typeface="Arial" panose="020B0604020202020204" pitchFamily="34" charset="0"/>
              </a:rPr>
              <a:t>.</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2126101"/>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836712"/>
            <a:ext cx="8229600" cy="49971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600" b="1" dirty="0" err="1">
                <a:solidFill>
                  <a:schemeClr val="tx1"/>
                </a:solidFill>
                <a:latin typeface="Cambria" panose="02040503050406030204" pitchFamily="18" charset="0"/>
                <a:cs typeface="Arial" panose="020B0604020202020204" pitchFamily="34" charset="0"/>
              </a:rPr>
              <a:t>Masalah</a:t>
            </a:r>
            <a:r>
              <a:rPr lang="en-US" sz="3600" b="1" dirty="0">
                <a:solidFill>
                  <a:schemeClr val="tx1"/>
                </a:solidFill>
                <a:latin typeface="Cambria" panose="02040503050406030204" pitchFamily="18" charset="0"/>
                <a:cs typeface="Arial" panose="020B0604020202020204" pitchFamily="34" charset="0"/>
              </a:rPr>
              <a:t> </a:t>
            </a:r>
            <a:r>
              <a:rPr lang="en-US" sz="3600" b="1" dirty="0" err="1">
                <a:solidFill>
                  <a:schemeClr val="tx1"/>
                </a:solidFill>
                <a:latin typeface="Cambria" panose="02040503050406030204" pitchFamily="18" charset="0"/>
                <a:cs typeface="Arial" panose="020B0604020202020204" pitchFamily="34" charset="0"/>
              </a:rPr>
              <a:t>Keagrariaan</a:t>
            </a:r>
            <a:endParaRPr lang="en-US" sz="3600" b="1" dirty="0">
              <a:solidFill>
                <a:schemeClr val="tx1"/>
              </a:solidFill>
              <a:latin typeface="Cambria" panose="02040503050406030204" pitchFamily="18" charset="0"/>
              <a:cs typeface="Arial" panose="020B0604020202020204" pitchFamily="34" charset="0"/>
            </a:endParaRPr>
          </a:p>
          <a:p>
            <a:pPr algn="just"/>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banyak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hal</a:t>
            </a:r>
            <a:r>
              <a:rPr lang="en-US" sz="2400" dirty="0">
                <a:solidFill>
                  <a:schemeClr val="tx1"/>
                </a:solidFill>
                <a:latin typeface="Arial" panose="020B0604020202020204" pitchFamily="34" charset="0"/>
                <a:cs typeface="Arial" panose="020B0604020202020204" pitchFamily="34" charset="0"/>
              </a:rPr>
              <a:t> para </a:t>
            </a:r>
            <a:r>
              <a:rPr lang="en-US" sz="2400" dirty="0" err="1">
                <a:solidFill>
                  <a:schemeClr val="tx1"/>
                </a:solidFill>
                <a:latin typeface="Arial" panose="020B0604020202020204" pitchFamily="34" charset="0"/>
                <a:cs typeface="Arial" panose="020B0604020202020204" pitchFamily="34" charset="0"/>
              </a:rPr>
              <a:t>pihak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tidak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memahami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masalah-masalah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keagrariaan</a:t>
            </a:r>
            <a:r>
              <a:rPr lang="en-US" sz="2400" dirty="0">
                <a:solidFill>
                  <a:schemeClr val="tx1"/>
                </a:solidFill>
                <a:latin typeface="Arial" panose="020B0604020202020204" pitchFamily="34" charset="0"/>
                <a:cs typeface="Arial" panose="020B0604020202020204" pitchFamily="34" charset="0"/>
              </a:rPr>
              <a:t>. Oleh </a:t>
            </a:r>
            <a:r>
              <a:rPr lang="en-US" sz="2400" dirty="0" err="1">
                <a:solidFill>
                  <a:schemeClr val="tx1"/>
                </a:solidFill>
                <a:latin typeface="Arial" panose="020B0604020202020204" pitchFamily="34" charset="0"/>
                <a:cs typeface="Arial" panose="020B0604020202020204" pitchFamily="34" charset="0"/>
              </a:rPr>
              <a:t>karena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itu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perancang</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kontrak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harus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memberitahukan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kepada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kliennya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mengenai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tersebut</a:t>
            </a:r>
            <a:r>
              <a:rPr lang="en-US" sz="2400" dirty="0">
                <a:solidFill>
                  <a:schemeClr val="tx1"/>
                </a:solidFill>
                <a:latin typeface="Arial" panose="020B0604020202020204" pitchFamily="34" charset="0"/>
                <a:cs typeface="Arial" panose="020B0604020202020204" pitchFamily="34" charset="0"/>
              </a:rPr>
              <a:t>.</a:t>
            </a:r>
          </a:p>
          <a:p>
            <a:pPr algn="just"/>
            <a:endParaRPr lang="en-US" sz="2400" dirty="0">
              <a:solidFill>
                <a:schemeClr val="tx1"/>
              </a:solidFill>
              <a:latin typeface="Arial" panose="020B0604020202020204" pitchFamily="34" charset="0"/>
              <a:cs typeface="Arial" panose="020B0604020202020204" pitchFamily="34" charset="0"/>
            </a:endParaRPr>
          </a:p>
          <a:p>
            <a:pPr algn="just"/>
            <a:r>
              <a:rPr lang="en-US" sz="3600" b="1" dirty="0" err="1">
                <a:solidFill>
                  <a:schemeClr val="tx1"/>
                </a:solidFill>
                <a:latin typeface="Cambria" panose="02040503050406030204" pitchFamily="18" charset="0"/>
                <a:cs typeface="Arial" panose="020B0604020202020204" pitchFamily="34" charset="0"/>
              </a:rPr>
              <a:t>Pilihan</a:t>
            </a:r>
            <a:r>
              <a:rPr lang="en-US" sz="3600" b="1" dirty="0">
                <a:solidFill>
                  <a:schemeClr val="tx1"/>
                </a:solidFill>
                <a:latin typeface="Cambria" panose="02040503050406030204" pitchFamily="18" charset="0"/>
                <a:cs typeface="Arial" panose="020B0604020202020204" pitchFamily="34" charset="0"/>
              </a:rPr>
              <a:t> Hukum</a:t>
            </a:r>
            <a:endParaRPr lang="en-US" sz="2400" b="1" dirty="0">
              <a:solidFill>
                <a:schemeClr val="tx1"/>
              </a:solidFill>
              <a:latin typeface="Cambria" panose="02040503050406030204" pitchFamily="18" charset="0"/>
              <a:cs typeface="Arial" panose="020B0604020202020204" pitchFamily="34" charset="0"/>
            </a:endParaRPr>
          </a:p>
          <a:p>
            <a:pPr algn="just"/>
            <a:r>
              <a:rPr lang="en-US" sz="2400" dirty="0" err="1">
                <a:solidFill>
                  <a:schemeClr val="tx1"/>
                </a:solidFill>
                <a:latin typeface="Arial" panose="020B0604020202020204" pitchFamily="34" charset="0"/>
                <a:cs typeface="Arial" panose="020B0604020202020204" pitchFamily="34" charset="0"/>
              </a:rPr>
              <a:t>Berkaitan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hukum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manakah</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akan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digunakan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pembuatan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kontrak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tersebut</a:t>
            </a:r>
            <a:r>
              <a:rPr lang="en-US" sz="2400" dirty="0">
                <a:solidFill>
                  <a:schemeClr val="tx1"/>
                </a:solidFill>
                <a:latin typeface="Arial" panose="020B0604020202020204" pitchFamily="34" charset="0"/>
                <a:cs typeface="Arial" panose="020B0604020202020204" pitchFamily="34" charset="0"/>
              </a:rPr>
              <a:t>.</a:t>
            </a:r>
          </a:p>
          <a:p>
            <a:pPr algn="just"/>
            <a:endParaRPr lang="id-ID" sz="2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557359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836712"/>
            <a:ext cx="8229600" cy="49971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600" b="1" dirty="0" err="1">
                <a:solidFill>
                  <a:schemeClr val="tx1"/>
                </a:solidFill>
                <a:latin typeface="Cambria" panose="02040503050406030204" pitchFamily="18" charset="0"/>
                <a:cs typeface="Arial" panose="020B0604020202020204" pitchFamily="34" charset="0"/>
              </a:rPr>
              <a:t>Penyelesaian</a:t>
            </a:r>
            <a:r>
              <a:rPr lang="en-US" sz="3600" b="1" dirty="0">
                <a:solidFill>
                  <a:schemeClr val="tx1"/>
                </a:solidFill>
                <a:latin typeface="Cambria" panose="02040503050406030204" pitchFamily="18" charset="0"/>
                <a:cs typeface="Arial" panose="020B0604020202020204" pitchFamily="34" charset="0"/>
              </a:rPr>
              <a:t> </a:t>
            </a:r>
            <a:r>
              <a:rPr lang="en-US" sz="3600" b="1" dirty="0" err="1">
                <a:solidFill>
                  <a:schemeClr val="tx1"/>
                </a:solidFill>
                <a:latin typeface="Cambria" panose="02040503050406030204" pitchFamily="18" charset="0"/>
                <a:cs typeface="Arial" panose="020B0604020202020204" pitchFamily="34" charset="0"/>
              </a:rPr>
              <a:t>Sengketa</a:t>
            </a:r>
            <a:endParaRPr lang="en-US" sz="3600" b="1" dirty="0">
              <a:solidFill>
                <a:schemeClr val="tx1"/>
              </a:solidFill>
              <a:latin typeface="Cambria" panose="02040503050406030204" pitchFamily="18" charset="0"/>
              <a:cs typeface="Arial" panose="020B0604020202020204" pitchFamily="34" charset="0"/>
            </a:endParaRPr>
          </a:p>
          <a:p>
            <a:pPr algn="just"/>
            <a:r>
              <a:rPr lang="en-US" sz="2400" dirty="0" err="1">
                <a:solidFill>
                  <a:schemeClr val="tx1"/>
                </a:solidFill>
                <a:latin typeface="Arial" panose="020B0604020202020204" pitchFamily="34" charset="0"/>
                <a:cs typeface="Arial" panose="020B0604020202020204" pitchFamily="34" charset="0"/>
              </a:rPr>
              <a:t>Perjanjian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tidak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selalu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dapat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dilaksanakan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sebagaimana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mestinya</a:t>
            </a:r>
            <a:r>
              <a:rPr lang="en-US" sz="2400" dirty="0">
                <a:solidFill>
                  <a:schemeClr val="tx1"/>
                </a:solidFill>
                <a:latin typeface="Arial" panose="020B0604020202020204" pitchFamily="34" charset="0"/>
                <a:cs typeface="Arial" panose="020B0604020202020204" pitchFamily="34" charset="0"/>
              </a:rPr>
              <a:t>. Oleh </a:t>
            </a:r>
            <a:r>
              <a:rPr lang="en-US" sz="2400" dirty="0" err="1">
                <a:solidFill>
                  <a:schemeClr val="tx1"/>
                </a:solidFill>
                <a:latin typeface="Arial" panose="020B0604020202020204" pitchFamily="34" charset="0"/>
                <a:cs typeface="Arial" panose="020B0604020202020204" pitchFamily="34" charset="0"/>
              </a:rPr>
              <a:t>karena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itu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setiap</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perjanjian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perlu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dimasukkan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klausula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mengenai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penyelesaian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sengketa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apabila</a:t>
            </a:r>
            <a:r>
              <a:rPr lang="en-US" sz="2400" dirty="0">
                <a:solidFill>
                  <a:schemeClr val="tx1"/>
                </a:solidFill>
                <a:latin typeface="Arial" panose="020B0604020202020204" pitchFamily="34" charset="0"/>
                <a:cs typeface="Arial" panose="020B0604020202020204" pitchFamily="34" charset="0"/>
              </a:rPr>
              <a:t> salah </a:t>
            </a:r>
            <a:r>
              <a:rPr lang="en-US" sz="2400" dirty="0" err="1">
                <a:solidFill>
                  <a:schemeClr val="tx1"/>
                </a:solidFill>
                <a:latin typeface="Arial" panose="020B0604020202020204" pitchFamily="34" charset="0"/>
                <a:cs typeface="Arial" panose="020B0604020202020204" pitchFamily="34" charset="0"/>
              </a:rPr>
              <a:t>satu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pihak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tidak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memenuhi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perjanjian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wanprestasi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Penyelesaian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sengketa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dapat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dilakukan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secara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damai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arbitrase</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mungkin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melalui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pengadilan</a:t>
            </a:r>
            <a:r>
              <a:rPr lang="en-US" sz="2400" dirty="0">
                <a:solidFill>
                  <a:schemeClr val="tx1"/>
                </a:solidFill>
                <a:latin typeface="Arial" panose="020B0604020202020204" pitchFamily="34" charset="0"/>
                <a:cs typeface="Arial" panose="020B0604020202020204" pitchFamily="34" charset="0"/>
              </a:rPr>
              <a:t>.</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7552836"/>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836712"/>
            <a:ext cx="8229600" cy="49971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600" b="1" dirty="0" err="1">
                <a:solidFill>
                  <a:schemeClr val="tx1"/>
                </a:solidFill>
                <a:latin typeface="Cambria" panose="02040503050406030204" pitchFamily="18" charset="0"/>
                <a:cs typeface="Arial" panose="020B0604020202020204" pitchFamily="34" charset="0"/>
              </a:rPr>
              <a:t>Berakhirnya</a:t>
            </a:r>
            <a:r>
              <a:rPr lang="en-US" sz="3600" b="1" dirty="0">
                <a:solidFill>
                  <a:schemeClr val="tx1"/>
                </a:solidFill>
                <a:latin typeface="Cambria" panose="02040503050406030204" pitchFamily="18" charset="0"/>
                <a:cs typeface="Arial" panose="020B0604020202020204" pitchFamily="34" charset="0"/>
              </a:rPr>
              <a:t> </a:t>
            </a:r>
            <a:r>
              <a:rPr lang="en-US" sz="3600" b="1" dirty="0" err="1">
                <a:solidFill>
                  <a:schemeClr val="tx1"/>
                </a:solidFill>
                <a:latin typeface="Cambria" panose="02040503050406030204" pitchFamily="18" charset="0"/>
                <a:cs typeface="Arial" panose="020B0604020202020204" pitchFamily="34" charset="0"/>
              </a:rPr>
              <a:t>Kontrak</a:t>
            </a:r>
            <a:endParaRPr lang="en-US" sz="3600" b="1" dirty="0">
              <a:solidFill>
                <a:schemeClr val="tx1"/>
              </a:solidFill>
              <a:latin typeface="Cambria" panose="02040503050406030204" pitchFamily="18" charset="0"/>
              <a:cs typeface="Arial" panose="020B0604020202020204" pitchFamily="34" charset="0"/>
            </a:endParaRPr>
          </a:p>
          <a:p>
            <a:pPr algn="just"/>
            <a:r>
              <a:rPr lang="en-US" sz="2400" dirty="0">
                <a:solidFill>
                  <a:schemeClr val="tx1"/>
                </a:solidFill>
                <a:latin typeface="Arial" panose="020B0604020202020204" pitchFamily="34" charset="0"/>
                <a:cs typeface="Arial" panose="020B0604020202020204" pitchFamily="34" charset="0"/>
              </a:rPr>
              <a:t>Di </a:t>
            </a:r>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Pasal</a:t>
            </a:r>
            <a:r>
              <a:rPr lang="en-US" sz="2400" dirty="0">
                <a:solidFill>
                  <a:schemeClr val="tx1"/>
                </a:solidFill>
                <a:latin typeface="Arial" panose="020B0604020202020204" pitchFamily="34" charset="0"/>
                <a:cs typeface="Arial" panose="020B0604020202020204" pitchFamily="34" charset="0"/>
              </a:rPr>
              <a:t> 1266 KUH </a:t>
            </a:r>
            <a:r>
              <a:rPr lang="en-US" sz="2400" dirty="0" err="1">
                <a:solidFill>
                  <a:schemeClr val="tx1"/>
                </a:solidFill>
                <a:latin typeface="Arial" panose="020B0604020202020204" pitchFamily="34" charset="0"/>
                <a:cs typeface="Arial" panose="020B0604020202020204" pitchFamily="34" charset="0"/>
              </a:rPr>
              <a:t>Perdata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ditentukan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bahwa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Tiap-tiap</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pihak</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akan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mengakhiri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kontrak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harus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putusan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pengadilan</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mempunyai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yurisdiksi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kontrak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tersebut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Maksud</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ketentuan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ini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adalah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melindungi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pihak</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lemah</a:t>
            </a:r>
            <a:r>
              <a:rPr lang="en-US" sz="2400" dirty="0">
                <a:solidFill>
                  <a:schemeClr val="tx1"/>
                </a:solidFill>
                <a:latin typeface="Arial" panose="020B0604020202020204" pitchFamily="34" charset="0"/>
                <a:cs typeface="Arial" panose="020B0604020202020204" pitchFamily="34" charset="0"/>
              </a:rPr>
              <a:t>.</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5668280"/>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836712"/>
            <a:ext cx="8229600" cy="5256584"/>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600" b="1" dirty="0" err="1">
                <a:solidFill>
                  <a:schemeClr val="tx1"/>
                </a:solidFill>
                <a:latin typeface="Cambria" panose="02040503050406030204" pitchFamily="18" charset="0"/>
                <a:cs typeface="Arial" panose="020B0604020202020204" pitchFamily="34" charset="0"/>
              </a:rPr>
              <a:t>Bentuk</a:t>
            </a:r>
            <a:r>
              <a:rPr lang="en-US" sz="3600" b="1" dirty="0">
                <a:solidFill>
                  <a:schemeClr val="tx1"/>
                </a:solidFill>
                <a:latin typeface="Cambria" panose="02040503050406030204" pitchFamily="18" charset="0"/>
                <a:cs typeface="Arial" panose="020B0604020202020204" pitchFamily="34" charset="0"/>
              </a:rPr>
              <a:t> </a:t>
            </a:r>
            <a:r>
              <a:rPr lang="en-US" sz="3600" b="1" dirty="0" err="1">
                <a:solidFill>
                  <a:schemeClr val="tx1"/>
                </a:solidFill>
                <a:latin typeface="Cambria" panose="02040503050406030204" pitchFamily="18" charset="0"/>
                <a:cs typeface="Arial" panose="020B0604020202020204" pitchFamily="34" charset="0"/>
              </a:rPr>
              <a:t>Standar</a:t>
            </a:r>
            <a:r>
              <a:rPr lang="en-US" sz="3600" b="1" dirty="0">
                <a:solidFill>
                  <a:schemeClr val="tx1"/>
                </a:solidFill>
                <a:latin typeface="Cambria" panose="02040503050406030204" pitchFamily="18" charset="0"/>
                <a:cs typeface="Arial" panose="020B0604020202020204" pitchFamily="34" charset="0"/>
              </a:rPr>
              <a:t> </a:t>
            </a:r>
            <a:r>
              <a:rPr lang="en-US" sz="3600" b="1" dirty="0" err="1">
                <a:solidFill>
                  <a:schemeClr val="tx1"/>
                </a:solidFill>
                <a:latin typeface="Cambria" panose="02040503050406030204" pitchFamily="18" charset="0"/>
                <a:cs typeface="Arial" panose="020B0604020202020204" pitchFamily="34" charset="0"/>
              </a:rPr>
              <a:t>Kontrak</a:t>
            </a:r>
            <a:endParaRPr lang="en-US" sz="3600" b="1" dirty="0">
              <a:solidFill>
                <a:schemeClr val="tx1"/>
              </a:solidFill>
              <a:latin typeface="Cambria" panose="02040503050406030204" pitchFamily="18" charset="0"/>
              <a:cs typeface="Arial" panose="020B0604020202020204" pitchFamily="34" charset="0"/>
            </a:endParaRPr>
          </a:p>
          <a:p>
            <a:pPr marL="266700" indent="-266700" algn="just">
              <a:buFont typeface="+mj-lt"/>
              <a:buAutoNum type="arabicPeriod"/>
            </a:pPr>
            <a:r>
              <a:rPr lang="en-US" sz="2600" dirty="0" err="1">
                <a:solidFill>
                  <a:schemeClr val="tx1"/>
                </a:solidFill>
                <a:latin typeface="Arial" panose="020B0604020202020204" pitchFamily="34" charset="0"/>
                <a:cs typeface="Arial" panose="020B0604020202020204" pitchFamily="34" charset="0"/>
              </a:rPr>
              <a:t>Perjanjian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baku</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sepihak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yaitu</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perjanjian</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isinya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ditentukan</a:t>
            </a:r>
            <a:r>
              <a:rPr lang="en-US" sz="2600" dirty="0">
                <a:solidFill>
                  <a:schemeClr val="tx1"/>
                </a:solidFill>
                <a:latin typeface="Arial" panose="020B0604020202020204" pitchFamily="34" charset="0"/>
                <a:cs typeface="Arial" panose="020B0604020202020204" pitchFamily="34" charset="0"/>
              </a:rPr>
              <a:t> oleh </a:t>
            </a:r>
            <a:r>
              <a:rPr lang="en-US" sz="2600" dirty="0" err="1">
                <a:solidFill>
                  <a:schemeClr val="tx1"/>
                </a:solidFill>
                <a:latin typeface="Arial" panose="020B0604020202020204" pitchFamily="34" charset="0"/>
                <a:cs typeface="Arial" panose="020B0604020202020204" pitchFamily="34" charset="0"/>
              </a:rPr>
              <a:t>pihak</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kuat</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kedudukannya</a:t>
            </a:r>
            <a:r>
              <a:rPr lang="en-US" sz="2600" dirty="0">
                <a:solidFill>
                  <a:schemeClr val="tx1"/>
                </a:solidFill>
                <a:latin typeface="Arial" panose="020B0604020202020204" pitchFamily="34" charset="0"/>
                <a:cs typeface="Arial" panose="020B0604020202020204" pitchFamily="34" charset="0"/>
              </a:rPr>
              <a:t> di </a:t>
            </a:r>
            <a:r>
              <a:rPr lang="en-US" sz="2600" dirty="0" err="1">
                <a:solidFill>
                  <a:schemeClr val="tx1"/>
                </a:solidFill>
                <a:latin typeface="Arial" panose="020B0604020202020204" pitchFamily="34" charset="0"/>
                <a:cs typeface="Arial" panose="020B0604020202020204" pitchFamily="34" charset="0"/>
              </a:rPr>
              <a:t>dalam</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perjanjian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itu</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Pihak</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kuat</a:t>
            </a:r>
            <a:r>
              <a:rPr lang="en-US" sz="2600" dirty="0">
                <a:solidFill>
                  <a:schemeClr val="tx1"/>
                </a:solidFill>
                <a:latin typeface="Arial" panose="020B0604020202020204" pitchFamily="34" charset="0"/>
                <a:cs typeface="Arial" panose="020B0604020202020204" pitchFamily="34" charset="0"/>
              </a:rPr>
              <a:t> di </a:t>
            </a:r>
            <a:r>
              <a:rPr lang="en-US" sz="2600" dirty="0" err="1">
                <a:solidFill>
                  <a:schemeClr val="tx1"/>
                </a:solidFill>
                <a:latin typeface="Arial" panose="020B0604020202020204" pitchFamily="34" charset="0"/>
                <a:cs typeface="Arial" panose="020B0604020202020204" pitchFamily="34" charset="0"/>
              </a:rPr>
              <a:t>sini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ialah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pihak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kreditur</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lazimnya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mempunyai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posisi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ekonomi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kuat</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dibandingkan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pihak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debitur</a:t>
            </a:r>
            <a:r>
              <a:rPr lang="en-US" sz="2600" dirty="0">
                <a:solidFill>
                  <a:schemeClr val="tx1"/>
                </a:solidFill>
                <a:latin typeface="Arial" panose="020B0604020202020204" pitchFamily="34" charset="0"/>
                <a:cs typeface="Arial" panose="020B0604020202020204" pitchFamily="34" charset="0"/>
              </a:rPr>
              <a:t>.</a:t>
            </a:r>
          </a:p>
          <a:p>
            <a:pPr marL="266700" indent="-266700" algn="just">
              <a:buFont typeface="+mj-lt"/>
              <a:buAutoNum type="arabicPeriod"/>
            </a:pPr>
            <a:r>
              <a:rPr lang="en-US" sz="2600" dirty="0" err="1">
                <a:solidFill>
                  <a:schemeClr val="tx1"/>
                </a:solidFill>
                <a:latin typeface="Arial" panose="020B0604020202020204" pitchFamily="34" charset="0"/>
                <a:cs typeface="Arial" panose="020B0604020202020204" pitchFamily="34" charset="0"/>
              </a:rPr>
              <a:t>Perjanjian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baku</a:t>
            </a:r>
            <a:r>
              <a:rPr lang="en-US" sz="2600" dirty="0">
                <a:solidFill>
                  <a:schemeClr val="tx1"/>
                </a:solidFill>
                <a:latin typeface="Arial" panose="020B0604020202020204" pitchFamily="34" charset="0"/>
                <a:cs typeface="Arial" panose="020B0604020202020204" pitchFamily="34" charset="0"/>
              </a:rPr>
              <a:t> timbal </a:t>
            </a:r>
            <a:r>
              <a:rPr lang="en-US" sz="2600" dirty="0" err="1">
                <a:solidFill>
                  <a:schemeClr val="tx1"/>
                </a:solidFill>
                <a:latin typeface="Arial" panose="020B0604020202020204" pitchFamily="34" charset="0"/>
                <a:cs typeface="Arial" panose="020B0604020202020204" pitchFamily="34" charset="0"/>
              </a:rPr>
              <a:t>balik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yaitu</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perjanjian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baku</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isinya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ditentukan</a:t>
            </a:r>
            <a:r>
              <a:rPr lang="en-US" sz="2600" dirty="0">
                <a:solidFill>
                  <a:schemeClr val="tx1"/>
                </a:solidFill>
                <a:latin typeface="Arial" panose="020B0604020202020204" pitchFamily="34" charset="0"/>
                <a:cs typeface="Arial" panose="020B0604020202020204" pitchFamily="34" charset="0"/>
              </a:rPr>
              <a:t> oleh </a:t>
            </a:r>
            <a:r>
              <a:rPr lang="en-US" sz="2600" dirty="0" err="1">
                <a:solidFill>
                  <a:schemeClr val="tx1"/>
                </a:solidFill>
                <a:latin typeface="Arial" panose="020B0604020202020204" pitchFamily="34" charset="0"/>
                <a:cs typeface="Arial" panose="020B0604020202020204" pitchFamily="34" charset="0"/>
              </a:rPr>
              <a:t>kedua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belah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pihak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misalnya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perjanjian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baku</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terdiri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dari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pihak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majikan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kreditur</a:t>
            </a:r>
            <a:r>
              <a:rPr lang="en-US" sz="2600" dirty="0">
                <a:solidFill>
                  <a:schemeClr val="tx1"/>
                </a:solidFill>
                <a:latin typeface="Arial" panose="020B0604020202020204" pitchFamily="34" charset="0"/>
                <a:cs typeface="Arial" panose="020B0604020202020204" pitchFamily="34" charset="0"/>
              </a:rPr>
              <a:t>) dan </a:t>
            </a:r>
            <a:r>
              <a:rPr lang="en-US" sz="2600" dirty="0" err="1">
                <a:solidFill>
                  <a:schemeClr val="tx1"/>
                </a:solidFill>
                <a:latin typeface="Arial" panose="020B0604020202020204" pitchFamily="34" charset="0"/>
                <a:cs typeface="Arial" panose="020B0604020202020204" pitchFamily="34" charset="0"/>
              </a:rPr>
              <a:t>pihak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buruh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debitur</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Kedua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pihak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lazimnya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terikat</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dalam</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organisasi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misalnya</a:t>
            </a:r>
            <a:r>
              <a:rPr lang="en-US" sz="2600" dirty="0">
                <a:solidFill>
                  <a:schemeClr val="tx1"/>
                </a:solidFill>
                <a:latin typeface="Arial" panose="020B0604020202020204" pitchFamily="34" charset="0"/>
                <a:cs typeface="Arial" panose="020B0604020202020204" pitchFamily="34" charset="0"/>
              </a:rPr>
              <a:t> pada </a:t>
            </a:r>
            <a:r>
              <a:rPr lang="en-US" sz="2600" dirty="0" err="1">
                <a:solidFill>
                  <a:schemeClr val="tx1"/>
                </a:solidFill>
                <a:latin typeface="Arial" panose="020B0604020202020204" pitchFamily="34" charset="0"/>
                <a:cs typeface="Arial" panose="020B0604020202020204" pitchFamily="34" charset="0"/>
              </a:rPr>
              <a:t>perjanjian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buruh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kolektif</a:t>
            </a:r>
            <a:r>
              <a:rPr lang="en-US" sz="2600" dirty="0">
                <a:solidFill>
                  <a:schemeClr val="tx1"/>
                </a:solidFill>
                <a:latin typeface="Arial" panose="020B0604020202020204" pitchFamily="34" charset="0"/>
                <a:cs typeface="Arial" panose="020B0604020202020204" pitchFamily="34" charset="0"/>
              </a:rPr>
              <a:t>.</a:t>
            </a:r>
          </a:p>
          <a:p>
            <a:pPr marL="266700" indent="-266700" algn="just">
              <a:buFont typeface="+mj-lt"/>
              <a:buAutoNum type="arabicPeriod"/>
            </a:pPr>
            <a:r>
              <a:rPr lang="en-US" sz="2600" dirty="0" err="1">
                <a:solidFill>
                  <a:schemeClr val="tx1"/>
                </a:solidFill>
                <a:latin typeface="Arial" panose="020B0604020202020204" pitchFamily="34" charset="0"/>
                <a:cs typeface="Arial" panose="020B0604020202020204" pitchFamily="34" charset="0"/>
              </a:rPr>
              <a:t>Perjanjian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baku</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ditetapkan</a:t>
            </a:r>
            <a:r>
              <a:rPr lang="en-US" sz="2600" dirty="0">
                <a:solidFill>
                  <a:schemeClr val="tx1"/>
                </a:solidFill>
                <a:latin typeface="Arial" panose="020B0604020202020204" pitchFamily="34" charset="0"/>
                <a:cs typeface="Arial" panose="020B0604020202020204" pitchFamily="34" charset="0"/>
              </a:rPr>
              <a:t> oleh </a:t>
            </a:r>
            <a:r>
              <a:rPr lang="en-US" sz="2600" dirty="0" err="1">
                <a:solidFill>
                  <a:schemeClr val="tx1"/>
                </a:solidFill>
                <a:latin typeface="Arial" panose="020B0604020202020204" pitchFamily="34" charset="0"/>
                <a:cs typeface="Arial" panose="020B0604020202020204" pitchFamily="34" charset="0"/>
              </a:rPr>
              <a:t>Pemerintah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yaitu</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perjanjian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baku</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isinya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ditentukan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Pemerintah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terhadap</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perbuatan-perbuatan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hukum</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tertentu</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misalnya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perjanjian-perjanjian</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mempunyai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objek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hak-hak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atas</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tanah</a:t>
            </a:r>
            <a:r>
              <a:rPr lang="en-US" sz="2600" dirty="0">
                <a:solidFill>
                  <a:schemeClr val="tx1"/>
                </a:solidFill>
                <a:latin typeface="Arial" panose="020B0604020202020204" pitchFamily="34" charset="0"/>
                <a:cs typeface="Arial" panose="020B0604020202020204" pitchFamily="34" charset="0"/>
              </a:rPr>
              <a:t>.</a:t>
            </a:r>
          </a:p>
          <a:p>
            <a:pPr marL="266700" indent="-266700" algn="just">
              <a:buFont typeface="+mj-lt"/>
              <a:buAutoNum type="arabicPeriod"/>
            </a:pPr>
            <a:r>
              <a:rPr lang="en-US" sz="2600" dirty="0" err="1">
                <a:solidFill>
                  <a:schemeClr val="tx1"/>
                </a:solidFill>
                <a:latin typeface="Arial" panose="020B0604020202020204" pitchFamily="34" charset="0"/>
                <a:cs typeface="Arial" panose="020B0604020202020204" pitchFamily="34" charset="0"/>
              </a:rPr>
              <a:t>Perjanjian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baku</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ditentukan</a:t>
            </a:r>
            <a:r>
              <a:rPr lang="en-US" sz="2600" dirty="0">
                <a:solidFill>
                  <a:schemeClr val="tx1"/>
                </a:solidFill>
                <a:latin typeface="Arial" panose="020B0604020202020204" pitchFamily="34" charset="0"/>
                <a:cs typeface="Arial" panose="020B0604020202020204" pitchFamily="34" charset="0"/>
              </a:rPr>
              <a:t> di </a:t>
            </a:r>
            <a:r>
              <a:rPr lang="en-US" sz="2600" dirty="0" err="1">
                <a:solidFill>
                  <a:schemeClr val="tx1"/>
                </a:solidFill>
                <a:latin typeface="Arial" panose="020B0604020202020204" pitchFamily="34" charset="0"/>
                <a:cs typeface="Arial" panose="020B0604020202020204" pitchFamily="34" charset="0"/>
              </a:rPr>
              <a:t>lingkungan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notaris</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atau</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advokat</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yaitu</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perjanjian-perjanjian</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konsepnya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sejak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semula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sudah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disediakan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untuk</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memenuhi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permintaan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dari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anggota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masyarakat</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minta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bantuan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notaris</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atau</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advokat</a:t>
            </a:r>
            <a:r>
              <a:rPr lang="en-US" sz="2600" dirty="0">
                <a:solidFill>
                  <a:schemeClr val="tx1"/>
                </a:solidFill>
                <a:latin typeface="Arial" panose="020B0604020202020204" pitchFamily="34" charset="0"/>
                <a:cs typeface="Arial" panose="020B0604020202020204" pitchFamily="34" charset="0"/>
              </a:rPr>
              <a:t> yang </a:t>
            </a:r>
            <a:r>
              <a:rPr lang="en-US" sz="2600" dirty="0" err="1">
                <a:solidFill>
                  <a:schemeClr val="tx1"/>
                </a:solidFill>
                <a:latin typeface="Arial" panose="020B0604020202020204" pitchFamily="34" charset="0"/>
                <a:cs typeface="Arial" panose="020B0604020202020204" pitchFamily="34" charset="0"/>
              </a:rPr>
              <a:t>bersangkutan</a:t>
            </a:r>
            <a:r>
              <a:rPr lang="en-US" sz="2600" dirty="0">
                <a:solidFill>
                  <a:schemeClr val="tx1"/>
                </a:solidFill>
                <a:latin typeface="Arial" panose="020B0604020202020204" pitchFamily="34" charset="0"/>
                <a:cs typeface="Arial" panose="020B0604020202020204" pitchFamily="34" charset="0"/>
              </a:rPr>
              <a:t>.</a:t>
            </a:r>
            <a:endParaRPr lang="id-ID" sz="2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370882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2993</TotalTime>
  <Words>709</Words>
  <Application>Microsoft Office PowerPoint</Application>
  <PresentationFormat>On-screen Show (4:3)</PresentationFormat>
  <Paragraphs>62</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acer</cp:lastModifiedBy>
  <cp:revision>474</cp:revision>
  <cp:lastPrinted>2017-08-29T02:54:51Z</cp:lastPrinted>
  <dcterms:created xsi:type="dcterms:W3CDTF">2010-04-18T12:06:30Z</dcterms:created>
  <dcterms:modified xsi:type="dcterms:W3CDTF">2024-05-29T06:40:07Z</dcterms:modified>
</cp:coreProperties>
</file>