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3" r:id="rId3"/>
    <p:sldId id="348" r:id="rId4"/>
    <p:sldId id="349" r:id="rId5"/>
    <p:sldId id="356" r:id="rId6"/>
    <p:sldId id="343" r:id="rId7"/>
    <p:sldId id="350" r:id="rId8"/>
    <p:sldId id="351" r:id="rId9"/>
    <p:sldId id="346" r:id="rId10"/>
    <p:sldId id="359" r:id="rId11"/>
    <p:sldId id="358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O9QyqVO6cZw+rG5iQ8RuA==" hashData="dhhyh28dwG4ColTB/6YQFyIVwHW7YH0Vdvv4O7xU1FriAQxMYRJKU/aTbr0hOnYnK2X7VF0uQWgBj7Fzl1W2q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TRIGGER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817687" y="4711187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ARMAN SURYADI KARIM, </a:t>
            </a:r>
            <a:r>
              <a:rPr lang="en-US" dirty="0" err="1" smtClean="0">
                <a:solidFill>
                  <a:srgbClr val="0000FF"/>
                </a:solidFill>
              </a:rPr>
              <a:t>S.Kom</a:t>
            </a:r>
            <a:r>
              <a:rPr lang="en-US" dirty="0" smtClean="0">
                <a:solidFill>
                  <a:srgbClr val="0000FF"/>
                </a:solidFill>
              </a:rPr>
              <a:t>, M.TI</a:t>
            </a:r>
            <a:endParaRPr lang="en-GB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noProof="0" dirty="0" smtClean="0">
                <a:solidFill>
                  <a:schemeClr val="accent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Update</a:t>
            </a: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Trigger </a:t>
            </a:r>
            <a:endParaRPr lang="en-US" sz="3600" b="1" noProof="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5940152" y="1722897"/>
            <a:ext cx="3104131" cy="4081212"/>
          </a:xfrm>
          <a:prstGeom prst="borderCallout1">
            <a:avLst>
              <a:gd name="adj1" fmla="val 49850"/>
              <a:gd name="adj2" fmla="val -1738"/>
              <a:gd name="adj3" fmla="val 49773"/>
              <a:gd name="adj4" fmla="val -147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i="1" dirty="0" smtClean="0"/>
              <a:t>Trigger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table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Logs_tmahasiswa</a:t>
            </a: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update data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t_mahasiswa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update Field </a:t>
            </a:r>
            <a:r>
              <a:rPr lang="en-US" dirty="0" err="1" smtClean="0"/>
              <a:t>nama_mahasiswa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Field </a:t>
            </a:r>
            <a:r>
              <a:rPr lang="en-US" dirty="0" err="1" smtClean="0"/>
              <a:t>Jurusan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table</a:t>
            </a:r>
          </a:p>
          <a:p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Logs_tmahasiswa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terisi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ID, ‘</a:t>
            </a:r>
            <a:r>
              <a:rPr lang="nn-NO" dirty="0">
                <a:solidFill>
                  <a:srgbClr val="FF0000"/>
                </a:solidFill>
              </a:rPr>
              <a:t>Perbaiki Data Nama</a:t>
            </a:r>
            <a:r>
              <a:rPr lang="en-US" dirty="0" smtClean="0"/>
              <a:t>’ </a:t>
            </a:r>
            <a:r>
              <a:rPr lang="en-US" dirty="0" err="1" smtClean="0"/>
              <a:t>atau</a:t>
            </a:r>
            <a:r>
              <a:rPr lang="en-US" dirty="0"/>
              <a:t> ID, ‘</a:t>
            </a:r>
            <a:r>
              <a:rPr lang="nn-NO" dirty="0">
                <a:solidFill>
                  <a:srgbClr val="FF0000"/>
                </a:solidFill>
              </a:rPr>
              <a:t>Perbaiki Data </a:t>
            </a:r>
            <a:r>
              <a:rPr lang="nn-NO" dirty="0" smtClean="0">
                <a:solidFill>
                  <a:srgbClr val="FF0000"/>
                </a:solidFill>
              </a:rPr>
              <a:t>Jurusan</a:t>
            </a:r>
            <a:r>
              <a:rPr lang="en-US" dirty="0" smtClean="0"/>
              <a:t>’ </a:t>
            </a:r>
            <a:endParaRPr lang="en-US" dirty="0" smtClean="0"/>
          </a:p>
        </p:txBody>
      </p:sp>
      <p:sp>
        <p:nvSpPr>
          <p:cNvPr id="12" name="Right Brace 11"/>
          <p:cNvSpPr/>
          <p:nvPr/>
        </p:nvSpPr>
        <p:spPr>
          <a:xfrm>
            <a:off x="4932040" y="1673617"/>
            <a:ext cx="495298" cy="41304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2150" y="1542561"/>
            <a:ext cx="41124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</a:rPr>
              <a:t>CREATE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TRIGGER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 err="1" smtClean="0">
                <a:solidFill>
                  <a:prstClr val="black"/>
                </a:solidFill>
              </a:rPr>
              <a:t>tr_UpdateLog</a:t>
            </a:r>
            <a:r>
              <a:rPr lang="en-GB" sz="1200" dirty="0" smtClean="0">
                <a:solidFill>
                  <a:prstClr val="black"/>
                </a:solidFill>
              </a:rPr>
              <a:t>   </a:t>
            </a:r>
            <a:r>
              <a:rPr lang="en-GB" sz="1200" dirty="0">
                <a:solidFill>
                  <a:srgbClr val="0000FF"/>
                </a:solidFill>
              </a:rPr>
              <a:t>ON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 smtClean="0">
                <a:solidFill>
                  <a:prstClr val="black"/>
                </a:solidFill>
              </a:rPr>
              <a:t>   </a:t>
            </a:r>
            <a:r>
              <a:rPr lang="en-GB" sz="1200" dirty="0" err="1" smtClean="0">
                <a:solidFill>
                  <a:prstClr val="black"/>
                </a:solidFill>
              </a:rPr>
              <a:t>t_mahasiswa</a:t>
            </a:r>
            <a:endParaRPr lang="en-GB" sz="1200" dirty="0">
              <a:solidFill>
                <a:prstClr val="black"/>
              </a:solidFill>
            </a:endParaRPr>
          </a:p>
          <a:p>
            <a:r>
              <a:rPr lang="en-GB" sz="1200" dirty="0">
                <a:solidFill>
                  <a:srgbClr val="0000FF"/>
                </a:solidFill>
              </a:rPr>
              <a:t>AFTER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 smtClean="0">
                <a:solidFill>
                  <a:srgbClr val="0000FF"/>
                </a:solidFill>
              </a:rPr>
              <a:t>UPDATE</a:t>
            </a:r>
            <a:endParaRPr lang="en-GB" sz="1200" dirty="0">
              <a:solidFill>
                <a:srgbClr val="0000FF"/>
              </a:solidFill>
            </a:endParaRPr>
          </a:p>
          <a:p>
            <a:r>
              <a:rPr lang="en-GB" sz="1200" dirty="0">
                <a:solidFill>
                  <a:srgbClr val="0000FF"/>
                </a:solidFill>
              </a:rPr>
              <a:t>AS</a:t>
            </a:r>
          </a:p>
          <a:p>
            <a:r>
              <a:rPr lang="en-GB" sz="1200" dirty="0">
                <a:solidFill>
                  <a:srgbClr val="0000FF"/>
                </a:solidFill>
              </a:rPr>
              <a:t>BEGIN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SET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NOCOUNT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ON</a:t>
            </a:r>
            <a:r>
              <a:rPr lang="en-GB" sz="1200" dirty="0">
                <a:solidFill>
                  <a:srgbClr val="808080"/>
                </a:solidFill>
              </a:rPr>
              <a:t>;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DECLARE</a:t>
            </a:r>
            <a:r>
              <a:rPr lang="en-GB" sz="1200" dirty="0">
                <a:solidFill>
                  <a:prstClr val="black"/>
                </a:solidFill>
              </a:rPr>
              <a:t> @</a:t>
            </a:r>
            <a:r>
              <a:rPr lang="en-GB" sz="1200" dirty="0" err="1">
                <a:solidFill>
                  <a:prstClr val="black"/>
                </a:solidFill>
              </a:rPr>
              <a:t>Id_mhs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INT</a:t>
            </a:r>
          </a:p>
          <a:p>
            <a:r>
              <a:rPr lang="en-GB" sz="1200" dirty="0">
                <a:solidFill>
                  <a:prstClr val="black"/>
                </a:solidFill>
              </a:rPr>
              <a:t>	   </a:t>
            </a:r>
            <a:r>
              <a:rPr lang="en-GB" sz="1200" dirty="0">
                <a:solidFill>
                  <a:srgbClr val="0000FF"/>
                </a:solidFill>
              </a:rPr>
              <a:t>DECLARE</a:t>
            </a:r>
            <a:r>
              <a:rPr lang="en-GB" sz="1200" dirty="0">
                <a:solidFill>
                  <a:prstClr val="black"/>
                </a:solidFill>
              </a:rPr>
              <a:t> @</a:t>
            </a:r>
            <a:r>
              <a:rPr lang="en-GB" sz="1200" dirty="0" err="1">
                <a:solidFill>
                  <a:prstClr val="black"/>
                </a:solidFill>
              </a:rPr>
              <a:t>Aksi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VARCHAR</a:t>
            </a:r>
            <a:r>
              <a:rPr lang="en-GB" sz="1200" dirty="0">
                <a:solidFill>
                  <a:srgbClr val="808080"/>
                </a:solidFill>
              </a:rPr>
              <a:t>(</a:t>
            </a:r>
            <a:r>
              <a:rPr lang="en-GB" sz="1200" dirty="0">
                <a:solidFill>
                  <a:prstClr val="black"/>
                </a:solidFill>
              </a:rPr>
              <a:t>30</a:t>
            </a:r>
            <a:r>
              <a:rPr lang="en-GB" sz="1200" dirty="0">
                <a:solidFill>
                  <a:srgbClr val="808080"/>
                </a:solidFill>
              </a:rPr>
              <a:t>)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SELECT</a:t>
            </a:r>
            <a:r>
              <a:rPr lang="en-GB" sz="1200" dirty="0">
                <a:solidFill>
                  <a:prstClr val="black"/>
                </a:solidFill>
              </a:rPr>
              <a:t> @</a:t>
            </a:r>
            <a:r>
              <a:rPr lang="en-GB" sz="1200" dirty="0" err="1">
                <a:solidFill>
                  <a:prstClr val="black"/>
                </a:solidFill>
              </a:rPr>
              <a:t>Id_mhs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808080"/>
                </a:solidFill>
              </a:rPr>
              <a:t>=</a:t>
            </a:r>
            <a:r>
              <a:rPr lang="en-GB" sz="1200" dirty="0">
                <a:solidFill>
                  <a:prstClr val="black"/>
                </a:solidFill>
              </a:rPr>
              <a:t> INSERTED</a:t>
            </a:r>
            <a:r>
              <a:rPr lang="en-GB" sz="1200" dirty="0">
                <a:solidFill>
                  <a:srgbClr val="808080"/>
                </a:solidFill>
              </a:rPr>
              <a:t>.</a:t>
            </a:r>
            <a:r>
              <a:rPr lang="en-GB" sz="1200" dirty="0">
                <a:solidFill>
                  <a:prstClr val="black"/>
                </a:solidFill>
              </a:rPr>
              <a:t>IDMHS       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FROM</a:t>
            </a:r>
            <a:r>
              <a:rPr lang="en-GB" sz="1200" dirty="0">
                <a:solidFill>
                  <a:prstClr val="black"/>
                </a:solidFill>
              </a:rPr>
              <a:t> INSERTED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IF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UPDATE</a:t>
            </a:r>
            <a:r>
              <a:rPr lang="en-GB" sz="1200" dirty="0">
                <a:solidFill>
                  <a:srgbClr val="808080"/>
                </a:solidFill>
              </a:rPr>
              <a:t>(</a:t>
            </a:r>
            <a:r>
              <a:rPr lang="en-GB" sz="1200" dirty="0" err="1">
                <a:solidFill>
                  <a:prstClr val="black"/>
                </a:solidFill>
              </a:rPr>
              <a:t>Nama_Mahasiswa</a:t>
            </a:r>
            <a:r>
              <a:rPr lang="en-GB" sz="1200" dirty="0">
                <a:solidFill>
                  <a:srgbClr val="808080"/>
                </a:solidFill>
              </a:rPr>
              <a:t>)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BEGIN</a:t>
            </a:r>
          </a:p>
          <a:p>
            <a:r>
              <a:rPr lang="nn-NO" sz="1200" dirty="0">
                <a:solidFill>
                  <a:prstClr val="black"/>
                </a:solidFill>
              </a:rPr>
              <a:t>              </a:t>
            </a:r>
            <a:r>
              <a:rPr lang="nn-NO" sz="1200" dirty="0">
                <a:solidFill>
                  <a:srgbClr val="0000FF"/>
                </a:solidFill>
              </a:rPr>
              <a:t>SET</a:t>
            </a:r>
            <a:r>
              <a:rPr lang="nn-NO" sz="1200" dirty="0">
                <a:solidFill>
                  <a:prstClr val="black"/>
                </a:solidFill>
              </a:rPr>
              <a:t> @Aksi </a:t>
            </a:r>
            <a:r>
              <a:rPr lang="nn-NO" sz="1200" dirty="0">
                <a:solidFill>
                  <a:srgbClr val="808080"/>
                </a:solidFill>
              </a:rPr>
              <a:t>=</a:t>
            </a:r>
            <a:r>
              <a:rPr lang="nn-NO" sz="1200" dirty="0">
                <a:solidFill>
                  <a:prstClr val="black"/>
                </a:solidFill>
              </a:rPr>
              <a:t> </a:t>
            </a:r>
            <a:r>
              <a:rPr lang="nn-NO" sz="1200" dirty="0">
                <a:solidFill>
                  <a:srgbClr val="FF0000"/>
                </a:solidFill>
              </a:rPr>
              <a:t>'Perbaiki Data Nama'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END</a:t>
            </a:r>
          </a:p>
          <a:p>
            <a:r>
              <a:rPr lang="en-GB" sz="1200" dirty="0">
                <a:solidFill>
                  <a:prstClr val="black"/>
                </a:solidFill>
              </a:rPr>
              <a:t> 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IF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UPDATE</a:t>
            </a:r>
            <a:r>
              <a:rPr lang="en-GB" sz="1200" dirty="0">
                <a:solidFill>
                  <a:srgbClr val="808080"/>
                </a:solidFill>
              </a:rPr>
              <a:t>(</a:t>
            </a:r>
            <a:r>
              <a:rPr lang="en-GB" sz="1200" dirty="0" err="1">
                <a:solidFill>
                  <a:prstClr val="black"/>
                </a:solidFill>
              </a:rPr>
              <a:t>Jurusan</a:t>
            </a:r>
            <a:r>
              <a:rPr lang="en-GB" sz="1200" dirty="0">
                <a:solidFill>
                  <a:srgbClr val="808080"/>
                </a:solidFill>
              </a:rPr>
              <a:t>)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BEGIN</a:t>
            </a:r>
          </a:p>
          <a:p>
            <a:r>
              <a:rPr lang="en-US" sz="1200" dirty="0">
                <a:solidFill>
                  <a:prstClr val="black"/>
                </a:solidFill>
              </a:rPr>
              <a:t>              </a:t>
            </a:r>
            <a:r>
              <a:rPr lang="en-US" sz="1200" dirty="0">
                <a:solidFill>
                  <a:srgbClr val="0000FF"/>
                </a:solidFill>
              </a:rPr>
              <a:t>SET</a:t>
            </a:r>
            <a:r>
              <a:rPr lang="en-US" sz="1200" dirty="0">
                <a:solidFill>
                  <a:prstClr val="black"/>
                </a:solidFill>
              </a:rPr>
              <a:t> @</a:t>
            </a:r>
            <a:r>
              <a:rPr lang="en-US" sz="1200" dirty="0" err="1">
                <a:solidFill>
                  <a:prstClr val="black"/>
                </a:solidFill>
              </a:rPr>
              <a:t>Aksi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808080"/>
                </a:solidFill>
              </a:rPr>
              <a:t>=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'</a:t>
            </a:r>
            <a:r>
              <a:rPr lang="en-US" sz="1200" dirty="0" err="1">
                <a:solidFill>
                  <a:srgbClr val="FF0000"/>
                </a:solidFill>
              </a:rPr>
              <a:t>Perbaiki</a:t>
            </a:r>
            <a:r>
              <a:rPr lang="en-US" sz="1200" dirty="0">
                <a:solidFill>
                  <a:srgbClr val="FF0000"/>
                </a:solidFill>
              </a:rPr>
              <a:t> Data </a:t>
            </a:r>
            <a:r>
              <a:rPr lang="en-US" sz="1200" dirty="0" err="1">
                <a:solidFill>
                  <a:srgbClr val="FF0000"/>
                </a:solidFill>
              </a:rPr>
              <a:t>Jurusan</a:t>
            </a:r>
            <a:r>
              <a:rPr lang="en-US" sz="1200" dirty="0">
                <a:solidFill>
                  <a:srgbClr val="FF0000"/>
                </a:solidFill>
              </a:rPr>
              <a:t>'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END</a:t>
            </a:r>
          </a:p>
          <a:p>
            <a:r>
              <a:rPr lang="en-GB" sz="1200" dirty="0">
                <a:solidFill>
                  <a:prstClr val="black"/>
                </a:solidFill>
              </a:rPr>
              <a:t> </a:t>
            </a: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INSERT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>
                <a:solidFill>
                  <a:srgbClr val="0000FF"/>
                </a:solidFill>
              </a:rPr>
              <a:t>INTO</a:t>
            </a:r>
            <a:r>
              <a:rPr lang="en-GB" sz="1200" dirty="0">
                <a:solidFill>
                  <a:prstClr val="black"/>
                </a:solidFill>
              </a:rPr>
              <a:t> </a:t>
            </a:r>
            <a:r>
              <a:rPr lang="en-GB" sz="1200" dirty="0" err="1">
                <a:solidFill>
                  <a:prstClr val="black"/>
                </a:solidFill>
              </a:rPr>
              <a:t>Logs_tMahasiswa</a:t>
            </a:r>
            <a:endParaRPr lang="en-GB" sz="1200" dirty="0">
              <a:solidFill>
                <a:prstClr val="black"/>
              </a:solidFill>
            </a:endParaRPr>
          </a:p>
          <a:p>
            <a:r>
              <a:rPr lang="en-GB" sz="1200" dirty="0">
                <a:solidFill>
                  <a:prstClr val="black"/>
                </a:solidFill>
              </a:rPr>
              <a:t>       </a:t>
            </a:r>
            <a:r>
              <a:rPr lang="en-GB" sz="1200" dirty="0">
                <a:solidFill>
                  <a:srgbClr val="0000FF"/>
                </a:solidFill>
              </a:rPr>
              <a:t>VALUES</a:t>
            </a:r>
            <a:r>
              <a:rPr lang="en-GB" sz="1200" dirty="0">
                <a:solidFill>
                  <a:srgbClr val="808080"/>
                </a:solidFill>
              </a:rPr>
              <a:t>(</a:t>
            </a:r>
            <a:r>
              <a:rPr lang="en-GB" sz="1200" dirty="0">
                <a:solidFill>
                  <a:prstClr val="black"/>
                </a:solidFill>
              </a:rPr>
              <a:t>@</a:t>
            </a:r>
            <a:r>
              <a:rPr lang="en-GB" sz="1200" dirty="0" err="1">
                <a:solidFill>
                  <a:prstClr val="black"/>
                </a:solidFill>
              </a:rPr>
              <a:t>Id_mhs</a:t>
            </a:r>
            <a:r>
              <a:rPr lang="en-GB" sz="1200" dirty="0">
                <a:solidFill>
                  <a:srgbClr val="808080"/>
                </a:solidFill>
              </a:rPr>
              <a:t>,</a:t>
            </a:r>
            <a:r>
              <a:rPr lang="en-GB" sz="1200" dirty="0">
                <a:solidFill>
                  <a:prstClr val="black"/>
                </a:solidFill>
              </a:rPr>
              <a:t> @</a:t>
            </a:r>
            <a:r>
              <a:rPr lang="en-GB" sz="1200" dirty="0" err="1">
                <a:solidFill>
                  <a:prstClr val="black"/>
                </a:solidFill>
              </a:rPr>
              <a:t>Aksi</a:t>
            </a:r>
            <a:r>
              <a:rPr lang="en-GB" sz="1200" dirty="0">
                <a:solidFill>
                  <a:srgbClr val="808080"/>
                </a:solidFill>
              </a:rPr>
              <a:t>)</a:t>
            </a:r>
            <a:r>
              <a:rPr lang="en-GB" sz="1200" dirty="0">
                <a:solidFill>
                  <a:prstClr val="black"/>
                </a:solidFill>
              </a:rPr>
              <a:t>       </a:t>
            </a:r>
          </a:p>
          <a:p>
            <a:r>
              <a:rPr lang="en-GB" sz="1200" dirty="0">
                <a:solidFill>
                  <a:srgbClr val="0000FF"/>
                </a:solidFill>
              </a:rPr>
              <a:t>END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900448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noProof="0" dirty="0" smtClean="0">
                <a:solidFill>
                  <a:schemeClr val="accent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Delete</a:t>
            </a: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Trigger </a:t>
            </a:r>
            <a:endParaRPr lang="en-US" sz="3600" b="1" noProof="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5940152" y="1722897"/>
            <a:ext cx="3104131" cy="4081212"/>
          </a:xfrm>
          <a:prstGeom prst="borderCallout1">
            <a:avLst>
              <a:gd name="adj1" fmla="val 49850"/>
              <a:gd name="adj2" fmla="val -1738"/>
              <a:gd name="adj3" fmla="val 49773"/>
              <a:gd name="adj4" fmla="val -147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i="1" dirty="0" smtClean="0"/>
              <a:t>Trigger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table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Logs_tmahasiswa</a:t>
            </a: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Hapus</a:t>
            </a:r>
            <a:r>
              <a:rPr lang="en-US" dirty="0" smtClean="0"/>
              <a:t> data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t_mahasiswa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table</a:t>
            </a:r>
          </a:p>
          <a:p>
            <a:endParaRPr lang="en-US" dirty="0"/>
          </a:p>
          <a:p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Logs_tmahasiswa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terisi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ID, ‘</a:t>
            </a:r>
            <a:r>
              <a:rPr lang="en-US" dirty="0" err="1">
                <a:solidFill>
                  <a:srgbClr val="FF0000"/>
                </a:solidFill>
              </a:rPr>
              <a:t>hapus</a:t>
            </a:r>
            <a:r>
              <a:rPr lang="en-US" dirty="0">
                <a:solidFill>
                  <a:srgbClr val="FF0000"/>
                </a:solidFill>
              </a:rPr>
              <a:t> data </a:t>
            </a:r>
            <a:r>
              <a:rPr lang="en-US" dirty="0" err="1">
                <a:solidFill>
                  <a:srgbClr val="FF0000"/>
                </a:solidFill>
              </a:rPr>
              <a:t>mahasiswa</a:t>
            </a:r>
            <a:r>
              <a:rPr lang="en-US" dirty="0" smtClean="0"/>
              <a:t>’</a:t>
            </a:r>
            <a:endParaRPr lang="en-US" dirty="0" smtClean="0"/>
          </a:p>
        </p:txBody>
      </p:sp>
      <p:sp>
        <p:nvSpPr>
          <p:cNvPr id="12" name="Right Brace 11"/>
          <p:cNvSpPr/>
          <p:nvPr/>
        </p:nvSpPr>
        <p:spPr>
          <a:xfrm>
            <a:off x="4932040" y="1673617"/>
            <a:ext cx="495298" cy="41304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72152" y="1629955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rgbClr val="0000FF"/>
                </a:solidFill>
              </a:rPr>
              <a:t>CREATE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TRIGGER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tr_DeleteLog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t_mahasiswa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00FF"/>
                </a:solidFill>
              </a:rPr>
              <a:t>AFTER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DELETE</a:t>
            </a:r>
          </a:p>
          <a:p>
            <a:r>
              <a:rPr lang="en-GB" dirty="0">
                <a:solidFill>
                  <a:srgbClr val="0000FF"/>
                </a:solidFill>
              </a:rPr>
              <a:t>AS</a:t>
            </a:r>
          </a:p>
          <a:p>
            <a:r>
              <a:rPr lang="en-GB" dirty="0">
                <a:solidFill>
                  <a:srgbClr val="0000FF"/>
                </a:solidFill>
              </a:rPr>
              <a:t>BEGIN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SET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NOCOUNT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ON</a:t>
            </a:r>
            <a:r>
              <a:rPr lang="en-GB" dirty="0">
                <a:solidFill>
                  <a:srgbClr val="808080"/>
                </a:solidFill>
              </a:rPr>
              <a:t>;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DECLARE</a:t>
            </a:r>
            <a:r>
              <a:rPr lang="en-GB" dirty="0">
                <a:solidFill>
                  <a:prstClr val="black"/>
                </a:solidFill>
              </a:rPr>
              <a:t> @</a:t>
            </a:r>
            <a:r>
              <a:rPr lang="en-GB" dirty="0" err="1">
                <a:solidFill>
                  <a:prstClr val="black"/>
                </a:solidFill>
              </a:rPr>
              <a:t>Id_mhs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INT</a:t>
            </a:r>
          </a:p>
          <a:p>
            <a:r>
              <a:rPr lang="en-GB" dirty="0">
                <a:solidFill>
                  <a:prstClr val="black"/>
                </a:solidFill>
              </a:rPr>
              <a:t>	   </a:t>
            </a:r>
            <a:r>
              <a:rPr lang="en-GB" dirty="0">
                <a:solidFill>
                  <a:srgbClr val="0000FF"/>
                </a:solidFill>
              </a:rPr>
              <a:t>DECLARE</a:t>
            </a:r>
            <a:r>
              <a:rPr lang="en-GB" dirty="0">
                <a:solidFill>
                  <a:prstClr val="black"/>
                </a:solidFill>
              </a:rPr>
              <a:t> @</a:t>
            </a:r>
            <a:r>
              <a:rPr lang="en-GB" dirty="0" err="1">
                <a:solidFill>
                  <a:prstClr val="black"/>
                </a:solidFill>
              </a:rPr>
              <a:t>Aksi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VARCHAR</a:t>
            </a:r>
            <a:r>
              <a:rPr lang="en-GB" dirty="0">
                <a:solidFill>
                  <a:srgbClr val="808080"/>
                </a:solidFill>
              </a:rPr>
              <a:t>(</a:t>
            </a:r>
            <a:r>
              <a:rPr lang="en-GB" dirty="0">
                <a:solidFill>
                  <a:prstClr val="black"/>
                </a:solidFill>
              </a:rPr>
              <a:t>30</a:t>
            </a:r>
            <a:r>
              <a:rPr lang="en-GB" dirty="0">
                <a:solidFill>
                  <a:srgbClr val="808080"/>
                </a:solidFill>
              </a:rPr>
              <a:t>)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SELECT</a:t>
            </a:r>
            <a:r>
              <a:rPr lang="en-GB" dirty="0">
                <a:solidFill>
                  <a:prstClr val="black"/>
                </a:solidFill>
              </a:rPr>
              <a:t> @</a:t>
            </a:r>
            <a:r>
              <a:rPr lang="en-GB" dirty="0" err="1">
                <a:solidFill>
                  <a:prstClr val="black"/>
                </a:solidFill>
              </a:rPr>
              <a:t>Id_mhs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808080"/>
                </a:solidFill>
              </a:rPr>
              <a:t>=</a:t>
            </a:r>
            <a:r>
              <a:rPr lang="en-GB" dirty="0">
                <a:solidFill>
                  <a:prstClr val="black"/>
                </a:solidFill>
              </a:rPr>
              <a:t> DELETED</a:t>
            </a:r>
            <a:r>
              <a:rPr lang="en-GB" dirty="0">
                <a:solidFill>
                  <a:srgbClr val="808080"/>
                </a:solidFill>
              </a:rPr>
              <a:t>.</a:t>
            </a:r>
            <a:r>
              <a:rPr lang="en-GB" dirty="0">
                <a:solidFill>
                  <a:prstClr val="black"/>
                </a:solidFill>
              </a:rPr>
              <a:t>IDMHS      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FROM</a:t>
            </a:r>
            <a:r>
              <a:rPr lang="en-GB" dirty="0">
                <a:solidFill>
                  <a:prstClr val="black"/>
                </a:solidFill>
              </a:rPr>
              <a:t> DELETED</a:t>
            </a:r>
          </a:p>
          <a:p>
            <a:r>
              <a:rPr lang="en-GB" dirty="0">
                <a:solidFill>
                  <a:prstClr val="black"/>
                </a:solidFill>
              </a:rPr>
              <a:t>     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INSERT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INTO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Logs_tMahasiswa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       </a:t>
            </a:r>
            <a:r>
              <a:rPr lang="en-US" dirty="0">
                <a:solidFill>
                  <a:srgbClr val="0000FF"/>
                </a:solidFill>
              </a:rPr>
              <a:t>VALUES</a:t>
            </a:r>
            <a:r>
              <a:rPr lang="en-US" dirty="0">
                <a:solidFill>
                  <a:srgbClr val="808080"/>
                </a:solidFill>
              </a:rPr>
              <a:t>(</a:t>
            </a:r>
            <a:r>
              <a:rPr lang="en-US" dirty="0">
                <a:solidFill>
                  <a:prstClr val="black"/>
                </a:solidFill>
              </a:rPr>
              <a:t>@Id_</a:t>
            </a:r>
            <a:r>
              <a:rPr lang="en-US" dirty="0" err="1">
                <a:solidFill>
                  <a:prstClr val="black"/>
                </a:solidFill>
              </a:rPr>
              <a:t>mhs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</a:rPr>
              <a:t>'</a:t>
            </a:r>
            <a:r>
              <a:rPr lang="en-US" dirty="0" err="1">
                <a:solidFill>
                  <a:srgbClr val="FF0000"/>
                </a:solidFill>
              </a:rPr>
              <a:t>hapus</a:t>
            </a:r>
            <a:r>
              <a:rPr lang="en-US" dirty="0">
                <a:solidFill>
                  <a:srgbClr val="FF0000"/>
                </a:solidFill>
              </a:rPr>
              <a:t> data </a:t>
            </a:r>
            <a:r>
              <a:rPr lang="en-US" dirty="0" err="1">
                <a:solidFill>
                  <a:srgbClr val="FF0000"/>
                </a:solidFill>
              </a:rPr>
              <a:t>mahasiswa</a:t>
            </a:r>
            <a:r>
              <a:rPr lang="en-US" dirty="0">
                <a:solidFill>
                  <a:srgbClr val="FF0000"/>
                </a:solidFill>
              </a:rPr>
              <a:t>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  </a:t>
            </a:r>
          </a:p>
          <a:p>
            <a:r>
              <a:rPr lang="en-GB" dirty="0">
                <a:solidFill>
                  <a:srgbClr val="0000FF"/>
                </a:solidFill>
              </a:rPr>
              <a:t>END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06238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otomatis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dieksekusi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tabel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US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dieksekusi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event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insert, update,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delete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5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KELEBIHAN MENGGUNAKAN</a:t>
            </a: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en-US" sz="3600" b="1" noProof="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menangkap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database</a:t>
            </a:r>
          </a:p>
          <a:p>
            <a:pPr marL="457200" indent="-457200" algn="just">
              <a:buFontTx/>
              <a:buChar char="-"/>
            </a:pP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berguna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mengaudit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database</a:t>
            </a:r>
          </a:p>
          <a:p>
            <a:pPr marL="457200" indent="-457200" algn="just">
              <a:buFontTx/>
              <a:buChar char="-"/>
            </a:pP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3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database</a:t>
            </a: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939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KELEMAHAN</a:t>
            </a:r>
            <a:endParaRPr lang="en-US" sz="3600" b="1" noProof="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solidFill>
                  <a:schemeClr val="accent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beban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server database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bertambah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load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server</a:t>
            </a:r>
          </a:p>
          <a:p>
            <a:pPr marL="457200" indent="-457200" algn="just">
              <a:buFontTx/>
              <a:buChar char="-"/>
            </a:pPr>
            <a:r>
              <a:rPr lang="en-US" sz="4000" i="1" dirty="0" smtClean="0">
                <a:solidFill>
                  <a:schemeClr val="accent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Trigger, 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validasi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komplek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level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aplikasi</a:t>
            </a:r>
            <a:endParaRPr lang="en-US" sz="4000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4000" i="1" dirty="0" smtClean="0">
                <a:solidFill>
                  <a:schemeClr val="accent6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tereksekusi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level database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4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dideteksi</a:t>
            </a:r>
            <a:endParaRPr lang="en-US" sz="4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4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4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4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4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826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MANFAAT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valid</a:t>
            </a:r>
          </a:p>
          <a:p>
            <a:pPr marL="457200" indent="-457200" algn="just">
              <a:buFontTx/>
              <a:buChar char="-"/>
            </a:pP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pencatatan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event</a:t>
            </a:r>
          </a:p>
          <a:p>
            <a:pPr marL="457200" indent="-457200" algn="just">
              <a:buFontTx/>
              <a:buChar char="-"/>
            </a:pP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otoritas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database yang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sz="3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komplek</a:t>
            </a:r>
            <a:endParaRPr lang="en-US" sz="36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6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kompleks</a:t>
            </a: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sz="3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7688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EVENT </a:t>
            </a:r>
            <a:endParaRPr lang="en-US" sz="3600" b="1" noProof="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Trigger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dieksekusi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event-event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DML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Statements (Delete, Insert, Update)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DDL Statements (Create, Alter, Drop, Grant, Revoke)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Database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ServerError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LogOn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LogOff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StartUp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Shutdown)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615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916832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00FF"/>
                </a:solidFill>
              </a:rPr>
              <a:t>CREATE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srgbClr val="0000FF"/>
                </a:solidFill>
              </a:rPr>
              <a:t>TRIGGER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 err="1">
                <a:solidFill>
                  <a:prstClr val="black"/>
                </a:solidFill>
              </a:rPr>
              <a:t>Trigger_Name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</a:p>
          <a:p>
            <a:r>
              <a:rPr lang="en-GB" sz="2400" dirty="0">
                <a:solidFill>
                  <a:prstClr val="black"/>
                </a:solidFill>
              </a:rPr>
              <a:t>   </a:t>
            </a:r>
            <a:r>
              <a:rPr lang="en-GB" sz="2400" dirty="0">
                <a:solidFill>
                  <a:srgbClr val="0000FF"/>
                </a:solidFill>
              </a:rPr>
              <a:t>ON</a:t>
            </a:r>
            <a:r>
              <a:rPr lang="en-GB" sz="2400" dirty="0">
                <a:solidFill>
                  <a:prstClr val="black"/>
                </a:solidFill>
              </a:rPr>
              <a:t>  </a:t>
            </a:r>
            <a:r>
              <a:rPr lang="en-GB" sz="2400" dirty="0" err="1">
                <a:solidFill>
                  <a:prstClr val="black"/>
                </a:solidFill>
              </a:rPr>
              <a:t>Table_Name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</a:p>
          <a:p>
            <a:r>
              <a:rPr lang="en-GB" sz="2400" dirty="0">
                <a:solidFill>
                  <a:prstClr val="black"/>
                </a:solidFill>
              </a:rPr>
              <a:t>   </a:t>
            </a:r>
            <a:r>
              <a:rPr lang="en-GB" sz="2400" dirty="0">
                <a:solidFill>
                  <a:srgbClr val="0000FF"/>
                </a:solidFill>
              </a:rPr>
              <a:t>AFTER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srgbClr val="808080"/>
                </a:solidFill>
              </a:rPr>
              <a:t>&lt;</a:t>
            </a:r>
            <a:r>
              <a:rPr lang="en-GB" sz="2400" dirty="0" err="1">
                <a:solidFill>
                  <a:prstClr val="black"/>
                </a:solidFill>
              </a:rPr>
              <a:t>Data_Modification_Statements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srgbClr val="0000FF"/>
                </a:solidFill>
              </a:rPr>
              <a:t>INSERT</a:t>
            </a:r>
            <a:r>
              <a:rPr lang="en-GB" sz="2400" dirty="0">
                <a:solidFill>
                  <a:srgbClr val="808080"/>
                </a:solidFill>
              </a:rPr>
              <a:t>,</a:t>
            </a:r>
            <a:r>
              <a:rPr lang="en-GB" sz="2400" dirty="0">
                <a:solidFill>
                  <a:srgbClr val="0000FF"/>
                </a:solidFill>
              </a:rPr>
              <a:t>DELETE</a:t>
            </a:r>
            <a:r>
              <a:rPr lang="en-GB" sz="2400" dirty="0">
                <a:solidFill>
                  <a:srgbClr val="808080"/>
                </a:solidFill>
              </a:rPr>
              <a:t>,</a:t>
            </a:r>
            <a:r>
              <a:rPr lang="en-GB" sz="2400" dirty="0">
                <a:solidFill>
                  <a:srgbClr val="0000FF"/>
                </a:solidFill>
              </a:rPr>
              <a:t>UPDATE</a:t>
            </a:r>
            <a:r>
              <a:rPr lang="en-GB" sz="2400" dirty="0">
                <a:solidFill>
                  <a:srgbClr val="808080"/>
                </a:solidFill>
              </a:rPr>
              <a:t>&gt;</a:t>
            </a:r>
          </a:p>
          <a:p>
            <a:r>
              <a:rPr lang="en-GB" sz="2400" dirty="0">
                <a:solidFill>
                  <a:srgbClr val="0000FF"/>
                </a:solidFill>
              </a:rPr>
              <a:t>AS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</a:p>
          <a:p>
            <a:r>
              <a:rPr lang="en-GB" sz="2400" dirty="0">
                <a:solidFill>
                  <a:srgbClr val="0000FF"/>
                </a:solidFill>
              </a:rPr>
              <a:t>BEGIN</a:t>
            </a:r>
          </a:p>
          <a:p>
            <a:r>
              <a:rPr lang="en-GB" sz="2400" dirty="0">
                <a:solidFill>
                  <a:prstClr val="black"/>
                </a:solidFill>
              </a:rPr>
              <a:t>	</a:t>
            </a:r>
          </a:p>
          <a:p>
            <a:r>
              <a:rPr lang="en-GB" sz="2400" dirty="0">
                <a:solidFill>
                  <a:prstClr val="black"/>
                </a:solidFill>
              </a:rPr>
              <a:t>    </a:t>
            </a:r>
            <a:r>
              <a:rPr lang="en-GB" sz="2400" dirty="0">
                <a:solidFill>
                  <a:srgbClr val="008000"/>
                </a:solidFill>
              </a:rPr>
              <a:t>-- BLOCK PERINTAH UNTUK EKSEKUSI TABLE, DLL</a:t>
            </a:r>
          </a:p>
          <a:p>
            <a:endParaRPr lang="en-GB" sz="2400" dirty="0">
              <a:solidFill>
                <a:srgbClr val="008000"/>
              </a:solidFill>
            </a:endParaRPr>
          </a:p>
          <a:p>
            <a:r>
              <a:rPr lang="en-GB" sz="2400" dirty="0">
                <a:solidFill>
                  <a:srgbClr val="0000FF"/>
                </a:solidFill>
              </a:rPr>
              <a:t>END</a:t>
            </a:r>
          </a:p>
          <a:p>
            <a:r>
              <a:rPr lang="en-GB" sz="2400" dirty="0">
                <a:solidFill>
                  <a:srgbClr val="0000FF"/>
                </a:solidFill>
              </a:rPr>
              <a:t>GO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492436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penulisan</a:t>
            </a:r>
            <a:r>
              <a:rPr lang="en-US" sz="3600" b="1" noProof="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TRIGGER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5724128" y="1880730"/>
            <a:ext cx="2736304" cy="1380448"/>
          </a:xfrm>
          <a:prstGeom prst="borderCallout1">
            <a:avLst>
              <a:gd name="adj1" fmla="val 49398"/>
              <a:gd name="adj2" fmla="val -2348"/>
              <a:gd name="adj3" fmla="val 46235"/>
              <a:gd name="adj4" fmla="val -172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Block </a:t>
            </a:r>
            <a:r>
              <a:rPr lang="en-US" sz="1400" dirty="0" err="1" smtClean="0"/>
              <a:t>deklarasi</a:t>
            </a:r>
            <a:r>
              <a:rPr lang="en-US" sz="1400" dirty="0" smtClean="0"/>
              <a:t> </a:t>
            </a:r>
            <a:r>
              <a:rPr lang="en-US" sz="1400" dirty="0" err="1" smtClean="0"/>
              <a:t>mulai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nama</a:t>
            </a:r>
            <a:r>
              <a:rPr lang="en-US" sz="1400" dirty="0" smtClean="0"/>
              <a:t> trigger (</a:t>
            </a:r>
            <a:r>
              <a:rPr lang="en-US" sz="1400" dirty="0" err="1" smtClean="0"/>
              <a:t>updatestatus</a:t>
            </a:r>
            <a:r>
              <a:rPr lang="en-US" sz="1400" dirty="0" smtClean="0"/>
              <a:t>), </a:t>
            </a:r>
            <a:r>
              <a:rPr lang="en-US" sz="1400" dirty="0" err="1" smtClean="0"/>
              <a:t>deklarasi</a:t>
            </a:r>
            <a:r>
              <a:rPr lang="en-US" sz="1400" dirty="0" smtClean="0"/>
              <a:t> variable, </a:t>
            </a:r>
            <a:r>
              <a:rPr lang="en-US" sz="1400" dirty="0" err="1" smtClean="0"/>
              <a:t>penunjukan</a:t>
            </a:r>
            <a:r>
              <a:rPr lang="en-US" sz="1400" dirty="0" smtClean="0"/>
              <a:t> </a:t>
            </a:r>
            <a:r>
              <a:rPr lang="en-US" sz="1400" dirty="0" err="1" smtClean="0"/>
              <a:t>perintah</a:t>
            </a:r>
            <a:r>
              <a:rPr lang="en-US" sz="1400" dirty="0" smtClean="0"/>
              <a:t> (Insert, Update, Delete) </a:t>
            </a:r>
            <a:r>
              <a:rPr lang="en-US" sz="1400" dirty="0" err="1" smtClean="0"/>
              <a:t>serta</a:t>
            </a:r>
            <a:r>
              <a:rPr lang="en-US" sz="1400" dirty="0" smtClean="0"/>
              <a:t> table yang </a:t>
            </a:r>
            <a:r>
              <a:rPr lang="en-US" sz="1400" dirty="0" err="1" smtClean="0"/>
              <a:t>digunakan</a:t>
            </a:r>
            <a:endParaRPr lang="en-US" sz="14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2563314" y="4879808"/>
            <a:ext cx="288032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ine Callout 1 12"/>
          <p:cNvSpPr/>
          <p:nvPr/>
        </p:nvSpPr>
        <p:spPr>
          <a:xfrm>
            <a:off x="5724128" y="3551819"/>
            <a:ext cx="2736304" cy="1053410"/>
          </a:xfrm>
          <a:prstGeom prst="borderCallout1">
            <a:avLst>
              <a:gd name="adj1" fmla="val 44662"/>
              <a:gd name="adj2" fmla="val -353"/>
              <a:gd name="adj3" fmla="val 48860"/>
              <a:gd name="adj4" fmla="val -4917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Block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table </a:t>
            </a:r>
            <a:endParaRPr lang="en-US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4139952" y="3500306"/>
            <a:ext cx="216024" cy="10832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ine Callout 1 16"/>
          <p:cNvSpPr/>
          <p:nvPr/>
        </p:nvSpPr>
        <p:spPr>
          <a:xfrm>
            <a:off x="5729451" y="4785151"/>
            <a:ext cx="2736304" cy="1162974"/>
          </a:xfrm>
          <a:prstGeom prst="borderCallout1">
            <a:avLst>
              <a:gd name="adj1" fmla="val 48088"/>
              <a:gd name="adj2" fmla="val -1849"/>
              <a:gd name="adj3" fmla="val 46879"/>
              <a:gd name="adj4" fmla="val -1020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Deteksi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kesalahan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jika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sukses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data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akan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commit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jika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data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akan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dibuang</a:t>
            </a:r>
            <a:endParaRPr lang="en-US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1330" y="1700808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create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trigger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tr_updatestatus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on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t_mahasiswa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00FF"/>
                </a:solidFill>
              </a:rPr>
              <a:t>for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insert</a:t>
            </a:r>
          </a:p>
          <a:p>
            <a:r>
              <a:rPr lang="en-GB" dirty="0">
                <a:solidFill>
                  <a:srgbClr val="0000FF"/>
                </a:solidFill>
              </a:rPr>
              <a:t>as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begin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transaction</a:t>
            </a:r>
          </a:p>
          <a:p>
            <a:r>
              <a:rPr lang="en-GB" dirty="0">
                <a:solidFill>
                  <a:srgbClr val="0000FF"/>
                </a:solidFill>
              </a:rPr>
              <a:t>declare</a:t>
            </a:r>
            <a:r>
              <a:rPr lang="en-GB" dirty="0">
                <a:solidFill>
                  <a:prstClr val="black"/>
                </a:solidFill>
              </a:rPr>
              <a:t> @</a:t>
            </a:r>
            <a:r>
              <a:rPr lang="en-GB" dirty="0" err="1">
                <a:solidFill>
                  <a:prstClr val="black"/>
                </a:solidFill>
              </a:rPr>
              <a:t>id_mhs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srgbClr val="0000FF"/>
                </a:solidFill>
              </a:rPr>
              <a:t>int</a:t>
            </a:r>
            <a:endParaRPr lang="en-GB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@</a:t>
            </a:r>
            <a:r>
              <a:rPr lang="en-US" dirty="0" err="1">
                <a:solidFill>
                  <a:prstClr val="black"/>
                </a:solidFill>
              </a:rPr>
              <a:t>id_mhs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808080"/>
                </a:solidFill>
              </a:rPr>
              <a:t>=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id_mhs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from</a:t>
            </a:r>
            <a:r>
              <a:rPr lang="en-US" dirty="0">
                <a:solidFill>
                  <a:prstClr val="black"/>
                </a:solidFill>
              </a:rPr>
              <a:t> inserted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00FF"/>
                </a:solidFill>
              </a:rPr>
              <a:t>insert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into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t_status</a:t>
            </a:r>
            <a:r>
              <a:rPr lang="en-GB" dirty="0">
                <a:solidFill>
                  <a:srgbClr val="808080"/>
                </a:solidFill>
              </a:rPr>
              <a:t>(</a:t>
            </a:r>
          </a:p>
          <a:p>
            <a:r>
              <a:rPr lang="en-GB" dirty="0" err="1">
                <a:solidFill>
                  <a:prstClr val="black"/>
                </a:solidFill>
              </a:rPr>
              <a:t>id_mhs</a:t>
            </a:r>
            <a:r>
              <a:rPr lang="en-GB" dirty="0">
                <a:solidFill>
                  <a:srgbClr val="808080"/>
                </a:solidFill>
              </a:rPr>
              <a:t>,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status_mhs</a:t>
            </a:r>
            <a:r>
              <a:rPr lang="en-GB" dirty="0" err="1">
                <a:solidFill>
                  <a:srgbClr val="808080"/>
                </a:solidFill>
              </a:rPr>
              <a:t>,</a:t>
            </a:r>
            <a:r>
              <a:rPr lang="en-GB" dirty="0" err="1">
                <a:solidFill>
                  <a:prstClr val="black"/>
                </a:solidFill>
              </a:rPr>
              <a:t>thn_masuk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808080"/>
                </a:solidFill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</a:rPr>
              <a:t>values</a:t>
            </a:r>
            <a:r>
              <a:rPr lang="en-GB" dirty="0">
                <a:solidFill>
                  <a:srgbClr val="808080"/>
                </a:solidFill>
              </a:rPr>
              <a:t>(</a:t>
            </a:r>
            <a:r>
              <a:rPr lang="en-GB" dirty="0">
                <a:solidFill>
                  <a:prstClr val="black"/>
                </a:solidFill>
              </a:rPr>
              <a:t>@id_</a:t>
            </a:r>
            <a:r>
              <a:rPr lang="en-GB" dirty="0" err="1">
                <a:solidFill>
                  <a:prstClr val="black"/>
                </a:solidFill>
              </a:rPr>
              <a:t>mhs</a:t>
            </a:r>
            <a:r>
              <a:rPr lang="en-GB" dirty="0">
                <a:solidFill>
                  <a:srgbClr val="808080"/>
                </a:solidFill>
              </a:rPr>
              <a:t>,</a:t>
            </a:r>
            <a:r>
              <a:rPr lang="en-GB" dirty="0">
                <a:solidFill>
                  <a:srgbClr val="FF0000"/>
                </a:solidFill>
              </a:rPr>
              <a:t>'</a:t>
            </a:r>
            <a:r>
              <a:rPr lang="en-GB" dirty="0" err="1">
                <a:solidFill>
                  <a:srgbClr val="FF0000"/>
                </a:solidFill>
              </a:rPr>
              <a:t>Aktif</a:t>
            </a:r>
            <a:r>
              <a:rPr lang="en-GB" dirty="0">
                <a:solidFill>
                  <a:srgbClr val="FF0000"/>
                </a:solidFill>
              </a:rPr>
              <a:t>'</a:t>
            </a:r>
            <a:r>
              <a:rPr lang="en-GB" dirty="0">
                <a:solidFill>
                  <a:srgbClr val="808080"/>
                </a:solidFill>
              </a:rPr>
              <a:t>,</a:t>
            </a:r>
            <a:r>
              <a:rPr lang="en-GB" dirty="0">
                <a:solidFill>
                  <a:srgbClr val="FF00FF"/>
                </a:solidFill>
              </a:rPr>
              <a:t>year</a:t>
            </a:r>
            <a:r>
              <a:rPr lang="en-GB" dirty="0">
                <a:solidFill>
                  <a:srgbClr val="808080"/>
                </a:solidFill>
              </a:rPr>
              <a:t>(</a:t>
            </a:r>
            <a:r>
              <a:rPr lang="en-GB" dirty="0" err="1">
                <a:solidFill>
                  <a:srgbClr val="FF00FF"/>
                </a:solidFill>
              </a:rPr>
              <a:t>getdate</a:t>
            </a:r>
            <a:r>
              <a:rPr lang="en-GB" dirty="0">
                <a:solidFill>
                  <a:srgbClr val="808080"/>
                </a:solidFill>
              </a:rPr>
              <a:t>()))</a:t>
            </a:r>
          </a:p>
          <a:p>
            <a:endParaRPr lang="en-GB" dirty="0">
              <a:solidFill>
                <a:srgbClr val="808080"/>
              </a:solidFill>
            </a:endParaRPr>
          </a:p>
          <a:p>
            <a:r>
              <a:rPr lang="en-GB" dirty="0">
                <a:solidFill>
                  <a:srgbClr val="0000FF"/>
                </a:solidFill>
              </a:rPr>
              <a:t>if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FF00FF"/>
                </a:solidFill>
              </a:rPr>
              <a:t>@@error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808080"/>
                </a:solidFill>
              </a:rPr>
              <a:t>=</a:t>
            </a:r>
            <a:r>
              <a:rPr lang="en-GB" dirty="0">
                <a:solidFill>
                  <a:prstClr val="black"/>
                </a:solidFill>
              </a:rPr>
              <a:t> 0</a:t>
            </a:r>
          </a:p>
          <a:p>
            <a:r>
              <a:rPr lang="en-GB" dirty="0">
                <a:solidFill>
                  <a:srgbClr val="0000FF"/>
                </a:solidFill>
              </a:rPr>
              <a:t>commit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transaction</a:t>
            </a:r>
          </a:p>
          <a:p>
            <a:r>
              <a:rPr lang="en-GB" dirty="0">
                <a:solidFill>
                  <a:srgbClr val="0000FF"/>
                </a:solidFill>
              </a:rPr>
              <a:t>else</a:t>
            </a:r>
          </a:p>
          <a:p>
            <a:r>
              <a:rPr lang="en-GB" dirty="0">
                <a:solidFill>
                  <a:srgbClr val="0000FF"/>
                </a:solidFill>
              </a:rPr>
              <a:t>rollback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transaction</a:t>
            </a:r>
            <a:endParaRPr lang="en-GB" dirty="0"/>
          </a:p>
        </p:txBody>
      </p:sp>
      <p:sp>
        <p:nvSpPr>
          <p:cNvPr id="18" name="Right Brace 17"/>
          <p:cNvSpPr/>
          <p:nvPr/>
        </p:nvSpPr>
        <p:spPr>
          <a:xfrm>
            <a:off x="4954873" y="1882098"/>
            <a:ext cx="265199" cy="125887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6246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noProof="0" dirty="0" smtClean="0">
                <a:solidFill>
                  <a:schemeClr val="accent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Insert</a:t>
            </a:r>
            <a:r>
              <a:rPr lang="en-US" sz="3600" b="1" noProof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Trigger </a:t>
            </a:r>
            <a:endParaRPr lang="en-US" sz="3600" b="1" noProof="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5940152" y="1722897"/>
            <a:ext cx="3104131" cy="4081212"/>
          </a:xfrm>
          <a:prstGeom prst="borderCallout1">
            <a:avLst>
              <a:gd name="adj1" fmla="val 49850"/>
              <a:gd name="adj2" fmla="val -1738"/>
              <a:gd name="adj3" fmla="val 49773"/>
              <a:gd name="adj4" fmla="val -147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i="1" dirty="0" smtClean="0"/>
              <a:t>Trigger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table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Logs_tmahasiswa</a:t>
            </a: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entri</a:t>
            </a:r>
            <a:r>
              <a:rPr lang="en-US" dirty="0" smtClean="0"/>
              <a:t> data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t_mahasiswa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table</a:t>
            </a:r>
          </a:p>
          <a:p>
            <a:endParaRPr lang="en-US" dirty="0"/>
          </a:p>
          <a:p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Logs_tmahasiswa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terisi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ID, ‘</a:t>
            </a:r>
            <a:r>
              <a:rPr lang="it-IT" dirty="0">
                <a:solidFill>
                  <a:srgbClr val="FF0000"/>
                </a:solidFill>
              </a:rPr>
              <a:t>Entri Data Sukses</a:t>
            </a:r>
            <a:r>
              <a:rPr lang="en-US" dirty="0" smtClean="0"/>
              <a:t>’</a:t>
            </a:r>
            <a:endParaRPr lang="en-US" dirty="0" smtClean="0"/>
          </a:p>
        </p:txBody>
      </p:sp>
      <p:sp>
        <p:nvSpPr>
          <p:cNvPr id="12" name="Right Brace 11"/>
          <p:cNvSpPr/>
          <p:nvPr/>
        </p:nvSpPr>
        <p:spPr>
          <a:xfrm>
            <a:off x="4932040" y="1673617"/>
            <a:ext cx="495298" cy="41304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656269" y="155679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rgbClr val="0000FF"/>
                </a:solidFill>
              </a:rPr>
              <a:t>CREATE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TRIGGER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tr_InsertLog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t_mahasiswa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00FF"/>
                </a:solidFill>
              </a:rPr>
              <a:t>AFTER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INSERT</a:t>
            </a:r>
          </a:p>
          <a:p>
            <a:r>
              <a:rPr lang="en-GB" dirty="0">
                <a:solidFill>
                  <a:srgbClr val="0000FF"/>
                </a:solidFill>
              </a:rPr>
              <a:t>AS</a:t>
            </a:r>
          </a:p>
          <a:p>
            <a:r>
              <a:rPr lang="en-GB" dirty="0">
                <a:solidFill>
                  <a:srgbClr val="0000FF"/>
                </a:solidFill>
              </a:rPr>
              <a:t>BEGIN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SET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NOCOUNT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ON</a:t>
            </a:r>
            <a:r>
              <a:rPr lang="en-GB" dirty="0">
                <a:solidFill>
                  <a:srgbClr val="808080"/>
                </a:solidFill>
              </a:rPr>
              <a:t>;</a:t>
            </a:r>
          </a:p>
          <a:p>
            <a:r>
              <a:rPr lang="en-GB" dirty="0">
                <a:solidFill>
                  <a:prstClr val="black"/>
                </a:solidFill>
              </a:rPr>
              <a:t>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DECLARE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smtClean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i</a:t>
            </a:r>
            <a:r>
              <a:rPr lang="en-GB" dirty="0" err="1" smtClean="0">
                <a:solidFill>
                  <a:prstClr val="black"/>
                </a:solidFill>
              </a:rPr>
              <a:t>d_mhs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INT</a:t>
            </a:r>
          </a:p>
          <a:p>
            <a:r>
              <a:rPr lang="en-GB" dirty="0">
                <a:solidFill>
                  <a:prstClr val="black"/>
                </a:solidFill>
              </a:rPr>
              <a:t>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SELECT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smtClean="0">
                <a:solidFill>
                  <a:prstClr val="black"/>
                </a:solidFill>
              </a:rPr>
              <a:t>@</a:t>
            </a:r>
            <a:r>
              <a:rPr lang="en-GB" dirty="0" err="1" smtClean="0">
                <a:solidFill>
                  <a:prstClr val="black"/>
                </a:solidFill>
              </a:rPr>
              <a:t>id_mhs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808080"/>
                </a:solidFill>
              </a:rPr>
              <a:t>=</a:t>
            </a:r>
            <a:r>
              <a:rPr lang="en-GB" dirty="0">
                <a:solidFill>
                  <a:prstClr val="black"/>
                </a:solidFill>
              </a:rPr>
              <a:t> INSERTED</a:t>
            </a:r>
            <a:r>
              <a:rPr lang="en-GB" dirty="0">
                <a:solidFill>
                  <a:srgbClr val="808080"/>
                </a:solidFill>
              </a:rPr>
              <a:t>.</a:t>
            </a:r>
            <a:r>
              <a:rPr lang="en-GB" dirty="0">
                <a:solidFill>
                  <a:prstClr val="black"/>
                </a:solidFill>
              </a:rPr>
              <a:t>IDMHS      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FROM</a:t>
            </a:r>
            <a:r>
              <a:rPr lang="en-GB" dirty="0">
                <a:solidFill>
                  <a:prstClr val="black"/>
                </a:solidFill>
              </a:rPr>
              <a:t> INSERTED</a:t>
            </a:r>
          </a:p>
          <a:p>
            <a:r>
              <a:rPr lang="en-GB" dirty="0">
                <a:solidFill>
                  <a:prstClr val="black"/>
                </a:solidFill>
              </a:rPr>
              <a:t> </a:t>
            </a:r>
          </a:p>
          <a:p>
            <a:r>
              <a:rPr lang="en-GB" dirty="0">
                <a:solidFill>
                  <a:prstClr val="black"/>
                </a:solidFill>
              </a:rPr>
              <a:t>       </a:t>
            </a:r>
            <a:r>
              <a:rPr lang="en-GB" dirty="0">
                <a:solidFill>
                  <a:srgbClr val="0000FF"/>
                </a:solidFill>
              </a:rPr>
              <a:t>INSERT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srgbClr val="0000FF"/>
                </a:solidFill>
              </a:rPr>
              <a:t>INTO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Logs_tMahasiswa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it-IT" dirty="0">
                <a:solidFill>
                  <a:prstClr val="black"/>
                </a:solidFill>
              </a:rPr>
              <a:t>       </a:t>
            </a:r>
            <a:r>
              <a:rPr lang="it-IT" dirty="0">
                <a:solidFill>
                  <a:srgbClr val="0000FF"/>
                </a:solidFill>
              </a:rPr>
              <a:t>VALUES</a:t>
            </a:r>
            <a:r>
              <a:rPr lang="it-IT" dirty="0" smtClean="0">
                <a:solidFill>
                  <a:srgbClr val="808080"/>
                </a:solidFill>
              </a:rPr>
              <a:t>(</a:t>
            </a:r>
            <a:r>
              <a:rPr lang="it-IT" dirty="0" smtClean="0">
                <a:solidFill>
                  <a:prstClr val="black"/>
                </a:solidFill>
              </a:rPr>
              <a:t>@id_mhs</a:t>
            </a:r>
            <a:r>
              <a:rPr lang="it-IT" dirty="0">
                <a:solidFill>
                  <a:srgbClr val="808080"/>
                </a:solidFill>
              </a:rPr>
              <a:t>,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>
                <a:solidFill>
                  <a:srgbClr val="FF0000"/>
                </a:solidFill>
              </a:rPr>
              <a:t>'Entri Data Sukses'</a:t>
            </a:r>
            <a:r>
              <a:rPr lang="it-IT" dirty="0">
                <a:solidFill>
                  <a:srgbClr val="808080"/>
                </a:solidFill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</a:rPr>
              <a:t>END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08264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3966</TotalTime>
  <Words>593</Words>
  <Application>Microsoft Office PowerPoint</Application>
  <PresentationFormat>On-screen Show (4:3)</PresentationFormat>
  <Paragraphs>150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558</cp:revision>
  <cp:lastPrinted>2017-08-29T02:54:51Z</cp:lastPrinted>
  <dcterms:created xsi:type="dcterms:W3CDTF">2010-04-18T12:06:30Z</dcterms:created>
  <dcterms:modified xsi:type="dcterms:W3CDTF">2020-07-11T23:52:49Z</dcterms:modified>
</cp:coreProperties>
</file>