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3"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6774" autoAdjust="0"/>
  </p:normalViewPr>
  <p:slideViewPr>
    <p:cSldViewPr>
      <p:cViewPr varScale="1">
        <p:scale>
          <a:sx n="68" d="100"/>
          <a:sy n="68" d="100"/>
        </p:scale>
        <p:origin x="1452"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667AD-68CF-498C-A6F2-C1F38300354B}"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id-ID"/>
        </a:p>
      </dgm:t>
    </dgm:pt>
    <dgm:pt modelId="{1C34AF33-8C8D-420D-9E4A-462EAE598B48}">
      <dgm:prSet phldrT="[Text]"/>
      <dgm:spPr/>
      <dgm:t>
        <a:bodyPr/>
        <a:lstStyle/>
        <a:p>
          <a:r>
            <a:rPr lang="id-ID" b="1" dirty="0"/>
            <a:t>Membangun Masjid</a:t>
          </a:r>
          <a:endParaRPr lang="id-ID" dirty="0"/>
        </a:p>
      </dgm:t>
    </dgm:pt>
    <dgm:pt modelId="{5E3FAD30-3B13-496E-908A-B53AE9E2BC8F}" type="parTrans" cxnId="{01B63395-FBBC-4529-832B-E9D73988E47F}">
      <dgm:prSet/>
      <dgm:spPr/>
      <dgm:t>
        <a:bodyPr/>
        <a:lstStyle/>
        <a:p>
          <a:endParaRPr lang="id-ID"/>
        </a:p>
      </dgm:t>
    </dgm:pt>
    <dgm:pt modelId="{A26B34D4-BE53-4AB5-8017-D9E367C5D40C}" type="sibTrans" cxnId="{01B63395-FBBC-4529-832B-E9D73988E47F}">
      <dgm:prSet/>
      <dgm:spPr/>
      <dgm:t>
        <a:bodyPr/>
        <a:lstStyle/>
        <a:p>
          <a:endParaRPr lang="id-ID"/>
        </a:p>
      </dgm:t>
    </dgm:pt>
    <dgm:pt modelId="{7659032E-2E8D-4CBC-AAAE-A2C0366442A8}">
      <dgm:prSet phldrT="[Text]"/>
      <dgm:spPr/>
      <dgm:t>
        <a:bodyPr/>
        <a:lstStyle/>
        <a:p>
          <a:r>
            <a:rPr lang="id-ID" b="1" dirty="0"/>
            <a:t>Mempersaudarakan Kaum</a:t>
          </a:r>
          <a:endParaRPr lang="id-ID" dirty="0"/>
        </a:p>
      </dgm:t>
    </dgm:pt>
    <dgm:pt modelId="{06C1A7C2-057B-476E-9A16-9E66EBABD409}" type="parTrans" cxnId="{BB518498-6B7C-4B2E-828E-0252A1C0C357}">
      <dgm:prSet/>
      <dgm:spPr/>
      <dgm:t>
        <a:bodyPr/>
        <a:lstStyle/>
        <a:p>
          <a:endParaRPr lang="id-ID"/>
        </a:p>
      </dgm:t>
    </dgm:pt>
    <dgm:pt modelId="{0A9B74D4-2DF8-4572-8557-C8A789402376}" type="sibTrans" cxnId="{BB518498-6B7C-4B2E-828E-0252A1C0C357}">
      <dgm:prSet/>
      <dgm:spPr/>
      <dgm:t>
        <a:bodyPr/>
        <a:lstStyle/>
        <a:p>
          <a:endParaRPr lang="id-ID"/>
        </a:p>
      </dgm:t>
    </dgm:pt>
    <dgm:pt modelId="{6F807927-C59A-417E-B903-2B807E706652}">
      <dgm:prSet phldrT="[Text]"/>
      <dgm:spPr/>
      <dgm:t>
        <a:bodyPr/>
        <a:lstStyle/>
        <a:p>
          <a:r>
            <a:rPr lang="id-ID" b="1" dirty="0"/>
            <a:t>Meletakkan Dasar Islam</a:t>
          </a:r>
          <a:endParaRPr lang="id-ID" dirty="0"/>
        </a:p>
      </dgm:t>
    </dgm:pt>
    <dgm:pt modelId="{502B54E3-378E-4C44-BFFF-402EDEDEF72B}" type="parTrans" cxnId="{94898D78-F770-4136-A79F-3097EFE517E7}">
      <dgm:prSet/>
      <dgm:spPr/>
      <dgm:t>
        <a:bodyPr/>
        <a:lstStyle/>
        <a:p>
          <a:endParaRPr lang="id-ID"/>
        </a:p>
      </dgm:t>
    </dgm:pt>
    <dgm:pt modelId="{EE99FAD8-B986-4FB0-A3BC-6F51E514F4DC}" type="sibTrans" cxnId="{94898D78-F770-4136-A79F-3097EFE517E7}">
      <dgm:prSet/>
      <dgm:spPr/>
      <dgm:t>
        <a:bodyPr/>
        <a:lstStyle/>
        <a:p>
          <a:endParaRPr lang="id-ID"/>
        </a:p>
      </dgm:t>
    </dgm:pt>
    <dgm:pt modelId="{1B75C02C-14EC-4633-BD54-3940813FD3F5}">
      <dgm:prSet phldrT="[Text]"/>
      <dgm:spPr/>
      <dgm:t>
        <a:bodyPr/>
        <a:lstStyle/>
        <a:p>
          <a:r>
            <a:rPr lang="id-ID" b="1"/>
            <a:t>Perjanjian Bantu-Membantu </a:t>
          </a:r>
          <a:endParaRPr lang="id-ID" dirty="0"/>
        </a:p>
      </dgm:t>
    </dgm:pt>
    <dgm:pt modelId="{144DA9E6-DDA7-49B6-ADC6-71FC209B4204}" type="parTrans" cxnId="{62ACA637-99CE-4924-B928-52DD76B9AE09}">
      <dgm:prSet/>
      <dgm:spPr/>
      <dgm:t>
        <a:bodyPr/>
        <a:lstStyle/>
        <a:p>
          <a:endParaRPr lang="id-ID"/>
        </a:p>
      </dgm:t>
    </dgm:pt>
    <dgm:pt modelId="{96E4546F-49C3-48A3-9A9D-7C3FED9D8A5A}" type="sibTrans" cxnId="{62ACA637-99CE-4924-B928-52DD76B9AE09}">
      <dgm:prSet/>
      <dgm:spPr/>
      <dgm:t>
        <a:bodyPr/>
        <a:lstStyle/>
        <a:p>
          <a:endParaRPr lang="id-ID"/>
        </a:p>
      </dgm:t>
    </dgm:pt>
    <dgm:pt modelId="{3AAF82FE-D5BE-4616-A490-99807BB40EC1}" type="pres">
      <dgm:prSet presAssocID="{B11667AD-68CF-498C-A6F2-C1F38300354B}" presName="cycle" presStyleCnt="0">
        <dgm:presLayoutVars>
          <dgm:dir/>
          <dgm:resizeHandles val="exact"/>
        </dgm:presLayoutVars>
      </dgm:prSet>
      <dgm:spPr/>
    </dgm:pt>
    <dgm:pt modelId="{99E76461-E31D-4799-8817-09DEFC27AB70}" type="pres">
      <dgm:prSet presAssocID="{1C34AF33-8C8D-420D-9E4A-462EAE598B48}" presName="node" presStyleLbl="node1" presStyleIdx="0" presStyleCnt="4">
        <dgm:presLayoutVars>
          <dgm:bulletEnabled val="1"/>
        </dgm:presLayoutVars>
      </dgm:prSet>
      <dgm:spPr/>
    </dgm:pt>
    <dgm:pt modelId="{99B165E2-0087-4109-8253-707778052A18}" type="pres">
      <dgm:prSet presAssocID="{1C34AF33-8C8D-420D-9E4A-462EAE598B48}" presName="spNode" presStyleCnt="0"/>
      <dgm:spPr/>
    </dgm:pt>
    <dgm:pt modelId="{C259012C-63C9-4976-945D-0FB1B0D191E9}" type="pres">
      <dgm:prSet presAssocID="{A26B34D4-BE53-4AB5-8017-D9E367C5D40C}" presName="sibTrans" presStyleLbl="sibTrans1D1" presStyleIdx="0" presStyleCnt="4"/>
      <dgm:spPr/>
    </dgm:pt>
    <dgm:pt modelId="{44FE8935-C13C-4736-8FAE-35526530BAA4}" type="pres">
      <dgm:prSet presAssocID="{7659032E-2E8D-4CBC-AAAE-A2C0366442A8}" presName="node" presStyleLbl="node1" presStyleIdx="1" presStyleCnt="4">
        <dgm:presLayoutVars>
          <dgm:bulletEnabled val="1"/>
        </dgm:presLayoutVars>
      </dgm:prSet>
      <dgm:spPr/>
    </dgm:pt>
    <dgm:pt modelId="{868FB6A9-56F3-4F79-B021-17222C6E7667}" type="pres">
      <dgm:prSet presAssocID="{7659032E-2E8D-4CBC-AAAE-A2C0366442A8}" presName="spNode" presStyleCnt="0"/>
      <dgm:spPr/>
    </dgm:pt>
    <dgm:pt modelId="{CAFB0619-5E34-443F-96D4-B9D78C6ED11D}" type="pres">
      <dgm:prSet presAssocID="{0A9B74D4-2DF8-4572-8557-C8A789402376}" presName="sibTrans" presStyleLbl="sibTrans1D1" presStyleIdx="1" presStyleCnt="4"/>
      <dgm:spPr/>
    </dgm:pt>
    <dgm:pt modelId="{801C330E-806D-4B5A-866B-6DD2FB507DED}" type="pres">
      <dgm:prSet presAssocID="{1B75C02C-14EC-4633-BD54-3940813FD3F5}" presName="node" presStyleLbl="node1" presStyleIdx="2" presStyleCnt="4">
        <dgm:presLayoutVars>
          <dgm:bulletEnabled val="1"/>
        </dgm:presLayoutVars>
      </dgm:prSet>
      <dgm:spPr/>
    </dgm:pt>
    <dgm:pt modelId="{FDDE422B-F5C2-4470-9864-07F4FF6CE0B1}" type="pres">
      <dgm:prSet presAssocID="{1B75C02C-14EC-4633-BD54-3940813FD3F5}" presName="spNode" presStyleCnt="0"/>
      <dgm:spPr/>
    </dgm:pt>
    <dgm:pt modelId="{5E8A3EFF-7BDC-44B1-A24B-28072915A9CD}" type="pres">
      <dgm:prSet presAssocID="{96E4546F-49C3-48A3-9A9D-7C3FED9D8A5A}" presName="sibTrans" presStyleLbl="sibTrans1D1" presStyleIdx="2" presStyleCnt="4"/>
      <dgm:spPr/>
    </dgm:pt>
    <dgm:pt modelId="{EE3F5B47-D9FB-40AB-9D5E-A77D2A366991}" type="pres">
      <dgm:prSet presAssocID="{6F807927-C59A-417E-B903-2B807E706652}" presName="node" presStyleLbl="node1" presStyleIdx="3" presStyleCnt="4">
        <dgm:presLayoutVars>
          <dgm:bulletEnabled val="1"/>
        </dgm:presLayoutVars>
      </dgm:prSet>
      <dgm:spPr/>
    </dgm:pt>
    <dgm:pt modelId="{14806364-06FF-402D-A011-C4EB23334BD8}" type="pres">
      <dgm:prSet presAssocID="{6F807927-C59A-417E-B903-2B807E706652}" presName="spNode" presStyleCnt="0"/>
      <dgm:spPr/>
    </dgm:pt>
    <dgm:pt modelId="{6616DF5E-8E16-4AAE-A7C7-A9624AD245DE}" type="pres">
      <dgm:prSet presAssocID="{EE99FAD8-B986-4FB0-A3BC-6F51E514F4DC}" presName="sibTrans" presStyleLbl="sibTrans1D1" presStyleIdx="3" presStyleCnt="4"/>
      <dgm:spPr/>
    </dgm:pt>
  </dgm:ptLst>
  <dgm:cxnLst>
    <dgm:cxn modelId="{F1B27C28-55FB-43F5-9442-31633081318A}" type="presOf" srcId="{B11667AD-68CF-498C-A6F2-C1F38300354B}" destId="{3AAF82FE-D5BE-4616-A490-99807BB40EC1}" srcOrd="0" destOrd="0" presId="urn:microsoft.com/office/officeart/2005/8/layout/cycle6"/>
    <dgm:cxn modelId="{13139E33-A6A4-4DE9-9983-8E827F01A2DF}" type="presOf" srcId="{EE99FAD8-B986-4FB0-A3BC-6F51E514F4DC}" destId="{6616DF5E-8E16-4AAE-A7C7-A9624AD245DE}" srcOrd="0" destOrd="0" presId="urn:microsoft.com/office/officeart/2005/8/layout/cycle6"/>
    <dgm:cxn modelId="{62ACA637-99CE-4924-B928-52DD76B9AE09}" srcId="{B11667AD-68CF-498C-A6F2-C1F38300354B}" destId="{1B75C02C-14EC-4633-BD54-3940813FD3F5}" srcOrd="2" destOrd="0" parTransId="{144DA9E6-DDA7-49B6-ADC6-71FC209B4204}" sibTransId="{96E4546F-49C3-48A3-9A9D-7C3FED9D8A5A}"/>
    <dgm:cxn modelId="{94898D78-F770-4136-A79F-3097EFE517E7}" srcId="{B11667AD-68CF-498C-A6F2-C1F38300354B}" destId="{6F807927-C59A-417E-B903-2B807E706652}" srcOrd="3" destOrd="0" parTransId="{502B54E3-378E-4C44-BFFF-402EDEDEF72B}" sibTransId="{EE99FAD8-B986-4FB0-A3BC-6F51E514F4DC}"/>
    <dgm:cxn modelId="{5372FE79-7303-4A7D-B8E5-2197A6848154}" type="presOf" srcId="{1B75C02C-14EC-4633-BD54-3940813FD3F5}" destId="{801C330E-806D-4B5A-866B-6DD2FB507DED}" srcOrd="0" destOrd="0" presId="urn:microsoft.com/office/officeart/2005/8/layout/cycle6"/>
    <dgm:cxn modelId="{C012ED88-06D6-4FD8-9B9F-8B5482EB84AA}" type="presOf" srcId="{1C34AF33-8C8D-420D-9E4A-462EAE598B48}" destId="{99E76461-E31D-4799-8817-09DEFC27AB70}" srcOrd="0" destOrd="0" presId="urn:microsoft.com/office/officeart/2005/8/layout/cycle6"/>
    <dgm:cxn modelId="{01B63395-FBBC-4529-832B-E9D73988E47F}" srcId="{B11667AD-68CF-498C-A6F2-C1F38300354B}" destId="{1C34AF33-8C8D-420D-9E4A-462EAE598B48}" srcOrd="0" destOrd="0" parTransId="{5E3FAD30-3B13-496E-908A-B53AE9E2BC8F}" sibTransId="{A26B34D4-BE53-4AB5-8017-D9E367C5D40C}"/>
    <dgm:cxn modelId="{BB518498-6B7C-4B2E-828E-0252A1C0C357}" srcId="{B11667AD-68CF-498C-A6F2-C1F38300354B}" destId="{7659032E-2E8D-4CBC-AAAE-A2C0366442A8}" srcOrd="1" destOrd="0" parTransId="{06C1A7C2-057B-476E-9A16-9E66EBABD409}" sibTransId="{0A9B74D4-2DF8-4572-8557-C8A789402376}"/>
    <dgm:cxn modelId="{A29E25AD-26CA-4ACA-B883-1C49A52271B1}" type="presOf" srcId="{0A9B74D4-2DF8-4572-8557-C8A789402376}" destId="{CAFB0619-5E34-443F-96D4-B9D78C6ED11D}" srcOrd="0" destOrd="0" presId="urn:microsoft.com/office/officeart/2005/8/layout/cycle6"/>
    <dgm:cxn modelId="{003354AE-0478-499A-BF76-D385967EA2A5}" type="presOf" srcId="{7659032E-2E8D-4CBC-AAAE-A2C0366442A8}" destId="{44FE8935-C13C-4736-8FAE-35526530BAA4}" srcOrd="0" destOrd="0" presId="urn:microsoft.com/office/officeart/2005/8/layout/cycle6"/>
    <dgm:cxn modelId="{BE28EDDE-6CB3-4568-8B11-278183024E56}" type="presOf" srcId="{96E4546F-49C3-48A3-9A9D-7C3FED9D8A5A}" destId="{5E8A3EFF-7BDC-44B1-A24B-28072915A9CD}" srcOrd="0" destOrd="0" presId="urn:microsoft.com/office/officeart/2005/8/layout/cycle6"/>
    <dgm:cxn modelId="{C6919AF0-2040-4907-B58C-11F5CDD71CB0}" type="presOf" srcId="{A26B34D4-BE53-4AB5-8017-D9E367C5D40C}" destId="{C259012C-63C9-4976-945D-0FB1B0D191E9}" srcOrd="0" destOrd="0" presId="urn:microsoft.com/office/officeart/2005/8/layout/cycle6"/>
    <dgm:cxn modelId="{3DB440FB-8CD3-433A-B250-025132FDD870}" type="presOf" srcId="{6F807927-C59A-417E-B903-2B807E706652}" destId="{EE3F5B47-D9FB-40AB-9D5E-A77D2A366991}" srcOrd="0" destOrd="0" presId="urn:microsoft.com/office/officeart/2005/8/layout/cycle6"/>
    <dgm:cxn modelId="{0A0C0F18-220C-4095-9995-8051C987EACC}" type="presParOf" srcId="{3AAF82FE-D5BE-4616-A490-99807BB40EC1}" destId="{99E76461-E31D-4799-8817-09DEFC27AB70}" srcOrd="0" destOrd="0" presId="urn:microsoft.com/office/officeart/2005/8/layout/cycle6"/>
    <dgm:cxn modelId="{B9C90704-4DE1-4A9F-9369-5237560F9CBD}" type="presParOf" srcId="{3AAF82FE-D5BE-4616-A490-99807BB40EC1}" destId="{99B165E2-0087-4109-8253-707778052A18}" srcOrd="1" destOrd="0" presId="urn:microsoft.com/office/officeart/2005/8/layout/cycle6"/>
    <dgm:cxn modelId="{F2944B7C-254F-4471-A481-6FA0CE7CFEE5}" type="presParOf" srcId="{3AAF82FE-D5BE-4616-A490-99807BB40EC1}" destId="{C259012C-63C9-4976-945D-0FB1B0D191E9}" srcOrd="2" destOrd="0" presId="urn:microsoft.com/office/officeart/2005/8/layout/cycle6"/>
    <dgm:cxn modelId="{D5CDF912-39FC-4FA5-9261-762F34052585}" type="presParOf" srcId="{3AAF82FE-D5BE-4616-A490-99807BB40EC1}" destId="{44FE8935-C13C-4736-8FAE-35526530BAA4}" srcOrd="3" destOrd="0" presId="urn:microsoft.com/office/officeart/2005/8/layout/cycle6"/>
    <dgm:cxn modelId="{3DABCE06-C00D-4700-88BA-7AF69D5E2BA6}" type="presParOf" srcId="{3AAF82FE-D5BE-4616-A490-99807BB40EC1}" destId="{868FB6A9-56F3-4F79-B021-17222C6E7667}" srcOrd="4" destOrd="0" presId="urn:microsoft.com/office/officeart/2005/8/layout/cycle6"/>
    <dgm:cxn modelId="{148B7D80-A213-4C80-808C-A02C23B604AE}" type="presParOf" srcId="{3AAF82FE-D5BE-4616-A490-99807BB40EC1}" destId="{CAFB0619-5E34-443F-96D4-B9D78C6ED11D}" srcOrd="5" destOrd="0" presId="urn:microsoft.com/office/officeart/2005/8/layout/cycle6"/>
    <dgm:cxn modelId="{D61F6EF4-80CF-401B-B6B0-8CC1FA4C3B3C}" type="presParOf" srcId="{3AAF82FE-D5BE-4616-A490-99807BB40EC1}" destId="{801C330E-806D-4B5A-866B-6DD2FB507DED}" srcOrd="6" destOrd="0" presId="urn:microsoft.com/office/officeart/2005/8/layout/cycle6"/>
    <dgm:cxn modelId="{E143E251-2F4D-4BF1-A083-E3DA614DF013}" type="presParOf" srcId="{3AAF82FE-D5BE-4616-A490-99807BB40EC1}" destId="{FDDE422B-F5C2-4470-9864-07F4FF6CE0B1}" srcOrd="7" destOrd="0" presId="urn:microsoft.com/office/officeart/2005/8/layout/cycle6"/>
    <dgm:cxn modelId="{EE853775-4FD4-4A03-9708-55EF38207A7A}" type="presParOf" srcId="{3AAF82FE-D5BE-4616-A490-99807BB40EC1}" destId="{5E8A3EFF-7BDC-44B1-A24B-28072915A9CD}" srcOrd="8" destOrd="0" presId="urn:microsoft.com/office/officeart/2005/8/layout/cycle6"/>
    <dgm:cxn modelId="{AAA489F1-ADC6-46A8-9570-A3CFFFAF5027}" type="presParOf" srcId="{3AAF82FE-D5BE-4616-A490-99807BB40EC1}" destId="{EE3F5B47-D9FB-40AB-9D5E-A77D2A366991}" srcOrd="9" destOrd="0" presId="urn:microsoft.com/office/officeart/2005/8/layout/cycle6"/>
    <dgm:cxn modelId="{3A6A1D45-ED23-4CE6-B7F4-7248CC6DD521}" type="presParOf" srcId="{3AAF82FE-D5BE-4616-A490-99807BB40EC1}" destId="{14806364-06FF-402D-A011-C4EB23334BD8}" srcOrd="10" destOrd="0" presId="urn:microsoft.com/office/officeart/2005/8/layout/cycle6"/>
    <dgm:cxn modelId="{47D89EB4-C617-45C7-B246-9AEAFE4E358B}" type="presParOf" srcId="{3AAF82FE-D5BE-4616-A490-99807BB40EC1}" destId="{6616DF5E-8E16-4AAE-A7C7-A9624AD245DE}"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76461-E31D-4799-8817-09DEFC27AB70}">
      <dsp:nvSpPr>
        <dsp:cNvPr id="0" name=""/>
        <dsp:cNvSpPr/>
      </dsp:nvSpPr>
      <dsp:spPr>
        <a:xfrm>
          <a:off x="2794880" y="2093"/>
          <a:ext cx="1877838" cy="1220595"/>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Membangun Masjid</a:t>
          </a:r>
          <a:endParaRPr lang="id-ID" sz="1500" kern="1200" dirty="0"/>
        </a:p>
      </dsp:txBody>
      <dsp:txXfrm>
        <a:off x="2854465" y="61678"/>
        <a:ext cx="1758668" cy="1101425"/>
      </dsp:txXfrm>
    </dsp:sp>
    <dsp:sp modelId="{C259012C-63C9-4976-945D-0FB1B0D191E9}">
      <dsp:nvSpPr>
        <dsp:cNvPr id="0" name=""/>
        <dsp:cNvSpPr/>
      </dsp:nvSpPr>
      <dsp:spPr>
        <a:xfrm>
          <a:off x="1717290" y="612390"/>
          <a:ext cx="4033018" cy="4033018"/>
        </a:xfrm>
        <a:custGeom>
          <a:avLst/>
          <a:gdLst/>
          <a:ahLst/>
          <a:cxnLst/>
          <a:rect l="0" t="0" r="0" b="0"/>
          <a:pathLst>
            <a:path>
              <a:moveTo>
                <a:pt x="2968954" y="239107"/>
              </a:moveTo>
              <a:arcTo wR="2016509" hR="2016509" stAng="17891115" swAng="2625765"/>
            </a:path>
          </a:pathLst>
        </a:custGeom>
        <a:noFill/>
        <a:ln w="635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FE8935-C13C-4736-8FAE-35526530BAA4}">
      <dsp:nvSpPr>
        <dsp:cNvPr id="0" name=""/>
        <dsp:cNvSpPr/>
      </dsp:nvSpPr>
      <dsp:spPr>
        <a:xfrm>
          <a:off x="4811389" y="2018602"/>
          <a:ext cx="1877838" cy="1220595"/>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Mempersaudarakan Kaum</a:t>
          </a:r>
          <a:endParaRPr lang="id-ID" sz="1500" kern="1200" dirty="0"/>
        </a:p>
      </dsp:txBody>
      <dsp:txXfrm>
        <a:off x="4870974" y="2078187"/>
        <a:ext cx="1758668" cy="1101425"/>
      </dsp:txXfrm>
    </dsp:sp>
    <dsp:sp modelId="{CAFB0619-5E34-443F-96D4-B9D78C6ED11D}">
      <dsp:nvSpPr>
        <dsp:cNvPr id="0" name=""/>
        <dsp:cNvSpPr/>
      </dsp:nvSpPr>
      <dsp:spPr>
        <a:xfrm>
          <a:off x="1717290" y="612390"/>
          <a:ext cx="4033018" cy="4033018"/>
        </a:xfrm>
        <a:custGeom>
          <a:avLst/>
          <a:gdLst/>
          <a:ahLst/>
          <a:cxnLst/>
          <a:rect l="0" t="0" r="0" b="0"/>
          <a:pathLst>
            <a:path>
              <a:moveTo>
                <a:pt x="3933756" y="2641385"/>
              </a:moveTo>
              <a:arcTo wR="2016509" hR="2016509" stAng="1083120" swAng="2625765"/>
            </a:path>
          </a:pathLst>
        </a:custGeom>
        <a:noFill/>
        <a:ln w="635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1C330E-806D-4B5A-866B-6DD2FB507DED}">
      <dsp:nvSpPr>
        <dsp:cNvPr id="0" name=""/>
        <dsp:cNvSpPr/>
      </dsp:nvSpPr>
      <dsp:spPr>
        <a:xfrm>
          <a:off x="2794880" y="4035111"/>
          <a:ext cx="1877838" cy="1220595"/>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a:t>Perjanjian Bantu-Membantu </a:t>
          </a:r>
          <a:endParaRPr lang="id-ID" sz="1500" kern="1200" dirty="0"/>
        </a:p>
      </dsp:txBody>
      <dsp:txXfrm>
        <a:off x="2854465" y="4094696"/>
        <a:ext cx="1758668" cy="1101425"/>
      </dsp:txXfrm>
    </dsp:sp>
    <dsp:sp modelId="{5E8A3EFF-7BDC-44B1-A24B-28072915A9CD}">
      <dsp:nvSpPr>
        <dsp:cNvPr id="0" name=""/>
        <dsp:cNvSpPr/>
      </dsp:nvSpPr>
      <dsp:spPr>
        <a:xfrm>
          <a:off x="1717290" y="612390"/>
          <a:ext cx="4033018" cy="4033018"/>
        </a:xfrm>
        <a:custGeom>
          <a:avLst/>
          <a:gdLst/>
          <a:ahLst/>
          <a:cxnLst/>
          <a:rect l="0" t="0" r="0" b="0"/>
          <a:pathLst>
            <a:path>
              <a:moveTo>
                <a:pt x="1064063" y="3793910"/>
              </a:moveTo>
              <a:arcTo wR="2016509" hR="2016509" stAng="7091115" swAng="2625765"/>
            </a:path>
          </a:pathLst>
        </a:custGeom>
        <a:noFill/>
        <a:ln w="635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3F5B47-D9FB-40AB-9D5E-A77D2A366991}">
      <dsp:nvSpPr>
        <dsp:cNvPr id="0" name=""/>
        <dsp:cNvSpPr/>
      </dsp:nvSpPr>
      <dsp:spPr>
        <a:xfrm>
          <a:off x="778371" y="2018602"/>
          <a:ext cx="1877838" cy="1220595"/>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Meletakkan Dasar Islam</a:t>
          </a:r>
          <a:endParaRPr lang="id-ID" sz="1500" kern="1200" dirty="0"/>
        </a:p>
      </dsp:txBody>
      <dsp:txXfrm>
        <a:off x="837956" y="2078187"/>
        <a:ext cx="1758668" cy="1101425"/>
      </dsp:txXfrm>
    </dsp:sp>
    <dsp:sp modelId="{6616DF5E-8E16-4AAE-A7C7-A9624AD245DE}">
      <dsp:nvSpPr>
        <dsp:cNvPr id="0" name=""/>
        <dsp:cNvSpPr/>
      </dsp:nvSpPr>
      <dsp:spPr>
        <a:xfrm>
          <a:off x="1717290" y="612390"/>
          <a:ext cx="4033018" cy="4033018"/>
        </a:xfrm>
        <a:custGeom>
          <a:avLst/>
          <a:gdLst/>
          <a:ahLst/>
          <a:cxnLst/>
          <a:rect l="0" t="0" r="0" b="0"/>
          <a:pathLst>
            <a:path>
              <a:moveTo>
                <a:pt x="99261" y="1391633"/>
              </a:moveTo>
              <a:arcTo wR="2016509" hR="2016509" stAng="11883120" swAng="2625765"/>
            </a:path>
          </a:pathLst>
        </a:custGeom>
        <a:noFill/>
        <a:ln w="635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10/10/2021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10/10/2021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plus/>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gif"/><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s.dakwatuna.com/wp-content/uploads/2011/09/siluet-unt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685800"/>
            <a:ext cx="7772400" cy="1466850"/>
          </a:xfrm>
        </p:spPr>
        <p:txBody>
          <a:bodyPr>
            <a:noAutofit/>
          </a:bodyPr>
          <a:lstStyle/>
          <a:p>
            <a:pPr algn="ctr"/>
            <a:r>
              <a:rPr lang="id-ID" sz="3600" b="1" dirty="0">
                <a:solidFill>
                  <a:schemeClr val="accent1">
                    <a:lumMod val="40000"/>
                    <a:lumOff val="60000"/>
                  </a:schemeClr>
                </a:solidFill>
              </a:rPr>
              <a:t>Sejarah Dakwah Rasulullah SAW Pada Periode Mekkah dan Madinah </a:t>
            </a:r>
            <a:br>
              <a:rPr lang="id-ID" sz="3600" dirty="0">
                <a:solidFill>
                  <a:schemeClr val="accent1">
                    <a:lumMod val="40000"/>
                    <a:lumOff val="60000"/>
                  </a:schemeClr>
                </a:solidFill>
              </a:rPr>
            </a:br>
            <a:endParaRPr lang="id-ID" sz="3600" dirty="0">
              <a:solidFill>
                <a:schemeClr val="accent1">
                  <a:lumMod val="40000"/>
                  <a:lumOff val="60000"/>
                </a:scheme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jarah-islam-di-arab.jpg"/>
          <p:cNvPicPr>
            <a:picLocks noChangeAspect="1"/>
          </p:cNvPicPr>
          <p:nvPr/>
        </p:nvPicPr>
        <p:blipFill>
          <a:blip r:embed="rId2"/>
          <a:stretch>
            <a:fillRect/>
          </a:stretch>
        </p:blipFill>
        <p:spPr>
          <a:xfrm>
            <a:off x="0" y="1524000"/>
            <a:ext cx="9144000" cy="5314950"/>
          </a:xfrm>
          <a:prstGeom prst="rect">
            <a:avLst/>
          </a:prstGeom>
        </p:spPr>
      </p:pic>
      <p:pic>
        <p:nvPicPr>
          <p:cNvPr id="5" name="Picture 4" descr="ag00505_.gif"/>
          <p:cNvPicPr>
            <a:picLocks noChangeAspect="1"/>
          </p:cNvPicPr>
          <p:nvPr/>
        </p:nvPicPr>
        <p:blipFill>
          <a:blip r:embed="rId3"/>
          <a:stretch>
            <a:fillRect/>
          </a:stretch>
        </p:blipFill>
        <p:spPr>
          <a:xfrm>
            <a:off x="7629525" y="511237"/>
            <a:ext cx="1514475" cy="839452"/>
          </a:xfrm>
          <a:prstGeom prst="rect">
            <a:avLst/>
          </a:prstGeom>
        </p:spPr>
      </p:pic>
      <p:sp>
        <p:nvSpPr>
          <p:cNvPr id="6" name="Title 5"/>
          <p:cNvSpPr>
            <a:spLocks noGrp="1"/>
          </p:cNvSpPr>
          <p:nvPr>
            <p:ph type="title"/>
          </p:nvPr>
        </p:nvSpPr>
        <p:spPr/>
        <p:txBody>
          <a:bodyPr>
            <a:normAutofit fontScale="90000"/>
          </a:bodyPr>
          <a:lstStyle/>
          <a:p>
            <a:pPr algn="ctr"/>
            <a:r>
              <a:rPr lang="id-ID" dirty="0"/>
              <a:t>Sejarah Dakwah Rasulullah SAW Periode Mekah</a:t>
            </a:r>
          </a:p>
        </p:txBody>
      </p:sp>
      <p:sp>
        <p:nvSpPr>
          <p:cNvPr id="8" name="Rectangle 7"/>
          <p:cNvSpPr/>
          <p:nvPr/>
        </p:nvSpPr>
        <p:spPr>
          <a:xfrm>
            <a:off x="792343" y="1763965"/>
            <a:ext cx="7559313" cy="595932"/>
          </a:xfrm>
          <a:prstGeom prst="rect">
            <a:avLst/>
          </a:prstGeom>
        </p:spPr>
        <p:txBody>
          <a:bodyPr wrap="none">
            <a:spAutoFit/>
          </a:bodyPr>
          <a:lstStyle/>
          <a:p>
            <a:pPr lvl="0" algn="just">
              <a:lnSpc>
                <a:spcPct val="107000"/>
              </a:lnSpc>
              <a:spcAft>
                <a:spcPts val="0"/>
              </a:spcAft>
              <a:buClr>
                <a:srgbClr val="333333"/>
              </a:buClr>
            </a:pPr>
            <a:r>
              <a:rPr lang="id-ID" sz="32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Masyarakat Arab Jahiliyah Periode Mekah</a:t>
            </a:r>
            <a:endParaRPr lang="id-ID"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37104" y="2599862"/>
            <a:ext cx="5867400" cy="1146211"/>
          </a:xfrm>
          <a:prstGeom prst="rect">
            <a:avLst/>
          </a:prstGeom>
        </p:spPr>
        <p:txBody>
          <a:bodyPr wrap="square">
            <a:spAutoFit/>
          </a:bodyPr>
          <a:lstStyle/>
          <a:p>
            <a:pPr lvl="0" algn="ctr">
              <a:lnSpc>
                <a:spcPct val="107000"/>
              </a:lnSpc>
              <a:spcAft>
                <a:spcPts val="0"/>
              </a:spcAft>
              <a:buClr>
                <a:srgbClr val="333333"/>
              </a:buClr>
            </a:pPr>
            <a:r>
              <a:rPr lang="id-ID" sz="32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Pengangkatan Nabi Muhammad SAW sebagai Rasul</a:t>
            </a:r>
            <a:endParaRPr lang="id-ID"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110840" y="4003491"/>
            <a:ext cx="5119928" cy="595932"/>
          </a:xfrm>
          <a:prstGeom prst="rect">
            <a:avLst/>
          </a:prstGeom>
        </p:spPr>
        <p:txBody>
          <a:bodyPr wrap="none">
            <a:spAutoFit/>
          </a:bodyPr>
          <a:lstStyle/>
          <a:p>
            <a:pPr lvl="0" algn="just">
              <a:lnSpc>
                <a:spcPct val="107000"/>
              </a:lnSpc>
              <a:spcAft>
                <a:spcPts val="0"/>
              </a:spcAft>
              <a:buClr>
                <a:srgbClr val="333333"/>
              </a:buClr>
            </a:pPr>
            <a:r>
              <a:rPr lang="id-ID" sz="32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Ajaran Islam Periode Mekah</a:t>
            </a:r>
            <a:endParaRPr lang="id-ID"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and-background.jpg"/>
          <p:cNvPicPr>
            <a:picLocks noChangeAspect="1"/>
          </p:cNvPicPr>
          <p:nvPr/>
        </p:nvPicPr>
        <p:blipFill>
          <a:blip r:embed="rId2"/>
          <a:stretch>
            <a:fillRect/>
          </a:stretch>
        </p:blipFill>
        <p:spPr>
          <a:xfrm>
            <a:off x="0" y="0"/>
            <a:ext cx="9144000" cy="6858000"/>
          </a:xfrm>
          <a:prstGeom prst="rect">
            <a:avLst/>
          </a:prstGeom>
        </p:spPr>
      </p:pic>
      <p:sp>
        <p:nvSpPr>
          <p:cNvPr id="2" name="Content Placeholder 1"/>
          <p:cNvSpPr>
            <a:spLocks noGrp="1"/>
          </p:cNvSpPr>
          <p:nvPr>
            <p:ph idx="1"/>
          </p:nvPr>
        </p:nvSpPr>
        <p:spPr>
          <a:xfrm>
            <a:off x="457200" y="1775191"/>
            <a:ext cx="8229600" cy="4016009"/>
          </a:xfrm>
        </p:spPr>
        <p:txBody>
          <a:bodyPr>
            <a:normAutofit fontScale="92500"/>
          </a:bodyPr>
          <a:lstStyle/>
          <a:p>
            <a:pPr marL="118872" indent="0" algn="ctr">
              <a:buNone/>
            </a:pPr>
            <a:r>
              <a:rPr lang="id-ID" b="1" dirty="0">
                <a:solidFill>
                  <a:schemeClr val="bg1"/>
                </a:solidFill>
              </a:rPr>
              <a:t>	Tujuan dakwah Rasulullah SAW pada periode Mekah adalah agar masyarakat Arab meninggalkan kejahiliyahannya di bidang agama, moral dan hukum, sehingga menjadi umat yang meyakini kebenaran kerasulan nabi Muhammad SAW dan ajaran Islam yang disampaikannya, kemudian mengamalkannya dalam kehidupan sehari-hari.</a:t>
            </a:r>
          </a:p>
          <a:p>
            <a:pPr algn="ctr"/>
            <a:endParaRPr lang="id-ID" b="1" dirty="0">
              <a:solidFill>
                <a:schemeClr val="bg1"/>
              </a:solidFill>
            </a:endParaRPr>
          </a:p>
        </p:txBody>
      </p:sp>
      <p:sp>
        <p:nvSpPr>
          <p:cNvPr id="3" name="Rectangle 2"/>
          <p:cNvSpPr/>
          <p:nvPr/>
        </p:nvSpPr>
        <p:spPr>
          <a:xfrm>
            <a:off x="457200" y="533400"/>
            <a:ext cx="8229600" cy="584775"/>
          </a:xfrm>
          <a:prstGeom prst="rect">
            <a:avLst/>
          </a:prstGeom>
        </p:spPr>
        <p:txBody>
          <a:bodyPr wrap="square">
            <a:spAutoFit/>
          </a:bodyPr>
          <a:lstStyle/>
          <a:p>
            <a:pPr algn="ctr"/>
            <a:r>
              <a:rPr lang="id-ID" sz="3200" b="1" dirty="0">
                <a:solidFill>
                  <a:srgbClr val="333333"/>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Tujuan Dakwah Rasulullah Periode Mekah</a:t>
            </a:r>
            <a:endParaRPr lang="id-ID" sz="3200" dirty="0">
              <a:effectLst>
                <a:outerShdw blurRad="38100" dist="38100" dir="2700000" algn="tl">
                  <a:srgbClr val="000000">
                    <a:alpha val="43137"/>
                  </a:srgbClr>
                </a:outerShdw>
              </a:effectLst>
            </a:endParaRPr>
          </a:p>
        </p:txBody>
      </p:sp>
    </p:spTree>
  </p:cSld>
  <p:clrMapOvr>
    <a:masterClrMapping/>
  </p:clrMapOvr>
  <p:transition>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lah_vista_background_by_islamicwallpers.jpg"/>
          <p:cNvPicPr>
            <a:picLocks noGrp="1" noChangeAspect="1"/>
          </p:cNvPicPr>
          <p:nvPr>
            <p:ph idx="1"/>
          </p:nvPr>
        </p:nvPicPr>
        <p:blipFill>
          <a:blip r:embed="rId2"/>
          <a:stretch>
            <a:fillRect/>
          </a:stretch>
        </p:blipFill>
        <p:spPr>
          <a:xfrm>
            <a:off x="1" y="1"/>
            <a:ext cx="9138059" cy="6857999"/>
          </a:xfrm>
        </p:spPr>
      </p:pic>
      <p:pic>
        <p:nvPicPr>
          <p:cNvPr id="5" name="Picture 4" descr="gambar animasi powerpoint.gif"/>
          <p:cNvPicPr>
            <a:picLocks noChangeAspect="1"/>
          </p:cNvPicPr>
          <p:nvPr/>
        </p:nvPicPr>
        <p:blipFill>
          <a:blip r:embed="rId3"/>
          <a:stretch>
            <a:fillRect/>
          </a:stretch>
        </p:blipFill>
        <p:spPr>
          <a:xfrm>
            <a:off x="6931230" y="4935940"/>
            <a:ext cx="2286000" cy="1905000"/>
          </a:xfrm>
          <a:prstGeom prst="rect">
            <a:avLst/>
          </a:prstGeom>
        </p:spPr>
      </p:pic>
      <p:pic>
        <p:nvPicPr>
          <p:cNvPr id="6" name="Picture 5" descr="gambar animasi powerpoint7.gif"/>
          <p:cNvPicPr>
            <a:picLocks noChangeAspect="1"/>
          </p:cNvPicPr>
          <p:nvPr/>
        </p:nvPicPr>
        <p:blipFill>
          <a:blip r:embed="rId4"/>
          <a:stretch>
            <a:fillRect/>
          </a:stretch>
        </p:blipFill>
        <p:spPr>
          <a:xfrm>
            <a:off x="152400" y="4986396"/>
            <a:ext cx="1676400" cy="1676400"/>
          </a:xfrm>
          <a:prstGeom prst="rect">
            <a:avLst/>
          </a:prstGeom>
        </p:spPr>
      </p:pic>
      <p:sp>
        <p:nvSpPr>
          <p:cNvPr id="3" name="Title 2"/>
          <p:cNvSpPr>
            <a:spLocks noGrp="1"/>
          </p:cNvSpPr>
          <p:nvPr>
            <p:ph type="title"/>
          </p:nvPr>
        </p:nvSpPr>
        <p:spPr/>
        <p:txBody>
          <a:bodyPr>
            <a:normAutofit fontScale="90000"/>
          </a:bodyPr>
          <a:lstStyle/>
          <a:p>
            <a:r>
              <a:rPr lang="id-ID" sz="4800" dirty="0">
                <a:solidFill>
                  <a:srgbClr val="333333"/>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Strategi Dakwah Rasulullah Periode Mekah</a:t>
            </a:r>
            <a:endParaRPr lang="id-ID" dirty="0"/>
          </a:p>
        </p:txBody>
      </p:sp>
      <p:sp>
        <p:nvSpPr>
          <p:cNvPr id="7" name="Rectangle 6"/>
          <p:cNvSpPr/>
          <p:nvPr/>
        </p:nvSpPr>
        <p:spPr>
          <a:xfrm>
            <a:off x="762000" y="1981200"/>
            <a:ext cx="5943600" cy="1077218"/>
          </a:xfrm>
          <a:prstGeom prst="rect">
            <a:avLst/>
          </a:prstGeom>
        </p:spPr>
        <p:txBody>
          <a:bodyPr wrap="square">
            <a:spAutoFit/>
          </a:bodyPr>
          <a:lstStyle/>
          <a:p>
            <a:r>
              <a:rPr lang="id-ID" sz="32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Dakwah secara Sembunyi-sembunyi Selama 3-4 Tahun</a:t>
            </a:r>
            <a:endParaRPr lang="id-ID" sz="3200"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1638344" y="3234652"/>
            <a:ext cx="5867312" cy="595932"/>
          </a:xfrm>
          <a:prstGeom prst="rect">
            <a:avLst/>
          </a:prstGeom>
        </p:spPr>
        <p:txBody>
          <a:bodyPr wrap="none">
            <a:spAutoFit/>
          </a:bodyPr>
          <a:lstStyle/>
          <a:p>
            <a:pPr lvl="0" algn="just">
              <a:lnSpc>
                <a:spcPct val="107000"/>
              </a:lnSpc>
              <a:spcAft>
                <a:spcPts val="0"/>
              </a:spcAft>
            </a:pPr>
            <a:r>
              <a:rPr lang="id-ID" sz="32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Dakwah secara terang-terangan</a:t>
            </a:r>
            <a:endParaRPr lang="id-ID"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19400" y="4048319"/>
            <a:ext cx="4572000" cy="1673150"/>
          </a:xfrm>
          <a:prstGeom prst="rect">
            <a:avLst/>
          </a:prstGeom>
        </p:spPr>
        <p:txBody>
          <a:bodyPr>
            <a:spAutoFit/>
          </a:bodyPr>
          <a:lstStyle/>
          <a:p>
            <a:pPr lvl="0">
              <a:lnSpc>
                <a:spcPct val="107000"/>
              </a:lnSpc>
              <a:spcAft>
                <a:spcPts val="0"/>
              </a:spcAft>
            </a:pPr>
            <a:r>
              <a:rPr lang="id-ID" sz="32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Reaksi Kaum Kafir Quraisy terhadap Dakwah Rasulullah SAW</a:t>
            </a:r>
            <a:endParaRPr lang="id-ID"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run-3.jpg"/>
          <p:cNvPicPr>
            <a:picLocks noChangeAspect="1"/>
          </p:cNvPicPr>
          <p:nvPr/>
        </p:nvPicPr>
        <p:blipFill>
          <a:blip r:embed="rId2"/>
          <a:stretch>
            <a:fillRect/>
          </a:stretch>
        </p:blipFill>
        <p:spPr>
          <a:xfrm>
            <a:off x="-17063" y="0"/>
            <a:ext cx="9144001" cy="6858000"/>
          </a:xfrm>
          <a:prstGeom prst="rect">
            <a:avLst/>
          </a:prstGeom>
        </p:spPr>
      </p:pic>
      <p:sp>
        <p:nvSpPr>
          <p:cNvPr id="7" name="Rectangle 6"/>
          <p:cNvSpPr/>
          <p:nvPr/>
        </p:nvSpPr>
        <p:spPr>
          <a:xfrm>
            <a:off x="533400" y="381000"/>
            <a:ext cx="8229599" cy="1323439"/>
          </a:xfrm>
          <a:prstGeom prst="rect">
            <a:avLst/>
          </a:prstGeom>
        </p:spPr>
        <p:txBody>
          <a:bodyPr wrap="square">
            <a:spAutoFit/>
          </a:bodyPr>
          <a:lstStyle/>
          <a:p>
            <a:pPr algn="ctr"/>
            <a:r>
              <a:rPr lang="id-ID" sz="40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Sejarah Dakwah Rasulullah SAW </a:t>
            </a:r>
          </a:p>
          <a:p>
            <a:pPr algn="ctr"/>
            <a:r>
              <a:rPr lang="id-ID" sz="40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Periode Madinah</a:t>
            </a:r>
            <a:endParaRPr lang="id-ID" sz="4000"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1371600" y="2366303"/>
            <a:ext cx="6172200" cy="993926"/>
          </a:xfrm>
          <a:prstGeom prst="rect">
            <a:avLst/>
          </a:prstGeom>
        </p:spPr>
        <p:txBody>
          <a:bodyPr wrap="square">
            <a:spAutoFit/>
          </a:bodyPr>
          <a:lstStyle/>
          <a:p>
            <a:pPr lvl="0" algn="ctr">
              <a:lnSpc>
                <a:spcPct val="107000"/>
              </a:lnSpc>
              <a:spcAft>
                <a:spcPts val="0"/>
              </a:spcAft>
              <a:buClr>
                <a:srgbClr val="333333"/>
              </a:buClr>
            </a:pPr>
            <a:r>
              <a:rPr lang="id-ID" sz="28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Arti Hijrah dan Tujuan Rasulullah SAW dan Umat Islam Berhijrah</a:t>
            </a:r>
            <a:endParaRPr lang="id-ID"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231431" y="4118128"/>
            <a:ext cx="6647012" cy="553357"/>
          </a:xfrm>
          <a:prstGeom prst="rect">
            <a:avLst/>
          </a:prstGeom>
        </p:spPr>
        <p:txBody>
          <a:bodyPr wrap="none">
            <a:spAutoFit/>
          </a:bodyPr>
          <a:lstStyle/>
          <a:p>
            <a:pPr lvl="0">
              <a:lnSpc>
                <a:spcPct val="107000"/>
              </a:lnSpc>
              <a:spcAft>
                <a:spcPts val="0"/>
              </a:spcAft>
              <a:buClr>
                <a:srgbClr val="333333"/>
              </a:buClr>
            </a:pPr>
            <a:r>
              <a:rPr lang="id-ID" sz="28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Dakwah Rasulullah SAW Periode Madinah</a:t>
            </a:r>
            <a:endParaRPr lang="id-ID"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nimasi bergerak untuk powerpoint (16) start - mulai.gif"/>
          <p:cNvPicPr>
            <a:picLocks noChangeAspect="1"/>
          </p:cNvPicPr>
          <p:nvPr/>
        </p:nvPicPr>
        <p:blipFill>
          <a:blip r:embed="rId3"/>
          <a:stretch>
            <a:fillRect/>
          </a:stretch>
        </p:blipFill>
        <p:spPr>
          <a:xfrm>
            <a:off x="6781799" y="5100009"/>
            <a:ext cx="1981200" cy="1438275"/>
          </a:xfrm>
          <a:prstGeom prst="rect">
            <a:avLst/>
          </a:prstGeom>
        </p:spPr>
      </p:pic>
    </p:spTree>
  </p:cSld>
  <p:clrMapOvr>
    <a:masterClrMapping/>
  </p:clrMapOvr>
  <p:transition>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ook-and-background.jpg"/>
          <p:cNvPicPr>
            <a:picLocks noGrp="1" noChangeAspect="1"/>
          </p:cNvPicPr>
          <p:nvPr>
            <p:ph idx="1"/>
          </p:nvPr>
        </p:nvPicPr>
        <p:blipFill>
          <a:blip r:embed="rId2"/>
          <a:stretch>
            <a:fillRect/>
          </a:stretch>
        </p:blipFill>
        <p:spPr>
          <a:xfrm>
            <a:off x="0" y="0"/>
            <a:ext cx="9144000" cy="6858000"/>
          </a:xfrm>
        </p:spPr>
      </p:pic>
      <p:sp>
        <p:nvSpPr>
          <p:cNvPr id="3" name="Title 2"/>
          <p:cNvSpPr>
            <a:spLocks noGrp="1"/>
          </p:cNvSpPr>
          <p:nvPr>
            <p:ph type="title"/>
          </p:nvPr>
        </p:nvSpPr>
        <p:spPr>
          <a:xfrm>
            <a:off x="457200" y="381000"/>
            <a:ext cx="8229600" cy="1103376"/>
          </a:xfrm>
        </p:spPr>
        <p:txBody>
          <a:bodyPr>
            <a:noAutofit/>
          </a:bodyPr>
          <a:lstStyle/>
          <a:p>
            <a:pPr algn="ctr"/>
            <a:r>
              <a:rPr lang="id-ID" sz="4400" dirty="0">
                <a:solidFill>
                  <a:schemeClr val="tx1"/>
                </a:solidFill>
                <a:effectLst>
                  <a:outerShdw blurRad="38100" dist="38100" dir="2700000" algn="tl">
                    <a:srgbClr val="000000">
                      <a:alpha val="43137"/>
                    </a:srgbClr>
                  </a:outerShdw>
                </a:effectLst>
              </a:rPr>
              <a:t>Strategi Dakwah Rasulullah SAW Periode Madinah</a:t>
            </a:r>
          </a:p>
        </p:txBody>
      </p:sp>
      <p:sp>
        <p:nvSpPr>
          <p:cNvPr id="4" name="Rectangle 3"/>
          <p:cNvSpPr/>
          <p:nvPr/>
        </p:nvSpPr>
        <p:spPr>
          <a:xfrm>
            <a:off x="370878" y="2149160"/>
            <a:ext cx="6019800" cy="4044056"/>
          </a:xfrm>
          <a:prstGeom prst="rect">
            <a:avLst/>
          </a:prstGeom>
        </p:spPr>
        <p:txBody>
          <a:bodyPr wrap="square">
            <a:spAutoFit/>
          </a:bodyPr>
          <a:lstStyle/>
          <a:p>
            <a:pPr>
              <a:lnSpc>
                <a:spcPct val="107000"/>
              </a:lnSpc>
              <a:spcAft>
                <a:spcPts val="0"/>
              </a:spcAft>
            </a:pPr>
            <a:r>
              <a:rPr lang="id-ID" sz="2400" b="1" dirty="0">
                <a:solidFill>
                  <a:srgbClr val="333333"/>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Pokok-pokok pikiran yang dijadikan strategi dakwah Rasulullah SAW periode Madinah adalah:</a:t>
            </a:r>
            <a:endParaRPr lang="id-ID" sz="24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333333"/>
              </a:buClr>
              <a:buFont typeface="+mj-lt"/>
              <a:buAutoNum type="arabicPeriod"/>
            </a:pPr>
            <a:r>
              <a:rPr lang="id-ID" sz="2400" b="1" dirty="0">
                <a:solidFill>
                  <a:srgbClr val="333333"/>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Berdakwah dimulai dari diri sendiri.</a:t>
            </a:r>
            <a:endParaRPr lang="id-ID" sz="24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333333"/>
              </a:buClr>
              <a:buFont typeface="+mj-lt"/>
              <a:buAutoNum type="arabicPeriod"/>
            </a:pPr>
            <a:r>
              <a:rPr lang="id-ID" sz="2400" b="1" dirty="0">
                <a:solidFill>
                  <a:srgbClr val="333333"/>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Cara (metode) melaksanakan dakwah sesuai dengan petunjuk Allah SWT </a:t>
            </a:r>
            <a:endParaRPr lang="id-ID" sz="24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333333"/>
              </a:buClr>
              <a:buFont typeface="+mj-lt"/>
              <a:buAutoNum type="arabicPeriod"/>
            </a:pPr>
            <a:r>
              <a:rPr lang="id-ID" sz="2400" b="1" dirty="0">
                <a:solidFill>
                  <a:srgbClr val="333333"/>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Berdakwah itu hukumnya wajib bagi Rasulullah SAW dan umatnya.</a:t>
            </a:r>
            <a:endParaRPr lang="id-ID" sz="24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333333"/>
              </a:buClr>
              <a:buFont typeface="+mj-lt"/>
              <a:buAutoNum type="arabicPeriod"/>
            </a:pPr>
            <a:r>
              <a:rPr lang="id-ID" sz="2400" b="1" dirty="0">
                <a:solidFill>
                  <a:srgbClr val="333333"/>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Berdakwah dilandasi dengan niat ikhlas karena Allah SWT.</a:t>
            </a:r>
            <a:endParaRPr lang="id-ID" sz="24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7" name="Picture 6" descr="animasi powerpoint 13.gif"/>
          <p:cNvPicPr>
            <a:picLocks noChangeAspect="1"/>
          </p:cNvPicPr>
          <p:nvPr/>
        </p:nvPicPr>
        <p:blipFill>
          <a:blip r:embed="rId3"/>
          <a:stretch>
            <a:fillRect/>
          </a:stretch>
        </p:blipFill>
        <p:spPr>
          <a:xfrm>
            <a:off x="6929139" y="2974528"/>
            <a:ext cx="1676400" cy="3218688"/>
          </a:xfrm>
          <a:prstGeom prst="rect">
            <a:avLst/>
          </a:prstGeom>
        </p:spPr>
      </p:pic>
    </p:spTree>
  </p:cSld>
  <p:clrMapOvr>
    <a:masterClrMapping/>
  </p:clrMapOvr>
  <p:transition>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els-444-4.jpg"/>
          <p:cNvPicPr>
            <a:picLocks noChangeAspect="1"/>
          </p:cNvPicPr>
          <p:nvPr/>
        </p:nvPicPr>
        <p:blipFill>
          <a:blip r:embed="rId2"/>
          <a:stretch>
            <a:fillRect/>
          </a:stretch>
        </p:blipFill>
        <p:spPr>
          <a:xfrm>
            <a:off x="0" y="-990600"/>
            <a:ext cx="9144000" cy="7848600"/>
          </a:xfrm>
          <a:prstGeom prst="rect">
            <a:avLst/>
          </a:prstGeom>
        </p:spPr>
      </p:pic>
      <p:pic>
        <p:nvPicPr>
          <p:cNvPr id="5" name="Picture 4" descr="gambar animasi powerpoint2.gif"/>
          <p:cNvPicPr>
            <a:picLocks noChangeAspect="1"/>
          </p:cNvPicPr>
          <p:nvPr/>
        </p:nvPicPr>
        <p:blipFill>
          <a:blip r:embed="rId3"/>
          <a:stretch>
            <a:fillRect/>
          </a:stretch>
        </p:blipFill>
        <p:spPr>
          <a:xfrm>
            <a:off x="0" y="5486400"/>
            <a:ext cx="2438400" cy="1085850"/>
          </a:xfrm>
          <a:prstGeom prst="rect">
            <a:avLst/>
          </a:prstGeom>
        </p:spPr>
      </p:pic>
      <p:sp>
        <p:nvSpPr>
          <p:cNvPr id="6" name="Rectangle 5"/>
          <p:cNvSpPr/>
          <p:nvPr/>
        </p:nvSpPr>
        <p:spPr>
          <a:xfrm>
            <a:off x="533400" y="0"/>
            <a:ext cx="8229600" cy="1323439"/>
          </a:xfrm>
          <a:prstGeom prst="rect">
            <a:avLst/>
          </a:prstGeom>
        </p:spPr>
        <p:txBody>
          <a:bodyPr wrap="square">
            <a:spAutoFit/>
          </a:bodyPr>
          <a:lstStyle/>
          <a:p>
            <a:pPr algn="ctr"/>
            <a:r>
              <a:rPr lang="id-ID" sz="4000" b="1" dirty="0">
                <a:solidFill>
                  <a:schemeClr val="bg1"/>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Arial" panose="020B0604020202020204" pitchFamily="34" charset="0"/>
              </a:rPr>
              <a:t>Usaha-usaha Rasulullah SAW dalam mewujudkan masyarakat Islam</a:t>
            </a:r>
            <a:endParaRPr lang="id-ID" sz="4000" b="1" dirty="0">
              <a:solidFill>
                <a:schemeClr val="bg1"/>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1746788094"/>
              </p:ext>
            </p:extLst>
          </p:nvPr>
        </p:nvGraphicFramePr>
        <p:xfrm>
          <a:off x="838200" y="1447800"/>
          <a:ext cx="7467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 y="-11373"/>
            <a:ext cx="9144000" cy="6869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lu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555</TotalTime>
  <Words>148</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Corbel</vt:lpstr>
      <vt:lpstr>Wingdings</vt:lpstr>
      <vt:lpstr>Wingdings 2</vt:lpstr>
      <vt:lpstr>Wingdings 3</vt:lpstr>
      <vt:lpstr>Module</vt:lpstr>
      <vt:lpstr>Sejarah Dakwah Rasulullah SAW Pada Periode Mekkah dan Madinah  </vt:lpstr>
      <vt:lpstr>Sejarah Dakwah Rasulullah SAW Periode Mekah</vt:lpstr>
      <vt:lpstr>PowerPoint Presentation</vt:lpstr>
      <vt:lpstr>Strategi Dakwah Rasulullah Periode Mekah</vt:lpstr>
      <vt:lpstr>PowerPoint Presentation</vt:lpstr>
      <vt:lpstr>Strategi Dakwah Rasulullah SAW Periode Madinah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Dakwah Rasulullah SAW Pada Periode Mekkah dan Madinah</dc:title>
  <dc:creator>-Mickey Fshza-</dc:creator>
  <cp:lastModifiedBy>USER</cp:lastModifiedBy>
  <cp:revision>34</cp:revision>
  <dcterms:created xsi:type="dcterms:W3CDTF">2006-08-16T00:00:00Z</dcterms:created>
  <dcterms:modified xsi:type="dcterms:W3CDTF">2021-10-10T16:35:25Z</dcterms:modified>
</cp:coreProperties>
</file>