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2" r:id="rId3"/>
    <p:sldId id="348" r:id="rId4"/>
    <p:sldId id="346" r:id="rId5"/>
    <p:sldId id="347" r:id="rId6"/>
    <p:sldId id="350" r:id="rId7"/>
    <p:sldId id="341" r:id="rId8"/>
    <p:sldId id="349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PERLINDUNGAN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KONSUMEN UNDANG-UNDANG PERLINDUNGAN KONSUMEN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marL="463550" indent="-463550"/>
            <a:r>
              <a:rPr lang="en-US" sz="11200" b="1" dirty="0" err="1">
                <a:solidFill>
                  <a:schemeClr val="tx1"/>
                </a:solidFill>
              </a:rPr>
              <a:t>Latar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Belakang</a:t>
            </a:r>
            <a:endParaRPr lang="en-US" sz="11200" b="1" smtClean="0">
              <a:solidFill>
                <a:schemeClr val="tx1"/>
              </a:solidFill>
            </a:endParaRPr>
          </a:p>
          <a:p>
            <a:pPr marL="463550" indent="-463550"/>
            <a:endParaRPr lang="en-US" sz="11200" b="1" dirty="0" smtClean="0">
              <a:solidFill>
                <a:schemeClr val="tx1"/>
              </a:solidFill>
            </a:endParaRP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Undang-Undang</a:t>
            </a:r>
            <a:r>
              <a:rPr lang="en-US" sz="9600" dirty="0">
                <a:solidFill>
                  <a:schemeClr val="tx1"/>
                </a:solidFill>
              </a:rPr>
              <a:t> No. 8 </a:t>
            </a:r>
            <a:r>
              <a:rPr lang="en-US" sz="9600" dirty="0" err="1">
                <a:solidFill>
                  <a:schemeClr val="tx1"/>
                </a:solidFill>
              </a:rPr>
              <a:t>Tahun</a:t>
            </a:r>
            <a:r>
              <a:rPr lang="en-US" sz="9600" dirty="0">
                <a:solidFill>
                  <a:schemeClr val="tx1"/>
                </a:solidFill>
              </a:rPr>
              <a:t> 1999 </a:t>
            </a:r>
            <a:r>
              <a:rPr lang="en-US" sz="9600" dirty="0" err="1">
                <a:solidFill>
                  <a:schemeClr val="tx1"/>
                </a:solidFill>
              </a:rPr>
              <a:t>tentang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Perlindungan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Konsumen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sv-SE" sz="9600" dirty="0">
                <a:solidFill>
                  <a:schemeClr val="tx1"/>
                </a:solidFill>
              </a:rPr>
              <a:t>UU ini merupakan dasar hukum utama yang </a:t>
            </a:r>
            <a:r>
              <a:rPr lang="sv-SE" sz="9600" b="1" dirty="0">
                <a:solidFill>
                  <a:schemeClr val="tx1"/>
                </a:solidFill>
              </a:rPr>
              <a:t>mengatur hak dan kewajiban konsumen dan pelaku usaha</a:t>
            </a:r>
            <a:r>
              <a:rPr lang="sv-SE" sz="9600" dirty="0">
                <a:solidFill>
                  <a:schemeClr val="tx1"/>
                </a:solidFill>
              </a:rPr>
              <a:t> di Indonesia, serta mekanisme penyelesaian sengketa konsumen</a:t>
            </a:r>
            <a:r>
              <a:rPr lang="sv-SE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/>
            <a:endParaRPr lang="en-US" sz="11200" b="1" dirty="0" smtClean="0">
              <a:solidFill>
                <a:schemeClr val="tx1"/>
              </a:solidFill>
            </a:endParaRPr>
          </a:p>
          <a:p>
            <a:pPr marL="463550" indent="-463550" algn="l">
              <a:buAutoNum type="arabicPeriod"/>
            </a:pPr>
            <a:r>
              <a:rPr lang="en-US" sz="9600" dirty="0" err="1" smtClean="0">
                <a:solidFill>
                  <a:schemeClr val="tx1"/>
                </a:solidFill>
              </a:rPr>
              <a:t>Konsumen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sering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berada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posisi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lemah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transaksi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>
              <a:buAutoNum type="arabicPeriod"/>
            </a:pPr>
            <a:r>
              <a:rPr lang="en-US" sz="9600" dirty="0" err="1">
                <a:solidFill>
                  <a:schemeClr val="tx1"/>
                </a:solidFill>
              </a:rPr>
              <a:t>Banyak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kasus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kerugian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akibat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informasi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tidak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jelas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produk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cacat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>
              <a:buAutoNum type="arabicPeriod"/>
            </a:pPr>
            <a:r>
              <a:rPr lang="sv-SE" sz="9600" dirty="0">
                <a:solidFill>
                  <a:schemeClr val="tx1"/>
                </a:solidFill>
              </a:rPr>
              <a:t>Perlindungan konsumen menjadi kebutuhan penting</a:t>
            </a:r>
            <a:r>
              <a:rPr lang="sv-SE" sz="9600" dirty="0" smtClean="0">
                <a:solidFill>
                  <a:schemeClr val="tx1"/>
                </a:solidFill>
              </a:rPr>
              <a:t>.</a:t>
            </a:r>
          </a:p>
          <a:p>
            <a:pPr marL="463550" indent="-463550" algn="l">
              <a:buFont typeface="Arial" pitchFamily="34" charset="0"/>
              <a:buAutoNum type="arabicPeriod"/>
            </a:pPr>
            <a:r>
              <a:rPr lang="en-US" sz="9600" dirty="0">
                <a:solidFill>
                  <a:schemeClr val="tx1"/>
                </a:solidFill>
              </a:rPr>
              <a:t>UU No. 8 </a:t>
            </a:r>
            <a:r>
              <a:rPr lang="en-US" sz="9600" dirty="0" err="1">
                <a:solidFill>
                  <a:schemeClr val="tx1"/>
                </a:solidFill>
              </a:rPr>
              <a:t>Tahun</a:t>
            </a:r>
            <a:r>
              <a:rPr lang="en-US" sz="9600" dirty="0">
                <a:solidFill>
                  <a:schemeClr val="tx1"/>
                </a:solidFill>
              </a:rPr>
              <a:t> 1999 </a:t>
            </a:r>
            <a:r>
              <a:rPr lang="en-US" sz="9600" dirty="0" err="1">
                <a:solidFill>
                  <a:schemeClr val="tx1"/>
                </a:solidFill>
              </a:rPr>
              <a:t>hadir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sebagai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payung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perlindungan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konsumen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marL="1143000" indent="-1143000" algn="l">
              <a:buAutoNum type="arabicPeriod"/>
            </a:pPr>
            <a:endParaRPr lang="en-US" sz="9600" dirty="0"/>
          </a:p>
          <a:p>
            <a:pPr algn="l"/>
            <a:endParaRPr lang="en-US" sz="9600" dirty="0"/>
          </a:p>
          <a:p>
            <a:pPr algn="l"/>
            <a:endParaRPr lang="en-US" sz="7400" b="1" dirty="0"/>
          </a:p>
          <a:p>
            <a:pPr algn="just"/>
            <a:endParaRPr lang="en-US" sz="9600" b="1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160840" cy="4946104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UU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fi-FI" dirty="0" smtClean="0">
                <a:solidFill>
                  <a:schemeClr val="tx1"/>
                </a:solidFill>
              </a:rPr>
              <a:t>Meningkatkan </a:t>
            </a:r>
            <a:r>
              <a:rPr lang="fi-FI" dirty="0">
                <a:solidFill>
                  <a:schemeClr val="tx1"/>
                </a:solidFill>
              </a:rPr>
              <a:t>kesadaran dan kemandirian konsumen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menyeluruh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Menumbuhkan sikap tanggung jawab pelaku usaha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Mewujudkan sistem perdagangan barang/jasa yang sehat.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476672"/>
            <a:ext cx="7272808" cy="5760640"/>
          </a:xfrm>
        </p:spPr>
        <p:txBody>
          <a:bodyPr>
            <a:normAutofit/>
          </a:bodyPr>
          <a:lstStyle/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Ruang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Lingkup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UU</a:t>
            </a:r>
          </a:p>
          <a:p>
            <a:pPr marL="514350" indent="-514350" algn="just">
              <a:buAutoNum type="arabicPeriod"/>
            </a:pPr>
            <a:r>
              <a:rPr lang="it-IT" dirty="0" smtClean="0">
                <a:solidFill>
                  <a:schemeClr val="tx1"/>
                </a:solidFill>
              </a:rPr>
              <a:t>Berlaku </a:t>
            </a:r>
            <a:r>
              <a:rPr lang="it-IT" dirty="0">
                <a:solidFill>
                  <a:schemeClr val="tx1"/>
                </a:solidFill>
              </a:rPr>
              <a:t>bagi semua transaksi barang/jasa di Indonesia</a:t>
            </a:r>
            <a:r>
              <a:rPr lang="it-IT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Mengatur hubungan hukum antara pelaku usaha dan konsumen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Berlaku di semua sektor: makanan, kesehatan, pendidikan, jasa, dll.</a:t>
            </a:r>
          </a:p>
          <a:p>
            <a:pPr algn="just"/>
            <a:endParaRPr lang="nl-NL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sz="1500" dirty="0" smtClean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sz="15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272808" cy="4874096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</a:rPr>
              <a:t>BPKN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Memberi</a:t>
            </a:r>
            <a:r>
              <a:rPr lang="en-US" dirty="0">
                <a:solidFill>
                  <a:schemeClr val="tx1"/>
                </a:solidFill>
              </a:rPr>
              <a:t> saran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rekomendasi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</a:rPr>
              <a:t>LPKSM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swasta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</a:rPr>
              <a:t>BPSK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Menyelesaikan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0492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488832" cy="5018112"/>
          </a:xfrm>
        </p:spPr>
        <p:txBody>
          <a:bodyPr/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Sanksi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Pelanggaran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Administratif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Peringatan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penghentian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penarikan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it-IT" b="1" dirty="0">
                <a:solidFill>
                  <a:schemeClr val="tx1"/>
                </a:solidFill>
              </a:rPr>
              <a:t>Perdata</a:t>
            </a:r>
            <a:r>
              <a:rPr lang="it-IT" dirty="0">
                <a:solidFill>
                  <a:schemeClr val="tx1"/>
                </a:solidFill>
              </a:rPr>
              <a:t>: Ganti rugi kepada konsumen</a:t>
            </a:r>
            <a:r>
              <a:rPr lang="it-IT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b="1" dirty="0">
                <a:solidFill>
                  <a:schemeClr val="tx1"/>
                </a:solidFill>
              </a:rPr>
              <a:t>Pidana</a:t>
            </a:r>
            <a:r>
              <a:rPr lang="sv-SE" dirty="0">
                <a:solidFill>
                  <a:schemeClr val="tx1"/>
                </a:solidFill>
              </a:rPr>
              <a:t>: Kurungan atau denda tergantung tingkat pelanggaran.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2899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Implementasi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di </a:t>
            </a:r>
            <a:r>
              <a:rPr lang="en-US" b="1" dirty="0" err="1" smtClean="0">
                <a:solidFill>
                  <a:schemeClr val="tx1"/>
                </a:solidFill>
              </a:rPr>
              <a:t>Kehidupan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Sehari-hari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fi-FI" dirty="0" smtClean="0">
                <a:solidFill>
                  <a:schemeClr val="tx1"/>
                </a:solidFill>
              </a:rPr>
              <a:t>Edukasi konsumen di sekolah dan masyarakat.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Pelaku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usaha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menyediakan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transparan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berkala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Meningkatnya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kesadaran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6872808" cy="4874096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KESIMPULAN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UU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keseimbangan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transaksi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Diperlukan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Konsumen cerdas = masyarakat yang kuat.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4653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6282</TotalTime>
  <Words>266</Words>
  <Application>Microsoft Office PowerPoint</Application>
  <PresentationFormat>On-screen Show (4:3)</PresentationFormat>
  <Paragraphs>68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</vt:lpstr>
      <vt:lpstr>Instrument Sans Medium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587</cp:revision>
  <cp:lastPrinted>2017-08-29T02:54:51Z</cp:lastPrinted>
  <dcterms:created xsi:type="dcterms:W3CDTF">2010-04-18T12:06:30Z</dcterms:created>
  <dcterms:modified xsi:type="dcterms:W3CDTF">2025-04-08T21:11:12Z</dcterms:modified>
</cp:coreProperties>
</file>