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75"/>
  </p:normalViewPr>
  <p:slideViewPr>
    <p:cSldViewPr>
      <p:cViewPr varScale="1">
        <p:scale>
          <a:sx n="111" d="100"/>
          <a:sy n="111" d="100"/>
        </p:scale>
        <p:origin x="632" y="19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41941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72433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50056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93001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12/7/23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ID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29856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12/7/23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95607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12/7/23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8706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12/7/23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38557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12/7/23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29426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12/7/23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93471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12/7/23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53640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12/7/23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ID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88532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63059" y="1779587"/>
            <a:ext cx="6791959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5" dirty="0">
                <a:solidFill>
                  <a:srgbClr val="843B0C"/>
                </a:solidFill>
              </a:rPr>
              <a:t>ILUSTRASI</a:t>
            </a:r>
            <a:r>
              <a:rPr sz="5400" spc="-75" dirty="0">
                <a:solidFill>
                  <a:srgbClr val="843B0C"/>
                </a:solidFill>
              </a:rPr>
              <a:t> </a:t>
            </a:r>
            <a:r>
              <a:rPr sz="5400" spc="5" dirty="0">
                <a:solidFill>
                  <a:srgbClr val="843B0C"/>
                </a:solidFill>
              </a:rPr>
              <a:t>DESAIN</a:t>
            </a:r>
            <a:endParaRPr sz="5400"/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7840" y="1529080"/>
            <a:ext cx="3799840" cy="379984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54779" y="0"/>
            <a:ext cx="5057140" cy="1554480"/>
            <a:chOff x="3954779" y="0"/>
            <a:chExt cx="5057140" cy="1554480"/>
          </a:xfrm>
        </p:grpSpPr>
        <p:sp>
          <p:nvSpPr>
            <p:cNvPr id="3" name="object 3"/>
            <p:cNvSpPr/>
            <p:nvPr/>
          </p:nvSpPr>
          <p:spPr>
            <a:xfrm>
              <a:off x="3961129" y="1269"/>
              <a:ext cx="5044440" cy="1541780"/>
            </a:xfrm>
            <a:custGeom>
              <a:avLst/>
              <a:gdLst/>
              <a:ahLst/>
              <a:cxnLst/>
              <a:rect l="l" t="t" r="r" b="b"/>
              <a:pathLst>
                <a:path w="5044440" h="1541780">
                  <a:moveTo>
                    <a:pt x="5044439" y="0"/>
                  </a:moveTo>
                  <a:lnTo>
                    <a:pt x="0" y="0"/>
                  </a:lnTo>
                  <a:lnTo>
                    <a:pt x="0" y="1541779"/>
                  </a:lnTo>
                  <a:lnTo>
                    <a:pt x="5044439" y="1541779"/>
                  </a:lnTo>
                  <a:lnTo>
                    <a:pt x="5044439" y="0"/>
                  </a:lnTo>
                  <a:close/>
                </a:path>
              </a:pathLst>
            </a:custGeom>
            <a:solidFill>
              <a:srgbClr val="E3DE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961129" y="1269"/>
              <a:ext cx="5044440" cy="1541780"/>
            </a:xfrm>
            <a:custGeom>
              <a:avLst/>
              <a:gdLst/>
              <a:ahLst/>
              <a:cxnLst/>
              <a:rect l="l" t="t" r="r" b="b"/>
              <a:pathLst>
                <a:path w="5044440" h="1541780">
                  <a:moveTo>
                    <a:pt x="0" y="1541779"/>
                  </a:moveTo>
                  <a:lnTo>
                    <a:pt x="5044439" y="1541779"/>
                  </a:lnTo>
                  <a:lnTo>
                    <a:pt x="5044439" y="0"/>
                  </a:lnTo>
                  <a:lnTo>
                    <a:pt x="0" y="0"/>
                  </a:lnTo>
                  <a:lnTo>
                    <a:pt x="0" y="1541779"/>
                  </a:lnTo>
                  <a:close/>
                </a:path>
              </a:pathLst>
            </a:custGeom>
            <a:ln w="12700">
              <a:solidFill>
                <a:srgbClr val="E3DEB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01980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Langkah-Langkah</a:t>
            </a:r>
            <a:r>
              <a:rPr spc="-60" dirty="0"/>
              <a:t> </a:t>
            </a:r>
            <a:r>
              <a:rPr dirty="0"/>
              <a:t>Merancang</a:t>
            </a:r>
            <a:r>
              <a:rPr spc="-5" dirty="0"/>
              <a:t> Cerita</a:t>
            </a:r>
            <a:r>
              <a:rPr spc="-20" dirty="0"/>
              <a:t> </a:t>
            </a:r>
            <a:r>
              <a:rPr spc="-5" dirty="0"/>
              <a:t>Bergambar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91819" y="1553463"/>
            <a:ext cx="7089140" cy="3546475"/>
          </a:xfrm>
          <a:prstGeom prst="rect">
            <a:avLst/>
          </a:prstGeom>
        </p:spPr>
        <p:txBody>
          <a:bodyPr vert="horz" wrap="square" lIns="0" tIns="179705" rIns="0" bIns="0" rtlCol="0">
            <a:spAutoFit/>
          </a:bodyPr>
          <a:lstStyle/>
          <a:p>
            <a:pPr marL="756920" indent="-744220">
              <a:lnSpc>
                <a:spcPct val="100000"/>
              </a:lnSpc>
              <a:spcBef>
                <a:spcPts val="1415"/>
              </a:spcBef>
              <a:buAutoNum type="arabicPeriod"/>
              <a:tabLst>
                <a:tab pos="756285" algn="l"/>
                <a:tab pos="756920" algn="l"/>
              </a:tabLst>
            </a:pPr>
            <a:r>
              <a:rPr sz="2200" spc="85" dirty="0">
                <a:solidFill>
                  <a:srgbClr val="385622"/>
                </a:solidFill>
                <a:latin typeface="Arial MT"/>
                <a:cs typeface="Arial MT"/>
              </a:rPr>
              <a:t>Menentukan</a:t>
            </a:r>
            <a:r>
              <a:rPr sz="2200" spc="-3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80" dirty="0">
                <a:solidFill>
                  <a:srgbClr val="385622"/>
                </a:solidFill>
                <a:latin typeface="Arial MT"/>
                <a:cs typeface="Arial MT"/>
              </a:rPr>
              <a:t>gagasan</a:t>
            </a:r>
            <a:r>
              <a:rPr sz="2200" spc="-6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90" dirty="0">
                <a:solidFill>
                  <a:srgbClr val="385622"/>
                </a:solidFill>
                <a:latin typeface="Arial MT"/>
                <a:cs typeface="Arial MT"/>
              </a:rPr>
              <a:t>atau</a:t>
            </a:r>
            <a:r>
              <a:rPr sz="2200" spc="-6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100" dirty="0">
                <a:solidFill>
                  <a:srgbClr val="385622"/>
                </a:solidFill>
                <a:latin typeface="Arial MT"/>
                <a:cs typeface="Arial MT"/>
              </a:rPr>
              <a:t>tema.</a:t>
            </a:r>
            <a:endParaRPr sz="2200">
              <a:latin typeface="Arial MT"/>
              <a:cs typeface="Arial MT"/>
            </a:endParaRPr>
          </a:p>
          <a:p>
            <a:pPr marL="756920" indent="-744220">
              <a:lnSpc>
                <a:spcPct val="100000"/>
              </a:lnSpc>
              <a:spcBef>
                <a:spcPts val="1320"/>
              </a:spcBef>
              <a:buAutoNum type="arabicPeriod"/>
              <a:tabLst>
                <a:tab pos="756285" algn="l"/>
                <a:tab pos="756920" algn="l"/>
              </a:tabLst>
            </a:pPr>
            <a:r>
              <a:rPr sz="2200" spc="85" dirty="0">
                <a:solidFill>
                  <a:srgbClr val="385622"/>
                </a:solidFill>
                <a:latin typeface="Arial MT"/>
                <a:cs typeface="Arial MT"/>
              </a:rPr>
              <a:t>Menyiapkan</a:t>
            </a:r>
            <a:r>
              <a:rPr sz="2200" spc="-7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90" dirty="0">
                <a:solidFill>
                  <a:srgbClr val="385622"/>
                </a:solidFill>
                <a:latin typeface="Arial MT"/>
                <a:cs typeface="Arial MT"/>
              </a:rPr>
              <a:t>alat</a:t>
            </a:r>
            <a:r>
              <a:rPr sz="2200" spc="-4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114" dirty="0">
                <a:solidFill>
                  <a:srgbClr val="385622"/>
                </a:solidFill>
                <a:latin typeface="Arial MT"/>
                <a:cs typeface="Arial MT"/>
              </a:rPr>
              <a:t>dan</a:t>
            </a:r>
            <a:r>
              <a:rPr sz="2200" spc="-7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95" dirty="0">
                <a:solidFill>
                  <a:srgbClr val="385622"/>
                </a:solidFill>
                <a:latin typeface="Arial MT"/>
                <a:cs typeface="Arial MT"/>
              </a:rPr>
              <a:t>bahan.</a:t>
            </a:r>
            <a:r>
              <a:rPr sz="2200" spc="-3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75" dirty="0">
                <a:solidFill>
                  <a:srgbClr val="385622"/>
                </a:solidFill>
                <a:latin typeface="Arial MT"/>
                <a:cs typeface="Arial MT"/>
              </a:rPr>
              <a:t>Sesuaikan</a:t>
            </a:r>
            <a:r>
              <a:rPr sz="2200" spc="-5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100" dirty="0">
                <a:solidFill>
                  <a:srgbClr val="385622"/>
                </a:solidFill>
                <a:latin typeface="Arial MT"/>
                <a:cs typeface="Arial MT"/>
              </a:rPr>
              <a:t>dengan</a:t>
            </a:r>
            <a:endParaRPr sz="2200">
              <a:latin typeface="Arial MT"/>
              <a:cs typeface="Arial MT"/>
            </a:endParaRPr>
          </a:p>
          <a:p>
            <a:pPr marL="756920">
              <a:lnSpc>
                <a:spcPct val="100000"/>
              </a:lnSpc>
              <a:spcBef>
                <a:spcPts val="1320"/>
              </a:spcBef>
            </a:pPr>
            <a:r>
              <a:rPr sz="2200" spc="80" dirty="0">
                <a:solidFill>
                  <a:srgbClr val="385622"/>
                </a:solidFill>
                <a:latin typeface="Arial MT"/>
                <a:cs typeface="Arial MT"/>
              </a:rPr>
              <a:t>Teknik</a:t>
            </a:r>
            <a:r>
              <a:rPr sz="2200" spc="-5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110" dirty="0">
                <a:solidFill>
                  <a:srgbClr val="385622"/>
                </a:solidFill>
                <a:latin typeface="Arial MT"/>
                <a:cs typeface="Arial MT"/>
              </a:rPr>
              <a:t>pewarnaan</a:t>
            </a:r>
            <a:r>
              <a:rPr sz="2200" spc="-2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95" dirty="0">
                <a:solidFill>
                  <a:srgbClr val="385622"/>
                </a:solidFill>
                <a:latin typeface="Arial MT"/>
                <a:cs typeface="Arial MT"/>
              </a:rPr>
              <a:t>yang</a:t>
            </a:r>
            <a:r>
              <a:rPr sz="2200" spc="-7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80" dirty="0">
                <a:solidFill>
                  <a:srgbClr val="385622"/>
                </a:solidFill>
                <a:latin typeface="Arial MT"/>
                <a:cs typeface="Arial MT"/>
              </a:rPr>
              <a:t>akan</a:t>
            </a:r>
            <a:r>
              <a:rPr sz="2200" spc="-4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100" dirty="0">
                <a:solidFill>
                  <a:srgbClr val="385622"/>
                </a:solidFill>
                <a:latin typeface="Arial MT"/>
                <a:cs typeface="Arial MT"/>
              </a:rPr>
              <a:t>digunakan.</a:t>
            </a:r>
            <a:endParaRPr sz="2200">
              <a:latin typeface="Arial MT"/>
              <a:cs typeface="Arial MT"/>
            </a:endParaRPr>
          </a:p>
          <a:p>
            <a:pPr marL="756920" marR="1028065" indent="-744220">
              <a:lnSpc>
                <a:spcPct val="150000"/>
              </a:lnSpc>
              <a:spcBef>
                <a:spcPts val="5"/>
              </a:spcBef>
              <a:buAutoNum type="arabicPeriod" startAt="3"/>
              <a:tabLst>
                <a:tab pos="756285" algn="l"/>
                <a:tab pos="756920" algn="l"/>
              </a:tabLst>
            </a:pPr>
            <a:r>
              <a:rPr sz="2200" spc="80" dirty="0">
                <a:solidFill>
                  <a:srgbClr val="385622"/>
                </a:solidFill>
                <a:latin typeface="Arial MT"/>
                <a:cs typeface="Arial MT"/>
              </a:rPr>
              <a:t>Membuat</a:t>
            </a:r>
            <a:r>
              <a:rPr sz="2200" spc="-3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95" dirty="0">
                <a:solidFill>
                  <a:srgbClr val="385622"/>
                </a:solidFill>
                <a:latin typeface="Arial MT"/>
                <a:cs typeface="Arial MT"/>
              </a:rPr>
              <a:t>sketsa</a:t>
            </a:r>
            <a:r>
              <a:rPr sz="2200" spc="-8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85" dirty="0">
                <a:solidFill>
                  <a:srgbClr val="385622"/>
                </a:solidFill>
                <a:latin typeface="Arial MT"/>
                <a:cs typeface="Arial MT"/>
              </a:rPr>
              <a:t>manual</a:t>
            </a:r>
            <a:r>
              <a:rPr sz="2200" spc="-4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90" dirty="0">
                <a:solidFill>
                  <a:srgbClr val="385622"/>
                </a:solidFill>
                <a:latin typeface="Arial MT"/>
                <a:cs typeface="Arial MT"/>
              </a:rPr>
              <a:t>(sketsa</a:t>
            </a:r>
            <a:r>
              <a:rPr sz="2200" spc="-8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100" dirty="0">
                <a:solidFill>
                  <a:srgbClr val="385622"/>
                </a:solidFill>
                <a:latin typeface="Arial MT"/>
                <a:cs typeface="Arial MT"/>
              </a:rPr>
              <a:t>adalah </a:t>
            </a:r>
            <a:r>
              <a:rPr sz="2200" spc="-59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105" dirty="0">
                <a:solidFill>
                  <a:srgbClr val="385622"/>
                </a:solidFill>
                <a:latin typeface="Arial MT"/>
                <a:cs typeface="Arial MT"/>
              </a:rPr>
              <a:t>rancangan</a:t>
            </a:r>
            <a:r>
              <a:rPr sz="2200" spc="-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105" dirty="0">
                <a:solidFill>
                  <a:srgbClr val="385622"/>
                </a:solidFill>
                <a:latin typeface="Arial MT"/>
                <a:cs typeface="Arial MT"/>
              </a:rPr>
              <a:t>gambar).</a:t>
            </a:r>
            <a:endParaRPr sz="2200">
              <a:latin typeface="Arial MT"/>
              <a:cs typeface="Arial MT"/>
            </a:endParaRPr>
          </a:p>
          <a:p>
            <a:pPr marL="756920" indent="-744220">
              <a:lnSpc>
                <a:spcPct val="100000"/>
              </a:lnSpc>
              <a:spcBef>
                <a:spcPts val="1320"/>
              </a:spcBef>
              <a:buAutoNum type="arabicPeriod" startAt="3"/>
              <a:tabLst>
                <a:tab pos="756285" algn="l"/>
                <a:tab pos="756920" algn="l"/>
              </a:tabLst>
            </a:pPr>
            <a:r>
              <a:rPr sz="2200" spc="90" dirty="0">
                <a:solidFill>
                  <a:srgbClr val="385622"/>
                </a:solidFill>
                <a:latin typeface="Arial MT"/>
                <a:cs typeface="Arial MT"/>
              </a:rPr>
              <a:t>Menyempurnakan</a:t>
            </a:r>
            <a:r>
              <a:rPr sz="2200" spc="-2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120" dirty="0">
                <a:solidFill>
                  <a:srgbClr val="385622"/>
                </a:solidFill>
                <a:latin typeface="Arial MT"/>
                <a:cs typeface="Arial MT"/>
              </a:rPr>
              <a:t>gambar</a:t>
            </a:r>
            <a:r>
              <a:rPr sz="2200" spc="-4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100" dirty="0">
                <a:solidFill>
                  <a:srgbClr val="385622"/>
                </a:solidFill>
                <a:latin typeface="Arial MT"/>
                <a:cs typeface="Arial MT"/>
              </a:rPr>
              <a:t>dengan</a:t>
            </a:r>
            <a:r>
              <a:rPr sz="2200" spc="-4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120" dirty="0">
                <a:solidFill>
                  <a:srgbClr val="385622"/>
                </a:solidFill>
                <a:latin typeface="Arial MT"/>
                <a:cs typeface="Arial MT"/>
              </a:rPr>
              <a:t>software</a:t>
            </a:r>
            <a:endParaRPr sz="2200">
              <a:latin typeface="Arial MT"/>
              <a:cs typeface="Arial MT"/>
            </a:endParaRPr>
          </a:p>
          <a:p>
            <a:pPr marL="756920">
              <a:lnSpc>
                <a:spcPct val="100000"/>
              </a:lnSpc>
              <a:spcBef>
                <a:spcPts val="1320"/>
              </a:spcBef>
            </a:pPr>
            <a:r>
              <a:rPr sz="2200" spc="120" dirty="0">
                <a:solidFill>
                  <a:srgbClr val="385622"/>
                </a:solidFill>
                <a:latin typeface="Arial MT"/>
                <a:cs typeface="Arial MT"/>
              </a:rPr>
              <a:t>digital.</a:t>
            </a:r>
            <a:endParaRPr sz="2200">
              <a:latin typeface="Arial MT"/>
              <a:cs typeface="Arial MT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56880" y="1612900"/>
            <a:ext cx="3197859" cy="319786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73020" y="0"/>
            <a:ext cx="9618980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162799" cy="6857997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77240" y="1098550"/>
            <a:ext cx="4384040" cy="35306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745"/>
              </a:lnSpc>
              <a:tabLst>
                <a:tab pos="1333500" algn="l"/>
                <a:tab pos="2473960" algn="l"/>
              </a:tabLst>
            </a:pPr>
            <a:r>
              <a:rPr sz="2400" b="0" spc="105" dirty="0">
                <a:latin typeface="Arial MT"/>
                <a:cs typeface="Arial MT"/>
              </a:rPr>
              <a:t>Cergam	</a:t>
            </a:r>
            <a:r>
              <a:rPr sz="2400" b="0" spc="140" dirty="0">
                <a:latin typeface="Arial MT"/>
                <a:cs typeface="Arial MT"/>
              </a:rPr>
              <a:t>(cerita	</a:t>
            </a:r>
            <a:r>
              <a:rPr sz="2400" b="0" spc="130" dirty="0">
                <a:latin typeface="Arial MT"/>
                <a:cs typeface="Arial MT"/>
              </a:rPr>
              <a:t>bergambar)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50100"/>
              </a:lnSpc>
              <a:spcBef>
                <a:spcPts val="100"/>
              </a:spcBef>
            </a:pPr>
            <a:r>
              <a:rPr spc="95" dirty="0"/>
              <a:t>merupakan </a:t>
            </a:r>
            <a:r>
              <a:rPr spc="90" dirty="0"/>
              <a:t>karya yang </a:t>
            </a:r>
            <a:r>
              <a:rPr spc="70" dirty="0"/>
              <a:t>sama-sama </a:t>
            </a:r>
            <a:r>
              <a:rPr spc="80" dirty="0"/>
              <a:t>memanfaatkan </a:t>
            </a:r>
            <a:r>
              <a:rPr spc="100" dirty="0"/>
              <a:t>ilustrasi dan </a:t>
            </a:r>
            <a:r>
              <a:rPr spc="95" dirty="0"/>
              <a:t>teks </a:t>
            </a:r>
            <a:r>
              <a:rPr spc="105" dirty="0"/>
              <a:t>verbal </a:t>
            </a:r>
            <a:r>
              <a:rPr spc="95" dirty="0"/>
              <a:t>dalam </a:t>
            </a:r>
            <a:r>
              <a:rPr spc="100" dirty="0"/>
              <a:t> </a:t>
            </a:r>
            <a:r>
              <a:rPr spc="80" dirty="0"/>
              <a:t>menyampaikan</a:t>
            </a:r>
            <a:r>
              <a:rPr spc="25" dirty="0"/>
              <a:t> </a:t>
            </a:r>
            <a:r>
              <a:rPr spc="114" dirty="0"/>
              <a:t>cerita.</a:t>
            </a:r>
            <a:r>
              <a:rPr spc="-20" dirty="0"/>
              <a:t> </a:t>
            </a:r>
            <a:r>
              <a:rPr spc="80" dirty="0"/>
              <a:t>Keduanya</a:t>
            </a:r>
            <a:r>
              <a:rPr spc="-15" dirty="0"/>
              <a:t> </a:t>
            </a:r>
            <a:r>
              <a:rPr spc="85" dirty="0"/>
              <a:t>juga</a:t>
            </a:r>
            <a:r>
              <a:rPr spc="-40" dirty="0"/>
              <a:t> </a:t>
            </a:r>
            <a:r>
              <a:rPr spc="65" dirty="0"/>
              <a:t>sama-sama</a:t>
            </a:r>
            <a:r>
              <a:rPr spc="25" dirty="0"/>
              <a:t> </a:t>
            </a:r>
            <a:r>
              <a:rPr spc="100" dirty="0"/>
              <a:t>dibuat</a:t>
            </a:r>
            <a:r>
              <a:rPr spc="-60" dirty="0"/>
              <a:t> </a:t>
            </a:r>
            <a:r>
              <a:rPr spc="95" dirty="0"/>
              <a:t>berdasarkan</a:t>
            </a:r>
            <a:r>
              <a:rPr spc="5" dirty="0"/>
              <a:t> </a:t>
            </a:r>
            <a:r>
              <a:rPr spc="75" dirty="0"/>
              <a:t>naskah</a:t>
            </a:r>
            <a:r>
              <a:rPr dirty="0"/>
              <a:t> </a:t>
            </a:r>
            <a:r>
              <a:rPr spc="114" dirty="0"/>
              <a:t>cerita.</a:t>
            </a: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100"/>
          </a:p>
          <a:p>
            <a:pPr marL="12700" marR="5080" algn="just">
              <a:lnSpc>
                <a:spcPct val="150000"/>
              </a:lnSpc>
            </a:pPr>
            <a:r>
              <a:rPr spc="60" dirty="0"/>
              <a:t>Teknis </a:t>
            </a:r>
            <a:r>
              <a:rPr spc="85" dirty="0"/>
              <a:t>kerjanya </a:t>
            </a:r>
            <a:r>
              <a:rPr spc="110" dirty="0"/>
              <a:t>pun </a:t>
            </a:r>
            <a:r>
              <a:rPr spc="75" dirty="0"/>
              <a:t>sama, </a:t>
            </a:r>
            <a:r>
              <a:rPr spc="95" dirty="0"/>
              <a:t>yaitu tahapan </a:t>
            </a:r>
            <a:r>
              <a:rPr spc="114" dirty="0"/>
              <a:t>pertama </a:t>
            </a:r>
            <a:r>
              <a:rPr spc="90" dirty="0"/>
              <a:t>dengan </a:t>
            </a:r>
            <a:r>
              <a:rPr spc="105" dirty="0"/>
              <a:t>membaca </a:t>
            </a:r>
            <a:r>
              <a:rPr spc="80" dirty="0"/>
              <a:t>naskah </a:t>
            </a:r>
            <a:r>
              <a:rPr spc="120" dirty="0"/>
              <a:t>cerita, </a:t>
            </a:r>
            <a:r>
              <a:rPr spc="125" dirty="0"/>
              <a:t> </a:t>
            </a:r>
            <a:r>
              <a:rPr spc="90" dirty="0"/>
              <a:t>tahapan </a:t>
            </a:r>
            <a:r>
              <a:rPr spc="85" dirty="0"/>
              <a:t>kedua </a:t>
            </a:r>
            <a:r>
              <a:rPr spc="80" dirty="0"/>
              <a:t>naskah </a:t>
            </a:r>
            <a:r>
              <a:rPr spc="110" dirty="0"/>
              <a:t>tersebut </a:t>
            </a:r>
            <a:r>
              <a:rPr spc="100" dirty="0"/>
              <a:t>ditransformasikan </a:t>
            </a:r>
            <a:r>
              <a:rPr spc="90" dirty="0"/>
              <a:t>menjadi </a:t>
            </a:r>
            <a:r>
              <a:rPr spc="85" dirty="0"/>
              <a:t>sebuah </a:t>
            </a:r>
            <a:r>
              <a:rPr spc="70" dirty="0"/>
              <a:t>gambar. </a:t>
            </a:r>
            <a:r>
              <a:rPr spc="85" dirty="0"/>
              <a:t>Setelah </a:t>
            </a:r>
            <a:r>
              <a:rPr spc="90" dirty="0"/>
              <a:t> </a:t>
            </a:r>
            <a:r>
              <a:rPr spc="110" dirty="0"/>
              <a:t>gambar</a:t>
            </a:r>
            <a:r>
              <a:rPr spc="-30" dirty="0"/>
              <a:t> </a:t>
            </a:r>
            <a:r>
              <a:rPr spc="100" dirty="0"/>
              <a:t>dibuat</a:t>
            </a:r>
            <a:r>
              <a:rPr spc="-30" dirty="0"/>
              <a:t> </a:t>
            </a:r>
            <a:r>
              <a:rPr spc="85" dirty="0"/>
              <a:t>sesuai</a:t>
            </a:r>
            <a:r>
              <a:rPr spc="-25" dirty="0"/>
              <a:t> </a:t>
            </a:r>
            <a:r>
              <a:rPr spc="90" dirty="0"/>
              <a:t>dengan</a:t>
            </a:r>
            <a:r>
              <a:rPr spc="-30" dirty="0"/>
              <a:t> </a:t>
            </a:r>
            <a:r>
              <a:rPr spc="110" dirty="0"/>
              <a:t>sudut</a:t>
            </a:r>
            <a:r>
              <a:rPr spc="-15" dirty="0"/>
              <a:t> </a:t>
            </a:r>
            <a:r>
              <a:rPr spc="95" dirty="0"/>
              <a:t>pengambilan</a:t>
            </a:r>
            <a:r>
              <a:rPr spc="-25" dirty="0"/>
              <a:t> </a:t>
            </a:r>
            <a:r>
              <a:rPr spc="75" dirty="0"/>
              <a:t>gambar,</a:t>
            </a:r>
            <a:r>
              <a:rPr spc="-35" dirty="0"/>
              <a:t> </a:t>
            </a:r>
            <a:r>
              <a:rPr spc="85" dirty="0"/>
              <a:t>teks-teks</a:t>
            </a:r>
            <a:r>
              <a:rPr spc="-30" dirty="0"/>
              <a:t> </a:t>
            </a:r>
            <a:r>
              <a:rPr spc="105" dirty="0"/>
              <a:t>pembangun</a:t>
            </a:r>
            <a:r>
              <a:rPr spc="-25" dirty="0"/>
              <a:t> </a:t>
            </a:r>
            <a:r>
              <a:rPr spc="130" dirty="0"/>
              <a:t>cerita </a:t>
            </a:r>
            <a:r>
              <a:rPr spc="-545" dirty="0"/>
              <a:t> </a:t>
            </a:r>
            <a:r>
              <a:rPr spc="85" dirty="0"/>
              <a:t>atau </a:t>
            </a:r>
            <a:r>
              <a:rPr spc="90" dirty="0"/>
              <a:t>narasi juga </a:t>
            </a:r>
            <a:r>
              <a:rPr spc="80" dirty="0"/>
              <a:t>akan </a:t>
            </a:r>
            <a:r>
              <a:rPr spc="95" dirty="0"/>
              <a:t>dihadirkan. </a:t>
            </a:r>
            <a:r>
              <a:rPr spc="110" dirty="0"/>
              <a:t>Antara </a:t>
            </a:r>
            <a:r>
              <a:rPr spc="95" dirty="0"/>
              <a:t>teks </a:t>
            </a:r>
            <a:r>
              <a:rPr spc="85" dirty="0"/>
              <a:t>visual </a:t>
            </a:r>
            <a:r>
              <a:rPr spc="110" dirty="0"/>
              <a:t>berupa gambar </a:t>
            </a:r>
            <a:r>
              <a:rPr spc="100" dirty="0"/>
              <a:t>ilustrasi dan </a:t>
            </a:r>
            <a:r>
              <a:rPr spc="105" dirty="0"/>
              <a:t>teks </a:t>
            </a:r>
            <a:r>
              <a:rPr spc="-545" dirty="0"/>
              <a:t> </a:t>
            </a:r>
            <a:r>
              <a:rPr spc="105" dirty="0"/>
              <a:t>verbal</a:t>
            </a:r>
            <a:r>
              <a:rPr dirty="0"/>
              <a:t> </a:t>
            </a:r>
            <a:r>
              <a:rPr spc="85" dirty="0"/>
              <a:t>yang</a:t>
            </a:r>
            <a:r>
              <a:rPr spc="20" dirty="0"/>
              <a:t> </a:t>
            </a:r>
            <a:r>
              <a:rPr spc="110" dirty="0"/>
              <a:t>berupa</a:t>
            </a:r>
            <a:r>
              <a:rPr spc="20" dirty="0"/>
              <a:t> </a:t>
            </a:r>
            <a:r>
              <a:rPr spc="65" dirty="0"/>
              <a:t>kata-kata</a:t>
            </a:r>
            <a:r>
              <a:rPr spc="20" dirty="0"/>
              <a:t> </a:t>
            </a:r>
            <a:r>
              <a:rPr spc="75" dirty="0"/>
              <a:t>akan</a:t>
            </a:r>
            <a:r>
              <a:rPr spc="20" dirty="0"/>
              <a:t> </a:t>
            </a:r>
            <a:r>
              <a:rPr spc="75" dirty="0"/>
              <a:t>sama-sama</a:t>
            </a:r>
            <a:r>
              <a:rPr dirty="0"/>
              <a:t> </a:t>
            </a:r>
            <a:r>
              <a:rPr spc="95" dirty="0"/>
              <a:t>saling</a:t>
            </a:r>
            <a:r>
              <a:rPr spc="20" dirty="0"/>
              <a:t> </a:t>
            </a:r>
            <a:r>
              <a:rPr spc="100" dirty="0"/>
              <a:t>mendukung</a:t>
            </a:r>
            <a:r>
              <a:rPr spc="25" dirty="0"/>
              <a:t> </a:t>
            </a:r>
            <a:r>
              <a:rPr spc="80" dirty="0"/>
              <a:t>jalannya</a:t>
            </a:r>
            <a:r>
              <a:rPr spc="5" dirty="0"/>
              <a:t> </a:t>
            </a:r>
            <a:r>
              <a:rPr spc="130" dirty="0"/>
              <a:t>cerita</a:t>
            </a:r>
            <a:r>
              <a:rPr spc="15" dirty="0"/>
              <a:t> </a:t>
            </a:r>
            <a:r>
              <a:rPr spc="90" dirty="0"/>
              <a:t>yang </a:t>
            </a:r>
            <a:r>
              <a:rPr spc="-545" dirty="0"/>
              <a:t> </a:t>
            </a:r>
            <a:r>
              <a:rPr spc="100" dirty="0"/>
              <a:t>ingin</a:t>
            </a:r>
            <a:r>
              <a:rPr spc="-55" dirty="0"/>
              <a:t> </a:t>
            </a:r>
            <a:r>
              <a:rPr spc="85" dirty="0"/>
              <a:t>disampaikan.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149469" y="1119504"/>
            <a:ext cx="49022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145" dirty="0">
                <a:solidFill>
                  <a:srgbClr val="385622"/>
                </a:solidFill>
                <a:latin typeface="Arial MT"/>
                <a:cs typeface="Arial MT"/>
              </a:rPr>
              <a:t>d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an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768340" y="1098550"/>
            <a:ext cx="937260" cy="35306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marL="1270">
              <a:lnSpc>
                <a:spcPts val="2745"/>
              </a:lnSpc>
            </a:pPr>
            <a:r>
              <a:rPr sz="2400" spc="75" dirty="0">
                <a:solidFill>
                  <a:srgbClr val="385622"/>
                </a:solidFill>
                <a:latin typeface="Arial MT"/>
                <a:cs typeface="Arial MT"/>
              </a:rPr>
              <a:t>K</a:t>
            </a:r>
            <a:r>
              <a:rPr sz="2400" spc="100" dirty="0">
                <a:solidFill>
                  <a:srgbClr val="385622"/>
                </a:solidFill>
                <a:latin typeface="Arial MT"/>
                <a:cs typeface="Arial MT"/>
              </a:rPr>
              <a:t>o</a:t>
            </a:r>
            <a:r>
              <a:rPr sz="2400" spc="135" dirty="0">
                <a:solidFill>
                  <a:srgbClr val="385622"/>
                </a:solidFill>
                <a:latin typeface="Arial MT"/>
                <a:cs typeface="Arial MT"/>
              </a:rPr>
              <a:t>mik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823709" y="1119504"/>
            <a:ext cx="460502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34719" algn="l"/>
                <a:tab pos="2410460" algn="l"/>
                <a:tab pos="3401695" algn="l"/>
              </a:tabLst>
            </a:pPr>
            <a:r>
              <a:rPr sz="2000" spc="75" dirty="0">
                <a:solidFill>
                  <a:srgbClr val="385622"/>
                </a:solidFill>
                <a:latin typeface="Arial MT"/>
                <a:cs typeface="Arial MT"/>
              </a:rPr>
              <a:t>s</a:t>
            </a:r>
            <a:r>
              <a:rPr sz="2000" spc="70" dirty="0">
                <a:solidFill>
                  <a:srgbClr val="385622"/>
                </a:solidFill>
                <a:latin typeface="Arial MT"/>
                <a:cs typeface="Arial MT"/>
              </a:rPr>
              <a:t>e</a:t>
            </a:r>
            <a:r>
              <a:rPr sz="2000" spc="210" dirty="0">
                <a:solidFill>
                  <a:srgbClr val="385622"/>
                </a:solidFill>
                <a:latin typeface="Arial MT"/>
                <a:cs typeface="Arial MT"/>
              </a:rPr>
              <a:t>r</a:t>
            </a:r>
            <a:r>
              <a:rPr sz="2000" spc="110" dirty="0">
                <a:solidFill>
                  <a:srgbClr val="385622"/>
                </a:solidFill>
                <a:latin typeface="Arial MT"/>
                <a:cs typeface="Arial MT"/>
              </a:rPr>
              <a:t>ing</a:t>
            </a:r>
            <a:r>
              <a:rPr sz="2000" dirty="0">
                <a:solidFill>
                  <a:srgbClr val="385622"/>
                </a:solidFill>
                <a:latin typeface="Arial MT"/>
                <a:cs typeface="Arial MT"/>
              </a:rPr>
              <a:t>	</a:t>
            </a:r>
            <a:r>
              <a:rPr sz="2000" spc="140" dirty="0">
                <a:solidFill>
                  <a:srgbClr val="385622"/>
                </a:solidFill>
                <a:latin typeface="Arial MT"/>
                <a:cs typeface="Arial MT"/>
              </a:rPr>
              <a:t>d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isa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m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55" dirty="0">
                <a:solidFill>
                  <a:srgbClr val="385622"/>
                </a:solidFill>
                <a:latin typeface="Arial MT"/>
                <a:cs typeface="Arial MT"/>
              </a:rPr>
              <a:t>k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n</a:t>
            </a:r>
            <a:r>
              <a:rPr sz="2000" dirty="0">
                <a:solidFill>
                  <a:srgbClr val="385622"/>
                </a:solidFill>
                <a:latin typeface="Arial MT"/>
                <a:cs typeface="Arial MT"/>
              </a:rPr>
              <a:t>	</a:t>
            </a:r>
            <a:r>
              <a:rPr sz="2000" spc="75" dirty="0">
                <a:solidFill>
                  <a:srgbClr val="385622"/>
                </a:solidFill>
                <a:latin typeface="Arial MT"/>
                <a:cs typeface="Arial MT"/>
              </a:rPr>
              <a:t>k</a:t>
            </a:r>
            <a:r>
              <a:rPr sz="2000" spc="65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150" dirty="0">
                <a:solidFill>
                  <a:srgbClr val="385622"/>
                </a:solidFill>
                <a:latin typeface="Arial MT"/>
                <a:cs typeface="Arial MT"/>
              </a:rPr>
              <a:t>r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e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n</a:t>
            </a:r>
            <a:r>
              <a:rPr sz="2000" spc="75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dirty="0">
                <a:solidFill>
                  <a:srgbClr val="385622"/>
                </a:solidFill>
                <a:latin typeface="Arial MT"/>
                <a:cs typeface="Arial MT"/>
              </a:rPr>
              <a:t>	</a:t>
            </a:r>
            <a:r>
              <a:rPr sz="2000" spc="55" dirty="0">
                <a:solidFill>
                  <a:srgbClr val="385622"/>
                </a:solidFill>
                <a:latin typeface="Arial MT"/>
                <a:cs typeface="Arial MT"/>
              </a:rPr>
              <a:t>k</a:t>
            </a:r>
            <a:r>
              <a:rPr sz="2000" spc="65" dirty="0">
                <a:solidFill>
                  <a:srgbClr val="385622"/>
                </a:solidFill>
                <a:latin typeface="Arial MT"/>
                <a:cs typeface="Arial MT"/>
              </a:rPr>
              <a:t>e</a:t>
            </a:r>
            <a:r>
              <a:rPr sz="2000" spc="140" dirty="0">
                <a:solidFill>
                  <a:srgbClr val="385622"/>
                </a:solidFill>
                <a:latin typeface="Arial MT"/>
                <a:cs typeface="Arial MT"/>
              </a:rPr>
              <a:t>d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u</a:t>
            </a:r>
            <a:r>
              <a:rPr sz="2000" spc="65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n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ya</a:t>
            </a:r>
            <a:endParaRPr sz="2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83297" y="1404492"/>
            <a:ext cx="9577070" cy="3684270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295"/>
              </a:spcBef>
            </a:pP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Jika</a:t>
            </a:r>
            <a:r>
              <a:rPr sz="2000" spc="-1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diamati</a:t>
            </a:r>
            <a:r>
              <a:rPr sz="2000" spc="-1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25" dirty="0">
                <a:solidFill>
                  <a:srgbClr val="385622"/>
                </a:solidFill>
                <a:latin typeface="Arial MT"/>
                <a:cs typeface="Arial MT"/>
              </a:rPr>
              <a:t>dari</a:t>
            </a:r>
            <a:r>
              <a:rPr sz="2000" spc="-1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kehadirannya</a:t>
            </a:r>
            <a:r>
              <a:rPr sz="2000" spc="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sebagai</a:t>
            </a:r>
            <a:r>
              <a:rPr sz="2000" spc="-1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sebuah</a:t>
            </a:r>
            <a:r>
              <a:rPr sz="2000" spc="-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karya</a:t>
            </a:r>
            <a:r>
              <a:rPr sz="2000" spc="-1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10" dirty="0">
                <a:solidFill>
                  <a:srgbClr val="385622"/>
                </a:solidFill>
                <a:latin typeface="Arial MT"/>
                <a:cs typeface="Arial MT"/>
              </a:rPr>
              <a:t>rupa</a:t>
            </a:r>
            <a:r>
              <a:rPr sz="2000" spc="-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maka</a:t>
            </a:r>
            <a:r>
              <a:rPr sz="200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75" dirty="0">
                <a:solidFill>
                  <a:srgbClr val="385622"/>
                </a:solidFill>
                <a:latin typeface="Arial MT"/>
                <a:cs typeface="Arial MT"/>
              </a:rPr>
              <a:t>akan</a:t>
            </a:r>
            <a:r>
              <a:rPr sz="200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14" dirty="0">
                <a:solidFill>
                  <a:srgbClr val="385622"/>
                </a:solidFill>
                <a:latin typeface="Arial MT"/>
                <a:cs typeface="Arial MT"/>
              </a:rPr>
              <a:t>tampak</a:t>
            </a:r>
            <a:endParaRPr sz="2000">
              <a:latin typeface="Arial MT"/>
              <a:cs typeface="Arial MT"/>
            </a:endParaRPr>
          </a:p>
          <a:p>
            <a:pPr marL="12700" algn="just">
              <a:lnSpc>
                <a:spcPct val="100000"/>
              </a:lnSpc>
              <a:spcBef>
                <a:spcPts val="1200"/>
              </a:spcBef>
            </a:pP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ada</a:t>
            </a:r>
            <a:r>
              <a:rPr sz="2000" spc="-8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perbedaannya.</a:t>
            </a:r>
            <a:endParaRPr sz="2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100">
              <a:latin typeface="Arial MT"/>
              <a:cs typeface="Arial MT"/>
            </a:endParaRPr>
          </a:p>
          <a:p>
            <a:pPr marL="12700" marR="5080" algn="just">
              <a:lnSpc>
                <a:spcPct val="150100"/>
              </a:lnSpc>
            </a:pP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Cergam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 adalah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30" dirty="0">
                <a:solidFill>
                  <a:srgbClr val="385622"/>
                </a:solidFill>
                <a:latin typeface="Arial MT"/>
                <a:cs typeface="Arial MT"/>
              </a:rPr>
              <a:t>cerita</a:t>
            </a:r>
            <a:r>
              <a:rPr sz="2000" spc="13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bergambar,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10" dirty="0">
                <a:solidFill>
                  <a:srgbClr val="385622"/>
                </a:solidFill>
                <a:latin typeface="Arial MT"/>
                <a:cs typeface="Arial MT"/>
              </a:rPr>
              <a:t>artinya</a:t>
            </a:r>
            <a:r>
              <a:rPr sz="2000" spc="114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sebuah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30" dirty="0">
                <a:solidFill>
                  <a:srgbClr val="385622"/>
                </a:solidFill>
                <a:latin typeface="Arial MT"/>
                <a:cs typeface="Arial MT"/>
              </a:rPr>
              <a:t>cerita</a:t>
            </a:r>
            <a:r>
              <a:rPr sz="2000" spc="13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yang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alurnya 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 diperjelas 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dengan keberadaan </a:t>
            </a:r>
            <a:r>
              <a:rPr sz="2000" spc="70" dirty="0">
                <a:solidFill>
                  <a:srgbClr val="385622"/>
                </a:solidFill>
                <a:latin typeface="Arial MT"/>
                <a:cs typeface="Arial MT"/>
              </a:rPr>
              <a:t>gambar. 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Gambar 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yang </a:t>
            </a:r>
            <a:r>
              <a:rPr sz="2000" spc="120" dirty="0">
                <a:solidFill>
                  <a:srgbClr val="385622"/>
                </a:solidFill>
                <a:latin typeface="Arial MT"/>
                <a:cs typeface="Arial MT"/>
              </a:rPr>
              <a:t>hadir 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adalah 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sebuah 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10" dirty="0">
                <a:solidFill>
                  <a:srgbClr val="385622"/>
                </a:solidFill>
                <a:latin typeface="Arial MT"/>
                <a:cs typeface="Arial MT"/>
              </a:rPr>
              <a:t>gambar 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ilustrasi 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yang 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memperjelas 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narasi </a:t>
            </a:r>
            <a:r>
              <a:rPr sz="2000" spc="130" dirty="0">
                <a:solidFill>
                  <a:srgbClr val="385622"/>
                </a:solidFill>
                <a:latin typeface="Arial MT"/>
                <a:cs typeface="Arial MT"/>
              </a:rPr>
              <a:t>cerita 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yang 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dibangun. 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Pembaca 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70" dirty="0">
                <a:solidFill>
                  <a:srgbClr val="385622"/>
                </a:solidFill>
                <a:latin typeface="Arial MT"/>
                <a:cs typeface="Arial MT"/>
              </a:rPr>
              <a:t>akan</a:t>
            </a:r>
            <a:r>
              <a:rPr sz="2000" spc="7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diajak</a:t>
            </a:r>
            <a:r>
              <a:rPr sz="2000" spc="11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20" dirty="0">
                <a:solidFill>
                  <a:srgbClr val="385622"/>
                </a:solidFill>
                <a:latin typeface="Arial MT"/>
                <a:cs typeface="Arial MT"/>
              </a:rPr>
              <a:t>untuk</a:t>
            </a:r>
            <a:r>
              <a:rPr sz="2000" spc="12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membaca</a:t>
            </a:r>
            <a:r>
              <a:rPr sz="2000" spc="11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narasi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kemudian</a:t>
            </a:r>
            <a:r>
              <a:rPr sz="2000" spc="73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melihat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10" dirty="0">
                <a:solidFill>
                  <a:srgbClr val="385622"/>
                </a:solidFill>
                <a:latin typeface="Arial MT"/>
                <a:cs typeface="Arial MT"/>
              </a:rPr>
              <a:t>gambar</a:t>
            </a:r>
            <a:r>
              <a:rPr sz="2000" spc="78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atau 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 sebaliknya.</a:t>
            </a:r>
            <a:endParaRPr sz="2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54779" y="0"/>
            <a:ext cx="5057140" cy="1554480"/>
            <a:chOff x="3954779" y="0"/>
            <a:chExt cx="5057140" cy="1554480"/>
          </a:xfrm>
        </p:grpSpPr>
        <p:sp>
          <p:nvSpPr>
            <p:cNvPr id="3" name="object 3"/>
            <p:cNvSpPr/>
            <p:nvPr/>
          </p:nvSpPr>
          <p:spPr>
            <a:xfrm>
              <a:off x="3961129" y="1269"/>
              <a:ext cx="5044440" cy="1541780"/>
            </a:xfrm>
            <a:custGeom>
              <a:avLst/>
              <a:gdLst/>
              <a:ahLst/>
              <a:cxnLst/>
              <a:rect l="l" t="t" r="r" b="b"/>
              <a:pathLst>
                <a:path w="5044440" h="1541780">
                  <a:moveTo>
                    <a:pt x="5044439" y="0"/>
                  </a:moveTo>
                  <a:lnTo>
                    <a:pt x="0" y="0"/>
                  </a:lnTo>
                  <a:lnTo>
                    <a:pt x="0" y="1541779"/>
                  </a:lnTo>
                  <a:lnTo>
                    <a:pt x="5044439" y="1541779"/>
                  </a:lnTo>
                  <a:lnTo>
                    <a:pt x="5044439" y="0"/>
                  </a:lnTo>
                  <a:close/>
                </a:path>
              </a:pathLst>
            </a:custGeom>
            <a:solidFill>
              <a:srgbClr val="E3DE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961129" y="1269"/>
              <a:ext cx="5044440" cy="1541780"/>
            </a:xfrm>
            <a:custGeom>
              <a:avLst/>
              <a:gdLst/>
              <a:ahLst/>
              <a:cxnLst/>
              <a:rect l="l" t="t" r="r" b="b"/>
              <a:pathLst>
                <a:path w="5044440" h="1541780">
                  <a:moveTo>
                    <a:pt x="0" y="1541779"/>
                  </a:moveTo>
                  <a:lnTo>
                    <a:pt x="5044439" y="1541779"/>
                  </a:lnTo>
                  <a:lnTo>
                    <a:pt x="5044439" y="0"/>
                  </a:lnTo>
                  <a:lnTo>
                    <a:pt x="0" y="0"/>
                  </a:lnTo>
                  <a:lnTo>
                    <a:pt x="0" y="1541779"/>
                  </a:lnTo>
                  <a:close/>
                </a:path>
              </a:pathLst>
            </a:custGeom>
            <a:ln w="12700">
              <a:solidFill>
                <a:srgbClr val="E3DEB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4296155" y="1512823"/>
            <a:ext cx="6988175" cy="939800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95"/>
              </a:spcBef>
              <a:tabLst>
                <a:tab pos="799465" algn="l"/>
                <a:tab pos="1981200" algn="l"/>
                <a:tab pos="3101340" algn="l"/>
                <a:tab pos="4572635" algn="l"/>
                <a:tab pos="5438775" algn="l"/>
                <a:tab pos="6505575" algn="l"/>
              </a:tabLst>
            </a:pPr>
            <a:r>
              <a:rPr sz="2000" spc="50" dirty="0">
                <a:solidFill>
                  <a:srgbClr val="385622"/>
                </a:solidFill>
                <a:latin typeface="Arial MT"/>
                <a:cs typeface="Arial MT"/>
              </a:rPr>
              <a:t>Pada	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cergam,	</a:t>
            </a:r>
            <a:r>
              <a:rPr sz="2000" spc="114" dirty="0">
                <a:solidFill>
                  <a:srgbClr val="385622"/>
                </a:solidFill>
                <a:latin typeface="Arial MT"/>
                <a:cs typeface="Arial MT"/>
              </a:rPr>
              <a:t>gambar	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dihadirkan	</a:t>
            </a:r>
            <a:r>
              <a:rPr sz="2000" spc="114" dirty="0">
                <a:solidFill>
                  <a:srgbClr val="385622"/>
                </a:solidFill>
                <a:latin typeface="Arial MT"/>
                <a:cs typeface="Arial MT"/>
              </a:rPr>
              <a:t>untuk	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melihat	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dan</a:t>
            </a:r>
            <a:endParaRPr sz="20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  <a:tabLst>
                <a:tab pos="1691639" algn="l"/>
                <a:tab pos="2913380" algn="l"/>
                <a:tab pos="4371975" algn="l"/>
                <a:tab pos="5611495" algn="l"/>
              </a:tabLst>
            </a:pP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m</a:t>
            </a:r>
            <a:r>
              <a:rPr sz="2000" spc="60" dirty="0">
                <a:solidFill>
                  <a:srgbClr val="385622"/>
                </a:solidFill>
                <a:latin typeface="Arial MT"/>
                <a:cs typeface="Arial MT"/>
              </a:rPr>
              <a:t>e</a:t>
            </a:r>
            <a:r>
              <a:rPr sz="2000" spc="170" dirty="0">
                <a:solidFill>
                  <a:srgbClr val="385622"/>
                </a:solidFill>
                <a:latin typeface="Arial MT"/>
                <a:cs typeface="Arial MT"/>
              </a:rPr>
              <a:t>r</a:t>
            </a:r>
            <a:r>
              <a:rPr sz="2000" spc="60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s</a:t>
            </a:r>
            <a:r>
              <a:rPr sz="2000" spc="60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75" dirty="0">
                <a:solidFill>
                  <a:srgbClr val="385622"/>
                </a:solidFill>
                <a:latin typeface="Arial MT"/>
                <a:cs typeface="Arial MT"/>
              </a:rPr>
              <a:t>k</a:t>
            </a:r>
            <a:r>
              <a:rPr sz="2000" spc="60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n</a:t>
            </a:r>
            <a:r>
              <a:rPr sz="2000" dirty="0">
                <a:solidFill>
                  <a:srgbClr val="385622"/>
                </a:solidFill>
                <a:latin typeface="Arial MT"/>
                <a:cs typeface="Arial MT"/>
              </a:rPr>
              <a:t>	</a:t>
            </a:r>
            <a:r>
              <a:rPr sz="2000" spc="75" dirty="0">
                <a:solidFill>
                  <a:srgbClr val="385622"/>
                </a:solidFill>
                <a:latin typeface="Arial MT"/>
                <a:cs typeface="Arial MT"/>
              </a:rPr>
              <a:t>s</a:t>
            </a:r>
            <a:r>
              <a:rPr sz="2000" spc="50" dirty="0">
                <a:solidFill>
                  <a:srgbClr val="385622"/>
                </a:solidFill>
                <a:latin typeface="Arial MT"/>
                <a:cs typeface="Arial MT"/>
              </a:rPr>
              <a:t>e</a:t>
            </a:r>
            <a:r>
              <a:rPr sz="2000" spc="120" dirty="0">
                <a:solidFill>
                  <a:srgbClr val="385622"/>
                </a:solidFill>
                <a:latin typeface="Arial MT"/>
                <a:cs typeface="Arial MT"/>
              </a:rPr>
              <a:t>b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u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h</a:t>
            </a:r>
            <a:r>
              <a:rPr sz="2000" dirty="0">
                <a:solidFill>
                  <a:srgbClr val="385622"/>
                </a:solidFill>
                <a:latin typeface="Arial MT"/>
                <a:cs typeface="Arial MT"/>
              </a:rPr>
              <a:t>	</a:t>
            </a:r>
            <a:r>
              <a:rPr sz="2000" spc="140" dirty="0">
                <a:solidFill>
                  <a:srgbClr val="385622"/>
                </a:solidFill>
                <a:latin typeface="Arial MT"/>
                <a:cs typeface="Arial MT"/>
              </a:rPr>
              <a:t>p</a:t>
            </a:r>
            <a:r>
              <a:rPr sz="2000" spc="60" dirty="0">
                <a:solidFill>
                  <a:srgbClr val="385622"/>
                </a:solidFill>
                <a:latin typeface="Arial MT"/>
                <a:cs typeface="Arial MT"/>
              </a:rPr>
              <a:t>e</a:t>
            </a:r>
            <a:r>
              <a:rPr sz="2000" spc="140" dirty="0">
                <a:solidFill>
                  <a:srgbClr val="385622"/>
                </a:solidFill>
                <a:latin typeface="Arial MT"/>
                <a:cs typeface="Arial MT"/>
              </a:rPr>
              <a:t>ris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t</a:t>
            </a:r>
            <a:r>
              <a:rPr sz="2000" spc="65" dirty="0">
                <a:solidFill>
                  <a:srgbClr val="385622"/>
                </a:solidFill>
                <a:latin typeface="Arial MT"/>
                <a:cs typeface="Arial MT"/>
              </a:rPr>
              <a:t>i</a:t>
            </a:r>
            <a:r>
              <a:rPr sz="2000" spc="185" dirty="0">
                <a:solidFill>
                  <a:srgbClr val="385622"/>
                </a:solidFill>
                <a:latin typeface="Arial MT"/>
                <a:cs typeface="Arial MT"/>
              </a:rPr>
              <a:t>w</a:t>
            </a:r>
            <a:r>
              <a:rPr sz="2000" spc="75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dirty="0">
                <a:solidFill>
                  <a:srgbClr val="385622"/>
                </a:solidFill>
                <a:latin typeface="Arial MT"/>
                <a:cs typeface="Arial MT"/>
              </a:rPr>
              <a:t>	</a:t>
            </a:r>
            <a:r>
              <a:rPr sz="2000" spc="140" dirty="0">
                <a:solidFill>
                  <a:srgbClr val="385622"/>
                </a:solidFill>
                <a:latin typeface="Arial MT"/>
                <a:cs typeface="Arial MT"/>
              </a:rPr>
              <a:t>d</a:t>
            </a:r>
            <a:r>
              <a:rPr sz="2000" spc="60" dirty="0">
                <a:solidFill>
                  <a:srgbClr val="385622"/>
                </a:solidFill>
                <a:latin typeface="Arial MT"/>
                <a:cs typeface="Arial MT"/>
              </a:rPr>
              <a:t>e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n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ga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n</a:t>
            </a:r>
            <a:r>
              <a:rPr sz="2000" dirty="0">
                <a:solidFill>
                  <a:srgbClr val="385622"/>
                </a:solidFill>
                <a:latin typeface="Arial MT"/>
                <a:cs typeface="Arial MT"/>
              </a:rPr>
              <a:t>	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m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e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n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ga</a:t>
            </a:r>
            <a:r>
              <a:rPr sz="2000" spc="110" dirty="0">
                <a:solidFill>
                  <a:srgbClr val="385622"/>
                </a:solidFill>
                <a:latin typeface="Arial MT"/>
                <a:cs typeface="Arial MT"/>
              </a:rPr>
              <a:t>m</a:t>
            </a:r>
            <a:r>
              <a:rPr sz="2000" spc="25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140" dirty="0">
                <a:solidFill>
                  <a:srgbClr val="385622"/>
                </a:solidFill>
                <a:latin typeface="Arial MT"/>
                <a:cs typeface="Arial MT"/>
              </a:rPr>
              <a:t>t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i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96155" y="2427477"/>
            <a:ext cx="4857115" cy="939800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95"/>
              </a:spcBef>
              <a:tabLst>
                <a:tab pos="1285240" algn="l"/>
                <a:tab pos="2278380" algn="l"/>
                <a:tab pos="3312160" algn="l"/>
              </a:tabLst>
            </a:pP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ekspresi	tokoh,	situasi	lingkungan</a:t>
            </a:r>
            <a:endParaRPr sz="20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  <a:tabLst>
                <a:tab pos="1315720" algn="l"/>
                <a:tab pos="2184400" algn="l"/>
                <a:tab pos="4089400" algn="l"/>
              </a:tabLst>
            </a:pP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s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uasana</a:t>
            </a:r>
            <a:r>
              <a:rPr sz="2000" dirty="0">
                <a:solidFill>
                  <a:srgbClr val="385622"/>
                </a:solidFill>
                <a:latin typeface="Arial MT"/>
                <a:cs typeface="Arial MT"/>
              </a:rPr>
              <a:t>	</a:t>
            </a:r>
            <a:r>
              <a:rPr sz="2000" spc="75" dirty="0">
                <a:solidFill>
                  <a:srgbClr val="385622"/>
                </a:solidFill>
                <a:latin typeface="Arial MT"/>
                <a:cs typeface="Arial MT"/>
              </a:rPr>
              <a:t>y</a:t>
            </a:r>
            <a:r>
              <a:rPr sz="2000" spc="70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n</a:t>
            </a:r>
            <a:r>
              <a:rPr sz="2000" spc="135" dirty="0">
                <a:solidFill>
                  <a:srgbClr val="385622"/>
                </a:solidFill>
                <a:latin typeface="Arial MT"/>
                <a:cs typeface="Arial MT"/>
              </a:rPr>
              <a:t>g</a:t>
            </a:r>
            <a:r>
              <a:rPr sz="2000" dirty="0">
                <a:solidFill>
                  <a:srgbClr val="385622"/>
                </a:solidFill>
                <a:latin typeface="Arial MT"/>
                <a:cs typeface="Arial MT"/>
              </a:rPr>
              <a:t>	</a:t>
            </a:r>
            <a:r>
              <a:rPr sz="2000" spc="140" dirty="0">
                <a:solidFill>
                  <a:srgbClr val="385622"/>
                </a:solidFill>
                <a:latin typeface="Arial MT"/>
                <a:cs typeface="Arial MT"/>
              </a:rPr>
              <a:t>d</a:t>
            </a:r>
            <a:r>
              <a:rPr sz="2000" spc="40" dirty="0">
                <a:solidFill>
                  <a:srgbClr val="385622"/>
                </a:solidFill>
                <a:latin typeface="Arial MT"/>
                <a:cs typeface="Arial MT"/>
              </a:rPr>
              <a:t>i</a:t>
            </a:r>
            <a:r>
              <a:rPr sz="2000" spc="145" dirty="0">
                <a:solidFill>
                  <a:srgbClr val="385622"/>
                </a:solidFill>
                <a:latin typeface="Arial MT"/>
                <a:cs typeface="Arial MT"/>
              </a:rPr>
              <a:t>m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k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s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u</a:t>
            </a:r>
            <a:r>
              <a:rPr sz="2000" spc="140" dirty="0">
                <a:solidFill>
                  <a:srgbClr val="385622"/>
                </a:solidFill>
                <a:latin typeface="Arial MT"/>
                <a:cs typeface="Arial MT"/>
              </a:rPr>
              <a:t>d</a:t>
            </a:r>
            <a:r>
              <a:rPr sz="2000" spc="75" dirty="0">
                <a:solidFill>
                  <a:srgbClr val="385622"/>
                </a:solidFill>
                <a:latin typeface="Arial MT"/>
                <a:cs typeface="Arial MT"/>
              </a:rPr>
              <a:t>k</a:t>
            </a:r>
            <a:r>
              <a:rPr sz="2000" spc="60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n</a:t>
            </a:r>
            <a:r>
              <a:rPr sz="2000" dirty="0">
                <a:solidFill>
                  <a:srgbClr val="385622"/>
                </a:solidFill>
                <a:latin typeface="Arial MT"/>
                <a:cs typeface="Arial MT"/>
              </a:rPr>
              <a:t>	</a:t>
            </a:r>
            <a:r>
              <a:rPr sz="2000" spc="140" dirty="0">
                <a:solidFill>
                  <a:srgbClr val="385622"/>
                </a:solidFill>
                <a:latin typeface="Arial MT"/>
                <a:cs typeface="Arial MT"/>
              </a:rPr>
              <a:t>d</a:t>
            </a:r>
            <a:r>
              <a:rPr sz="2000" spc="65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50" dirty="0">
                <a:solidFill>
                  <a:srgbClr val="385622"/>
                </a:solidFill>
                <a:latin typeface="Arial MT"/>
                <a:cs typeface="Arial MT"/>
              </a:rPr>
              <a:t>l</a:t>
            </a:r>
            <a:r>
              <a:rPr sz="2000" spc="114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m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176384" y="2427477"/>
            <a:ext cx="1047750" cy="939800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95"/>
              </a:spcBef>
            </a:pP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sekitar</a:t>
            </a:r>
            <a:endParaRPr sz="2000">
              <a:latin typeface="Arial MT"/>
              <a:cs typeface="Arial MT"/>
            </a:endParaRPr>
          </a:p>
          <a:p>
            <a:pPr marL="233679">
              <a:lnSpc>
                <a:spcPct val="100000"/>
              </a:lnSpc>
              <a:spcBef>
                <a:spcPts val="1200"/>
              </a:spcBef>
            </a:pPr>
            <a:r>
              <a:rPr sz="2000" spc="175" dirty="0">
                <a:solidFill>
                  <a:srgbClr val="385622"/>
                </a:solidFill>
                <a:latin typeface="Arial MT"/>
                <a:cs typeface="Arial MT"/>
              </a:rPr>
              <a:t>c</a:t>
            </a:r>
            <a:r>
              <a:rPr sz="2000" spc="60" dirty="0">
                <a:solidFill>
                  <a:srgbClr val="385622"/>
                </a:solidFill>
                <a:latin typeface="Arial MT"/>
                <a:cs typeface="Arial MT"/>
              </a:rPr>
              <a:t>e</a:t>
            </a:r>
            <a:r>
              <a:rPr sz="2000" spc="150" dirty="0">
                <a:solidFill>
                  <a:srgbClr val="385622"/>
                </a:solidFill>
                <a:latin typeface="Arial MT"/>
                <a:cs typeface="Arial MT"/>
              </a:rPr>
              <a:t>ri</a:t>
            </a:r>
            <a:r>
              <a:rPr sz="2000" spc="160" dirty="0">
                <a:solidFill>
                  <a:srgbClr val="385622"/>
                </a:solidFill>
                <a:latin typeface="Arial MT"/>
                <a:cs typeface="Arial MT"/>
              </a:rPr>
              <a:t>t</a:t>
            </a:r>
            <a:r>
              <a:rPr sz="2000" spc="70" dirty="0">
                <a:solidFill>
                  <a:srgbClr val="385622"/>
                </a:solidFill>
                <a:latin typeface="Arial MT"/>
                <a:cs typeface="Arial MT"/>
              </a:rPr>
              <a:t>a.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251185" y="2427477"/>
            <a:ext cx="1031875" cy="939800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295"/>
              </a:spcBef>
            </a:pPr>
            <a:r>
              <a:rPr sz="2000" spc="25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140" dirty="0">
                <a:solidFill>
                  <a:srgbClr val="385622"/>
                </a:solidFill>
                <a:latin typeface="Arial MT"/>
                <a:cs typeface="Arial MT"/>
              </a:rPr>
              <a:t>t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u</a:t>
            </a:r>
            <a:r>
              <a:rPr sz="2000" spc="140" dirty="0">
                <a:solidFill>
                  <a:srgbClr val="385622"/>
                </a:solidFill>
                <a:latin typeface="Arial MT"/>
                <a:cs typeface="Arial MT"/>
              </a:rPr>
              <a:t>p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u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n</a:t>
            </a:r>
            <a:endParaRPr sz="2000">
              <a:latin typeface="Arial MT"/>
              <a:cs typeface="Arial MT"/>
            </a:endParaRPr>
          </a:p>
          <a:p>
            <a:pPr marR="8890" algn="r">
              <a:lnSpc>
                <a:spcPct val="100000"/>
              </a:lnSpc>
              <a:spcBef>
                <a:spcPts val="1200"/>
              </a:spcBef>
            </a:pP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Setiap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296155" y="3342131"/>
            <a:ext cx="6985000" cy="13970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50100"/>
              </a:lnSpc>
              <a:spcBef>
                <a:spcPts val="90"/>
              </a:spcBef>
            </a:pP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halaman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75" dirty="0">
                <a:solidFill>
                  <a:srgbClr val="385622"/>
                </a:solidFill>
                <a:latin typeface="Arial MT"/>
                <a:cs typeface="Arial MT"/>
              </a:rPr>
              <a:t>akan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20" dirty="0">
                <a:solidFill>
                  <a:srgbClr val="385622"/>
                </a:solidFill>
                <a:latin typeface="Arial MT"/>
                <a:cs typeface="Arial MT"/>
              </a:rPr>
              <a:t>hadir 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satu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14" dirty="0">
                <a:solidFill>
                  <a:srgbClr val="385622"/>
                </a:solidFill>
                <a:latin typeface="Arial MT"/>
                <a:cs typeface="Arial MT"/>
              </a:rPr>
              <a:t>gambar</a:t>
            </a:r>
            <a:r>
              <a:rPr sz="2000" spc="12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ilustrasi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dan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75" dirty="0">
                <a:solidFill>
                  <a:srgbClr val="385622"/>
                </a:solidFill>
                <a:latin typeface="Arial MT"/>
                <a:cs typeface="Arial MT"/>
              </a:rPr>
              <a:t>akan 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diberikan 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narasi </a:t>
            </a:r>
            <a:r>
              <a:rPr sz="2000" spc="130" dirty="0">
                <a:solidFill>
                  <a:srgbClr val="385622"/>
                </a:solidFill>
                <a:latin typeface="Arial MT"/>
                <a:cs typeface="Arial MT"/>
              </a:rPr>
              <a:t>cerita </a:t>
            </a:r>
            <a:r>
              <a:rPr sz="2000" spc="125" dirty="0">
                <a:solidFill>
                  <a:srgbClr val="385622"/>
                </a:solidFill>
                <a:latin typeface="Arial MT"/>
                <a:cs typeface="Arial MT"/>
              </a:rPr>
              <a:t>dari 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satu halaman </a:t>
            </a:r>
            <a:r>
              <a:rPr sz="2000" spc="75" dirty="0">
                <a:solidFill>
                  <a:srgbClr val="385622"/>
                </a:solidFill>
                <a:latin typeface="Arial MT"/>
                <a:cs typeface="Arial MT"/>
              </a:rPr>
              <a:t>ke 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halaman 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75" dirty="0">
                <a:solidFill>
                  <a:srgbClr val="385622"/>
                </a:solidFill>
                <a:latin typeface="Arial MT"/>
                <a:cs typeface="Arial MT"/>
              </a:rPr>
              <a:t>lainnya.</a:t>
            </a:r>
            <a:r>
              <a:rPr sz="2000" spc="-3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Begitulah</a:t>
            </a:r>
            <a:r>
              <a:rPr sz="2000" spc="-7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14" dirty="0">
                <a:solidFill>
                  <a:srgbClr val="385622"/>
                </a:solidFill>
                <a:latin typeface="Arial MT"/>
                <a:cs typeface="Arial MT"/>
              </a:rPr>
              <a:t>cara</a:t>
            </a:r>
            <a:r>
              <a:rPr sz="2000" spc="-2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25" dirty="0">
                <a:solidFill>
                  <a:srgbClr val="385622"/>
                </a:solidFill>
                <a:latin typeface="Arial MT"/>
                <a:cs typeface="Arial MT"/>
              </a:rPr>
              <a:t>bercerita</a:t>
            </a:r>
            <a:r>
              <a:rPr sz="2000" spc="-5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karya</a:t>
            </a:r>
            <a:r>
              <a:rPr sz="2000" spc="-3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cergam.</a:t>
            </a:r>
            <a:endParaRPr sz="2000">
              <a:latin typeface="Arial MT"/>
              <a:cs typeface="Arial MT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8959" y="1778000"/>
            <a:ext cx="2931160" cy="29845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54779" y="0"/>
            <a:ext cx="5057140" cy="1554480"/>
            <a:chOff x="3954779" y="0"/>
            <a:chExt cx="5057140" cy="1554480"/>
          </a:xfrm>
        </p:grpSpPr>
        <p:sp>
          <p:nvSpPr>
            <p:cNvPr id="3" name="object 3"/>
            <p:cNvSpPr/>
            <p:nvPr/>
          </p:nvSpPr>
          <p:spPr>
            <a:xfrm>
              <a:off x="3961129" y="1269"/>
              <a:ext cx="5044440" cy="1541780"/>
            </a:xfrm>
            <a:custGeom>
              <a:avLst/>
              <a:gdLst/>
              <a:ahLst/>
              <a:cxnLst/>
              <a:rect l="l" t="t" r="r" b="b"/>
              <a:pathLst>
                <a:path w="5044440" h="1541780">
                  <a:moveTo>
                    <a:pt x="5044439" y="0"/>
                  </a:moveTo>
                  <a:lnTo>
                    <a:pt x="0" y="0"/>
                  </a:lnTo>
                  <a:lnTo>
                    <a:pt x="0" y="1541779"/>
                  </a:lnTo>
                  <a:lnTo>
                    <a:pt x="5044439" y="1541779"/>
                  </a:lnTo>
                  <a:lnTo>
                    <a:pt x="5044439" y="0"/>
                  </a:lnTo>
                  <a:close/>
                </a:path>
              </a:pathLst>
            </a:custGeom>
            <a:solidFill>
              <a:srgbClr val="E3DE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961129" y="1269"/>
              <a:ext cx="5044440" cy="1541780"/>
            </a:xfrm>
            <a:custGeom>
              <a:avLst/>
              <a:gdLst/>
              <a:ahLst/>
              <a:cxnLst/>
              <a:rect l="l" t="t" r="r" b="b"/>
              <a:pathLst>
                <a:path w="5044440" h="1541780">
                  <a:moveTo>
                    <a:pt x="0" y="1541779"/>
                  </a:moveTo>
                  <a:lnTo>
                    <a:pt x="5044439" y="1541779"/>
                  </a:lnTo>
                  <a:lnTo>
                    <a:pt x="5044439" y="0"/>
                  </a:lnTo>
                  <a:lnTo>
                    <a:pt x="0" y="0"/>
                  </a:lnTo>
                  <a:lnTo>
                    <a:pt x="0" y="1541779"/>
                  </a:lnTo>
                  <a:close/>
                </a:path>
              </a:pathLst>
            </a:custGeom>
            <a:ln w="12700">
              <a:solidFill>
                <a:srgbClr val="E3DEB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5810250" y="1512823"/>
            <a:ext cx="5415915" cy="36836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50000"/>
              </a:lnSpc>
              <a:spcBef>
                <a:spcPts val="95"/>
              </a:spcBef>
            </a:pP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Sementara</a:t>
            </a:r>
            <a:r>
              <a:rPr sz="2000" spc="3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komik</a:t>
            </a:r>
            <a:r>
              <a:rPr sz="2000" spc="3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merupakan</a:t>
            </a:r>
            <a:r>
              <a:rPr sz="2000" spc="4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sebuah</a:t>
            </a:r>
            <a:r>
              <a:rPr sz="2000" spc="1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35" dirty="0">
                <a:solidFill>
                  <a:srgbClr val="385622"/>
                </a:solidFill>
                <a:latin typeface="Arial MT"/>
                <a:cs typeface="Arial MT"/>
              </a:rPr>
              <a:t>cerita </a:t>
            </a:r>
            <a:r>
              <a:rPr sz="2000" spc="-54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10" dirty="0">
                <a:solidFill>
                  <a:srgbClr val="385622"/>
                </a:solidFill>
                <a:latin typeface="Arial MT"/>
                <a:cs typeface="Arial MT"/>
              </a:rPr>
              <a:t>berupa 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rangkaian </a:t>
            </a:r>
            <a:r>
              <a:rPr sz="2000" spc="114" dirty="0">
                <a:solidFill>
                  <a:srgbClr val="385622"/>
                </a:solidFill>
                <a:latin typeface="Arial MT"/>
                <a:cs typeface="Arial MT"/>
              </a:rPr>
              <a:t>gambar 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yang 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terpisah- 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pisah,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10" dirty="0">
                <a:solidFill>
                  <a:srgbClr val="385622"/>
                </a:solidFill>
                <a:latin typeface="Arial MT"/>
                <a:cs typeface="Arial MT"/>
              </a:rPr>
              <a:t>tetapi</a:t>
            </a:r>
            <a:r>
              <a:rPr sz="2000" spc="114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berkaitan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dalam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isi;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dapat 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dilengkapi 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dengan 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ataupun 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tanpa 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naskah. 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Komik</a:t>
            </a:r>
            <a:r>
              <a:rPr sz="2000" spc="3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biasanya</a:t>
            </a:r>
            <a:r>
              <a:rPr sz="2000" spc="3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20" dirty="0">
                <a:solidFill>
                  <a:srgbClr val="385622"/>
                </a:solidFill>
                <a:latin typeface="Arial MT"/>
                <a:cs typeface="Arial MT"/>
              </a:rPr>
              <a:t>dicetak</a:t>
            </a:r>
            <a:r>
              <a:rPr sz="2000" spc="4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20" dirty="0">
                <a:solidFill>
                  <a:srgbClr val="385622"/>
                </a:solidFill>
                <a:latin typeface="Arial MT"/>
                <a:cs typeface="Arial MT"/>
              </a:rPr>
              <a:t>di</a:t>
            </a:r>
            <a:r>
              <a:rPr sz="2000" spc="4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atas</a:t>
            </a:r>
            <a:r>
              <a:rPr sz="2000" spc="6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10" dirty="0">
                <a:solidFill>
                  <a:srgbClr val="385622"/>
                </a:solidFill>
                <a:latin typeface="Arial MT"/>
                <a:cs typeface="Arial MT"/>
              </a:rPr>
              <a:t>kertas</a:t>
            </a:r>
            <a:r>
              <a:rPr sz="2000" spc="6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yang </a:t>
            </a:r>
            <a:r>
              <a:rPr sz="2000" spc="-54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10" dirty="0">
                <a:solidFill>
                  <a:srgbClr val="385622"/>
                </a:solidFill>
                <a:latin typeface="Arial MT"/>
                <a:cs typeface="Arial MT"/>
              </a:rPr>
              <a:t>berupa 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rangkaian </a:t>
            </a:r>
            <a:r>
              <a:rPr sz="2000" spc="110" dirty="0">
                <a:solidFill>
                  <a:srgbClr val="385622"/>
                </a:solidFill>
                <a:latin typeface="Arial MT"/>
                <a:cs typeface="Arial MT"/>
              </a:rPr>
              <a:t>gambar 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dan dilengkapi 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dengan </a:t>
            </a:r>
            <a:r>
              <a:rPr sz="2000" spc="75" dirty="0">
                <a:solidFill>
                  <a:srgbClr val="385622"/>
                </a:solidFill>
                <a:latin typeface="Arial MT"/>
                <a:cs typeface="Arial MT"/>
              </a:rPr>
              <a:t>teks, 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yaitu narasi 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yang </a:t>
            </a:r>
            <a:r>
              <a:rPr sz="2000" spc="114" dirty="0">
                <a:solidFill>
                  <a:srgbClr val="385622"/>
                </a:solidFill>
                <a:latin typeface="Arial MT"/>
                <a:cs typeface="Arial MT"/>
              </a:rPr>
              <a:t>berfungsi </a:t>
            </a:r>
            <a:r>
              <a:rPr sz="2000" spc="12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sebagai</a:t>
            </a:r>
            <a:r>
              <a:rPr sz="2000" spc="-6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penjelasan</a:t>
            </a:r>
            <a:r>
              <a:rPr sz="2000" spc="-2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dialog.</a:t>
            </a:r>
            <a:endParaRPr sz="2000">
              <a:latin typeface="Arial MT"/>
              <a:cs typeface="Arial MT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460999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992619" y="12700"/>
            <a:ext cx="5057140" cy="1554480"/>
            <a:chOff x="6992619" y="12700"/>
            <a:chExt cx="5057140" cy="1554480"/>
          </a:xfrm>
        </p:grpSpPr>
        <p:sp>
          <p:nvSpPr>
            <p:cNvPr id="3" name="object 3"/>
            <p:cNvSpPr/>
            <p:nvPr/>
          </p:nvSpPr>
          <p:spPr>
            <a:xfrm>
              <a:off x="6998969" y="19050"/>
              <a:ext cx="5044440" cy="1541780"/>
            </a:xfrm>
            <a:custGeom>
              <a:avLst/>
              <a:gdLst/>
              <a:ahLst/>
              <a:cxnLst/>
              <a:rect l="l" t="t" r="r" b="b"/>
              <a:pathLst>
                <a:path w="5044440" h="1541780">
                  <a:moveTo>
                    <a:pt x="5044439" y="0"/>
                  </a:moveTo>
                  <a:lnTo>
                    <a:pt x="0" y="0"/>
                  </a:lnTo>
                  <a:lnTo>
                    <a:pt x="0" y="1541779"/>
                  </a:lnTo>
                  <a:lnTo>
                    <a:pt x="5044439" y="1541779"/>
                  </a:lnTo>
                  <a:lnTo>
                    <a:pt x="5044439" y="0"/>
                  </a:lnTo>
                  <a:close/>
                </a:path>
              </a:pathLst>
            </a:custGeom>
            <a:solidFill>
              <a:srgbClr val="E3DE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998969" y="19050"/>
              <a:ext cx="5044440" cy="1541780"/>
            </a:xfrm>
            <a:custGeom>
              <a:avLst/>
              <a:gdLst/>
              <a:ahLst/>
              <a:cxnLst/>
              <a:rect l="l" t="t" r="r" b="b"/>
              <a:pathLst>
                <a:path w="5044440" h="1541780">
                  <a:moveTo>
                    <a:pt x="0" y="1541779"/>
                  </a:moveTo>
                  <a:lnTo>
                    <a:pt x="5044439" y="1541779"/>
                  </a:lnTo>
                  <a:lnTo>
                    <a:pt x="5044439" y="0"/>
                  </a:lnTo>
                  <a:lnTo>
                    <a:pt x="0" y="0"/>
                  </a:lnTo>
                  <a:lnTo>
                    <a:pt x="0" y="1541779"/>
                  </a:lnTo>
                  <a:close/>
                </a:path>
              </a:pathLst>
            </a:custGeom>
            <a:ln w="12700">
              <a:solidFill>
                <a:srgbClr val="E3DEB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5769609" y="583627"/>
            <a:ext cx="5814060" cy="1398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50100"/>
              </a:lnSpc>
              <a:spcBef>
                <a:spcPts val="105"/>
              </a:spcBef>
            </a:pPr>
            <a:r>
              <a:rPr sz="2000" spc="70" dirty="0">
                <a:solidFill>
                  <a:srgbClr val="385622"/>
                </a:solidFill>
                <a:latin typeface="Arial MT"/>
                <a:cs typeface="Arial MT"/>
              </a:rPr>
              <a:t>Penggunaan</a:t>
            </a:r>
            <a:r>
              <a:rPr sz="2000" spc="7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14" dirty="0">
                <a:solidFill>
                  <a:srgbClr val="385622"/>
                </a:solidFill>
                <a:latin typeface="Arial MT"/>
                <a:cs typeface="Arial MT"/>
              </a:rPr>
              <a:t>gambar</a:t>
            </a:r>
            <a:r>
              <a:rPr sz="2000" spc="12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dan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teks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yang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10" dirty="0">
                <a:solidFill>
                  <a:srgbClr val="385622"/>
                </a:solidFill>
                <a:latin typeface="Arial MT"/>
                <a:cs typeface="Arial MT"/>
              </a:rPr>
              <a:t>berupa </a:t>
            </a:r>
            <a:r>
              <a:rPr sz="2000" spc="-54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narasi,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memungkinkan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pesan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yang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75" dirty="0">
                <a:solidFill>
                  <a:srgbClr val="385622"/>
                </a:solidFill>
                <a:latin typeface="Arial MT"/>
                <a:cs typeface="Arial MT"/>
              </a:rPr>
              <a:t>akan 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disampaikan</a:t>
            </a:r>
            <a:r>
              <a:rPr sz="2000" spc="509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menjadi</a:t>
            </a:r>
            <a:r>
              <a:rPr sz="2000" spc="49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lebih</a:t>
            </a:r>
            <a:r>
              <a:rPr sz="2000" spc="48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60" dirty="0">
                <a:solidFill>
                  <a:srgbClr val="385622"/>
                </a:solidFill>
                <a:latin typeface="Arial MT"/>
                <a:cs typeface="Arial MT"/>
              </a:rPr>
              <a:t>jelas.</a:t>
            </a:r>
            <a:r>
              <a:rPr sz="2000" spc="51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75" dirty="0">
                <a:solidFill>
                  <a:srgbClr val="385622"/>
                </a:solidFill>
                <a:latin typeface="Arial MT"/>
                <a:cs typeface="Arial MT"/>
              </a:rPr>
              <a:t>Sehingga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769609" y="1956561"/>
            <a:ext cx="361632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100"/>
              </a:lnSpc>
              <a:spcBef>
                <a:spcPts val="100"/>
              </a:spcBef>
              <a:tabLst>
                <a:tab pos="1125220" algn="l"/>
                <a:tab pos="1960880" algn="l"/>
                <a:tab pos="2026920" algn="l"/>
                <a:tab pos="3004820" algn="l"/>
              </a:tabLst>
            </a:pP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komik	bisa		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digunakan 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40" dirty="0">
                <a:solidFill>
                  <a:srgbClr val="385622"/>
                </a:solidFill>
                <a:latin typeface="Arial MT"/>
                <a:cs typeface="Arial MT"/>
              </a:rPr>
              <a:t>p</a:t>
            </a:r>
            <a:r>
              <a:rPr sz="2000" spc="65" dirty="0">
                <a:solidFill>
                  <a:srgbClr val="385622"/>
                </a:solidFill>
                <a:latin typeface="Arial MT"/>
                <a:cs typeface="Arial MT"/>
              </a:rPr>
              <a:t>e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n</a:t>
            </a:r>
            <a:r>
              <a:rPr sz="2000" spc="55" dirty="0">
                <a:solidFill>
                  <a:srgbClr val="385622"/>
                </a:solidFill>
                <a:latin typeface="Arial MT"/>
                <a:cs typeface="Arial MT"/>
              </a:rPr>
              <a:t>y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m</a:t>
            </a:r>
            <a:r>
              <a:rPr sz="2000" spc="140" dirty="0">
                <a:solidFill>
                  <a:srgbClr val="385622"/>
                </a:solidFill>
                <a:latin typeface="Arial MT"/>
                <a:cs typeface="Arial MT"/>
              </a:rPr>
              <a:t>p</a:t>
            </a:r>
            <a:r>
              <a:rPr sz="2000" spc="65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45" dirty="0">
                <a:solidFill>
                  <a:srgbClr val="385622"/>
                </a:solidFill>
                <a:latin typeface="Arial MT"/>
                <a:cs typeface="Arial MT"/>
              </a:rPr>
              <a:t>i</a:t>
            </a:r>
            <a:r>
              <a:rPr sz="2000" spc="110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n</a:t>
            </a:r>
            <a:r>
              <a:rPr sz="2000" dirty="0">
                <a:solidFill>
                  <a:srgbClr val="385622"/>
                </a:solidFill>
                <a:latin typeface="Arial MT"/>
                <a:cs typeface="Arial MT"/>
              </a:rPr>
              <a:t>	</a:t>
            </a:r>
            <a:r>
              <a:rPr sz="2000" spc="140" dirty="0">
                <a:solidFill>
                  <a:srgbClr val="385622"/>
                </a:solidFill>
                <a:latin typeface="Arial MT"/>
                <a:cs typeface="Arial MT"/>
              </a:rPr>
              <a:t>p</a:t>
            </a:r>
            <a:r>
              <a:rPr sz="2000" spc="65" dirty="0">
                <a:solidFill>
                  <a:srgbClr val="385622"/>
                </a:solidFill>
                <a:latin typeface="Arial MT"/>
                <a:cs typeface="Arial MT"/>
              </a:rPr>
              <a:t>e</a:t>
            </a:r>
            <a:r>
              <a:rPr sz="2000" spc="75" dirty="0">
                <a:solidFill>
                  <a:srgbClr val="385622"/>
                </a:solidFill>
                <a:latin typeface="Arial MT"/>
                <a:cs typeface="Arial MT"/>
              </a:rPr>
              <a:t>s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n</a:t>
            </a:r>
            <a:r>
              <a:rPr sz="2000" dirty="0">
                <a:solidFill>
                  <a:srgbClr val="385622"/>
                </a:solidFill>
                <a:latin typeface="Arial MT"/>
                <a:cs typeface="Arial MT"/>
              </a:rPr>
              <a:t>	</a:t>
            </a:r>
            <a:r>
              <a:rPr sz="2000" spc="55" dirty="0">
                <a:solidFill>
                  <a:srgbClr val="385622"/>
                </a:solidFill>
                <a:latin typeface="Arial MT"/>
                <a:cs typeface="Arial MT"/>
              </a:rPr>
              <a:t>y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n</a:t>
            </a:r>
            <a:r>
              <a:rPr sz="2000" spc="135" dirty="0">
                <a:solidFill>
                  <a:srgbClr val="385622"/>
                </a:solidFill>
                <a:latin typeface="Arial MT"/>
                <a:cs typeface="Arial MT"/>
              </a:rPr>
              <a:t>g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455784" y="1956561"/>
            <a:ext cx="106299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0820" marR="5080" indent="-198120">
              <a:lnSpc>
                <a:spcPct val="150100"/>
              </a:lnSpc>
              <a:spcBef>
                <a:spcPts val="100"/>
              </a:spcBef>
            </a:pP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sebagai </a:t>
            </a:r>
            <a:r>
              <a:rPr sz="2000" spc="-54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65" dirty="0">
                <a:solidFill>
                  <a:srgbClr val="385622"/>
                </a:solidFill>
                <a:latin typeface="Arial MT"/>
                <a:cs typeface="Arial MT"/>
              </a:rPr>
              <a:t>e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fe</a:t>
            </a:r>
            <a:r>
              <a:rPr sz="2000" spc="135" dirty="0">
                <a:solidFill>
                  <a:srgbClr val="385622"/>
                </a:solidFill>
                <a:latin typeface="Arial MT"/>
                <a:cs typeface="Arial MT"/>
              </a:rPr>
              <a:t>k</a:t>
            </a:r>
            <a:r>
              <a:rPr sz="2000" spc="140" dirty="0">
                <a:solidFill>
                  <a:srgbClr val="385622"/>
                </a:solidFill>
                <a:latin typeface="Arial MT"/>
                <a:cs typeface="Arial MT"/>
              </a:rPr>
              <a:t>t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i</a:t>
            </a:r>
            <a:r>
              <a:rPr sz="2000" spc="30" dirty="0">
                <a:solidFill>
                  <a:srgbClr val="385622"/>
                </a:solidFill>
                <a:latin typeface="Arial MT"/>
                <a:cs typeface="Arial MT"/>
              </a:rPr>
              <a:t>f</a:t>
            </a:r>
            <a:r>
              <a:rPr sz="2000" spc="70" dirty="0">
                <a:solidFill>
                  <a:srgbClr val="385622"/>
                </a:solidFill>
                <a:latin typeface="Arial MT"/>
                <a:cs typeface="Arial MT"/>
              </a:rPr>
              <a:t>.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769609" y="3023870"/>
            <a:ext cx="449389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595120" algn="l"/>
                <a:tab pos="3284220" algn="l"/>
              </a:tabLst>
            </a:pP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memiliki	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kekuatan	</a:t>
            </a:r>
            <a:r>
              <a:rPr sz="2000" spc="114" dirty="0">
                <a:solidFill>
                  <a:srgbClr val="385622"/>
                </a:solidFill>
                <a:latin typeface="Arial MT"/>
                <a:cs typeface="Arial MT"/>
              </a:rPr>
              <a:t>tersendiri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787126" y="1956561"/>
            <a:ext cx="79629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7780" algn="just">
              <a:lnSpc>
                <a:spcPct val="150000"/>
              </a:lnSpc>
              <a:spcBef>
                <a:spcPts val="100"/>
              </a:spcBef>
            </a:pP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m</a:t>
            </a:r>
            <a:r>
              <a:rPr sz="2000" spc="65" dirty="0">
                <a:solidFill>
                  <a:srgbClr val="385622"/>
                </a:solidFill>
                <a:latin typeface="Arial MT"/>
                <a:cs typeface="Arial MT"/>
              </a:rPr>
              <a:t>e</a:t>
            </a:r>
            <a:r>
              <a:rPr sz="2000" spc="140" dirty="0">
                <a:solidFill>
                  <a:srgbClr val="385622"/>
                </a:solidFill>
                <a:latin typeface="Arial MT"/>
                <a:cs typeface="Arial MT"/>
              </a:rPr>
              <a:t>d</a:t>
            </a:r>
            <a:r>
              <a:rPr sz="2000" spc="70" dirty="0">
                <a:solidFill>
                  <a:srgbClr val="385622"/>
                </a:solidFill>
                <a:latin typeface="Arial MT"/>
                <a:cs typeface="Arial MT"/>
              </a:rPr>
              <a:t>ia  </a:t>
            </a:r>
            <a:r>
              <a:rPr sz="2000" spc="60" dirty="0">
                <a:solidFill>
                  <a:srgbClr val="385622"/>
                </a:solidFill>
                <a:latin typeface="Arial MT"/>
                <a:cs typeface="Arial MT"/>
              </a:rPr>
              <a:t>K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o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m</a:t>
            </a:r>
            <a:r>
              <a:rPr sz="2000" spc="110" dirty="0">
                <a:solidFill>
                  <a:srgbClr val="385622"/>
                </a:solidFill>
                <a:latin typeface="Arial MT"/>
                <a:cs typeface="Arial MT"/>
              </a:rPr>
              <a:t>i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k  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dalam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769609" y="3328923"/>
            <a:ext cx="5813425" cy="23120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50100"/>
              </a:lnSpc>
              <a:spcBef>
                <a:spcPts val="95"/>
              </a:spcBef>
            </a:pP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menggambarkan 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sebuah </a:t>
            </a:r>
            <a:r>
              <a:rPr sz="2000" spc="130" dirty="0">
                <a:solidFill>
                  <a:srgbClr val="385622"/>
                </a:solidFill>
                <a:latin typeface="Arial MT"/>
                <a:cs typeface="Arial MT"/>
              </a:rPr>
              <a:t>cerita 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karena 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pada </a:t>
            </a:r>
            <a:r>
              <a:rPr sz="2000" spc="11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masing-masing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panel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dibuat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keadaan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 yang 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mendukung </a:t>
            </a:r>
            <a:r>
              <a:rPr sz="2000" spc="110" dirty="0">
                <a:solidFill>
                  <a:srgbClr val="385622"/>
                </a:solidFill>
                <a:latin typeface="Arial MT"/>
                <a:cs typeface="Arial MT"/>
              </a:rPr>
              <a:t>alur </a:t>
            </a:r>
            <a:r>
              <a:rPr sz="2000" spc="120" dirty="0">
                <a:solidFill>
                  <a:srgbClr val="385622"/>
                </a:solidFill>
                <a:latin typeface="Arial MT"/>
                <a:cs typeface="Arial MT"/>
              </a:rPr>
              <a:t>cerita. </a:t>
            </a:r>
            <a:r>
              <a:rPr sz="2000" spc="75" dirty="0">
                <a:solidFill>
                  <a:srgbClr val="385622"/>
                </a:solidFill>
                <a:latin typeface="Arial MT"/>
                <a:cs typeface="Arial MT"/>
              </a:rPr>
              <a:t>Dalam 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bahasa 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komik, 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dialog-dialog 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dimunculkan </a:t>
            </a:r>
            <a:r>
              <a:rPr sz="2000" spc="110" dirty="0">
                <a:solidFill>
                  <a:srgbClr val="385622"/>
                </a:solidFill>
                <a:latin typeface="Arial MT"/>
                <a:cs typeface="Arial MT"/>
              </a:rPr>
              <a:t>secara 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singkat 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dan 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menarik.</a:t>
            </a:r>
            <a:endParaRPr sz="2000">
              <a:latin typeface="Arial MT"/>
              <a:cs typeface="Arial MT"/>
            </a:endParaRPr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460999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7800" y="0"/>
            <a:ext cx="12021820" cy="1554480"/>
            <a:chOff x="177800" y="0"/>
            <a:chExt cx="12021820" cy="1554480"/>
          </a:xfrm>
        </p:grpSpPr>
        <p:sp>
          <p:nvSpPr>
            <p:cNvPr id="3" name="object 3"/>
            <p:cNvSpPr/>
            <p:nvPr/>
          </p:nvSpPr>
          <p:spPr>
            <a:xfrm>
              <a:off x="184150" y="1269"/>
              <a:ext cx="12009120" cy="1541780"/>
            </a:xfrm>
            <a:custGeom>
              <a:avLst/>
              <a:gdLst/>
              <a:ahLst/>
              <a:cxnLst/>
              <a:rect l="l" t="t" r="r" b="b"/>
              <a:pathLst>
                <a:path w="12009120" h="1541780">
                  <a:moveTo>
                    <a:pt x="12009120" y="0"/>
                  </a:moveTo>
                  <a:lnTo>
                    <a:pt x="0" y="0"/>
                  </a:lnTo>
                  <a:lnTo>
                    <a:pt x="0" y="1541779"/>
                  </a:lnTo>
                  <a:lnTo>
                    <a:pt x="12009120" y="1541779"/>
                  </a:lnTo>
                  <a:lnTo>
                    <a:pt x="12009120" y="0"/>
                  </a:lnTo>
                  <a:close/>
                </a:path>
              </a:pathLst>
            </a:custGeom>
            <a:solidFill>
              <a:srgbClr val="E3DE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84150" y="1269"/>
              <a:ext cx="12009120" cy="1541780"/>
            </a:xfrm>
            <a:custGeom>
              <a:avLst/>
              <a:gdLst/>
              <a:ahLst/>
              <a:cxnLst/>
              <a:rect l="l" t="t" r="r" b="b"/>
              <a:pathLst>
                <a:path w="12009120" h="1541780">
                  <a:moveTo>
                    <a:pt x="0" y="1541779"/>
                  </a:moveTo>
                  <a:lnTo>
                    <a:pt x="12009120" y="1541779"/>
                  </a:lnTo>
                  <a:lnTo>
                    <a:pt x="12009120" y="0"/>
                  </a:lnTo>
                  <a:lnTo>
                    <a:pt x="0" y="0"/>
                  </a:lnTo>
                  <a:lnTo>
                    <a:pt x="0" y="1541779"/>
                  </a:lnTo>
                  <a:close/>
                </a:path>
              </a:pathLst>
            </a:custGeom>
            <a:ln w="12700">
              <a:solidFill>
                <a:srgbClr val="E3DEB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1912620" y="3890136"/>
            <a:ext cx="1308100" cy="411480"/>
          </a:xfrm>
          <a:custGeom>
            <a:avLst/>
            <a:gdLst/>
            <a:ahLst/>
            <a:cxnLst/>
            <a:rect l="l" t="t" r="r" b="b"/>
            <a:pathLst>
              <a:path w="1308100" h="411479">
                <a:moveTo>
                  <a:pt x="1308100" y="0"/>
                </a:moveTo>
                <a:lnTo>
                  <a:pt x="0" y="0"/>
                </a:lnTo>
                <a:lnTo>
                  <a:pt x="0" y="411480"/>
                </a:lnTo>
                <a:lnTo>
                  <a:pt x="1308100" y="411480"/>
                </a:lnTo>
                <a:lnTo>
                  <a:pt x="130810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97840" y="964057"/>
            <a:ext cx="1094740" cy="41148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185"/>
              </a:lnSpc>
            </a:pPr>
            <a:r>
              <a:rPr b="0" spc="110" dirty="0">
                <a:latin typeface="Arial MT"/>
                <a:cs typeface="Arial MT"/>
              </a:rPr>
              <a:t>K</a:t>
            </a:r>
            <a:r>
              <a:rPr b="0" spc="135" dirty="0">
                <a:latin typeface="Arial MT"/>
                <a:cs typeface="Arial MT"/>
              </a:rPr>
              <a:t>o</a:t>
            </a:r>
            <a:r>
              <a:rPr b="0" spc="160" dirty="0">
                <a:latin typeface="Arial MT"/>
                <a:cs typeface="Arial MT"/>
              </a:rPr>
              <a:t>mik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712341" y="1030604"/>
            <a:ext cx="943673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menghadirkan</a:t>
            </a:r>
            <a:r>
              <a:rPr sz="2000" spc="20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tokoh</a:t>
            </a:r>
            <a:r>
              <a:rPr sz="2000" spc="204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yang</a:t>
            </a:r>
            <a:r>
              <a:rPr sz="2000" spc="19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25" dirty="0">
                <a:solidFill>
                  <a:srgbClr val="385622"/>
                </a:solidFill>
                <a:latin typeface="Arial MT"/>
                <a:cs typeface="Arial MT"/>
              </a:rPr>
              <a:t>berbicara</a:t>
            </a:r>
            <a:r>
              <a:rPr sz="2000" spc="204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langsung</a:t>
            </a:r>
            <a:r>
              <a:rPr sz="2000" spc="20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lewat</a:t>
            </a:r>
            <a:r>
              <a:rPr sz="2000" spc="18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balon</a:t>
            </a:r>
            <a:r>
              <a:rPr sz="2000" spc="19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75" dirty="0">
                <a:solidFill>
                  <a:srgbClr val="385622"/>
                </a:solidFill>
                <a:latin typeface="Arial MT"/>
                <a:cs typeface="Arial MT"/>
              </a:rPr>
              <a:t>kata,</a:t>
            </a:r>
            <a:r>
              <a:rPr sz="2000" spc="20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sementara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85140" y="1380426"/>
            <a:ext cx="10667365" cy="4325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50100"/>
              </a:lnSpc>
              <a:spcBef>
                <a:spcPts val="100"/>
              </a:spcBef>
            </a:pP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perkataan</a:t>
            </a:r>
            <a:r>
              <a:rPr sz="2000" spc="-3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seorang</a:t>
            </a:r>
            <a:r>
              <a:rPr sz="2000" spc="-1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tokoh</a:t>
            </a:r>
            <a:r>
              <a:rPr sz="2000" spc="-4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pada</a:t>
            </a:r>
            <a:r>
              <a:rPr sz="2000" spc="-4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10" dirty="0">
                <a:solidFill>
                  <a:srgbClr val="385622"/>
                </a:solidFill>
                <a:latin typeface="Arial MT"/>
                <a:cs typeface="Arial MT"/>
              </a:rPr>
              <a:t>cergam</a:t>
            </a:r>
            <a:r>
              <a:rPr sz="2000" spc="-4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dihadirkan</a:t>
            </a:r>
            <a:r>
              <a:rPr sz="2000" spc="-4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pada</a:t>
            </a:r>
            <a:r>
              <a:rPr sz="2000" spc="-4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narasi</a:t>
            </a:r>
            <a:r>
              <a:rPr sz="2000" spc="-1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20" dirty="0">
                <a:solidFill>
                  <a:srgbClr val="385622"/>
                </a:solidFill>
                <a:latin typeface="Arial MT"/>
                <a:cs typeface="Arial MT"/>
              </a:rPr>
              <a:t>cerita,</a:t>
            </a:r>
            <a:r>
              <a:rPr sz="2000" spc="-2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tanpa</a:t>
            </a:r>
            <a:r>
              <a:rPr sz="2000" spc="-4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balon</a:t>
            </a:r>
            <a:r>
              <a:rPr sz="2000" spc="-2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kata </a:t>
            </a:r>
            <a:r>
              <a:rPr sz="2000" spc="-54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dan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20" dirty="0">
                <a:solidFill>
                  <a:srgbClr val="385622"/>
                </a:solidFill>
                <a:latin typeface="Arial MT"/>
                <a:cs typeface="Arial MT"/>
              </a:rPr>
              <a:t>hadir</a:t>
            </a:r>
            <a:r>
              <a:rPr sz="2000" spc="12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14" dirty="0">
                <a:solidFill>
                  <a:srgbClr val="385622"/>
                </a:solidFill>
                <a:latin typeface="Arial MT"/>
                <a:cs typeface="Arial MT"/>
              </a:rPr>
              <a:t>tersendiri</a:t>
            </a:r>
            <a:r>
              <a:rPr sz="2000" spc="12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pada</a:t>
            </a:r>
            <a:r>
              <a:rPr sz="2000" spc="11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bagian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bawah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70" dirty="0">
                <a:solidFill>
                  <a:srgbClr val="385622"/>
                </a:solidFill>
                <a:latin typeface="Arial MT"/>
                <a:cs typeface="Arial MT"/>
              </a:rPr>
              <a:t>gambar.</a:t>
            </a:r>
            <a:r>
              <a:rPr sz="2000" spc="7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14" dirty="0">
                <a:solidFill>
                  <a:srgbClr val="385622"/>
                </a:solidFill>
                <a:latin typeface="Arial MT"/>
                <a:cs typeface="Arial MT"/>
              </a:rPr>
              <a:t>Jadi</a:t>
            </a:r>
            <a:r>
              <a:rPr sz="2000" spc="12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pada</a:t>
            </a:r>
            <a:r>
              <a:rPr sz="2000" spc="11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komik,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30" dirty="0">
                <a:solidFill>
                  <a:srgbClr val="385622"/>
                </a:solidFill>
                <a:latin typeface="Arial MT"/>
                <a:cs typeface="Arial MT"/>
              </a:rPr>
              <a:t>cerita</a:t>
            </a:r>
            <a:r>
              <a:rPr sz="2000" spc="13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bisa </a:t>
            </a:r>
            <a:r>
              <a:rPr sz="2000" spc="-54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dibangun 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dengan 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gerak </a:t>
            </a:r>
            <a:r>
              <a:rPr sz="2000" spc="110" dirty="0">
                <a:solidFill>
                  <a:srgbClr val="385622"/>
                </a:solidFill>
                <a:latin typeface="Arial MT"/>
                <a:cs typeface="Arial MT"/>
              </a:rPr>
              <a:t>tubuh 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tokoh 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dan permainan </a:t>
            </a:r>
            <a:r>
              <a:rPr sz="2000" spc="120" dirty="0">
                <a:solidFill>
                  <a:srgbClr val="385622"/>
                </a:solidFill>
                <a:latin typeface="Arial MT"/>
                <a:cs typeface="Arial MT"/>
              </a:rPr>
              <a:t>bentuk 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panel, 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percakapan tap </a:t>
            </a:r>
            <a:r>
              <a:rPr sz="2000" spc="11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tokoh</a:t>
            </a:r>
            <a:r>
              <a:rPr sz="2000" spc="-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dalam</a:t>
            </a:r>
            <a:r>
              <a:rPr sz="2000" spc="-4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balon</a:t>
            </a:r>
            <a:r>
              <a:rPr sz="2000" spc="-4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70" dirty="0">
                <a:solidFill>
                  <a:srgbClr val="385622"/>
                </a:solidFill>
                <a:latin typeface="Arial MT"/>
                <a:cs typeface="Arial MT"/>
              </a:rPr>
              <a:t>kata</a:t>
            </a:r>
            <a:r>
              <a:rPr sz="2000" spc="-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14" dirty="0">
                <a:solidFill>
                  <a:srgbClr val="385622"/>
                </a:solidFill>
                <a:latin typeface="Arial MT"/>
                <a:cs typeface="Arial MT"/>
              </a:rPr>
              <a:t>serta</a:t>
            </a:r>
            <a:r>
              <a:rPr sz="2000" spc="-4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keterangan</a:t>
            </a:r>
            <a:r>
              <a:rPr sz="2000" spc="4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singkat</a:t>
            </a:r>
            <a:r>
              <a:rPr sz="2000" spc="-2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mengenai</a:t>
            </a:r>
            <a:r>
              <a:rPr sz="200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waktu.</a:t>
            </a:r>
            <a:endParaRPr sz="2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000">
              <a:latin typeface="Arial MT"/>
              <a:cs typeface="Arial MT"/>
            </a:endParaRPr>
          </a:p>
          <a:p>
            <a:pPr marL="12700" marR="8255" algn="just">
              <a:lnSpc>
                <a:spcPct val="147300"/>
              </a:lnSpc>
            </a:pP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Sementara</a:t>
            </a:r>
            <a:r>
              <a:rPr sz="2000" spc="-1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800" spc="145" dirty="0">
                <a:solidFill>
                  <a:srgbClr val="385622"/>
                </a:solidFill>
                <a:latin typeface="Arial MT"/>
                <a:cs typeface="Arial MT"/>
              </a:rPr>
              <a:t>cergam</a:t>
            </a:r>
            <a:r>
              <a:rPr sz="2000" spc="145" dirty="0">
                <a:solidFill>
                  <a:srgbClr val="385622"/>
                </a:solidFill>
                <a:latin typeface="Arial MT"/>
                <a:cs typeface="Arial MT"/>
              </a:rPr>
              <a:t>,</a:t>
            </a:r>
            <a:r>
              <a:rPr sz="2000" spc="-2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30" dirty="0">
                <a:solidFill>
                  <a:srgbClr val="385622"/>
                </a:solidFill>
                <a:latin typeface="Arial MT"/>
                <a:cs typeface="Arial MT"/>
              </a:rPr>
              <a:t>cerita</a:t>
            </a:r>
            <a:r>
              <a:rPr sz="2000" spc="-2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dibangun</a:t>
            </a:r>
            <a:r>
              <a:rPr sz="2000" spc="1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75" dirty="0">
                <a:solidFill>
                  <a:srgbClr val="385622"/>
                </a:solidFill>
                <a:latin typeface="Arial MT"/>
                <a:cs typeface="Arial MT"/>
              </a:rPr>
              <a:t>hanya</a:t>
            </a:r>
            <a:r>
              <a:rPr sz="2000" spc="-1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25" dirty="0">
                <a:solidFill>
                  <a:srgbClr val="385622"/>
                </a:solidFill>
                <a:latin typeface="Arial MT"/>
                <a:cs typeface="Arial MT"/>
              </a:rPr>
              <a:t>dari</a:t>
            </a:r>
            <a:r>
              <a:rPr sz="2000" spc="-1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teks</a:t>
            </a:r>
            <a:r>
              <a:rPr sz="2000" spc="-1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verbal</a:t>
            </a:r>
            <a:r>
              <a:rPr sz="2000" spc="-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10" dirty="0">
                <a:solidFill>
                  <a:srgbClr val="385622"/>
                </a:solidFill>
                <a:latin typeface="Arial MT"/>
                <a:cs typeface="Arial MT"/>
              </a:rPr>
              <a:t>berupa</a:t>
            </a:r>
            <a:r>
              <a:rPr sz="2000" spc="-1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narasi</a:t>
            </a:r>
            <a:r>
              <a:rPr sz="2000" spc="-1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saja</a:t>
            </a:r>
            <a:r>
              <a:rPr sz="2000" spc="-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yang </a:t>
            </a:r>
            <a:r>
              <a:rPr sz="2000" spc="-54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dihadirkan </a:t>
            </a:r>
            <a:r>
              <a:rPr sz="2000" spc="135" dirty="0">
                <a:solidFill>
                  <a:srgbClr val="385622"/>
                </a:solidFill>
                <a:latin typeface="Arial MT"/>
                <a:cs typeface="Arial MT"/>
              </a:rPr>
              <a:t>“diluar </a:t>
            </a:r>
            <a:r>
              <a:rPr sz="2000" spc="114" dirty="0">
                <a:solidFill>
                  <a:srgbClr val="385622"/>
                </a:solidFill>
                <a:latin typeface="Arial MT"/>
                <a:cs typeface="Arial MT"/>
              </a:rPr>
              <a:t>area” </a:t>
            </a:r>
            <a:r>
              <a:rPr sz="2000" spc="75" dirty="0">
                <a:solidFill>
                  <a:srgbClr val="385622"/>
                </a:solidFill>
                <a:latin typeface="Arial MT"/>
                <a:cs typeface="Arial MT"/>
              </a:rPr>
              <a:t>gambar, 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tanpa 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adanya 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permainan 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panel 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dan balon 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kata. 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Komik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menjadi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gambar</a:t>
            </a:r>
            <a:r>
              <a:rPr sz="2000" spc="11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yang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20" dirty="0">
                <a:solidFill>
                  <a:srgbClr val="385622"/>
                </a:solidFill>
                <a:latin typeface="Arial MT"/>
                <a:cs typeface="Arial MT"/>
              </a:rPr>
              <a:t>bercerita,</a:t>
            </a:r>
            <a:r>
              <a:rPr sz="2000" spc="12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sementara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10" dirty="0">
                <a:solidFill>
                  <a:srgbClr val="385622"/>
                </a:solidFill>
                <a:latin typeface="Arial MT"/>
                <a:cs typeface="Arial MT"/>
              </a:rPr>
              <a:t>cergam</a:t>
            </a:r>
            <a:r>
              <a:rPr sz="2000" spc="114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menjadi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30" dirty="0">
                <a:solidFill>
                  <a:srgbClr val="385622"/>
                </a:solidFill>
                <a:latin typeface="Arial MT"/>
                <a:cs typeface="Arial MT"/>
              </a:rPr>
              <a:t>cerita</a:t>
            </a:r>
            <a:r>
              <a:rPr sz="2000" spc="13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yang 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bergambar.</a:t>
            </a:r>
            <a:endParaRPr sz="2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347720" y="0"/>
            <a:ext cx="5539740" cy="1554480"/>
            <a:chOff x="3347720" y="0"/>
            <a:chExt cx="5539740" cy="1554480"/>
          </a:xfrm>
        </p:grpSpPr>
        <p:sp>
          <p:nvSpPr>
            <p:cNvPr id="3" name="object 3"/>
            <p:cNvSpPr/>
            <p:nvPr/>
          </p:nvSpPr>
          <p:spPr>
            <a:xfrm>
              <a:off x="3354070" y="1269"/>
              <a:ext cx="5527040" cy="1541780"/>
            </a:xfrm>
            <a:custGeom>
              <a:avLst/>
              <a:gdLst/>
              <a:ahLst/>
              <a:cxnLst/>
              <a:rect l="l" t="t" r="r" b="b"/>
              <a:pathLst>
                <a:path w="5527040" h="1541780">
                  <a:moveTo>
                    <a:pt x="5527039" y="0"/>
                  </a:moveTo>
                  <a:lnTo>
                    <a:pt x="0" y="0"/>
                  </a:lnTo>
                  <a:lnTo>
                    <a:pt x="0" y="1541779"/>
                  </a:lnTo>
                  <a:lnTo>
                    <a:pt x="5527039" y="1541779"/>
                  </a:lnTo>
                  <a:lnTo>
                    <a:pt x="5527039" y="0"/>
                  </a:lnTo>
                  <a:close/>
                </a:path>
              </a:pathLst>
            </a:custGeom>
            <a:solidFill>
              <a:srgbClr val="E3DE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354070" y="1269"/>
              <a:ext cx="5527040" cy="1541780"/>
            </a:xfrm>
            <a:custGeom>
              <a:avLst/>
              <a:gdLst/>
              <a:ahLst/>
              <a:cxnLst/>
              <a:rect l="l" t="t" r="r" b="b"/>
              <a:pathLst>
                <a:path w="5527040" h="1541780">
                  <a:moveTo>
                    <a:pt x="0" y="1541779"/>
                  </a:moveTo>
                  <a:lnTo>
                    <a:pt x="5527039" y="1541779"/>
                  </a:lnTo>
                  <a:lnTo>
                    <a:pt x="5527039" y="0"/>
                  </a:lnTo>
                  <a:lnTo>
                    <a:pt x="0" y="0"/>
                  </a:lnTo>
                  <a:lnTo>
                    <a:pt x="0" y="1541779"/>
                  </a:lnTo>
                  <a:close/>
                </a:path>
              </a:pathLst>
            </a:custGeom>
            <a:ln w="12700">
              <a:solidFill>
                <a:srgbClr val="E3DEB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230876" y="679196"/>
            <a:ext cx="159639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0" spc="45" dirty="0">
                <a:latin typeface="Arial MT"/>
                <a:cs typeface="Arial MT"/>
              </a:rPr>
              <a:t>T</a:t>
            </a:r>
            <a:r>
              <a:rPr sz="3200" b="0" spc="120" dirty="0">
                <a:latin typeface="Arial MT"/>
                <a:cs typeface="Arial MT"/>
              </a:rPr>
              <a:t>U</a:t>
            </a:r>
            <a:r>
              <a:rPr sz="3200" b="0" spc="-60" dirty="0">
                <a:latin typeface="Arial MT"/>
                <a:cs typeface="Arial MT"/>
              </a:rPr>
              <a:t>G</a:t>
            </a:r>
            <a:r>
              <a:rPr sz="3200" b="0" spc="75" dirty="0">
                <a:latin typeface="Arial MT"/>
                <a:cs typeface="Arial MT"/>
              </a:rPr>
              <a:t>A</a:t>
            </a:r>
            <a:r>
              <a:rPr sz="3200" b="0" spc="80" dirty="0">
                <a:latin typeface="Arial MT"/>
                <a:cs typeface="Arial MT"/>
              </a:rPr>
              <a:t>S</a:t>
            </a:r>
            <a:r>
              <a:rPr sz="3200" b="0" spc="175" dirty="0">
                <a:latin typeface="Arial MT"/>
                <a:cs typeface="Arial MT"/>
              </a:rPr>
              <a:t>!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2140" y="1519300"/>
            <a:ext cx="10690225" cy="2312670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160020" indent="-147955">
              <a:lnSpc>
                <a:spcPct val="100000"/>
              </a:lnSpc>
              <a:spcBef>
                <a:spcPts val="1300"/>
              </a:spcBef>
              <a:buChar char="-"/>
              <a:tabLst>
                <a:tab pos="160655" algn="l"/>
              </a:tabLst>
            </a:pP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Merancang</a:t>
            </a:r>
            <a:r>
              <a:rPr sz="2000" spc="1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30" dirty="0">
                <a:solidFill>
                  <a:srgbClr val="385622"/>
                </a:solidFill>
                <a:latin typeface="Arial MT"/>
                <a:cs typeface="Arial MT"/>
              </a:rPr>
              <a:t>cerita</a:t>
            </a:r>
            <a:r>
              <a:rPr sz="2000" spc="-5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10" dirty="0">
                <a:solidFill>
                  <a:srgbClr val="385622"/>
                </a:solidFill>
                <a:latin typeface="Arial MT"/>
                <a:cs typeface="Arial MT"/>
              </a:rPr>
              <a:t>bergambar</a:t>
            </a:r>
            <a:r>
              <a:rPr sz="2000" spc="-2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tentang</a:t>
            </a:r>
            <a:r>
              <a:rPr sz="2000" spc="2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30" dirty="0">
                <a:solidFill>
                  <a:srgbClr val="385622"/>
                </a:solidFill>
                <a:latin typeface="Arial MT"/>
                <a:cs typeface="Arial MT"/>
              </a:rPr>
              <a:t>cerita</a:t>
            </a:r>
            <a:r>
              <a:rPr sz="2000" spc="-5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rakyat</a:t>
            </a:r>
            <a:r>
              <a:rPr sz="200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yang</a:t>
            </a:r>
            <a:r>
              <a:rPr sz="2000" spc="-2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ada</a:t>
            </a:r>
            <a:r>
              <a:rPr sz="2000" spc="-6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20" dirty="0">
                <a:solidFill>
                  <a:srgbClr val="385622"/>
                </a:solidFill>
                <a:latin typeface="Arial MT"/>
                <a:cs typeface="Arial MT"/>
              </a:rPr>
              <a:t>di</a:t>
            </a:r>
            <a:r>
              <a:rPr sz="2000" spc="-8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provinsi</a:t>
            </a:r>
            <a:r>
              <a:rPr sz="2000" spc="-3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Lampung.</a:t>
            </a:r>
            <a:endParaRPr sz="2000">
              <a:latin typeface="Arial MT"/>
              <a:cs typeface="Arial MT"/>
            </a:endParaRPr>
          </a:p>
          <a:p>
            <a:pPr marL="12700" marR="5080">
              <a:lnSpc>
                <a:spcPct val="150000"/>
              </a:lnSpc>
              <a:spcBef>
                <a:spcPts val="5"/>
              </a:spcBef>
              <a:buChar char="-"/>
              <a:tabLst>
                <a:tab pos="224154" algn="l"/>
                <a:tab pos="2697480" algn="l"/>
                <a:tab pos="5339715" algn="l"/>
                <a:tab pos="7641590" algn="l"/>
                <a:tab pos="9218930" algn="l"/>
              </a:tabLst>
            </a:pPr>
            <a:r>
              <a:rPr sz="2000" spc="60" dirty="0">
                <a:solidFill>
                  <a:srgbClr val="385622"/>
                </a:solidFill>
                <a:latin typeface="Arial MT"/>
                <a:cs typeface="Arial MT"/>
              </a:rPr>
              <a:t>G</a:t>
            </a:r>
            <a:r>
              <a:rPr sz="2000" spc="5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g</a:t>
            </a:r>
            <a:r>
              <a:rPr sz="2000" spc="65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s</a:t>
            </a:r>
            <a:r>
              <a:rPr sz="2000" spc="65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n</a:t>
            </a:r>
            <a:r>
              <a:rPr sz="200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-12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10" dirty="0">
                <a:solidFill>
                  <a:srgbClr val="385622"/>
                </a:solidFill>
                <a:latin typeface="Arial MT"/>
                <a:cs typeface="Arial MT"/>
              </a:rPr>
              <a:t>i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si</a:t>
            </a:r>
            <a:r>
              <a:rPr sz="200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-114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75" dirty="0">
                <a:solidFill>
                  <a:srgbClr val="385622"/>
                </a:solidFill>
                <a:latin typeface="Arial MT"/>
                <a:cs typeface="Arial MT"/>
              </a:rPr>
              <a:t>c</a:t>
            </a:r>
            <a:r>
              <a:rPr sz="2000" spc="65" dirty="0">
                <a:solidFill>
                  <a:srgbClr val="385622"/>
                </a:solidFill>
                <a:latin typeface="Arial MT"/>
                <a:cs typeface="Arial MT"/>
              </a:rPr>
              <a:t>e</a:t>
            </a:r>
            <a:r>
              <a:rPr sz="2000" spc="180" dirty="0">
                <a:solidFill>
                  <a:srgbClr val="385622"/>
                </a:solidFill>
                <a:latin typeface="Arial MT"/>
                <a:cs typeface="Arial MT"/>
              </a:rPr>
              <a:t>r</a:t>
            </a:r>
            <a:r>
              <a:rPr sz="2000" spc="140" dirty="0">
                <a:solidFill>
                  <a:srgbClr val="385622"/>
                </a:solidFill>
                <a:latin typeface="Arial MT"/>
                <a:cs typeface="Arial MT"/>
              </a:rPr>
              <a:t>it</a:t>
            </a:r>
            <a:r>
              <a:rPr sz="2000" spc="75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dirty="0">
                <a:solidFill>
                  <a:srgbClr val="385622"/>
                </a:solidFill>
                <a:latin typeface="Arial MT"/>
                <a:cs typeface="Arial MT"/>
              </a:rPr>
              <a:t>	</a:t>
            </a:r>
            <a:r>
              <a:rPr sz="2000" spc="140" dirty="0">
                <a:solidFill>
                  <a:srgbClr val="385622"/>
                </a:solidFill>
                <a:latin typeface="Arial MT"/>
                <a:cs typeface="Arial MT"/>
              </a:rPr>
              <a:t>d</a:t>
            </a:r>
            <a:r>
              <a:rPr sz="2000" spc="70" dirty="0">
                <a:solidFill>
                  <a:srgbClr val="385622"/>
                </a:solidFill>
                <a:latin typeface="Arial MT"/>
                <a:cs typeface="Arial MT"/>
              </a:rPr>
              <a:t>is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e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s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u</a:t>
            </a:r>
            <a:r>
              <a:rPr sz="2000" spc="65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75" dirty="0">
                <a:solidFill>
                  <a:srgbClr val="385622"/>
                </a:solidFill>
                <a:latin typeface="Arial MT"/>
                <a:cs typeface="Arial MT"/>
              </a:rPr>
              <a:t>i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k</a:t>
            </a:r>
            <a:r>
              <a:rPr sz="2000" spc="65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n</a:t>
            </a:r>
            <a:r>
              <a:rPr sz="200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-114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40" dirty="0">
                <a:solidFill>
                  <a:srgbClr val="385622"/>
                </a:solidFill>
                <a:latin typeface="Arial MT"/>
                <a:cs typeface="Arial MT"/>
              </a:rPr>
              <a:t>d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e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ng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n</a:t>
            </a:r>
            <a:r>
              <a:rPr sz="2000" dirty="0">
                <a:solidFill>
                  <a:srgbClr val="385622"/>
                </a:solidFill>
                <a:latin typeface="Arial MT"/>
                <a:cs typeface="Arial MT"/>
              </a:rPr>
              <a:t>	</a:t>
            </a:r>
            <a:r>
              <a:rPr sz="2000" spc="55" dirty="0">
                <a:solidFill>
                  <a:srgbClr val="385622"/>
                </a:solidFill>
                <a:latin typeface="Arial MT"/>
                <a:cs typeface="Arial MT"/>
              </a:rPr>
              <a:t>v</a:t>
            </a:r>
            <a:r>
              <a:rPr sz="2000" spc="65" dirty="0">
                <a:solidFill>
                  <a:srgbClr val="385622"/>
                </a:solidFill>
                <a:latin typeface="Arial MT"/>
                <a:cs typeface="Arial MT"/>
              </a:rPr>
              <a:t>e</a:t>
            </a:r>
            <a:r>
              <a:rPr sz="2000" spc="170" dirty="0">
                <a:solidFill>
                  <a:srgbClr val="385622"/>
                </a:solidFill>
                <a:latin typeface="Arial MT"/>
                <a:cs typeface="Arial MT"/>
              </a:rPr>
              <a:t>r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si</a:t>
            </a:r>
            <a:r>
              <a:rPr sz="200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-12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75" dirty="0">
                <a:solidFill>
                  <a:srgbClr val="385622"/>
                </a:solidFill>
                <a:latin typeface="Arial MT"/>
                <a:cs typeface="Arial MT"/>
              </a:rPr>
              <a:t>c</a:t>
            </a:r>
            <a:r>
              <a:rPr sz="2000" spc="65" dirty="0">
                <a:solidFill>
                  <a:srgbClr val="385622"/>
                </a:solidFill>
                <a:latin typeface="Arial MT"/>
                <a:cs typeface="Arial MT"/>
              </a:rPr>
              <a:t>e</a:t>
            </a:r>
            <a:r>
              <a:rPr sz="2000" spc="180" dirty="0">
                <a:solidFill>
                  <a:srgbClr val="385622"/>
                </a:solidFill>
                <a:latin typeface="Arial MT"/>
                <a:cs typeface="Arial MT"/>
              </a:rPr>
              <a:t>r</a:t>
            </a:r>
            <a:r>
              <a:rPr sz="2000" spc="140" dirty="0">
                <a:solidFill>
                  <a:srgbClr val="385622"/>
                </a:solidFill>
                <a:latin typeface="Arial MT"/>
                <a:cs typeface="Arial MT"/>
              </a:rPr>
              <a:t>it</a:t>
            </a:r>
            <a:r>
              <a:rPr sz="2000" spc="75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-114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75" dirty="0">
                <a:solidFill>
                  <a:srgbClr val="385622"/>
                </a:solidFill>
                <a:latin typeface="Arial MT"/>
                <a:cs typeface="Arial MT"/>
              </a:rPr>
              <a:t>y</a:t>
            </a:r>
            <a:r>
              <a:rPr sz="2000" spc="65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n</a:t>
            </a:r>
            <a:r>
              <a:rPr sz="2000" spc="135" dirty="0">
                <a:solidFill>
                  <a:srgbClr val="385622"/>
                </a:solidFill>
                <a:latin typeface="Arial MT"/>
                <a:cs typeface="Arial MT"/>
              </a:rPr>
              <a:t>g</a:t>
            </a:r>
            <a:r>
              <a:rPr sz="2000" dirty="0">
                <a:solidFill>
                  <a:srgbClr val="385622"/>
                </a:solidFill>
                <a:latin typeface="Arial MT"/>
                <a:cs typeface="Arial MT"/>
              </a:rPr>
              <a:t>	</a:t>
            </a:r>
            <a:r>
              <a:rPr sz="2000" spc="75" dirty="0">
                <a:solidFill>
                  <a:srgbClr val="385622"/>
                </a:solidFill>
                <a:latin typeface="Arial MT"/>
                <a:cs typeface="Arial MT"/>
              </a:rPr>
              <a:t>s</a:t>
            </a:r>
            <a:r>
              <a:rPr sz="2000" spc="50" dirty="0">
                <a:solidFill>
                  <a:srgbClr val="385622"/>
                </a:solidFill>
                <a:latin typeface="Arial MT"/>
                <a:cs typeface="Arial MT"/>
              </a:rPr>
              <a:t>e</a:t>
            </a:r>
            <a:r>
              <a:rPr sz="2000" spc="145" dirty="0">
                <a:solidFill>
                  <a:srgbClr val="385622"/>
                </a:solidFill>
                <a:latin typeface="Arial MT"/>
                <a:cs typeface="Arial MT"/>
              </a:rPr>
              <a:t>b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e</a:t>
            </a:r>
            <a:r>
              <a:rPr sz="2000" spc="70" dirty="0">
                <a:solidFill>
                  <a:srgbClr val="385622"/>
                </a:solidFill>
                <a:latin typeface="Arial MT"/>
                <a:cs typeface="Arial MT"/>
              </a:rPr>
              <a:t>n</a:t>
            </a:r>
            <a:r>
              <a:rPr sz="2000" spc="170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120" dirty="0">
                <a:solidFill>
                  <a:srgbClr val="385622"/>
                </a:solidFill>
                <a:latin typeface="Arial MT"/>
                <a:cs typeface="Arial MT"/>
              </a:rPr>
              <a:t>r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n</a:t>
            </a:r>
            <a:r>
              <a:rPr sz="2000" spc="55" dirty="0">
                <a:solidFill>
                  <a:srgbClr val="385622"/>
                </a:solidFill>
                <a:latin typeface="Arial MT"/>
                <a:cs typeface="Arial MT"/>
              </a:rPr>
              <a:t>y</a:t>
            </a:r>
            <a:r>
              <a:rPr sz="2000" spc="75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dirty="0">
                <a:solidFill>
                  <a:srgbClr val="385622"/>
                </a:solidFill>
                <a:latin typeface="Arial MT"/>
                <a:cs typeface="Arial MT"/>
              </a:rPr>
              <a:t>	</a:t>
            </a:r>
            <a:r>
              <a:rPr sz="2000" spc="30" dirty="0">
                <a:solidFill>
                  <a:srgbClr val="385622"/>
                </a:solidFill>
                <a:latin typeface="Arial MT"/>
                <a:cs typeface="Arial MT"/>
              </a:rPr>
              <a:t>(</a:t>
            </a:r>
            <a:r>
              <a:rPr sz="2000" spc="195" dirty="0">
                <a:solidFill>
                  <a:srgbClr val="385622"/>
                </a:solidFill>
                <a:latin typeface="Arial MT"/>
                <a:cs typeface="Arial MT"/>
              </a:rPr>
              <a:t>c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n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t</a:t>
            </a:r>
            <a:r>
              <a:rPr sz="2000" spc="170" dirty="0">
                <a:solidFill>
                  <a:srgbClr val="385622"/>
                </a:solidFill>
                <a:latin typeface="Arial MT"/>
                <a:cs typeface="Arial MT"/>
              </a:rPr>
              <a:t>u</a:t>
            </a:r>
            <a:r>
              <a:rPr sz="2000" spc="110" dirty="0">
                <a:solidFill>
                  <a:srgbClr val="385622"/>
                </a:solidFill>
                <a:latin typeface="Arial MT"/>
                <a:cs typeface="Arial MT"/>
              </a:rPr>
              <a:t>m</a:t>
            </a:r>
            <a:r>
              <a:rPr sz="2000" spc="60" dirty="0">
                <a:solidFill>
                  <a:srgbClr val="385622"/>
                </a:solidFill>
                <a:latin typeface="Arial MT"/>
                <a:cs typeface="Arial MT"/>
              </a:rPr>
              <a:t>k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60" dirty="0">
                <a:solidFill>
                  <a:srgbClr val="385622"/>
                </a:solidFill>
                <a:latin typeface="Arial MT"/>
                <a:cs typeface="Arial MT"/>
              </a:rPr>
              <a:t>n  </a:t>
            </a:r>
            <a:r>
              <a:rPr sz="2000" spc="114" dirty="0">
                <a:solidFill>
                  <a:srgbClr val="385622"/>
                </a:solidFill>
                <a:latin typeface="Arial MT"/>
                <a:cs typeface="Arial MT"/>
              </a:rPr>
              <a:t>sumber</a:t>
            </a:r>
            <a:r>
              <a:rPr sz="2000" spc="-5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cerita).</a:t>
            </a:r>
            <a:endParaRPr sz="2000">
              <a:latin typeface="Arial MT"/>
              <a:cs typeface="Arial MT"/>
            </a:endParaRPr>
          </a:p>
          <a:p>
            <a:pPr marL="12700" marR="7620">
              <a:lnSpc>
                <a:spcPct val="150000"/>
              </a:lnSpc>
              <a:buChar char="-"/>
              <a:tabLst>
                <a:tab pos="238760" algn="l"/>
                <a:tab pos="239395" algn="l"/>
                <a:tab pos="1231900" algn="l"/>
                <a:tab pos="2057400" algn="l"/>
                <a:tab pos="3078480" algn="l"/>
                <a:tab pos="4290695" algn="l"/>
                <a:tab pos="5034915" algn="l"/>
                <a:tab pos="6233795" algn="l"/>
                <a:tab pos="6968490" algn="l"/>
                <a:tab pos="8878570" algn="l"/>
                <a:tab pos="9641205" algn="l"/>
              </a:tabLst>
            </a:pPr>
            <a:r>
              <a:rPr sz="2000" spc="35" dirty="0">
                <a:solidFill>
                  <a:srgbClr val="385622"/>
                </a:solidFill>
                <a:latin typeface="Arial MT"/>
                <a:cs typeface="Arial MT"/>
              </a:rPr>
              <a:t>O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u</a:t>
            </a:r>
            <a:r>
              <a:rPr sz="2000" spc="140" dirty="0">
                <a:solidFill>
                  <a:srgbClr val="385622"/>
                </a:solidFill>
                <a:latin typeface="Arial MT"/>
                <a:cs typeface="Arial MT"/>
              </a:rPr>
              <a:t>tp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u</a:t>
            </a:r>
            <a:r>
              <a:rPr sz="2000" spc="150" dirty="0">
                <a:solidFill>
                  <a:srgbClr val="385622"/>
                </a:solidFill>
                <a:latin typeface="Arial MT"/>
                <a:cs typeface="Arial MT"/>
              </a:rPr>
              <a:t>t</a:t>
            </a:r>
            <a:r>
              <a:rPr sz="2000" dirty="0">
                <a:solidFill>
                  <a:srgbClr val="385622"/>
                </a:solidFill>
                <a:latin typeface="Arial MT"/>
                <a:cs typeface="Arial MT"/>
              </a:rPr>
              <a:t>	</a:t>
            </a:r>
            <a:r>
              <a:rPr sz="2000" spc="55" dirty="0">
                <a:solidFill>
                  <a:srgbClr val="385622"/>
                </a:solidFill>
                <a:latin typeface="Arial MT"/>
                <a:cs typeface="Arial MT"/>
              </a:rPr>
              <a:t>k</a:t>
            </a:r>
            <a:r>
              <a:rPr sz="2000" spc="65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120" dirty="0">
                <a:solidFill>
                  <a:srgbClr val="385622"/>
                </a:solidFill>
                <a:latin typeface="Arial MT"/>
                <a:cs typeface="Arial MT"/>
              </a:rPr>
              <a:t>rya</a:t>
            </a:r>
            <a:r>
              <a:rPr sz="2000" dirty="0">
                <a:solidFill>
                  <a:srgbClr val="385622"/>
                </a:solidFill>
                <a:latin typeface="Arial MT"/>
                <a:cs typeface="Arial MT"/>
              </a:rPr>
              <a:t>	</a:t>
            </a:r>
            <a:r>
              <a:rPr sz="2000" spc="140" dirty="0">
                <a:solidFill>
                  <a:srgbClr val="385622"/>
                </a:solidFill>
                <a:latin typeface="Arial MT"/>
                <a:cs typeface="Arial MT"/>
              </a:rPr>
              <a:t>b</a:t>
            </a:r>
            <a:r>
              <a:rPr sz="2000" spc="65" dirty="0">
                <a:solidFill>
                  <a:srgbClr val="385622"/>
                </a:solidFill>
                <a:latin typeface="Arial MT"/>
                <a:cs typeface="Arial MT"/>
              </a:rPr>
              <a:t>e</a:t>
            </a:r>
            <a:r>
              <a:rPr sz="2000" spc="170" dirty="0">
                <a:solidFill>
                  <a:srgbClr val="385622"/>
                </a:solidFill>
                <a:latin typeface="Arial MT"/>
                <a:cs typeface="Arial MT"/>
              </a:rPr>
              <a:t>r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u</a:t>
            </a:r>
            <a:r>
              <a:rPr sz="2000" spc="140" dirty="0">
                <a:solidFill>
                  <a:srgbClr val="385622"/>
                </a:solidFill>
                <a:latin typeface="Arial MT"/>
                <a:cs typeface="Arial MT"/>
              </a:rPr>
              <a:t>p</a:t>
            </a:r>
            <a:r>
              <a:rPr sz="2000" spc="75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dirty="0">
                <a:solidFill>
                  <a:srgbClr val="385622"/>
                </a:solidFill>
                <a:latin typeface="Arial MT"/>
                <a:cs typeface="Arial MT"/>
              </a:rPr>
              <a:t>	</a:t>
            </a:r>
            <a:r>
              <a:rPr sz="2000" spc="195" dirty="0">
                <a:solidFill>
                  <a:srgbClr val="385622"/>
                </a:solidFill>
                <a:latin typeface="Arial MT"/>
                <a:cs typeface="Arial MT"/>
              </a:rPr>
              <a:t>c</a:t>
            </a:r>
            <a:r>
              <a:rPr sz="2000" spc="170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20" dirty="0">
                <a:solidFill>
                  <a:srgbClr val="385622"/>
                </a:solidFill>
                <a:latin typeface="Arial MT"/>
                <a:cs typeface="Arial MT"/>
              </a:rPr>
              <a:t>r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o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us</a:t>
            </a:r>
            <a:r>
              <a:rPr sz="2000" spc="114" dirty="0">
                <a:solidFill>
                  <a:srgbClr val="385622"/>
                </a:solidFill>
                <a:latin typeface="Arial MT"/>
                <a:cs typeface="Arial MT"/>
              </a:rPr>
              <a:t>e</a:t>
            </a:r>
            <a:r>
              <a:rPr sz="2000" spc="45" dirty="0">
                <a:solidFill>
                  <a:srgbClr val="385622"/>
                </a:solidFill>
                <a:latin typeface="Arial MT"/>
                <a:cs typeface="Arial MT"/>
              </a:rPr>
              <a:t>l</a:t>
            </a:r>
            <a:r>
              <a:rPr sz="2000" dirty="0">
                <a:solidFill>
                  <a:srgbClr val="385622"/>
                </a:solidFill>
                <a:latin typeface="Arial MT"/>
                <a:cs typeface="Arial MT"/>
              </a:rPr>
              <a:t>	</a:t>
            </a:r>
            <a:r>
              <a:rPr sz="2000" spc="55" dirty="0">
                <a:solidFill>
                  <a:srgbClr val="385622"/>
                </a:solidFill>
                <a:latin typeface="Arial MT"/>
                <a:cs typeface="Arial MT"/>
              </a:rPr>
              <a:t>y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n</a:t>
            </a:r>
            <a:r>
              <a:rPr sz="2000" spc="135" dirty="0">
                <a:solidFill>
                  <a:srgbClr val="385622"/>
                </a:solidFill>
                <a:latin typeface="Arial MT"/>
                <a:cs typeface="Arial MT"/>
              </a:rPr>
              <a:t>g</a:t>
            </a:r>
            <a:r>
              <a:rPr sz="2000" dirty="0">
                <a:solidFill>
                  <a:srgbClr val="385622"/>
                </a:solidFill>
                <a:latin typeface="Arial MT"/>
                <a:cs typeface="Arial MT"/>
              </a:rPr>
              <a:t>	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n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n</a:t>
            </a:r>
            <a:r>
              <a:rPr sz="2000" spc="140" dirty="0">
                <a:solidFill>
                  <a:srgbClr val="385622"/>
                </a:solidFill>
                <a:latin typeface="Arial MT"/>
                <a:cs typeface="Arial MT"/>
              </a:rPr>
              <a:t>t</a:t>
            </a:r>
            <a:r>
              <a:rPr sz="2000" spc="110" dirty="0">
                <a:solidFill>
                  <a:srgbClr val="385622"/>
                </a:solidFill>
                <a:latin typeface="Arial MT"/>
                <a:cs typeface="Arial MT"/>
              </a:rPr>
              <a:t>i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n</a:t>
            </a:r>
            <a:r>
              <a:rPr sz="2000" spc="55" dirty="0">
                <a:solidFill>
                  <a:srgbClr val="385622"/>
                </a:solidFill>
                <a:latin typeface="Arial MT"/>
                <a:cs typeface="Arial MT"/>
              </a:rPr>
              <a:t>y</a:t>
            </a:r>
            <a:r>
              <a:rPr sz="2000" spc="75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dirty="0">
                <a:solidFill>
                  <a:srgbClr val="385622"/>
                </a:solidFill>
                <a:latin typeface="Arial MT"/>
                <a:cs typeface="Arial MT"/>
              </a:rPr>
              <a:t>	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60" dirty="0">
                <a:solidFill>
                  <a:srgbClr val="385622"/>
                </a:solidFill>
                <a:latin typeface="Arial MT"/>
                <a:cs typeface="Arial MT"/>
              </a:rPr>
              <a:t>k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n</a:t>
            </a:r>
            <a:r>
              <a:rPr sz="2000" dirty="0">
                <a:solidFill>
                  <a:srgbClr val="385622"/>
                </a:solidFill>
                <a:latin typeface="Arial MT"/>
                <a:cs typeface="Arial MT"/>
              </a:rPr>
              <a:t>	</a:t>
            </a:r>
            <a:r>
              <a:rPr sz="2000" spc="140" dirty="0">
                <a:solidFill>
                  <a:srgbClr val="385622"/>
                </a:solidFill>
                <a:latin typeface="Arial MT"/>
                <a:cs typeface="Arial MT"/>
              </a:rPr>
              <a:t>d</a:t>
            </a:r>
            <a:r>
              <a:rPr sz="2000" spc="65" dirty="0">
                <a:solidFill>
                  <a:srgbClr val="385622"/>
                </a:solidFill>
                <a:latin typeface="Arial MT"/>
                <a:cs typeface="Arial MT"/>
              </a:rPr>
              <a:t>i</a:t>
            </a:r>
            <a:r>
              <a:rPr sz="2000" spc="170" dirty="0">
                <a:solidFill>
                  <a:srgbClr val="385622"/>
                </a:solidFill>
                <a:latin typeface="Arial MT"/>
                <a:cs typeface="Arial MT"/>
              </a:rPr>
              <a:t>p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u</a:t>
            </a:r>
            <a:r>
              <a:rPr sz="2000" spc="125" dirty="0">
                <a:solidFill>
                  <a:srgbClr val="385622"/>
                </a:solidFill>
                <a:latin typeface="Arial MT"/>
                <a:cs typeface="Arial MT"/>
              </a:rPr>
              <a:t>b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li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k</a:t>
            </a:r>
            <a:r>
              <a:rPr sz="2000" spc="65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si</a:t>
            </a:r>
            <a:r>
              <a:rPr sz="2000" spc="35" dirty="0">
                <a:solidFill>
                  <a:srgbClr val="385622"/>
                </a:solidFill>
                <a:latin typeface="Arial MT"/>
                <a:cs typeface="Arial MT"/>
              </a:rPr>
              <a:t>k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n</a:t>
            </a:r>
            <a:r>
              <a:rPr sz="2000" dirty="0">
                <a:solidFill>
                  <a:srgbClr val="385622"/>
                </a:solidFill>
                <a:latin typeface="Arial MT"/>
                <a:cs typeface="Arial MT"/>
              </a:rPr>
              <a:t>	</a:t>
            </a:r>
            <a:r>
              <a:rPr sz="2000" spc="140" dirty="0">
                <a:solidFill>
                  <a:srgbClr val="385622"/>
                </a:solidFill>
                <a:latin typeface="Arial MT"/>
                <a:cs typeface="Arial MT"/>
              </a:rPr>
              <a:t>p</a:t>
            </a:r>
            <a:r>
              <a:rPr sz="2000" spc="65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140" dirty="0">
                <a:solidFill>
                  <a:srgbClr val="385622"/>
                </a:solidFill>
                <a:latin typeface="Arial MT"/>
                <a:cs typeface="Arial MT"/>
              </a:rPr>
              <a:t>d</a:t>
            </a:r>
            <a:r>
              <a:rPr sz="2000" spc="75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dirty="0">
                <a:solidFill>
                  <a:srgbClr val="385622"/>
                </a:solidFill>
                <a:latin typeface="Arial MT"/>
                <a:cs typeface="Arial MT"/>
              </a:rPr>
              <a:t>	</a:t>
            </a:r>
            <a:r>
              <a:rPr sz="2000" spc="140" dirty="0">
                <a:solidFill>
                  <a:srgbClr val="385622"/>
                </a:solidFill>
                <a:latin typeface="Arial MT"/>
                <a:cs typeface="Arial MT"/>
              </a:rPr>
              <a:t>p</a:t>
            </a:r>
            <a:r>
              <a:rPr sz="2000" spc="110" dirty="0">
                <a:solidFill>
                  <a:srgbClr val="385622"/>
                </a:solidFill>
                <a:latin typeface="Arial MT"/>
                <a:cs typeface="Arial MT"/>
              </a:rPr>
              <a:t>l</a:t>
            </a:r>
            <a:r>
              <a:rPr sz="2000" spc="5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160" dirty="0">
                <a:solidFill>
                  <a:srgbClr val="385622"/>
                </a:solidFill>
                <a:latin typeface="Arial MT"/>
                <a:cs typeface="Arial MT"/>
              </a:rPr>
              <a:t>t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f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o</a:t>
            </a:r>
            <a:r>
              <a:rPr sz="2000" spc="114" dirty="0">
                <a:solidFill>
                  <a:srgbClr val="385622"/>
                </a:solidFill>
                <a:latin typeface="Arial MT"/>
                <a:cs typeface="Arial MT"/>
              </a:rPr>
              <a:t>rm  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Instagram</a:t>
            </a:r>
            <a:r>
              <a:rPr sz="2000" spc="-4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berjumlah</a:t>
            </a:r>
            <a:r>
              <a:rPr sz="2000" spc="-2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70" dirty="0">
                <a:solidFill>
                  <a:srgbClr val="385622"/>
                </a:solidFill>
                <a:latin typeface="Arial MT"/>
                <a:cs typeface="Arial MT"/>
              </a:rPr>
              <a:t>10</a:t>
            </a:r>
            <a:r>
              <a:rPr sz="2000" spc="-4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halaman</a:t>
            </a:r>
            <a:r>
              <a:rPr sz="2000" spc="-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50" dirty="0">
                <a:solidFill>
                  <a:srgbClr val="385622"/>
                </a:solidFill>
                <a:latin typeface="Arial MT"/>
                <a:cs typeface="Arial MT"/>
              </a:rPr>
              <a:t>(1</a:t>
            </a:r>
            <a:r>
              <a:rPr sz="2000" spc="-4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70" dirty="0">
                <a:solidFill>
                  <a:srgbClr val="385622"/>
                </a:solidFill>
                <a:latin typeface="Arial MT"/>
                <a:cs typeface="Arial MT"/>
              </a:rPr>
              <a:t>cover,</a:t>
            </a:r>
            <a:r>
              <a:rPr sz="2000" spc="-6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75" dirty="0">
                <a:solidFill>
                  <a:srgbClr val="385622"/>
                </a:solidFill>
                <a:latin typeface="Arial MT"/>
                <a:cs typeface="Arial MT"/>
              </a:rPr>
              <a:t>9</a:t>
            </a:r>
            <a:r>
              <a:rPr sz="2000" spc="-4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isi</a:t>
            </a:r>
            <a:r>
              <a:rPr sz="2000" spc="-6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cerita).</a:t>
            </a:r>
            <a:endParaRPr sz="2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0225" y="1605279"/>
            <a:ext cx="211963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34440" algn="l"/>
              </a:tabLst>
            </a:pPr>
            <a:r>
              <a:rPr sz="2000" spc="45" dirty="0">
                <a:solidFill>
                  <a:srgbClr val="385622"/>
                </a:solidFill>
                <a:latin typeface="Arial MT"/>
                <a:cs typeface="Arial MT"/>
              </a:rPr>
              <a:t>M</a:t>
            </a:r>
            <a:r>
              <a:rPr sz="2000" spc="15" dirty="0">
                <a:solidFill>
                  <a:srgbClr val="385622"/>
                </a:solidFill>
                <a:latin typeface="Arial MT"/>
                <a:cs typeface="Arial MT"/>
              </a:rPr>
              <a:t>e</a:t>
            </a:r>
            <a:r>
              <a:rPr sz="2000" spc="65" dirty="0">
                <a:solidFill>
                  <a:srgbClr val="385622"/>
                </a:solidFill>
                <a:latin typeface="Arial MT"/>
                <a:cs typeface="Arial MT"/>
              </a:rPr>
              <a:t>n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u</a:t>
            </a:r>
            <a:r>
              <a:rPr sz="2000" spc="150" dirty="0">
                <a:solidFill>
                  <a:srgbClr val="385622"/>
                </a:solidFill>
                <a:latin typeface="Arial MT"/>
                <a:cs typeface="Arial MT"/>
              </a:rPr>
              <a:t>r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u</a:t>
            </a:r>
            <a:r>
              <a:rPr sz="2000" spc="150" dirty="0">
                <a:solidFill>
                  <a:srgbClr val="385622"/>
                </a:solidFill>
                <a:latin typeface="Arial MT"/>
                <a:cs typeface="Arial MT"/>
              </a:rPr>
              <a:t>t</a:t>
            </a:r>
            <a:r>
              <a:rPr sz="2000" dirty="0">
                <a:solidFill>
                  <a:srgbClr val="385622"/>
                </a:solidFill>
                <a:latin typeface="Arial MT"/>
                <a:cs typeface="Arial MT"/>
              </a:rPr>
              <a:t>	</a:t>
            </a:r>
            <a:r>
              <a:rPr sz="2000" spc="10" dirty="0">
                <a:solidFill>
                  <a:srgbClr val="385622"/>
                </a:solidFill>
                <a:latin typeface="Arial MT"/>
                <a:cs typeface="Arial MT"/>
              </a:rPr>
              <a:t>M</a:t>
            </a:r>
            <a:r>
              <a:rPr sz="2000" spc="65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229" dirty="0">
                <a:solidFill>
                  <a:srgbClr val="385622"/>
                </a:solidFill>
                <a:latin typeface="Arial MT"/>
                <a:cs typeface="Arial MT"/>
              </a:rPr>
              <a:t>r</a:t>
            </a:r>
            <a:r>
              <a:rPr sz="2000" spc="160" dirty="0">
                <a:solidFill>
                  <a:srgbClr val="385622"/>
                </a:solidFill>
                <a:latin typeface="Arial MT"/>
                <a:cs typeface="Arial MT"/>
              </a:rPr>
              <a:t>t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h</a:t>
            </a:r>
            <a:r>
              <a:rPr sz="2000" spc="75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834258" y="1605279"/>
            <a:ext cx="477647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61720" algn="l"/>
                <a:tab pos="2113915" algn="l"/>
                <a:tab pos="3251835" algn="l"/>
                <a:tab pos="4143375" algn="l"/>
              </a:tabLst>
            </a:pPr>
            <a:r>
              <a:rPr sz="2000" spc="15" dirty="0">
                <a:solidFill>
                  <a:srgbClr val="385622"/>
                </a:solidFill>
                <a:latin typeface="Arial MT"/>
                <a:cs typeface="Arial MT"/>
              </a:rPr>
              <a:t>T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h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o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m</a:t>
            </a:r>
            <a:r>
              <a:rPr sz="2000" spc="75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dirty="0">
                <a:solidFill>
                  <a:srgbClr val="385622"/>
                </a:solidFill>
                <a:latin typeface="Arial MT"/>
                <a:cs typeface="Arial MT"/>
              </a:rPr>
              <a:t>	</a:t>
            </a:r>
            <a:r>
              <a:rPr sz="2000" spc="30" dirty="0">
                <a:solidFill>
                  <a:srgbClr val="385622"/>
                </a:solidFill>
                <a:latin typeface="Arial MT"/>
                <a:cs typeface="Arial MT"/>
              </a:rPr>
              <a:t>(</a:t>
            </a:r>
            <a:r>
              <a:rPr sz="2000" spc="140" dirty="0">
                <a:solidFill>
                  <a:srgbClr val="385622"/>
                </a:solidFill>
                <a:latin typeface="Arial MT"/>
                <a:cs typeface="Arial MT"/>
              </a:rPr>
              <a:t>d</a:t>
            </a:r>
            <a:r>
              <a:rPr sz="2000" spc="65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45" dirty="0">
                <a:solidFill>
                  <a:srgbClr val="385622"/>
                </a:solidFill>
                <a:latin typeface="Arial MT"/>
                <a:cs typeface="Arial MT"/>
              </a:rPr>
              <a:t>l</a:t>
            </a:r>
            <a:r>
              <a:rPr sz="2000" spc="125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m</a:t>
            </a:r>
            <a:r>
              <a:rPr sz="2000" dirty="0">
                <a:solidFill>
                  <a:srgbClr val="385622"/>
                </a:solidFill>
                <a:latin typeface="Arial MT"/>
                <a:cs typeface="Arial MT"/>
              </a:rPr>
              <a:t>	</a:t>
            </a:r>
            <a:r>
              <a:rPr sz="2000" spc="20" dirty="0">
                <a:solidFill>
                  <a:srgbClr val="385622"/>
                </a:solidFill>
                <a:latin typeface="Arial MT"/>
                <a:cs typeface="Arial MT"/>
              </a:rPr>
              <a:t>S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o</a:t>
            </a:r>
            <a:r>
              <a:rPr sz="2000" spc="65" dirty="0">
                <a:solidFill>
                  <a:srgbClr val="385622"/>
                </a:solidFill>
                <a:latin typeface="Arial MT"/>
                <a:cs typeface="Arial MT"/>
              </a:rPr>
              <a:t>f</a:t>
            </a:r>
            <a:r>
              <a:rPr sz="2000" spc="110" dirty="0">
                <a:solidFill>
                  <a:srgbClr val="385622"/>
                </a:solidFill>
                <a:latin typeface="Arial MT"/>
                <a:cs typeface="Arial MT"/>
              </a:rPr>
              <a:t>y</a:t>
            </a:r>
            <a:r>
              <a:rPr sz="2000" spc="65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n</a:t>
            </a:r>
            <a:r>
              <a:rPr sz="2000" spc="70" dirty="0">
                <a:solidFill>
                  <a:srgbClr val="385622"/>
                </a:solidFill>
                <a:latin typeface="Arial MT"/>
                <a:cs typeface="Arial MT"/>
              </a:rPr>
              <a:t>,</a:t>
            </a:r>
            <a:r>
              <a:rPr sz="2000" dirty="0">
                <a:solidFill>
                  <a:srgbClr val="385622"/>
                </a:solidFill>
                <a:latin typeface="Arial MT"/>
                <a:cs typeface="Arial MT"/>
              </a:rPr>
              <a:t>	</a:t>
            </a:r>
            <a:r>
              <a:rPr sz="2000" spc="70" dirty="0">
                <a:solidFill>
                  <a:srgbClr val="385622"/>
                </a:solidFill>
                <a:latin typeface="Arial MT"/>
                <a:cs typeface="Arial MT"/>
              </a:rPr>
              <a:t>1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9</a:t>
            </a:r>
            <a:r>
              <a:rPr sz="2000" spc="70" dirty="0">
                <a:solidFill>
                  <a:srgbClr val="385622"/>
                </a:solidFill>
                <a:latin typeface="Arial MT"/>
                <a:cs typeface="Arial MT"/>
              </a:rPr>
              <a:t>9</a:t>
            </a:r>
            <a:r>
              <a:rPr sz="2000" spc="55" dirty="0">
                <a:solidFill>
                  <a:srgbClr val="385622"/>
                </a:solidFill>
                <a:latin typeface="Arial MT"/>
                <a:cs typeface="Arial MT"/>
              </a:rPr>
              <a:t>4</a:t>
            </a:r>
            <a:r>
              <a:rPr sz="2000" spc="70" dirty="0">
                <a:solidFill>
                  <a:srgbClr val="385622"/>
                </a:solidFill>
                <a:latin typeface="Arial MT"/>
                <a:cs typeface="Arial MT"/>
              </a:rPr>
              <a:t>:</a:t>
            </a:r>
            <a:r>
              <a:rPr sz="2000" dirty="0">
                <a:solidFill>
                  <a:srgbClr val="385622"/>
                </a:solidFill>
                <a:latin typeface="Arial MT"/>
                <a:cs typeface="Arial MT"/>
              </a:rPr>
              <a:t>	</a:t>
            </a:r>
            <a:r>
              <a:rPr sz="2000" spc="65" dirty="0">
                <a:solidFill>
                  <a:srgbClr val="385622"/>
                </a:solidFill>
                <a:latin typeface="Arial MT"/>
                <a:cs typeface="Arial MT"/>
              </a:rPr>
              <a:t>1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7</a:t>
            </a:r>
            <a:r>
              <a:rPr sz="2000" spc="65" dirty="0">
                <a:solidFill>
                  <a:srgbClr val="385622"/>
                </a:solidFill>
                <a:latin typeface="Arial MT"/>
                <a:cs typeface="Arial MT"/>
              </a:rPr>
              <a:t>1</a:t>
            </a:r>
            <a:r>
              <a:rPr sz="2000" spc="45" dirty="0">
                <a:solidFill>
                  <a:srgbClr val="385622"/>
                </a:solidFill>
                <a:latin typeface="Arial MT"/>
                <a:cs typeface="Arial MT"/>
              </a:rPr>
              <a:t>),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0225" y="1910079"/>
            <a:ext cx="457581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592580" algn="l"/>
                <a:tab pos="2811780" algn="l"/>
                <a:tab pos="3881120" algn="l"/>
              </a:tabLst>
            </a:pPr>
            <a:r>
              <a:rPr sz="2000" spc="140" dirty="0">
                <a:solidFill>
                  <a:srgbClr val="385622"/>
                </a:solidFill>
                <a:latin typeface="Arial MT"/>
                <a:cs typeface="Arial MT"/>
              </a:rPr>
              <a:t>p</a:t>
            </a:r>
            <a:r>
              <a:rPr sz="2000" spc="65" dirty="0">
                <a:solidFill>
                  <a:srgbClr val="385622"/>
                </a:solidFill>
                <a:latin typeface="Arial MT"/>
                <a:cs typeface="Arial MT"/>
              </a:rPr>
              <a:t>e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ng</a:t>
            </a:r>
            <a:r>
              <a:rPr sz="2000" spc="65" dirty="0">
                <a:solidFill>
                  <a:srgbClr val="385622"/>
                </a:solidFill>
                <a:latin typeface="Arial MT"/>
                <a:cs typeface="Arial MT"/>
              </a:rPr>
              <a:t>e</a:t>
            </a:r>
            <a:r>
              <a:rPr sz="2000" spc="229" dirty="0">
                <a:solidFill>
                  <a:srgbClr val="385622"/>
                </a:solidFill>
                <a:latin typeface="Arial MT"/>
                <a:cs typeface="Arial MT"/>
              </a:rPr>
              <a:t>r</a:t>
            </a:r>
            <a:r>
              <a:rPr sz="2000" spc="140" dirty="0">
                <a:solidFill>
                  <a:srgbClr val="385622"/>
                </a:solidFill>
                <a:latin typeface="Arial MT"/>
                <a:cs typeface="Arial MT"/>
              </a:rPr>
              <a:t>t</a:t>
            </a:r>
            <a:r>
              <a:rPr sz="2000" spc="110" dirty="0">
                <a:solidFill>
                  <a:srgbClr val="385622"/>
                </a:solidFill>
                <a:latin typeface="Arial MT"/>
                <a:cs typeface="Arial MT"/>
              </a:rPr>
              <a:t>i</a:t>
            </a:r>
            <a:r>
              <a:rPr sz="2000" spc="65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n</a:t>
            </a:r>
            <a:r>
              <a:rPr sz="2000" dirty="0">
                <a:solidFill>
                  <a:srgbClr val="385622"/>
                </a:solidFill>
                <a:latin typeface="Arial MT"/>
                <a:cs typeface="Arial MT"/>
              </a:rPr>
              <a:t>	</a:t>
            </a:r>
            <a:r>
              <a:rPr sz="2000" spc="60" dirty="0">
                <a:solidFill>
                  <a:srgbClr val="385622"/>
                </a:solidFill>
                <a:latin typeface="Arial MT"/>
                <a:cs typeface="Arial MT"/>
              </a:rPr>
              <a:t>il</a:t>
            </a:r>
            <a:r>
              <a:rPr sz="2000" spc="145" dirty="0">
                <a:solidFill>
                  <a:srgbClr val="385622"/>
                </a:solidFill>
                <a:latin typeface="Arial MT"/>
                <a:cs typeface="Arial MT"/>
              </a:rPr>
              <a:t>u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s</a:t>
            </a:r>
            <a:r>
              <a:rPr sz="2000" spc="140" dirty="0">
                <a:solidFill>
                  <a:srgbClr val="385622"/>
                </a:solidFill>
                <a:latin typeface="Arial MT"/>
                <a:cs typeface="Arial MT"/>
              </a:rPr>
              <a:t>t</a:t>
            </a:r>
            <a:r>
              <a:rPr sz="2000" spc="170" dirty="0">
                <a:solidFill>
                  <a:srgbClr val="385622"/>
                </a:solidFill>
                <a:latin typeface="Arial MT"/>
                <a:cs typeface="Arial MT"/>
              </a:rPr>
              <a:t>r</a:t>
            </a:r>
            <a:r>
              <a:rPr sz="2000" spc="65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si</a:t>
            </a:r>
            <a:r>
              <a:rPr sz="2000" dirty="0">
                <a:solidFill>
                  <a:srgbClr val="385622"/>
                </a:solidFill>
                <a:latin typeface="Arial MT"/>
                <a:cs typeface="Arial MT"/>
              </a:rPr>
              <a:t>	</a:t>
            </a:r>
            <a:r>
              <a:rPr sz="2000" spc="65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140" dirty="0">
                <a:solidFill>
                  <a:srgbClr val="385622"/>
                </a:solidFill>
                <a:latin typeface="Arial MT"/>
                <a:cs typeface="Arial MT"/>
              </a:rPr>
              <a:t>d</a:t>
            </a:r>
            <a:r>
              <a:rPr sz="2000" spc="65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45" dirty="0">
                <a:solidFill>
                  <a:srgbClr val="385622"/>
                </a:solidFill>
                <a:latin typeface="Arial MT"/>
                <a:cs typeface="Arial MT"/>
              </a:rPr>
              <a:t>l</a:t>
            </a:r>
            <a:r>
              <a:rPr sz="2000" spc="125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h</a:t>
            </a:r>
            <a:r>
              <a:rPr sz="2000" dirty="0">
                <a:solidFill>
                  <a:srgbClr val="385622"/>
                </a:solidFill>
                <a:latin typeface="Arial MT"/>
                <a:cs typeface="Arial MT"/>
              </a:rPr>
              <a:t>	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s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u</a:t>
            </a:r>
            <a:r>
              <a:rPr sz="2000" spc="5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160" dirty="0">
                <a:solidFill>
                  <a:srgbClr val="385622"/>
                </a:solidFill>
                <a:latin typeface="Arial MT"/>
                <a:cs typeface="Arial MT"/>
              </a:rPr>
              <a:t>t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u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19014" y="1910079"/>
            <a:ext cx="229044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32180" algn="l"/>
                <a:tab pos="1678939" algn="l"/>
              </a:tabLst>
            </a:pPr>
            <a:r>
              <a:rPr sz="2000" spc="55" dirty="0">
                <a:solidFill>
                  <a:srgbClr val="385622"/>
                </a:solidFill>
                <a:latin typeface="Arial MT"/>
                <a:cs typeface="Arial MT"/>
              </a:rPr>
              <a:t>k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114" dirty="0">
                <a:solidFill>
                  <a:srgbClr val="385622"/>
                </a:solidFill>
                <a:latin typeface="Arial MT"/>
                <a:cs typeface="Arial MT"/>
              </a:rPr>
              <a:t>r</a:t>
            </a:r>
            <a:r>
              <a:rPr sz="2000" spc="155" dirty="0">
                <a:solidFill>
                  <a:srgbClr val="385622"/>
                </a:solidFill>
                <a:latin typeface="Arial MT"/>
                <a:cs typeface="Arial MT"/>
              </a:rPr>
              <a:t>y</a:t>
            </a:r>
            <a:r>
              <a:rPr sz="2000" spc="75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dirty="0">
                <a:solidFill>
                  <a:srgbClr val="385622"/>
                </a:solidFill>
                <a:latin typeface="Arial MT"/>
                <a:cs typeface="Arial MT"/>
              </a:rPr>
              <a:t>	</a:t>
            </a:r>
            <a:r>
              <a:rPr sz="2000" spc="75" dirty="0">
                <a:solidFill>
                  <a:srgbClr val="385622"/>
                </a:solidFill>
                <a:latin typeface="Arial MT"/>
                <a:cs typeface="Arial MT"/>
              </a:rPr>
              <a:t>s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en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i</a:t>
            </a:r>
            <a:r>
              <a:rPr sz="2000" dirty="0">
                <a:solidFill>
                  <a:srgbClr val="385622"/>
                </a:solidFill>
                <a:latin typeface="Arial MT"/>
                <a:cs typeface="Arial MT"/>
              </a:rPr>
              <a:t>	</a:t>
            </a:r>
            <a:r>
              <a:rPr sz="2000" spc="75" dirty="0">
                <a:solidFill>
                  <a:srgbClr val="385622"/>
                </a:solidFill>
                <a:latin typeface="Arial MT"/>
                <a:cs typeface="Arial MT"/>
              </a:rPr>
              <a:t>y</a:t>
            </a:r>
            <a:r>
              <a:rPr sz="2000" spc="65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n</a:t>
            </a:r>
            <a:r>
              <a:rPr sz="2000" spc="135" dirty="0">
                <a:solidFill>
                  <a:srgbClr val="385622"/>
                </a:solidFill>
                <a:latin typeface="Arial MT"/>
                <a:cs typeface="Arial MT"/>
              </a:rPr>
              <a:t>g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0225" y="2214562"/>
            <a:ext cx="445008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48460" algn="l"/>
                <a:tab pos="2979420" algn="l"/>
                <a:tab pos="3751579" algn="l"/>
              </a:tabLst>
            </a:pP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m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e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n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ga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m</a:t>
            </a:r>
            <a:r>
              <a:rPr sz="2000" spc="140" dirty="0">
                <a:solidFill>
                  <a:srgbClr val="385622"/>
                </a:solidFill>
                <a:latin typeface="Arial MT"/>
                <a:cs typeface="Arial MT"/>
              </a:rPr>
              <a:t>b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il</a:t>
            </a:r>
            <a:r>
              <a:rPr sz="2000" dirty="0">
                <a:solidFill>
                  <a:srgbClr val="385622"/>
                </a:solidFill>
                <a:latin typeface="Arial MT"/>
                <a:cs typeface="Arial MT"/>
              </a:rPr>
              <a:t>	</a:t>
            </a:r>
            <a:r>
              <a:rPr sz="2000" spc="55" dirty="0">
                <a:solidFill>
                  <a:srgbClr val="385622"/>
                </a:solidFill>
                <a:latin typeface="Arial MT"/>
                <a:cs typeface="Arial MT"/>
              </a:rPr>
              <a:t>i</a:t>
            </a:r>
            <a:r>
              <a:rPr sz="2000" spc="120" dirty="0">
                <a:solidFill>
                  <a:srgbClr val="385622"/>
                </a:solidFill>
                <a:latin typeface="Arial MT"/>
                <a:cs typeface="Arial MT"/>
              </a:rPr>
              <a:t>n</a:t>
            </a:r>
            <a:r>
              <a:rPr sz="2000" spc="140" dirty="0">
                <a:solidFill>
                  <a:srgbClr val="385622"/>
                </a:solidFill>
                <a:latin typeface="Arial MT"/>
                <a:cs typeface="Arial MT"/>
              </a:rPr>
              <a:t>spi</a:t>
            </a:r>
            <a:r>
              <a:rPr sz="2000" spc="50" dirty="0">
                <a:solidFill>
                  <a:srgbClr val="385622"/>
                </a:solidFill>
                <a:latin typeface="Arial MT"/>
                <a:cs typeface="Arial MT"/>
              </a:rPr>
              <a:t>r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si</a:t>
            </a:r>
            <a:r>
              <a:rPr sz="2000" dirty="0">
                <a:solidFill>
                  <a:srgbClr val="385622"/>
                </a:solidFill>
                <a:latin typeface="Arial MT"/>
                <a:cs typeface="Arial MT"/>
              </a:rPr>
              <a:t>	</a:t>
            </a:r>
            <a:r>
              <a:rPr sz="2000" spc="140" dirty="0">
                <a:solidFill>
                  <a:srgbClr val="385622"/>
                </a:solidFill>
                <a:latin typeface="Arial MT"/>
                <a:cs typeface="Arial MT"/>
              </a:rPr>
              <a:t>d</a:t>
            </a:r>
            <a:r>
              <a:rPr sz="2000" spc="60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150" dirty="0">
                <a:solidFill>
                  <a:srgbClr val="385622"/>
                </a:solidFill>
                <a:latin typeface="Arial MT"/>
                <a:cs typeface="Arial MT"/>
              </a:rPr>
              <a:t>ri</a:t>
            </a:r>
            <a:r>
              <a:rPr sz="2000" dirty="0">
                <a:solidFill>
                  <a:srgbClr val="385622"/>
                </a:solidFill>
                <a:latin typeface="Arial MT"/>
                <a:cs typeface="Arial MT"/>
              </a:rPr>
              <a:t>	</a:t>
            </a:r>
            <a:r>
              <a:rPr sz="2000" spc="55" dirty="0">
                <a:solidFill>
                  <a:srgbClr val="385622"/>
                </a:solidFill>
                <a:latin typeface="Arial MT"/>
                <a:cs typeface="Arial MT"/>
              </a:rPr>
              <a:t>k</a:t>
            </a:r>
            <a:r>
              <a:rPr sz="2000" spc="60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120" dirty="0">
                <a:solidFill>
                  <a:srgbClr val="385622"/>
                </a:solidFill>
                <a:latin typeface="Arial MT"/>
                <a:cs typeface="Arial MT"/>
              </a:rPr>
              <a:t>rya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237734" y="2214562"/>
            <a:ext cx="139255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55" dirty="0">
                <a:solidFill>
                  <a:srgbClr val="385622"/>
                </a:solidFill>
                <a:latin typeface="Arial MT"/>
                <a:cs typeface="Arial MT"/>
              </a:rPr>
              <a:t>k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e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s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u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s</a:t>
            </a:r>
            <a:r>
              <a:rPr sz="2000" spc="140" dirty="0">
                <a:solidFill>
                  <a:srgbClr val="385622"/>
                </a:solidFill>
                <a:latin typeface="Arial MT"/>
                <a:cs typeface="Arial MT"/>
              </a:rPr>
              <a:t>t</a:t>
            </a:r>
            <a:r>
              <a:rPr sz="2000" spc="170" dirty="0">
                <a:solidFill>
                  <a:srgbClr val="385622"/>
                </a:solidFill>
                <a:latin typeface="Arial MT"/>
                <a:cs typeface="Arial MT"/>
              </a:rPr>
              <a:t>r</a:t>
            </a:r>
            <a:r>
              <a:rPr sz="2000" spc="60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n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889115" y="2214562"/>
            <a:ext cx="72199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u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n</a:t>
            </a:r>
            <a:r>
              <a:rPr sz="2000" spc="140" dirty="0">
                <a:solidFill>
                  <a:srgbClr val="385622"/>
                </a:solidFill>
                <a:latin typeface="Arial MT"/>
                <a:cs typeface="Arial MT"/>
              </a:rPr>
              <a:t>t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u</a:t>
            </a:r>
            <a:r>
              <a:rPr sz="2000" spc="145" dirty="0">
                <a:solidFill>
                  <a:srgbClr val="385622"/>
                </a:solidFill>
                <a:latin typeface="Arial MT"/>
                <a:cs typeface="Arial MT"/>
              </a:rPr>
              <a:t>k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0225" y="2519934"/>
            <a:ext cx="7084059" cy="2964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985" algn="just">
              <a:lnSpc>
                <a:spcPct val="100000"/>
              </a:lnSpc>
              <a:spcBef>
                <a:spcPts val="100"/>
              </a:spcBef>
            </a:pP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menghiasi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naskah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dan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membantu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menjelaskan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30" dirty="0">
                <a:solidFill>
                  <a:srgbClr val="385622"/>
                </a:solidFill>
                <a:latin typeface="Arial MT"/>
                <a:cs typeface="Arial MT"/>
              </a:rPr>
              <a:t>cerita </a:t>
            </a:r>
            <a:r>
              <a:rPr sz="2000" spc="-54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75" dirty="0">
                <a:solidFill>
                  <a:srgbClr val="385622"/>
                </a:solidFill>
                <a:latin typeface="Arial MT"/>
                <a:cs typeface="Arial MT"/>
              </a:rPr>
              <a:t>atau</a:t>
            </a:r>
            <a:r>
              <a:rPr sz="2000" spc="-1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mencatat</a:t>
            </a:r>
            <a:r>
              <a:rPr sz="2000" spc="3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10" dirty="0">
                <a:solidFill>
                  <a:srgbClr val="385622"/>
                </a:solidFill>
                <a:latin typeface="Arial MT"/>
                <a:cs typeface="Arial MT"/>
              </a:rPr>
              <a:t>peristiwa.</a:t>
            </a:r>
            <a:endParaRPr sz="2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400">
              <a:latin typeface="Arial MT"/>
              <a:cs typeface="Arial MT"/>
            </a:endParaRPr>
          </a:p>
          <a:p>
            <a:pPr marL="12700" marR="5080" algn="just">
              <a:lnSpc>
                <a:spcPct val="100000"/>
              </a:lnSpc>
            </a:pP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Menurut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75" dirty="0">
                <a:solidFill>
                  <a:srgbClr val="385622"/>
                </a:solidFill>
                <a:latin typeface="Arial MT"/>
                <a:cs typeface="Arial MT"/>
              </a:rPr>
              <a:t>Rohidi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60" dirty="0">
                <a:solidFill>
                  <a:srgbClr val="385622"/>
                </a:solidFill>
                <a:latin typeface="Arial MT"/>
                <a:cs typeface="Arial MT"/>
              </a:rPr>
              <a:t>(1984:87),</a:t>
            </a:r>
            <a:r>
              <a:rPr sz="2000" spc="6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35" dirty="0">
                <a:solidFill>
                  <a:srgbClr val="385622"/>
                </a:solidFill>
                <a:latin typeface="Arial MT"/>
                <a:cs typeface="Arial MT"/>
              </a:rPr>
              <a:t>arti</a:t>
            </a:r>
            <a:r>
              <a:rPr sz="2000" spc="14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ilustrasi</a:t>
            </a:r>
            <a:r>
              <a:rPr sz="2000" spc="11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adalah 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 penggambaran</a:t>
            </a:r>
            <a:r>
              <a:rPr sz="2000" spc="1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suatu</a:t>
            </a:r>
            <a:r>
              <a:rPr sz="2000" spc="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hal</a:t>
            </a:r>
            <a:r>
              <a:rPr sz="2000" spc="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melalui</a:t>
            </a:r>
            <a:r>
              <a:rPr sz="2000" spc="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elemen</a:t>
            </a:r>
            <a:r>
              <a:rPr sz="2000" spc="1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10" dirty="0">
                <a:solidFill>
                  <a:srgbClr val="385622"/>
                </a:solidFill>
                <a:latin typeface="Arial MT"/>
                <a:cs typeface="Arial MT"/>
              </a:rPr>
              <a:t>rupa</a:t>
            </a:r>
            <a:r>
              <a:rPr sz="200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14" dirty="0">
                <a:solidFill>
                  <a:srgbClr val="385622"/>
                </a:solidFill>
                <a:latin typeface="Arial MT"/>
                <a:cs typeface="Arial MT"/>
              </a:rPr>
              <a:t>untuk</a:t>
            </a:r>
            <a:r>
              <a:rPr sz="2000" spc="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lebih </a:t>
            </a:r>
            <a:r>
              <a:rPr sz="2000" spc="-54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menerangkan,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menjelaskan,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atau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memperindah</a:t>
            </a:r>
            <a:r>
              <a:rPr sz="2000" spc="11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suatu 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 teks 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sehingga </a:t>
            </a:r>
            <a:r>
              <a:rPr sz="2000" spc="110" dirty="0">
                <a:solidFill>
                  <a:srgbClr val="385622"/>
                </a:solidFill>
                <a:latin typeface="Arial MT"/>
                <a:cs typeface="Arial MT"/>
              </a:rPr>
              <a:t>pembaca 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dapat 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seolah-olah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 merasakan 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langsung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75" dirty="0">
                <a:solidFill>
                  <a:srgbClr val="385622"/>
                </a:solidFill>
                <a:latin typeface="Arial MT"/>
                <a:cs typeface="Arial MT"/>
              </a:rPr>
              <a:t>sifat-sifat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gerak,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 dan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75" dirty="0">
                <a:solidFill>
                  <a:srgbClr val="385622"/>
                </a:solidFill>
                <a:latin typeface="Arial MT"/>
                <a:cs typeface="Arial MT"/>
              </a:rPr>
              <a:t>kesan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30" dirty="0">
                <a:solidFill>
                  <a:srgbClr val="385622"/>
                </a:solidFill>
                <a:latin typeface="Arial MT"/>
                <a:cs typeface="Arial MT"/>
              </a:rPr>
              <a:t>cerita</a:t>
            </a:r>
            <a:r>
              <a:rPr sz="2000" spc="13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yang 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disajikan.</a:t>
            </a:r>
            <a:endParaRPr sz="2000">
              <a:latin typeface="Arial MT"/>
              <a:cs typeface="Arial MT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789679" y="0"/>
            <a:ext cx="5057140" cy="1545590"/>
            <a:chOff x="3789679" y="0"/>
            <a:chExt cx="5057140" cy="1545590"/>
          </a:xfrm>
        </p:grpSpPr>
        <p:sp>
          <p:nvSpPr>
            <p:cNvPr id="11" name="object 11"/>
            <p:cNvSpPr/>
            <p:nvPr/>
          </p:nvSpPr>
          <p:spPr>
            <a:xfrm>
              <a:off x="3796029" y="0"/>
              <a:ext cx="5044440" cy="1532890"/>
            </a:xfrm>
            <a:custGeom>
              <a:avLst/>
              <a:gdLst/>
              <a:ahLst/>
              <a:cxnLst/>
              <a:rect l="l" t="t" r="r" b="b"/>
              <a:pathLst>
                <a:path w="5044440" h="1532890">
                  <a:moveTo>
                    <a:pt x="0" y="1532889"/>
                  </a:moveTo>
                  <a:lnTo>
                    <a:pt x="5044439" y="1532889"/>
                  </a:lnTo>
                  <a:lnTo>
                    <a:pt x="5044439" y="0"/>
                  </a:lnTo>
                  <a:lnTo>
                    <a:pt x="0" y="0"/>
                  </a:lnTo>
                  <a:lnTo>
                    <a:pt x="0" y="1532889"/>
                  </a:lnTo>
                  <a:close/>
                </a:path>
              </a:pathLst>
            </a:custGeom>
            <a:solidFill>
              <a:srgbClr val="E3DE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796029" y="0"/>
              <a:ext cx="5044440" cy="1532890"/>
            </a:xfrm>
            <a:custGeom>
              <a:avLst/>
              <a:gdLst/>
              <a:ahLst/>
              <a:cxnLst/>
              <a:rect l="l" t="t" r="r" b="b"/>
              <a:pathLst>
                <a:path w="5044440" h="1532890">
                  <a:moveTo>
                    <a:pt x="0" y="1532889"/>
                  </a:moveTo>
                  <a:lnTo>
                    <a:pt x="5044439" y="1532889"/>
                  </a:lnTo>
                  <a:lnTo>
                    <a:pt x="5044439" y="0"/>
                  </a:lnTo>
                </a:path>
                <a:path w="5044440" h="1532890">
                  <a:moveTo>
                    <a:pt x="0" y="0"/>
                  </a:moveTo>
                  <a:lnTo>
                    <a:pt x="0" y="1532889"/>
                  </a:lnTo>
                </a:path>
              </a:pathLst>
            </a:custGeom>
            <a:ln w="12700">
              <a:solidFill>
                <a:srgbClr val="E3DEB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3960876" y="167957"/>
            <a:ext cx="438594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/>
              <a:t>Definisi</a:t>
            </a:r>
            <a:r>
              <a:rPr sz="4400" spc="-45" dirty="0"/>
              <a:t> </a:t>
            </a:r>
            <a:r>
              <a:rPr sz="4400" spc="-5" dirty="0"/>
              <a:t>Ilustrasi</a:t>
            </a:r>
            <a:endParaRPr sz="4400"/>
          </a:p>
        </p:txBody>
      </p:sp>
      <p:pic>
        <p:nvPicPr>
          <p:cNvPr id="14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31200" y="1938020"/>
            <a:ext cx="2931159" cy="298196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48428" y="1488440"/>
            <a:ext cx="613092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Menurut</a:t>
            </a:r>
            <a:r>
              <a:rPr sz="2000" spc="39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Soedarso</a:t>
            </a:r>
            <a:r>
              <a:rPr sz="2000" spc="42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60" dirty="0">
                <a:solidFill>
                  <a:srgbClr val="385622"/>
                </a:solidFill>
                <a:latin typeface="Arial MT"/>
                <a:cs typeface="Arial MT"/>
              </a:rPr>
              <a:t>(1990:1),</a:t>
            </a:r>
            <a:r>
              <a:rPr sz="2000" spc="39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10" dirty="0">
                <a:solidFill>
                  <a:srgbClr val="385622"/>
                </a:solidFill>
                <a:latin typeface="Arial MT"/>
                <a:cs typeface="Arial MT"/>
              </a:rPr>
              <a:t>pengertian</a:t>
            </a:r>
            <a:r>
              <a:rPr sz="2000" spc="42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ilustrasi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48428" y="2097722"/>
            <a:ext cx="430847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86560" algn="l"/>
                <a:tab pos="2779395" algn="l"/>
              </a:tabLst>
            </a:pP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diabadkan	</a:t>
            </a:r>
            <a:r>
              <a:rPr sz="2000" spc="114" dirty="0">
                <a:solidFill>
                  <a:srgbClr val="385622"/>
                </a:solidFill>
                <a:latin typeface="Arial MT"/>
                <a:cs typeface="Arial MT"/>
              </a:rPr>
              <a:t>untuk	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kepentingan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48428" y="1793240"/>
            <a:ext cx="526669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09980" algn="l"/>
                <a:tab pos="1887220" algn="l"/>
                <a:tab pos="3104515" algn="l"/>
                <a:tab pos="3906520" algn="l"/>
                <a:tab pos="4684395" algn="l"/>
              </a:tabLst>
            </a:pPr>
            <a:r>
              <a:rPr sz="2000" spc="65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140" dirty="0">
                <a:solidFill>
                  <a:srgbClr val="385622"/>
                </a:solidFill>
                <a:latin typeface="Arial MT"/>
                <a:cs typeface="Arial MT"/>
              </a:rPr>
              <a:t>d</a:t>
            </a:r>
            <a:r>
              <a:rPr sz="2000" spc="65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45" dirty="0">
                <a:solidFill>
                  <a:srgbClr val="385622"/>
                </a:solidFill>
                <a:latin typeface="Arial MT"/>
                <a:cs typeface="Arial MT"/>
              </a:rPr>
              <a:t>l</a:t>
            </a:r>
            <a:r>
              <a:rPr sz="2000" spc="110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h</a:t>
            </a:r>
            <a:r>
              <a:rPr sz="2000" dirty="0">
                <a:solidFill>
                  <a:srgbClr val="385622"/>
                </a:solidFill>
                <a:latin typeface="Arial MT"/>
                <a:cs typeface="Arial MT"/>
              </a:rPr>
              <a:t>	</a:t>
            </a:r>
            <a:r>
              <a:rPr sz="2000" spc="75" dirty="0">
                <a:solidFill>
                  <a:srgbClr val="385622"/>
                </a:solidFill>
                <a:latin typeface="Arial MT"/>
                <a:cs typeface="Arial MT"/>
              </a:rPr>
              <a:t>s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en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i</a:t>
            </a:r>
            <a:r>
              <a:rPr sz="2000" dirty="0">
                <a:solidFill>
                  <a:srgbClr val="385622"/>
                </a:solidFill>
                <a:latin typeface="Arial MT"/>
                <a:cs typeface="Arial MT"/>
              </a:rPr>
              <a:t>	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g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m</a:t>
            </a:r>
            <a:r>
              <a:rPr sz="2000" spc="140" dirty="0">
                <a:solidFill>
                  <a:srgbClr val="385622"/>
                </a:solidFill>
                <a:latin typeface="Arial MT"/>
                <a:cs typeface="Arial MT"/>
              </a:rPr>
              <a:t>b</a:t>
            </a:r>
            <a:r>
              <a:rPr sz="2000" spc="65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210" dirty="0">
                <a:solidFill>
                  <a:srgbClr val="385622"/>
                </a:solidFill>
                <a:latin typeface="Arial MT"/>
                <a:cs typeface="Arial MT"/>
              </a:rPr>
              <a:t>r</a:t>
            </a:r>
            <a:r>
              <a:rPr sz="2000" dirty="0">
                <a:solidFill>
                  <a:srgbClr val="385622"/>
                </a:solidFill>
                <a:latin typeface="Arial MT"/>
                <a:cs typeface="Arial MT"/>
              </a:rPr>
              <a:t>	</a:t>
            </a:r>
            <a:r>
              <a:rPr sz="2000" spc="5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160" dirty="0">
                <a:solidFill>
                  <a:srgbClr val="385622"/>
                </a:solidFill>
                <a:latin typeface="Arial MT"/>
                <a:cs typeface="Arial MT"/>
              </a:rPr>
              <a:t>t</a:t>
            </a:r>
            <a:r>
              <a:rPr sz="2000" spc="65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u</a:t>
            </a:r>
            <a:r>
              <a:rPr sz="2000" dirty="0">
                <a:solidFill>
                  <a:srgbClr val="385622"/>
                </a:solidFill>
                <a:latin typeface="Arial MT"/>
                <a:cs typeface="Arial MT"/>
              </a:rPr>
              <a:t>	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s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e</a:t>
            </a:r>
            <a:r>
              <a:rPr sz="2000" spc="70" dirty="0">
                <a:solidFill>
                  <a:srgbClr val="385622"/>
                </a:solidFill>
                <a:latin typeface="Arial MT"/>
                <a:cs typeface="Arial MT"/>
              </a:rPr>
              <a:t>n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i</a:t>
            </a:r>
            <a:r>
              <a:rPr sz="2000" dirty="0">
                <a:solidFill>
                  <a:srgbClr val="385622"/>
                </a:solidFill>
                <a:latin typeface="Arial MT"/>
                <a:cs typeface="Arial MT"/>
              </a:rPr>
              <a:t>	</a:t>
            </a:r>
            <a:r>
              <a:rPr sz="2000" spc="55" dirty="0">
                <a:solidFill>
                  <a:srgbClr val="385622"/>
                </a:solidFill>
                <a:latin typeface="Arial MT"/>
                <a:cs typeface="Arial MT"/>
              </a:rPr>
              <a:t>l</a:t>
            </a:r>
            <a:r>
              <a:rPr sz="2000" spc="140" dirty="0">
                <a:solidFill>
                  <a:srgbClr val="385622"/>
                </a:solidFill>
                <a:latin typeface="Arial MT"/>
                <a:cs typeface="Arial MT"/>
              </a:rPr>
              <a:t>u</a:t>
            </a:r>
            <a:r>
              <a:rPr sz="2000" spc="75" dirty="0">
                <a:solidFill>
                  <a:srgbClr val="385622"/>
                </a:solidFill>
                <a:latin typeface="Arial MT"/>
                <a:cs typeface="Arial MT"/>
              </a:rPr>
              <a:t>k</a:t>
            </a:r>
            <a:r>
              <a:rPr sz="2000" spc="110" dirty="0">
                <a:solidFill>
                  <a:srgbClr val="385622"/>
                </a:solidFill>
                <a:latin typeface="Arial MT"/>
                <a:cs typeface="Arial MT"/>
              </a:rPr>
              <a:t>i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s</a:t>
            </a:r>
            <a:endParaRPr sz="2000">
              <a:latin typeface="Arial MT"/>
              <a:cs typeface="Arial MT"/>
            </a:endParaRPr>
          </a:p>
          <a:p>
            <a:pPr marL="4686935">
              <a:lnSpc>
                <a:spcPct val="100000"/>
              </a:lnSpc>
            </a:pP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lain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956165" y="1793240"/>
            <a:ext cx="62484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55" dirty="0">
                <a:solidFill>
                  <a:srgbClr val="385622"/>
                </a:solidFill>
                <a:latin typeface="Arial MT"/>
                <a:cs typeface="Arial MT"/>
              </a:rPr>
              <a:t>y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70" dirty="0">
                <a:solidFill>
                  <a:srgbClr val="385622"/>
                </a:solidFill>
                <a:latin typeface="Arial MT"/>
                <a:cs typeface="Arial MT"/>
              </a:rPr>
              <a:t>n</a:t>
            </a:r>
            <a:r>
              <a:rPr sz="2000" spc="135" dirty="0">
                <a:solidFill>
                  <a:srgbClr val="385622"/>
                </a:solidFill>
                <a:latin typeface="Arial MT"/>
                <a:cs typeface="Arial MT"/>
              </a:rPr>
              <a:t>g</a:t>
            </a:r>
            <a:endParaRPr sz="20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2000" spc="60" dirty="0">
                <a:solidFill>
                  <a:srgbClr val="385622"/>
                </a:solidFill>
                <a:latin typeface="Arial MT"/>
                <a:cs typeface="Arial MT"/>
              </a:rPr>
              <a:t>y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a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n</a:t>
            </a:r>
            <a:r>
              <a:rPr sz="2000" spc="135" dirty="0">
                <a:solidFill>
                  <a:srgbClr val="385622"/>
                </a:solidFill>
                <a:latin typeface="Arial MT"/>
                <a:cs typeface="Arial MT"/>
              </a:rPr>
              <a:t>g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448428" y="2403221"/>
            <a:ext cx="6132195" cy="2586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memberikan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penjelasan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atau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14" dirty="0">
                <a:solidFill>
                  <a:srgbClr val="385622"/>
                </a:solidFill>
                <a:latin typeface="Arial MT"/>
                <a:cs typeface="Arial MT"/>
              </a:rPr>
              <a:t>mengiringi</a:t>
            </a:r>
            <a:r>
              <a:rPr sz="2000" spc="12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suatu </a:t>
            </a:r>
            <a:r>
              <a:rPr sz="2000" spc="-54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pengertian,</a:t>
            </a:r>
            <a:r>
              <a:rPr sz="200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misalnya</a:t>
            </a:r>
            <a:r>
              <a:rPr sz="2000" spc="-2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20" dirty="0">
                <a:solidFill>
                  <a:srgbClr val="385622"/>
                </a:solidFill>
                <a:latin typeface="Arial MT"/>
                <a:cs typeface="Arial MT"/>
              </a:rPr>
              <a:t>cerpen</a:t>
            </a:r>
            <a:r>
              <a:rPr sz="2000" spc="-4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20" dirty="0">
                <a:solidFill>
                  <a:srgbClr val="385622"/>
                </a:solidFill>
                <a:latin typeface="Arial MT"/>
                <a:cs typeface="Arial MT"/>
              </a:rPr>
              <a:t>di</a:t>
            </a:r>
            <a:r>
              <a:rPr sz="2000" spc="-8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75" dirty="0">
                <a:solidFill>
                  <a:srgbClr val="385622"/>
                </a:solidFill>
                <a:latin typeface="Arial MT"/>
                <a:cs typeface="Arial MT"/>
              </a:rPr>
              <a:t>majalah.</a:t>
            </a:r>
            <a:endParaRPr sz="2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Arial MT"/>
              <a:cs typeface="Arial MT"/>
            </a:endParaRPr>
          </a:p>
          <a:p>
            <a:pPr marL="12700" marR="5080" algn="just">
              <a:lnSpc>
                <a:spcPct val="90000"/>
              </a:lnSpc>
            </a:pP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Ilustrasi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juga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 merupakan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suatu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karya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seni 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20" dirty="0">
                <a:solidFill>
                  <a:srgbClr val="385622"/>
                </a:solidFill>
                <a:latin typeface="Arial MT"/>
                <a:cs typeface="Arial MT"/>
              </a:rPr>
              <a:t>berbentuk 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gambar/bentuk 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visual 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yang 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digunakan </a:t>
            </a:r>
            <a:r>
              <a:rPr sz="2000" spc="-54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14" dirty="0">
                <a:solidFill>
                  <a:srgbClr val="385622"/>
                </a:solidFill>
                <a:latin typeface="Arial MT"/>
                <a:cs typeface="Arial MT"/>
              </a:rPr>
              <a:t>untuk 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menjelaskan 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suatu 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informasi 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atau </a:t>
            </a:r>
            <a:r>
              <a:rPr sz="2000" spc="130" dirty="0">
                <a:solidFill>
                  <a:srgbClr val="385622"/>
                </a:solidFill>
                <a:latin typeface="Arial MT"/>
                <a:cs typeface="Arial MT"/>
              </a:rPr>
              <a:t>cerita </a:t>
            </a:r>
            <a:r>
              <a:rPr sz="2000" spc="13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sehingga 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orang 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yang </a:t>
            </a:r>
            <a:r>
              <a:rPr sz="2000" spc="80" dirty="0">
                <a:solidFill>
                  <a:srgbClr val="385622"/>
                </a:solidFill>
                <a:latin typeface="Arial MT"/>
                <a:cs typeface="Arial MT"/>
              </a:rPr>
              <a:t>melihatnya 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dapat </a:t>
            </a:r>
            <a:r>
              <a:rPr sz="2000" spc="110" dirty="0">
                <a:solidFill>
                  <a:srgbClr val="385622"/>
                </a:solidFill>
                <a:latin typeface="Arial MT"/>
                <a:cs typeface="Arial MT"/>
              </a:rPr>
              <a:t>mengerti </a:t>
            </a:r>
            <a:r>
              <a:rPr sz="2000" spc="114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isi 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pesan atau 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informasi </a:t>
            </a:r>
            <a:r>
              <a:rPr sz="2000" spc="120" dirty="0">
                <a:solidFill>
                  <a:srgbClr val="385622"/>
                </a:solidFill>
                <a:latin typeface="Arial MT"/>
                <a:cs typeface="Arial MT"/>
              </a:rPr>
              <a:t>di 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dalamnya 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meskipun 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orang</a:t>
            </a:r>
            <a:r>
              <a:rPr sz="2000" spc="-3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tersebut</a:t>
            </a:r>
            <a:r>
              <a:rPr sz="2000" spc="-3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20" dirty="0">
                <a:solidFill>
                  <a:srgbClr val="385622"/>
                </a:solidFill>
                <a:latin typeface="Arial MT"/>
                <a:cs typeface="Arial MT"/>
              </a:rPr>
              <a:t>tidak</a:t>
            </a:r>
            <a:r>
              <a:rPr sz="2000" spc="-5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bisa</a:t>
            </a:r>
            <a:r>
              <a:rPr sz="2000" spc="-6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membaca</a:t>
            </a:r>
            <a:r>
              <a:rPr sz="200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65" dirty="0">
                <a:solidFill>
                  <a:srgbClr val="385622"/>
                </a:solidFill>
                <a:latin typeface="Arial MT"/>
                <a:cs typeface="Arial MT"/>
              </a:rPr>
              <a:t>teks.</a:t>
            </a:r>
            <a:endParaRPr sz="2000">
              <a:latin typeface="Arial MT"/>
              <a:cs typeface="Arial MT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600" y="1704339"/>
            <a:ext cx="3416300" cy="34493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44796" y="2674620"/>
            <a:ext cx="5187950" cy="1245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000" spc="70" dirty="0">
                <a:solidFill>
                  <a:srgbClr val="385622"/>
                </a:solidFill>
                <a:latin typeface="Arial MT"/>
                <a:cs typeface="Arial MT"/>
              </a:rPr>
              <a:t>Dengan 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adanya 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ilustrasi, </a:t>
            </a:r>
            <a:r>
              <a:rPr sz="2000" spc="110" dirty="0">
                <a:solidFill>
                  <a:srgbClr val="385622"/>
                </a:solidFill>
                <a:latin typeface="Arial MT"/>
                <a:cs typeface="Arial MT"/>
              </a:rPr>
              <a:t>pembaca 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juga 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menjadi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 lebih</a:t>
            </a:r>
            <a:r>
              <a:rPr sz="2000" spc="10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45" dirty="0">
                <a:solidFill>
                  <a:srgbClr val="385622"/>
                </a:solidFill>
                <a:latin typeface="Arial MT"/>
                <a:cs typeface="Arial MT"/>
              </a:rPr>
              <a:t>tertarik</a:t>
            </a:r>
            <a:r>
              <a:rPr sz="2000" spc="15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14" dirty="0">
                <a:solidFill>
                  <a:srgbClr val="385622"/>
                </a:solidFill>
                <a:latin typeface="Arial MT"/>
                <a:cs typeface="Arial MT"/>
              </a:rPr>
              <a:t>untuk</a:t>
            </a:r>
            <a:r>
              <a:rPr sz="2000" spc="12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membaca </a:t>
            </a:r>
            <a:r>
              <a:rPr sz="2000" spc="-54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keseluruhan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90" dirty="0">
                <a:solidFill>
                  <a:srgbClr val="385622"/>
                </a:solidFill>
                <a:latin typeface="Arial MT"/>
                <a:cs typeface="Arial MT"/>
              </a:rPr>
              <a:t>isi</a:t>
            </a:r>
            <a:r>
              <a:rPr sz="2000" spc="9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105" dirty="0">
                <a:solidFill>
                  <a:srgbClr val="385622"/>
                </a:solidFill>
                <a:latin typeface="Arial MT"/>
                <a:cs typeface="Arial MT"/>
              </a:rPr>
              <a:t>informasi</a:t>
            </a:r>
            <a:r>
              <a:rPr sz="2000" spc="11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atau  </a:t>
            </a:r>
            <a:r>
              <a:rPr sz="2000" spc="130" dirty="0">
                <a:solidFill>
                  <a:srgbClr val="385622"/>
                </a:solidFill>
                <a:latin typeface="Arial MT"/>
                <a:cs typeface="Arial MT"/>
              </a:rPr>
              <a:t>cerita </a:t>
            </a:r>
            <a:r>
              <a:rPr sz="2000" spc="13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yang</a:t>
            </a:r>
            <a:r>
              <a:rPr sz="2000" spc="-3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000" spc="85" dirty="0">
                <a:solidFill>
                  <a:srgbClr val="385622"/>
                </a:solidFill>
                <a:latin typeface="Arial MT"/>
                <a:cs typeface="Arial MT"/>
              </a:rPr>
              <a:t>disampaikan.</a:t>
            </a:r>
            <a:endParaRPr sz="200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600" y="1704339"/>
            <a:ext cx="3416300" cy="344932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20851" y="1757045"/>
            <a:ext cx="3886835" cy="37338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785"/>
              </a:lnSpc>
            </a:pP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1.</a:t>
            </a:r>
            <a:r>
              <a:rPr sz="2400" b="1" spc="-4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385622"/>
                </a:solidFill>
                <a:latin typeface="Calibri"/>
                <a:cs typeface="Calibri"/>
              </a:rPr>
              <a:t>Menarik</a:t>
            </a:r>
            <a:r>
              <a:rPr sz="2400" b="1" spc="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385622"/>
                </a:solidFill>
                <a:latin typeface="Calibri"/>
                <a:cs typeface="Calibri"/>
              </a:rPr>
              <a:t>Perhatian</a:t>
            </a: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385622"/>
                </a:solidFill>
                <a:latin typeface="Calibri"/>
                <a:cs typeface="Calibri"/>
              </a:rPr>
              <a:t>Pembaca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08392" y="2189734"/>
            <a:ext cx="1084580" cy="7194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30"/>
              </a:lnSpc>
              <a:spcBef>
                <a:spcPts val="100"/>
              </a:spcBef>
            </a:pPr>
            <a:r>
              <a:rPr sz="2400" spc="-5" dirty="0">
                <a:solidFill>
                  <a:srgbClr val="385622"/>
                </a:solidFill>
                <a:latin typeface="Calibri"/>
                <a:cs typeface="Calibri"/>
              </a:rPr>
              <a:t>Gambar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2730"/>
              </a:lnSpc>
            </a:pPr>
            <a:r>
              <a:rPr sz="2400" dirty="0">
                <a:solidFill>
                  <a:srgbClr val="385622"/>
                </a:solidFill>
                <a:latin typeface="Calibri"/>
                <a:cs typeface="Calibri"/>
              </a:rPr>
              <a:t>m</a:t>
            </a:r>
            <a:r>
              <a:rPr sz="2400" spc="-10" dirty="0">
                <a:solidFill>
                  <a:srgbClr val="385622"/>
                </a:solidFill>
                <a:latin typeface="Calibri"/>
                <a:cs typeface="Calibri"/>
              </a:rPr>
              <a:t>a</a:t>
            </a:r>
            <a:r>
              <a:rPr sz="2400" spc="-5" dirty="0">
                <a:solidFill>
                  <a:srgbClr val="385622"/>
                </a:solidFill>
                <a:latin typeface="Calibri"/>
                <a:cs typeface="Calibri"/>
              </a:rPr>
              <a:t>jal</a:t>
            </a:r>
            <a:r>
              <a:rPr sz="2400" spc="-10" dirty="0">
                <a:solidFill>
                  <a:srgbClr val="385622"/>
                </a:solidFill>
                <a:latin typeface="Calibri"/>
                <a:cs typeface="Calibri"/>
              </a:rPr>
              <a:t>a</a:t>
            </a:r>
            <a:r>
              <a:rPr sz="2400" spc="-5" dirty="0">
                <a:solidFill>
                  <a:srgbClr val="385622"/>
                </a:solidFill>
                <a:latin typeface="Calibri"/>
                <a:cs typeface="Calibri"/>
              </a:rPr>
              <a:t>h,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350770" y="2189734"/>
            <a:ext cx="4924425" cy="7194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30"/>
              </a:lnSpc>
              <a:spcBef>
                <a:spcPts val="100"/>
              </a:spcBef>
              <a:tabLst>
                <a:tab pos="1214120" algn="l"/>
                <a:tab pos="2042160" algn="l"/>
                <a:tab pos="3355340" algn="l"/>
                <a:tab pos="4217035" algn="l"/>
              </a:tabLst>
            </a:pPr>
            <a:r>
              <a:rPr sz="2400" spc="-15" dirty="0">
                <a:solidFill>
                  <a:srgbClr val="385622"/>
                </a:solidFill>
                <a:latin typeface="Calibri"/>
                <a:cs typeface="Calibri"/>
              </a:rPr>
              <a:t>ilustrasi	</a:t>
            </a:r>
            <a:r>
              <a:rPr sz="2400" spc="-20" dirty="0">
                <a:solidFill>
                  <a:srgbClr val="385622"/>
                </a:solidFill>
                <a:latin typeface="Calibri"/>
                <a:cs typeface="Calibri"/>
              </a:rPr>
              <a:t>yang	</a:t>
            </a:r>
            <a:r>
              <a:rPr sz="2400" spc="-15" dirty="0">
                <a:solidFill>
                  <a:srgbClr val="385622"/>
                </a:solidFill>
                <a:latin typeface="Calibri"/>
                <a:cs typeface="Calibri"/>
              </a:rPr>
              <a:t>terdapat	</a:t>
            </a:r>
            <a:r>
              <a:rPr sz="2400" spc="-5" dirty="0">
                <a:solidFill>
                  <a:srgbClr val="385622"/>
                </a:solidFill>
                <a:latin typeface="Calibri"/>
                <a:cs typeface="Calibri"/>
              </a:rPr>
              <a:t>pada	</a:t>
            </a:r>
            <a:r>
              <a:rPr sz="2400" spc="-15" dirty="0">
                <a:solidFill>
                  <a:srgbClr val="385622"/>
                </a:solidFill>
                <a:latin typeface="Calibri"/>
                <a:cs typeface="Calibri"/>
              </a:rPr>
              <a:t>buku,</a:t>
            </a:r>
            <a:endParaRPr sz="2400">
              <a:latin typeface="Calibri"/>
              <a:cs typeface="Calibri"/>
            </a:endParaRPr>
          </a:p>
          <a:p>
            <a:pPr marL="27940">
              <a:lnSpc>
                <a:spcPts val="2730"/>
              </a:lnSpc>
              <a:tabLst>
                <a:tab pos="997585" algn="l"/>
                <a:tab pos="1661160" algn="l"/>
                <a:tab pos="2628900" algn="l"/>
                <a:tab pos="3705860" algn="l"/>
              </a:tabLst>
            </a:pPr>
            <a:r>
              <a:rPr sz="2400" spc="-75" dirty="0">
                <a:solidFill>
                  <a:srgbClr val="385622"/>
                </a:solidFill>
                <a:latin typeface="Calibri"/>
                <a:cs typeface="Calibri"/>
              </a:rPr>
              <a:t>k</a:t>
            </a:r>
            <a:r>
              <a:rPr sz="2400" spc="-5" dirty="0">
                <a:solidFill>
                  <a:srgbClr val="385622"/>
                </a:solidFill>
                <a:latin typeface="Calibri"/>
                <a:cs typeface="Calibri"/>
              </a:rPr>
              <a:t>o</a:t>
            </a:r>
            <a:r>
              <a:rPr sz="2400" spc="-50" dirty="0">
                <a:solidFill>
                  <a:srgbClr val="385622"/>
                </a:solidFill>
                <a:latin typeface="Calibri"/>
                <a:cs typeface="Calibri"/>
              </a:rPr>
              <a:t>r</a:t>
            </a:r>
            <a:r>
              <a:rPr sz="2400" spc="-10" dirty="0">
                <a:solidFill>
                  <a:srgbClr val="385622"/>
                </a:solidFill>
                <a:latin typeface="Calibri"/>
                <a:cs typeface="Calibri"/>
              </a:rPr>
              <a:t>a</a:t>
            </a:r>
            <a:r>
              <a:rPr sz="2400" spc="-5" dirty="0">
                <a:solidFill>
                  <a:srgbClr val="385622"/>
                </a:solidFill>
                <a:latin typeface="Calibri"/>
                <a:cs typeface="Calibri"/>
              </a:rPr>
              <a:t>n</a:t>
            </a:r>
            <a:r>
              <a:rPr sz="2400" dirty="0">
                <a:solidFill>
                  <a:srgbClr val="385622"/>
                </a:solidFill>
                <a:latin typeface="Calibri"/>
                <a:cs typeface="Calibri"/>
              </a:rPr>
              <a:t>,	</a:t>
            </a:r>
            <a:r>
              <a:rPr sz="2400" spc="-5" dirty="0">
                <a:solidFill>
                  <a:srgbClr val="385622"/>
                </a:solidFill>
                <a:latin typeface="Calibri"/>
                <a:cs typeface="Calibri"/>
              </a:rPr>
              <a:t>da</a:t>
            </a:r>
            <a:r>
              <a:rPr sz="2400" dirty="0">
                <a:solidFill>
                  <a:srgbClr val="385622"/>
                </a:solidFill>
                <a:latin typeface="Calibri"/>
                <a:cs typeface="Calibri"/>
              </a:rPr>
              <a:t>n	med</a:t>
            </a:r>
            <a:r>
              <a:rPr sz="2400" spc="5" dirty="0">
                <a:solidFill>
                  <a:srgbClr val="385622"/>
                </a:solidFill>
                <a:latin typeface="Calibri"/>
                <a:cs typeface="Calibri"/>
              </a:rPr>
              <a:t>i</a:t>
            </a:r>
            <a:r>
              <a:rPr sz="2400" dirty="0">
                <a:solidFill>
                  <a:srgbClr val="385622"/>
                </a:solidFill>
                <a:latin typeface="Calibri"/>
                <a:cs typeface="Calibri"/>
              </a:rPr>
              <a:t>a	</a:t>
            </a:r>
            <a:r>
              <a:rPr sz="2400" spc="5" dirty="0">
                <a:solidFill>
                  <a:srgbClr val="385622"/>
                </a:solidFill>
                <a:latin typeface="Calibri"/>
                <a:cs typeface="Calibri"/>
              </a:rPr>
              <a:t>l</a:t>
            </a:r>
            <a:r>
              <a:rPr sz="2400" spc="-10" dirty="0">
                <a:solidFill>
                  <a:srgbClr val="385622"/>
                </a:solidFill>
                <a:latin typeface="Calibri"/>
                <a:cs typeface="Calibri"/>
              </a:rPr>
              <a:t>a</a:t>
            </a:r>
            <a:r>
              <a:rPr sz="2400" spc="5" dirty="0">
                <a:solidFill>
                  <a:srgbClr val="385622"/>
                </a:solidFill>
                <a:latin typeface="Calibri"/>
                <a:cs typeface="Calibri"/>
              </a:rPr>
              <a:t>i</a:t>
            </a:r>
            <a:r>
              <a:rPr sz="2400" spc="-5" dirty="0">
                <a:solidFill>
                  <a:srgbClr val="385622"/>
                </a:solidFill>
                <a:latin typeface="Calibri"/>
                <a:cs typeface="Calibri"/>
              </a:rPr>
              <a:t>n</a:t>
            </a:r>
            <a:r>
              <a:rPr sz="2400" spc="-40" dirty="0">
                <a:solidFill>
                  <a:srgbClr val="385622"/>
                </a:solidFill>
                <a:latin typeface="Calibri"/>
                <a:cs typeface="Calibri"/>
              </a:rPr>
              <a:t>n</a:t>
            </a:r>
            <a:r>
              <a:rPr sz="2400" spc="-45" dirty="0">
                <a:solidFill>
                  <a:srgbClr val="385622"/>
                </a:solidFill>
                <a:latin typeface="Calibri"/>
                <a:cs typeface="Calibri"/>
              </a:rPr>
              <a:t>y</a:t>
            </a:r>
            <a:r>
              <a:rPr sz="2400" dirty="0">
                <a:solidFill>
                  <a:srgbClr val="385622"/>
                </a:solidFill>
                <a:latin typeface="Calibri"/>
                <a:cs typeface="Calibri"/>
              </a:rPr>
              <a:t>a	membu</a:t>
            </a:r>
            <a:r>
              <a:rPr sz="2400" spc="-30" dirty="0">
                <a:solidFill>
                  <a:srgbClr val="385622"/>
                </a:solidFill>
                <a:latin typeface="Calibri"/>
                <a:cs typeface="Calibri"/>
              </a:rPr>
              <a:t>a</a:t>
            </a:r>
            <a:r>
              <a:rPr sz="2400" dirty="0">
                <a:solidFill>
                  <a:srgbClr val="385622"/>
                </a:solidFill>
                <a:latin typeface="Calibri"/>
                <a:cs typeface="Calibri"/>
              </a:rPr>
              <a:t>t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08392" y="2847975"/>
            <a:ext cx="6165850" cy="71882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2700" marR="5080">
              <a:lnSpc>
                <a:spcPts val="2580"/>
              </a:lnSpc>
              <a:spcBef>
                <a:spcPts val="434"/>
              </a:spcBef>
            </a:pPr>
            <a:r>
              <a:rPr sz="2400" spc="-15" dirty="0">
                <a:solidFill>
                  <a:srgbClr val="385622"/>
                </a:solidFill>
                <a:latin typeface="Calibri"/>
                <a:cs typeface="Calibri"/>
              </a:rPr>
              <a:t>informasi</a:t>
            </a:r>
            <a:r>
              <a:rPr sz="2400" spc="18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385622"/>
                </a:solidFill>
                <a:latin typeface="Calibri"/>
                <a:cs typeface="Calibri"/>
              </a:rPr>
              <a:t>di</a:t>
            </a:r>
            <a:r>
              <a:rPr sz="2400" spc="180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385622"/>
                </a:solidFill>
                <a:latin typeface="Calibri"/>
                <a:cs typeface="Calibri"/>
              </a:rPr>
              <a:t>dalam</a:t>
            </a:r>
            <a:r>
              <a:rPr sz="2400" spc="160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85622"/>
                </a:solidFill>
                <a:latin typeface="Calibri"/>
                <a:cs typeface="Calibri"/>
              </a:rPr>
              <a:t>media</a:t>
            </a:r>
            <a:r>
              <a:rPr sz="2400" spc="160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Calibri"/>
                <a:cs typeface="Calibri"/>
              </a:rPr>
              <a:t>tersebut</a:t>
            </a:r>
            <a:r>
              <a:rPr sz="2400" spc="17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385622"/>
                </a:solidFill>
                <a:latin typeface="Calibri"/>
                <a:cs typeface="Calibri"/>
              </a:rPr>
              <a:t>menjadi</a:t>
            </a:r>
            <a:r>
              <a:rPr sz="2400" spc="180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85622"/>
                </a:solidFill>
                <a:latin typeface="Calibri"/>
                <a:cs typeface="Calibri"/>
              </a:rPr>
              <a:t>lebih </a:t>
            </a:r>
            <a:r>
              <a:rPr sz="2400" spc="-530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85622"/>
                </a:solidFill>
                <a:latin typeface="Calibri"/>
                <a:cs typeface="Calibri"/>
              </a:rPr>
              <a:t>menarik</a:t>
            </a:r>
            <a:r>
              <a:rPr sz="2400" spc="-1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Calibri"/>
                <a:cs typeface="Calibri"/>
              </a:rPr>
              <a:t>untuk</a:t>
            </a:r>
            <a:r>
              <a:rPr sz="2400" spc="-20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Calibri"/>
                <a:cs typeface="Calibri"/>
              </a:rPr>
              <a:t>dibaca.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463669" y="3960748"/>
            <a:ext cx="6329680" cy="37338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marL="635">
              <a:lnSpc>
                <a:spcPts val="2795"/>
              </a:lnSpc>
            </a:pP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2.</a:t>
            </a:r>
            <a:r>
              <a:rPr sz="2400" b="1" spc="42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385622"/>
                </a:solidFill>
                <a:latin typeface="Calibri"/>
                <a:cs typeface="Calibri"/>
              </a:rPr>
              <a:t>Memudahkan</a:t>
            </a:r>
            <a:r>
              <a:rPr sz="2400" b="1" spc="440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385622"/>
                </a:solidFill>
                <a:latin typeface="Calibri"/>
                <a:cs typeface="Calibri"/>
              </a:rPr>
              <a:t>Pembaca</a:t>
            </a:r>
            <a:r>
              <a:rPr sz="2400" b="1" spc="42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Memahami</a:t>
            </a:r>
            <a:r>
              <a:rPr sz="2400" b="1" spc="450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Isi</a:t>
            </a:r>
            <a:r>
              <a:rPr sz="2400" b="1" spc="420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385622"/>
                </a:solidFill>
                <a:latin typeface="Calibri"/>
                <a:cs typeface="Calibri"/>
              </a:rPr>
              <a:t>Pesan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451984" y="4302442"/>
            <a:ext cx="6283960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385622"/>
                </a:solidFill>
                <a:latin typeface="Calibri"/>
                <a:cs typeface="Calibri"/>
              </a:rPr>
              <a:t>Seringkali</a:t>
            </a:r>
            <a:r>
              <a:rPr sz="2400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Calibri"/>
                <a:cs typeface="Calibri"/>
              </a:rPr>
              <a:t>pembaca</a:t>
            </a:r>
            <a:r>
              <a:rPr sz="2400" spc="-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85622"/>
                </a:solidFill>
                <a:latin typeface="Calibri"/>
                <a:cs typeface="Calibri"/>
              </a:rPr>
              <a:t>lebih</a:t>
            </a:r>
            <a:r>
              <a:rPr sz="2400" spc="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385622"/>
                </a:solidFill>
                <a:latin typeface="Calibri"/>
                <a:cs typeface="Calibri"/>
              </a:rPr>
              <a:t>mudah</a:t>
            </a:r>
            <a:r>
              <a:rPr sz="2400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385622"/>
                </a:solidFill>
                <a:latin typeface="Calibri"/>
                <a:cs typeface="Calibri"/>
              </a:rPr>
              <a:t>memahami</a:t>
            </a:r>
            <a:r>
              <a:rPr sz="2400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385622"/>
                </a:solidFill>
                <a:latin typeface="Calibri"/>
                <a:cs typeface="Calibri"/>
              </a:rPr>
              <a:t>isi </a:t>
            </a:r>
            <a:r>
              <a:rPr sz="2400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385622"/>
                </a:solidFill>
                <a:latin typeface="Calibri"/>
                <a:cs typeface="Calibri"/>
              </a:rPr>
              <a:t>sebuah </a:t>
            </a:r>
            <a:r>
              <a:rPr sz="2400" spc="-15" dirty="0">
                <a:solidFill>
                  <a:srgbClr val="385622"/>
                </a:solidFill>
                <a:latin typeface="Calibri"/>
                <a:cs typeface="Calibri"/>
              </a:rPr>
              <a:t>informasi </a:t>
            </a:r>
            <a:r>
              <a:rPr sz="2400" dirty="0">
                <a:solidFill>
                  <a:srgbClr val="385622"/>
                </a:solidFill>
                <a:latin typeface="Calibri"/>
                <a:cs typeface="Calibri"/>
              </a:rPr>
              <a:t>bila </a:t>
            </a:r>
            <a:r>
              <a:rPr sz="2400" spc="-10" dirty="0">
                <a:solidFill>
                  <a:srgbClr val="385622"/>
                </a:solidFill>
                <a:latin typeface="Calibri"/>
                <a:cs typeface="Calibri"/>
              </a:rPr>
              <a:t>dilengkapi </a:t>
            </a:r>
            <a:r>
              <a:rPr sz="2400" spc="-15" dirty="0">
                <a:solidFill>
                  <a:srgbClr val="385622"/>
                </a:solidFill>
                <a:latin typeface="Calibri"/>
                <a:cs typeface="Calibri"/>
              </a:rPr>
              <a:t>dengan </a:t>
            </a:r>
            <a:r>
              <a:rPr sz="2400" spc="-10" dirty="0">
                <a:solidFill>
                  <a:srgbClr val="385622"/>
                </a:solidFill>
                <a:latin typeface="Calibri"/>
                <a:cs typeface="Calibri"/>
              </a:rPr>
              <a:t>gambar </a:t>
            </a:r>
            <a:r>
              <a:rPr sz="2400" spc="-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Calibri"/>
                <a:cs typeface="Calibri"/>
              </a:rPr>
              <a:t>ilustrasi.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568700" y="10160"/>
            <a:ext cx="5057140" cy="1554480"/>
            <a:chOff x="3568700" y="10160"/>
            <a:chExt cx="5057140" cy="1554480"/>
          </a:xfrm>
        </p:grpSpPr>
        <p:sp>
          <p:nvSpPr>
            <p:cNvPr id="9" name="object 9"/>
            <p:cNvSpPr/>
            <p:nvPr/>
          </p:nvSpPr>
          <p:spPr>
            <a:xfrm>
              <a:off x="3575050" y="16510"/>
              <a:ext cx="5044440" cy="1541780"/>
            </a:xfrm>
            <a:custGeom>
              <a:avLst/>
              <a:gdLst/>
              <a:ahLst/>
              <a:cxnLst/>
              <a:rect l="l" t="t" r="r" b="b"/>
              <a:pathLst>
                <a:path w="5044440" h="1541780">
                  <a:moveTo>
                    <a:pt x="5044440" y="0"/>
                  </a:moveTo>
                  <a:lnTo>
                    <a:pt x="0" y="0"/>
                  </a:lnTo>
                  <a:lnTo>
                    <a:pt x="0" y="1541780"/>
                  </a:lnTo>
                  <a:lnTo>
                    <a:pt x="5044440" y="1541780"/>
                  </a:lnTo>
                  <a:lnTo>
                    <a:pt x="5044440" y="0"/>
                  </a:lnTo>
                  <a:close/>
                </a:path>
              </a:pathLst>
            </a:custGeom>
            <a:solidFill>
              <a:srgbClr val="E3DE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575050" y="16510"/>
              <a:ext cx="5044440" cy="1541780"/>
            </a:xfrm>
            <a:custGeom>
              <a:avLst/>
              <a:gdLst/>
              <a:ahLst/>
              <a:cxnLst/>
              <a:rect l="l" t="t" r="r" b="b"/>
              <a:pathLst>
                <a:path w="5044440" h="1541780">
                  <a:moveTo>
                    <a:pt x="0" y="1541780"/>
                  </a:moveTo>
                  <a:lnTo>
                    <a:pt x="5044440" y="1541780"/>
                  </a:lnTo>
                  <a:lnTo>
                    <a:pt x="5044440" y="0"/>
                  </a:lnTo>
                  <a:lnTo>
                    <a:pt x="0" y="0"/>
                  </a:lnTo>
                  <a:lnTo>
                    <a:pt x="0" y="1541780"/>
                  </a:lnTo>
                  <a:close/>
                </a:path>
              </a:pathLst>
            </a:custGeom>
            <a:ln w="12700">
              <a:solidFill>
                <a:srgbClr val="E3DEB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4020820" y="169862"/>
            <a:ext cx="401256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10" dirty="0"/>
              <a:t>Fungsi</a:t>
            </a:r>
            <a:r>
              <a:rPr sz="4400" spc="-50" dirty="0"/>
              <a:t> </a:t>
            </a:r>
            <a:r>
              <a:rPr sz="4400" spc="-5" dirty="0"/>
              <a:t>Ilustrasi</a:t>
            </a:r>
            <a:endParaRPr sz="4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845" y="624712"/>
            <a:ext cx="4358640" cy="37338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785"/>
              </a:lnSpc>
            </a:pPr>
            <a:r>
              <a:rPr sz="2400" b="1" dirty="0">
                <a:latin typeface="Calibri"/>
                <a:cs typeface="Calibri"/>
              </a:rPr>
              <a:t>3.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Dapat</a:t>
            </a:r>
            <a:r>
              <a:rPr sz="2400" b="1" spc="2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Menggambarkan Sesuatu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33412" y="1056703"/>
            <a:ext cx="5904230" cy="104965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 marR="5080" algn="just">
              <a:lnSpc>
                <a:spcPct val="90000"/>
              </a:lnSpc>
              <a:spcBef>
                <a:spcPts val="390"/>
              </a:spcBef>
            </a:pPr>
            <a:r>
              <a:rPr sz="2400" spc="-5" dirty="0">
                <a:latin typeface="Calibri"/>
                <a:cs typeface="Calibri"/>
              </a:rPr>
              <a:t>Gambar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ilustrasi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dapat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membuat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pembaca </a:t>
            </a:r>
            <a:r>
              <a:rPr sz="2400" spc="-5" dirty="0">
                <a:latin typeface="Calibri"/>
                <a:cs typeface="Calibri"/>
              </a:rPr>
              <a:t> memahami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suatu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informasi</a:t>
            </a:r>
            <a:r>
              <a:rPr sz="2400" spc="-10" dirty="0">
                <a:latin typeface="Calibri"/>
                <a:cs typeface="Calibri"/>
              </a:rPr>
              <a:t> tanpa</a:t>
            </a:r>
            <a:r>
              <a:rPr sz="2400" spc="-5" dirty="0">
                <a:latin typeface="Calibri"/>
                <a:cs typeface="Calibri"/>
              </a:rPr>
              <a:t> harus 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membaca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keseluruhan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isi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informasi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tersebut.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134228" y="2517520"/>
            <a:ext cx="5824220" cy="37338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marL="635">
              <a:lnSpc>
                <a:spcPts val="2790"/>
              </a:lnSpc>
            </a:pPr>
            <a:r>
              <a:rPr sz="2400" b="1" dirty="0">
                <a:latin typeface="Calibri"/>
                <a:cs typeface="Calibri"/>
              </a:rPr>
              <a:t>4.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Memudahkan</a:t>
            </a:r>
            <a:r>
              <a:rPr sz="2400" b="1" spc="2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dalam</a:t>
            </a:r>
            <a:r>
              <a:rPr sz="2400" b="1" spc="2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Mengungkap</a:t>
            </a:r>
            <a:r>
              <a:rPr sz="2400" b="1" spc="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Kejadian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122545" y="2950273"/>
            <a:ext cx="494157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34719" algn="l"/>
                <a:tab pos="2291080" algn="l"/>
                <a:tab pos="3091180" algn="l"/>
                <a:tab pos="4316095" algn="l"/>
              </a:tabLst>
            </a:pPr>
            <a:r>
              <a:rPr sz="2400" spc="-5" dirty="0">
                <a:latin typeface="Calibri"/>
                <a:cs typeface="Calibri"/>
              </a:rPr>
              <a:t>Su</a:t>
            </a:r>
            <a:r>
              <a:rPr sz="2400" spc="-35" dirty="0">
                <a:latin typeface="Calibri"/>
                <a:cs typeface="Calibri"/>
              </a:rPr>
              <a:t>a</a:t>
            </a:r>
            <a:r>
              <a:rPr sz="2400" dirty="0">
                <a:latin typeface="Calibri"/>
                <a:cs typeface="Calibri"/>
              </a:rPr>
              <a:t>tu	</a:t>
            </a:r>
            <a:r>
              <a:rPr sz="2400" spc="-5" dirty="0">
                <a:latin typeface="Calibri"/>
                <a:cs typeface="Calibri"/>
              </a:rPr>
              <a:t>per</a:t>
            </a:r>
            <a:r>
              <a:rPr sz="2400" spc="5" dirty="0">
                <a:latin typeface="Calibri"/>
                <a:cs typeface="Calibri"/>
              </a:rPr>
              <a:t>i</a:t>
            </a:r>
            <a:r>
              <a:rPr sz="2400" spc="-20" dirty="0">
                <a:latin typeface="Calibri"/>
                <a:cs typeface="Calibri"/>
              </a:rPr>
              <a:t>s</a:t>
            </a:r>
            <a:r>
              <a:rPr sz="2400" dirty="0">
                <a:latin typeface="Calibri"/>
                <a:cs typeface="Calibri"/>
              </a:rPr>
              <a:t>t</a:t>
            </a:r>
            <a:r>
              <a:rPr sz="2400" spc="-20" dirty="0">
                <a:latin typeface="Calibri"/>
                <a:cs typeface="Calibri"/>
              </a:rPr>
              <a:t>iw</a:t>
            </a:r>
            <a:r>
              <a:rPr sz="2400" dirty="0">
                <a:latin typeface="Calibri"/>
                <a:cs typeface="Calibri"/>
              </a:rPr>
              <a:t>a	</a:t>
            </a:r>
            <a:r>
              <a:rPr sz="2400" spc="-10" dirty="0">
                <a:latin typeface="Calibri"/>
                <a:cs typeface="Calibri"/>
              </a:rPr>
              <a:t>a</a:t>
            </a:r>
            <a:r>
              <a:rPr sz="2400" spc="-55" dirty="0">
                <a:latin typeface="Calibri"/>
                <a:cs typeface="Calibri"/>
              </a:rPr>
              <a:t>k</a:t>
            </a:r>
            <a:r>
              <a:rPr sz="2400" spc="-10" dirty="0">
                <a:latin typeface="Calibri"/>
                <a:cs typeface="Calibri"/>
              </a:rPr>
              <a:t>a</a:t>
            </a:r>
            <a:r>
              <a:rPr sz="2400" dirty="0">
                <a:latin typeface="Calibri"/>
                <a:cs typeface="Calibri"/>
              </a:rPr>
              <a:t>n	men</a:t>
            </a:r>
            <a:r>
              <a:rPr sz="2400" spc="5" dirty="0">
                <a:latin typeface="Calibri"/>
                <a:cs typeface="Calibri"/>
              </a:rPr>
              <a:t>j</a:t>
            </a:r>
            <a:r>
              <a:rPr sz="2400" spc="-10" dirty="0">
                <a:latin typeface="Calibri"/>
                <a:cs typeface="Calibri"/>
              </a:rPr>
              <a:t>a</a:t>
            </a:r>
            <a:r>
              <a:rPr sz="2400" spc="-5" dirty="0">
                <a:latin typeface="Calibri"/>
                <a:cs typeface="Calibri"/>
              </a:rPr>
              <a:t>d</a:t>
            </a:r>
            <a:r>
              <a:rPr sz="2400" dirty="0">
                <a:latin typeface="Calibri"/>
                <a:cs typeface="Calibri"/>
              </a:rPr>
              <a:t>i	</a:t>
            </a:r>
            <a:r>
              <a:rPr sz="2400" spc="5" dirty="0">
                <a:latin typeface="Calibri"/>
                <a:cs typeface="Calibri"/>
              </a:rPr>
              <a:t>l</a:t>
            </a:r>
            <a:r>
              <a:rPr sz="2400" dirty="0">
                <a:latin typeface="Calibri"/>
                <a:cs typeface="Calibri"/>
              </a:rPr>
              <a:t>e</a:t>
            </a:r>
            <a:r>
              <a:rPr sz="2400" spc="-20" dirty="0">
                <a:latin typeface="Calibri"/>
                <a:cs typeface="Calibri"/>
              </a:rPr>
              <a:t>b</a:t>
            </a:r>
            <a:r>
              <a:rPr sz="2400" spc="5" dirty="0">
                <a:latin typeface="Calibri"/>
                <a:cs typeface="Calibri"/>
              </a:rPr>
              <a:t>i</a:t>
            </a:r>
            <a:r>
              <a:rPr sz="2400" dirty="0">
                <a:latin typeface="Calibri"/>
                <a:cs typeface="Calibri"/>
              </a:rPr>
              <a:t>h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22545" y="2950273"/>
            <a:ext cx="6028055" cy="7194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715" algn="r">
              <a:lnSpc>
                <a:spcPts val="2730"/>
              </a:lnSpc>
              <a:spcBef>
                <a:spcPts val="100"/>
              </a:spcBef>
            </a:pPr>
            <a:r>
              <a:rPr sz="2400" spc="-5" dirty="0">
                <a:latin typeface="Calibri"/>
                <a:cs typeface="Calibri"/>
              </a:rPr>
              <a:t>mudah</a:t>
            </a:r>
            <a:endParaRPr sz="2400">
              <a:latin typeface="Calibri"/>
              <a:cs typeface="Calibri"/>
            </a:endParaRPr>
          </a:p>
          <a:p>
            <a:pPr marR="5080" algn="r">
              <a:lnSpc>
                <a:spcPts val="2730"/>
              </a:lnSpc>
              <a:tabLst>
                <a:tab pos="1374140" algn="l"/>
                <a:tab pos="2301240" algn="l"/>
                <a:tab pos="2969260" algn="l"/>
                <a:tab pos="3635375" algn="l"/>
                <a:tab pos="5085715" algn="l"/>
              </a:tabLst>
            </a:pPr>
            <a:r>
              <a:rPr sz="2400" spc="-5" dirty="0">
                <a:latin typeface="Calibri"/>
                <a:cs typeface="Calibri"/>
              </a:rPr>
              <a:t>d</a:t>
            </a:r>
            <a:r>
              <a:rPr sz="2400" dirty="0">
                <a:latin typeface="Calibri"/>
                <a:cs typeface="Calibri"/>
              </a:rPr>
              <a:t>i</a:t>
            </a:r>
            <a:r>
              <a:rPr sz="2400" spc="-5" dirty="0">
                <a:latin typeface="Calibri"/>
                <a:cs typeface="Calibri"/>
              </a:rPr>
              <a:t>p</a:t>
            </a:r>
            <a:r>
              <a:rPr sz="2400" spc="-15" dirty="0">
                <a:latin typeface="Calibri"/>
                <a:cs typeface="Calibri"/>
              </a:rPr>
              <a:t>a</a:t>
            </a:r>
            <a:r>
              <a:rPr sz="2400" spc="-5" dirty="0">
                <a:latin typeface="Calibri"/>
                <a:cs typeface="Calibri"/>
              </a:rPr>
              <a:t>h</a:t>
            </a:r>
            <a:r>
              <a:rPr sz="2400" spc="-15" dirty="0">
                <a:latin typeface="Calibri"/>
                <a:cs typeface="Calibri"/>
              </a:rPr>
              <a:t>a</a:t>
            </a:r>
            <a:r>
              <a:rPr sz="2400" dirty="0">
                <a:latin typeface="Calibri"/>
                <a:cs typeface="Calibri"/>
              </a:rPr>
              <a:t>mi	</a:t>
            </a:r>
            <a:r>
              <a:rPr sz="2400" spc="-5" dirty="0">
                <a:latin typeface="Calibri"/>
                <a:cs typeface="Calibri"/>
              </a:rPr>
              <a:t>o</a:t>
            </a:r>
            <a:r>
              <a:rPr sz="2400" spc="-45" dirty="0">
                <a:latin typeface="Calibri"/>
                <a:cs typeface="Calibri"/>
              </a:rPr>
              <a:t>r</a:t>
            </a:r>
            <a:r>
              <a:rPr sz="2400" spc="-10" dirty="0">
                <a:latin typeface="Calibri"/>
                <a:cs typeface="Calibri"/>
              </a:rPr>
              <a:t>a</a:t>
            </a:r>
            <a:r>
              <a:rPr sz="2400" spc="-5" dirty="0">
                <a:latin typeface="Calibri"/>
                <a:cs typeface="Calibri"/>
              </a:rPr>
              <a:t>n</a:t>
            </a:r>
            <a:r>
              <a:rPr sz="2400" dirty="0">
                <a:latin typeface="Calibri"/>
                <a:cs typeface="Calibri"/>
              </a:rPr>
              <a:t>g	</a:t>
            </a:r>
            <a:r>
              <a:rPr sz="2400" spc="5" dirty="0">
                <a:latin typeface="Calibri"/>
                <a:cs typeface="Calibri"/>
              </a:rPr>
              <a:t>l</a:t>
            </a:r>
            <a:r>
              <a:rPr sz="2400" spc="-10" dirty="0">
                <a:latin typeface="Calibri"/>
                <a:cs typeface="Calibri"/>
              </a:rPr>
              <a:t>a</a:t>
            </a:r>
            <a:r>
              <a:rPr sz="2400" spc="25" dirty="0">
                <a:latin typeface="Calibri"/>
                <a:cs typeface="Calibri"/>
              </a:rPr>
              <a:t>i</a:t>
            </a:r>
            <a:r>
              <a:rPr sz="2400" dirty="0">
                <a:latin typeface="Calibri"/>
                <a:cs typeface="Calibri"/>
              </a:rPr>
              <a:t>n	</a:t>
            </a:r>
            <a:r>
              <a:rPr sz="2400" spc="-5" dirty="0">
                <a:latin typeface="Calibri"/>
                <a:cs typeface="Calibri"/>
              </a:rPr>
              <a:t>b</a:t>
            </a:r>
            <a:r>
              <a:rPr sz="2400" dirty="0">
                <a:latin typeface="Calibri"/>
                <a:cs typeface="Calibri"/>
              </a:rPr>
              <a:t>i</a:t>
            </a:r>
            <a:r>
              <a:rPr sz="2400" spc="5" dirty="0">
                <a:latin typeface="Calibri"/>
                <a:cs typeface="Calibri"/>
              </a:rPr>
              <a:t>l</a:t>
            </a:r>
            <a:r>
              <a:rPr sz="2400" dirty="0">
                <a:latin typeface="Calibri"/>
                <a:cs typeface="Calibri"/>
              </a:rPr>
              <a:t>a	</a:t>
            </a:r>
            <a:r>
              <a:rPr sz="2400" spc="-5" dirty="0">
                <a:latin typeface="Calibri"/>
                <a:cs typeface="Calibri"/>
              </a:rPr>
              <a:t>d</a:t>
            </a:r>
            <a:r>
              <a:rPr sz="2400" dirty="0">
                <a:latin typeface="Calibri"/>
                <a:cs typeface="Calibri"/>
              </a:rPr>
              <a:t>i</a:t>
            </a:r>
            <a:r>
              <a:rPr sz="2400" spc="-5" dirty="0">
                <a:latin typeface="Calibri"/>
                <a:cs typeface="Calibri"/>
              </a:rPr>
              <a:t>j</a:t>
            </a:r>
            <a:r>
              <a:rPr sz="2400" spc="5" dirty="0">
                <a:latin typeface="Calibri"/>
                <a:cs typeface="Calibri"/>
              </a:rPr>
              <a:t>el</a:t>
            </a:r>
            <a:r>
              <a:rPr sz="2400" spc="-10" dirty="0">
                <a:latin typeface="Calibri"/>
                <a:cs typeface="Calibri"/>
              </a:rPr>
              <a:t>a</a:t>
            </a:r>
            <a:r>
              <a:rPr sz="2400" spc="-5" dirty="0">
                <a:latin typeface="Calibri"/>
                <a:cs typeface="Calibri"/>
              </a:rPr>
              <a:t>s</a:t>
            </a:r>
            <a:r>
              <a:rPr sz="2400" spc="-35" dirty="0">
                <a:latin typeface="Calibri"/>
                <a:cs typeface="Calibri"/>
              </a:rPr>
              <a:t>k</a:t>
            </a:r>
            <a:r>
              <a:rPr sz="2400" spc="-10" dirty="0">
                <a:latin typeface="Calibri"/>
                <a:cs typeface="Calibri"/>
              </a:rPr>
              <a:t>a</a:t>
            </a:r>
            <a:r>
              <a:rPr sz="2400" dirty="0">
                <a:latin typeface="Calibri"/>
                <a:cs typeface="Calibri"/>
              </a:rPr>
              <a:t>n	</a:t>
            </a:r>
            <a:r>
              <a:rPr sz="2400" spc="-5" dirty="0">
                <a:latin typeface="Calibri"/>
                <a:cs typeface="Calibri"/>
              </a:rPr>
              <a:t>d</a:t>
            </a:r>
            <a:r>
              <a:rPr sz="2400" spc="5" dirty="0">
                <a:latin typeface="Calibri"/>
                <a:cs typeface="Calibri"/>
              </a:rPr>
              <a:t>e</a:t>
            </a:r>
            <a:r>
              <a:rPr sz="2400" spc="-5" dirty="0">
                <a:latin typeface="Calibri"/>
                <a:cs typeface="Calibri"/>
              </a:rPr>
              <a:t>n</a:t>
            </a:r>
            <a:r>
              <a:rPr sz="2400" spc="-50" dirty="0">
                <a:latin typeface="Calibri"/>
                <a:cs typeface="Calibri"/>
              </a:rPr>
              <a:t>g</a:t>
            </a:r>
            <a:r>
              <a:rPr sz="2400" dirty="0">
                <a:latin typeface="Calibri"/>
                <a:cs typeface="Calibri"/>
              </a:rPr>
              <a:t>an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122545" y="3608704"/>
            <a:ext cx="54991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Calibri"/>
                <a:cs typeface="Calibri"/>
              </a:rPr>
              <a:t>ilustrasi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tanpa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harus</a:t>
            </a:r>
            <a:r>
              <a:rPr sz="2400" spc="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diceritakan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secara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rinci.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27125" y="4098290"/>
            <a:ext cx="3655060" cy="37338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790"/>
              </a:lnSpc>
            </a:pPr>
            <a:r>
              <a:rPr sz="2400" b="1" dirty="0">
                <a:latin typeface="Calibri"/>
                <a:cs typeface="Calibri"/>
              </a:rPr>
              <a:t>5.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Memberikan</a:t>
            </a:r>
            <a:r>
              <a:rPr sz="2400" b="1" spc="-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Kesan</a:t>
            </a:r>
            <a:r>
              <a:rPr sz="2400" b="1" spc="-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Estetis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14692" y="4531995"/>
            <a:ext cx="7239634" cy="104965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 marR="5080" algn="just">
              <a:lnSpc>
                <a:spcPct val="89900"/>
              </a:lnSpc>
              <a:spcBef>
                <a:spcPts val="390"/>
              </a:spcBef>
            </a:pPr>
            <a:r>
              <a:rPr sz="2400" spc="-15" dirty="0">
                <a:latin typeface="Calibri"/>
                <a:cs typeface="Calibri"/>
              </a:rPr>
              <a:t>Informasi </a:t>
            </a:r>
            <a:r>
              <a:rPr sz="2400" spc="-5" dirty="0">
                <a:latin typeface="Calibri"/>
                <a:cs typeface="Calibri"/>
              </a:rPr>
              <a:t>dalam bentuk </a:t>
            </a:r>
            <a:r>
              <a:rPr sz="2400" spc="-15" dirty="0">
                <a:latin typeface="Calibri"/>
                <a:cs typeface="Calibri"/>
              </a:rPr>
              <a:t>teks </a:t>
            </a:r>
            <a:r>
              <a:rPr sz="2400" spc="-20" dirty="0">
                <a:latin typeface="Calibri"/>
                <a:cs typeface="Calibri"/>
              </a:rPr>
              <a:t>yang </a:t>
            </a:r>
            <a:r>
              <a:rPr sz="2400" dirty="0">
                <a:latin typeface="Calibri"/>
                <a:cs typeface="Calibri"/>
              </a:rPr>
              <a:t>mungkin </a:t>
            </a:r>
            <a:r>
              <a:rPr sz="2400" spc="-10" dirty="0">
                <a:latin typeface="Calibri"/>
                <a:cs typeface="Calibri"/>
              </a:rPr>
              <a:t>membosankan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bisa menjadi </a:t>
            </a:r>
            <a:r>
              <a:rPr sz="2400" dirty="0">
                <a:latin typeface="Calibri"/>
                <a:cs typeface="Calibri"/>
              </a:rPr>
              <a:t>lebih </a:t>
            </a:r>
            <a:r>
              <a:rPr sz="2400" spc="-5" dirty="0">
                <a:latin typeface="Calibri"/>
                <a:cs typeface="Calibri"/>
              </a:rPr>
              <a:t>menarik </a:t>
            </a:r>
            <a:r>
              <a:rPr sz="2400" dirty="0">
                <a:latin typeface="Calibri"/>
                <a:cs typeface="Calibri"/>
              </a:rPr>
              <a:t>bila </a:t>
            </a:r>
            <a:r>
              <a:rPr sz="2400" spc="-10" dirty="0">
                <a:latin typeface="Calibri"/>
                <a:cs typeface="Calibri"/>
              </a:rPr>
              <a:t>dilengkapi </a:t>
            </a:r>
            <a:r>
              <a:rPr sz="2400" spc="-15" dirty="0">
                <a:latin typeface="Calibri"/>
                <a:cs typeface="Calibri"/>
              </a:rPr>
              <a:t>dengan </a:t>
            </a:r>
            <a:r>
              <a:rPr sz="2400" spc="-10" dirty="0">
                <a:latin typeface="Calibri"/>
                <a:cs typeface="Calibri"/>
              </a:rPr>
              <a:t>gambar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ilustrasi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karena </a:t>
            </a:r>
            <a:r>
              <a:rPr sz="2400" spc="-10" dirty="0">
                <a:latin typeface="Calibri"/>
                <a:cs typeface="Calibri"/>
              </a:rPr>
              <a:t>mengandung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nilai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estetika.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568700" y="10160"/>
            <a:ext cx="5057140" cy="1554480"/>
            <a:chOff x="3568700" y="10160"/>
            <a:chExt cx="5057140" cy="1554480"/>
          </a:xfrm>
        </p:grpSpPr>
        <p:sp>
          <p:nvSpPr>
            <p:cNvPr id="3" name="object 3"/>
            <p:cNvSpPr/>
            <p:nvPr/>
          </p:nvSpPr>
          <p:spPr>
            <a:xfrm>
              <a:off x="3575050" y="16510"/>
              <a:ext cx="5044440" cy="1541780"/>
            </a:xfrm>
            <a:custGeom>
              <a:avLst/>
              <a:gdLst/>
              <a:ahLst/>
              <a:cxnLst/>
              <a:rect l="l" t="t" r="r" b="b"/>
              <a:pathLst>
                <a:path w="5044440" h="1541780">
                  <a:moveTo>
                    <a:pt x="5044440" y="0"/>
                  </a:moveTo>
                  <a:lnTo>
                    <a:pt x="0" y="0"/>
                  </a:lnTo>
                  <a:lnTo>
                    <a:pt x="0" y="1541780"/>
                  </a:lnTo>
                  <a:lnTo>
                    <a:pt x="5044440" y="1541780"/>
                  </a:lnTo>
                  <a:lnTo>
                    <a:pt x="5044440" y="0"/>
                  </a:lnTo>
                  <a:close/>
                </a:path>
              </a:pathLst>
            </a:custGeom>
            <a:solidFill>
              <a:srgbClr val="E3DE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575050" y="16510"/>
              <a:ext cx="5044440" cy="1541780"/>
            </a:xfrm>
            <a:custGeom>
              <a:avLst/>
              <a:gdLst/>
              <a:ahLst/>
              <a:cxnLst/>
              <a:rect l="l" t="t" r="r" b="b"/>
              <a:pathLst>
                <a:path w="5044440" h="1541780">
                  <a:moveTo>
                    <a:pt x="0" y="1541780"/>
                  </a:moveTo>
                  <a:lnTo>
                    <a:pt x="5044440" y="1541780"/>
                  </a:lnTo>
                  <a:lnTo>
                    <a:pt x="5044440" y="0"/>
                  </a:lnTo>
                  <a:lnTo>
                    <a:pt x="0" y="0"/>
                  </a:lnTo>
                  <a:lnTo>
                    <a:pt x="0" y="1541780"/>
                  </a:lnTo>
                  <a:close/>
                </a:path>
              </a:pathLst>
            </a:custGeom>
            <a:ln w="12700">
              <a:solidFill>
                <a:srgbClr val="E3DEB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675001" y="322834"/>
            <a:ext cx="676148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/>
              <a:t>Ilustrasi</a:t>
            </a:r>
            <a:r>
              <a:rPr sz="4400" spc="-50" dirty="0"/>
              <a:t> </a:t>
            </a:r>
            <a:r>
              <a:rPr sz="4400" spc="-5" dirty="0"/>
              <a:t>Cerita</a:t>
            </a:r>
            <a:r>
              <a:rPr sz="4400" spc="-30" dirty="0"/>
              <a:t> </a:t>
            </a:r>
            <a:r>
              <a:rPr sz="4400" dirty="0"/>
              <a:t>Bergambar</a:t>
            </a:r>
            <a:endParaRPr sz="4400"/>
          </a:p>
        </p:txBody>
      </p:sp>
      <p:sp>
        <p:nvSpPr>
          <p:cNvPr id="6" name="object 6"/>
          <p:cNvSpPr txBox="1"/>
          <p:nvPr/>
        </p:nvSpPr>
        <p:spPr>
          <a:xfrm>
            <a:off x="886460" y="2021267"/>
            <a:ext cx="6841490" cy="2221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50100"/>
              </a:lnSpc>
              <a:spcBef>
                <a:spcPts val="100"/>
              </a:spcBef>
            </a:pPr>
            <a:r>
              <a:rPr sz="2400" spc="125" dirty="0">
                <a:solidFill>
                  <a:srgbClr val="512407"/>
                </a:solidFill>
                <a:latin typeface="Arial MT"/>
                <a:cs typeface="Arial MT"/>
              </a:rPr>
              <a:t>Cerita</a:t>
            </a:r>
            <a:r>
              <a:rPr sz="2400" spc="130" dirty="0">
                <a:solidFill>
                  <a:srgbClr val="512407"/>
                </a:solidFill>
                <a:latin typeface="Arial MT"/>
                <a:cs typeface="Arial MT"/>
              </a:rPr>
              <a:t> </a:t>
            </a:r>
            <a:r>
              <a:rPr sz="2400" spc="135" dirty="0">
                <a:solidFill>
                  <a:srgbClr val="512407"/>
                </a:solidFill>
                <a:latin typeface="Arial MT"/>
                <a:cs typeface="Arial MT"/>
              </a:rPr>
              <a:t>bergambar</a:t>
            </a:r>
            <a:r>
              <a:rPr sz="2400" spc="140" dirty="0">
                <a:solidFill>
                  <a:srgbClr val="512407"/>
                </a:solidFill>
                <a:latin typeface="Arial MT"/>
                <a:cs typeface="Arial MT"/>
              </a:rPr>
              <a:t> </a:t>
            </a:r>
            <a:r>
              <a:rPr sz="2400" spc="114" dirty="0">
                <a:solidFill>
                  <a:srgbClr val="512407"/>
                </a:solidFill>
                <a:latin typeface="Arial MT"/>
                <a:cs typeface="Arial MT"/>
              </a:rPr>
              <a:t>merupakan</a:t>
            </a:r>
            <a:r>
              <a:rPr sz="2400" spc="120" dirty="0">
                <a:solidFill>
                  <a:srgbClr val="512407"/>
                </a:solidFill>
                <a:latin typeface="Arial MT"/>
                <a:cs typeface="Arial MT"/>
              </a:rPr>
              <a:t> </a:t>
            </a:r>
            <a:r>
              <a:rPr sz="2400" spc="155" dirty="0">
                <a:solidFill>
                  <a:srgbClr val="512407"/>
                </a:solidFill>
                <a:latin typeface="Arial MT"/>
                <a:cs typeface="Arial MT"/>
              </a:rPr>
              <a:t>cerita</a:t>
            </a:r>
            <a:r>
              <a:rPr sz="2400" spc="160" dirty="0">
                <a:solidFill>
                  <a:srgbClr val="512407"/>
                </a:solidFill>
                <a:latin typeface="Arial MT"/>
                <a:cs typeface="Arial MT"/>
              </a:rPr>
              <a:t> </a:t>
            </a:r>
            <a:r>
              <a:rPr sz="2400" spc="100" dirty="0">
                <a:solidFill>
                  <a:srgbClr val="512407"/>
                </a:solidFill>
                <a:latin typeface="Arial MT"/>
                <a:cs typeface="Arial MT"/>
              </a:rPr>
              <a:t>yang </a:t>
            </a:r>
            <a:r>
              <a:rPr sz="2400" spc="105" dirty="0">
                <a:solidFill>
                  <a:srgbClr val="512407"/>
                </a:solidFill>
                <a:latin typeface="Arial MT"/>
                <a:cs typeface="Arial MT"/>
              </a:rPr>
              <a:t> </a:t>
            </a:r>
            <a:r>
              <a:rPr sz="2400" spc="120" dirty="0">
                <a:solidFill>
                  <a:srgbClr val="512407"/>
                </a:solidFill>
                <a:latin typeface="Arial MT"/>
                <a:cs typeface="Arial MT"/>
              </a:rPr>
              <a:t>ditampilkan</a:t>
            </a:r>
            <a:r>
              <a:rPr sz="2400" spc="125" dirty="0">
                <a:solidFill>
                  <a:srgbClr val="512407"/>
                </a:solidFill>
                <a:latin typeface="Arial MT"/>
                <a:cs typeface="Arial MT"/>
              </a:rPr>
              <a:t> </a:t>
            </a:r>
            <a:r>
              <a:rPr sz="2400" spc="114" dirty="0">
                <a:solidFill>
                  <a:srgbClr val="512407"/>
                </a:solidFill>
                <a:latin typeface="Arial MT"/>
                <a:cs typeface="Arial MT"/>
              </a:rPr>
              <a:t>dalam</a:t>
            </a:r>
            <a:r>
              <a:rPr sz="2400" spc="120" dirty="0">
                <a:solidFill>
                  <a:srgbClr val="512407"/>
                </a:solidFill>
                <a:latin typeface="Arial MT"/>
                <a:cs typeface="Arial MT"/>
              </a:rPr>
              <a:t> </a:t>
            </a:r>
            <a:r>
              <a:rPr sz="2400" spc="135" dirty="0">
                <a:solidFill>
                  <a:srgbClr val="512407"/>
                </a:solidFill>
                <a:latin typeface="Arial MT"/>
                <a:cs typeface="Arial MT"/>
              </a:rPr>
              <a:t>bentuk</a:t>
            </a:r>
            <a:r>
              <a:rPr sz="2400" spc="140" dirty="0">
                <a:solidFill>
                  <a:srgbClr val="512407"/>
                </a:solidFill>
                <a:latin typeface="Arial MT"/>
                <a:cs typeface="Arial MT"/>
              </a:rPr>
              <a:t> </a:t>
            </a:r>
            <a:r>
              <a:rPr sz="2400" spc="120" dirty="0">
                <a:solidFill>
                  <a:srgbClr val="512407"/>
                </a:solidFill>
                <a:latin typeface="Arial MT"/>
                <a:cs typeface="Arial MT"/>
              </a:rPr>
              <a:t>gambar-gambar </a:t>
            </a:r>
            <a:r>
              <a:rPr sz="2400" spc="125" dirty="0">
                <a:solidFill>
                  <a:srgbClr val="512407"/>
                </a:solidFill>
                <a:latin typeface="Arial MT"/>
                <a:cs typeface="Arial MT"/>
              </a:rPr>
              <a:t> </a:t>
            </a:r>
            <a:r>
              <a:rPr sz="2400" spc="100" dirty="0">
                <a:solidFill>
                  <a:srgbClr val="512407"/>
                </a:solidFill>
                <a:latin typeface="Arial MT"/>
                <a:cs typeface="Arial MT"/>
              </a:rPr>
              <a:t>yang </a:t>
            </a:r>
            <a:r>
              <a:rPr sz="2400" spc="145" dirty="0">
                <a:solidFill>
                  <a:srgbClr val="512407"/>
                </a:solidFill>
                <a:latin typeface="Arial MT"/>
                <a:cs typeface="Arial MT"/>
              </a:rPr>
              <a:t>tidak </a:t>
            </a:r>
            <a:r>
              <a:rPr sz="2400" spc="135" dirty="0">
                <a:solidFill>
                  <a:srgbClr val="512407"/>
                </a:solidFill>
                <a:latin typeface="Arial MT"/>
                <a:cs typeface="Arial MT"/>
              </a:rPr>
              <a:t>bergerak </a:t>
            </a:r>
            <a:r>
              <a:rPr sz="2400" spc="120" dirty="0">
                <a:solidFill>
                  <a:srgbClr val="512407"/>
                </a:solidFill>
                <a:latin typeface="Arial MT"/>
                <a:cs typeface="Arial MT"/>
              </a:rPr>
              <a:t>dan </a:t>
            </a:r>
            <a:r>
              <a:rPr sz="2400" spc="114" dirty="0">
                <a:solidFill>
                  <a:srgbClr val="512407"/>
                </a:solidFill>
                <a:latin typeface="Arial MT"/>
                <a:cs typeface="Arial MT"/>
              </a:rPr>
              <a:t>disusun </a:t>
            </a:r>
            <a:r>
              <a:rPr sz="2400" spc="125" dirty="0">
                <a:solidFill>
                  <a:srgbClr val="512407"/>
                </a:solidFill>
                <a:latin typeface="Arial MT"/>
                <a:cs typeface="Arial MT"/>
              </a:rPr>
              <a:t>membentuk </a:t>
            </a:r>
            <a:r>
              <a:rPr sz="2400" spc="-655" dirty="0">
                <a:solidFill>
                  <a:srgbClr val="512407"/>
                </a:solidFill>
                <a:latin typeface="Arial MT"/>
                <a:cs typeface="Arial MT"/>
              </a:rPr>
              <a:t> </a:t>
            </a:r>
            <a:r>
              <a:rPr sz="2400" spc="90" dirty="0">
                <a:solidFill>
                  <a:srgbClr val="512407"/>
                </a:solidFill>
                <a:latin typeface="Arial MT"/>
                <a:cs typeface="Arial MT"/>
              </a:rPr>
              <a:t>sebuah</a:t>
            </a:r>
            <a:r>
              <a:rPr sz="2400" spc="-45" dirty="0">
                <a:solidFill>
                  <a:srgbClr val="512407"/>
                </a:solidFill>
                <a:latin typeface="Arial MT"/>
                <a:cs typeface="Arial MT"/>
              </a:rPr>
              <a:t> </a:t>
            </a:r>
            <a:r>
              <a:rPr sz="2400" spc="110" dirty="0">
                <a:solidFill>
                  <a:srgbClr val="512407"/>
                </a:solidFill>
                <a:latin typeface="Arial MT"/>
                <a:cs typeface="Arial MT"/>
              </a:rPr>
              <a:t>rangkaian</a:t>
            </a:r>
            <a:r>
              <a:rPr sz="2400" spc="-60" dirty="0">
                <a:solidFill>
                  <a:srgbClr val="512407"/>
                </a:solidFill>
                <a:latin typeface="Arial MT"/>
                <a:cs typeface="Arial MT"/>
              </a:rPr>
              <a:t> </a:t>
            </a:r>
            <a:r>
              <a:rPr sz="2400" spc="145" dirty="0">
                <a:solidFill>
                  <a:srgbClr val="512407"/>
                </a:solidFill>
                <a:latin typeface="Arial MT"/>
                <a:cs typeface="Arial MT"/>
              </a:rPr>
              <a:t>cerita.</a:t>
            </a:r>
            <a:endParaRPr sz="2400">
              <a:latin typeface="Arial MT"/>
              <a:cs typeface="Arial MT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618219" y="2019300"/>
            <a:ext cx="2451100" cy="28194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54779" y="0"/>
            <a:ext cx="5057140" cy="1554480"/>
            <a:chOff x="3954779" y="0"/>
            <a:chExt cx="5057140" cy="1554480"/>
          </a:xfrm>
        </p:grpSpPr>
        <p:sp>
          <p:nvSpPr>
            <p:cNvPr id="3" name="object 3"/>
            <p:cNvSpPr/>
            <p:nvPr/>
          </p:nvSpPr>
          <p:spPr>
            <a:xfrm>
              <a:off x="3961129" y="1269"/>
              <a:ext cx="5044440" cy="1541780"/>
            </a:xfrm>
            <a:custGeom>
              <a:avLst/>
              <a:gdLst/>
              <a:ahLst/>
              <a:cxnLst/>
              <a:rect l="l" t="t" r="r" b="b"/>
              <a:pathLst>
                <a:path w="5044440" h="1541780">
                  <a:moveTo>
                    <a:pt x="5044439" y="0"/>
                  </a:moveTo>
                  <a:lnTo>
                    <a:pt x="0" y="0"/>
                  </a:lnTo>
                  <a:lnTo>
                    <a:pt x="0" y="1541779"/>
                  </a:lnTo>
                  <a:lnTo>
                    <a:pt x="5044439" y="1541779"/>
                  </a:lnTo>
                  <a:lnTo>
                    <a:pt x="5044439" y="0"/>
                  </a:lnTo>
                  <a:close/>
                </a:path>
              </a:pathLst>
            </a:custGeom>
            <a:solidFill>
              <a:srgbClr val="E3DE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961129" y="1269"/>
              <a:ext cx="5044440" cy="1541780"/>
            </a:xfrm>
            <a:custGeom>
              <a:avLst/>
              <a:gdLst/>
              <a:ahLst/>
              <a:cxnLst/>
              <a:rect l="l" t="t" r="r" b="b"/>
              <a:pathLst>
                <a:path w="5044440" h="1541780">
                  <a:moveTo>
                    <a:pt x="0" y="1541779"/>
                  </a:moveTo>
                  <a:lnTo>
                    <a:pt x="5044439" y="1541779"/>
                  </a:lnTo>
                  <a:lnTo>
                    <a:pt x="5044439" y="0"/>
                  </a:lnTo>
                  <a:lnTo>
                    <a:pt x="0" y="0"/>
                  </a:lnTo>
                  <a:lnTo>
                    <a:pt x="0" y="1541779"/>
                  </a:lnTo>
                  <a:close/>
                </a:path>
              </a:pathLst>
            </a:custGeom>
            <a:ln w="12700">
              <a:solidFill>
                <a:srgbClr val="E3DEB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675001" y="322834"/>
            <a:ext cx="666750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/>
              <a:t>Ciri-ciri</a:t>
            </a:r>
            <a:r>
              <a:rPr sz="4400" spc="-50" dirty="0"/>
              <a:t> </a:t>
            </a:r>
            <a:r>
              <a:rPr sz="4400" spc="-5" dirty="0"/>
              <a:t>Cerita</a:t>
            </a:r>
            <a:r>
              <a:rPr sz="4400" spc="-35" dirty="0"/>
              <a:t> </a:t>
            </a:r>
            <a:r>
              <a:rPr sz="4400" dirty="0"/>
              <a:t>Bergambar</a:t>
            </a:r>
            <a:endParaRPr sz="4400"/>
          </a:p>
        </p:txBody>
      </p:sp>
      <p:sp>
        <p:nvSpPr>
          <p:cNvPr id="6" name="object 6"/>
          <p:cNvSpPr txBox="1"/>
          <p:nvPr/>
        </p:nvSpPr>
        <p:spPr>
          <a:xfrm>
            <a:off x="601980" y="1814766"/>
            <a:ext cx="10350500" cy="2541905"/>
          </a:xfrm>
          <a:prstGeom prst="rect">
            <a:avLst/>
          </a:prstGeom>
        </p:spPr>
        <p:txBody>
          <a:bodyPr vert="horz" wrap="square" lIns="0" tIns="180975" rIns="0" bIns="0" rtlCol="0">
            <a:spAutoFit/>
          </a:bodyPr>
          <a:lstStyle/>
          <a:p>
            <a:pPr marL="756920" indent="-744220">
              <a:lnSpc>
                <a:spcPct val="100000"/>
              </a:lnSpc>
              <a:spcBef>
                <a:spcPts val="1425"/>
              </a:spcBef>
              <a:buAutoNum type="arabicPeriod"/>
              <a:tabLst>
                <a:tab pos="756285" algn="l"/>
                <a:tab pos="756920" algn="l"/>
              </a:tabLst>
            </a:pPr>
            <a:r>
              <a:rPr sz="2200" spc="70" dirty="0">
                <a:solidFill>
                  <a:srgbClr val="385622"/>
                </a:solidFill>
                <a:latin typeface="Arial MT"/>
                <a:cs typeface="Arial MT"/>
              </a:rPr>
              <a:t>Memuat</a:t>
            </a:r>
            <a:r>
              <a:rPr sz="2200" spc="-3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120" dirty="0">
                <a:solidFill>
                  <a:srgbClr val="385622"/>
                </a:solidFill>
                <a:latin typeface="Arial MT"/>
                <a:cs typeface="Arial MT"/>
              </a:rPr>
              <a:t>gambar</a:t>
            </a:r>
            <a:r>
              <a:rPr sz="2200" spc="-3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105" dirty="0">
                <a:solidFill>
                  <a:srgbClr val="385622"/>
                </a:solidFill>
                <a:latin typeface="Arial MT"/>
                <a:cs typeface="Arial MT"/>
              </a:rPr>
              <a:t>lebih</a:t>
            </a:r>
            <a:r>
              <a:rPr sz="2200" spc="-5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105" dirty="0">
                <a:solidFill>
                  <a:srgbClr val="385622"/>
                </a:solidFill>
                <a:latin typeface="Arial MT"/>
                <a:cs typeface="Arial MT"/>
              </a:rPr>
              <a:t>banyak</a:t>
            </a:r>
            <a:r>
              <a:rPr sz="2200" spc="-5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140" dirty="0">
                <a:solidFill>
                  <a:srgbClr val="385622"/>
                </a:solidFill>
                <a:latin typeface="Arial MT"/>
                <a:cs typeface="Arial MT"/>
              </a:rPr>
              <a:t>dari</a:t>
            </a:r>
            <a:r>
              <a:rPr sz="2200" spc="-4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114" dirty="0">
                <a:solidFill>
                  <a:srgbClr val="385622"/>
                </a:solidFill>
                <a:latin typeface="Arial MT"/>
                <a:cs typeface="Arial MT"/>
              </a:rPr>
              <a:t>pada</a:t>
            </a:r>
            <a:r>
              <a:rPr sz="2200" spc="-5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105" dirty="0">
                <a:solidFill>
                  <a:srgbClr val="385622"/>
                </a:solidFill>
                <a:latin typeface="Arial MT"/>
                <a:cs typeface="Arial MT"/>
              </a:rPr>
              <a:t>teks</a:t>
            </a:r>
            <a:r>
              <a:rPr sz="2200" spc="-6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130" dirty="0">
                <a:solidFill>
                  <a:srgbClr val="385622"/>
                </a:solidFill>
                <a:latin typeface="Arial MT"/>
                <a:cs typeface="Arial MT"/>
              </a:rPr>
              <a:t>cerita.</a:t>
            </a:r>
            <a:endParaRPr sz="2200">
              <a:latin typeface="Arial MT"/>
              <a:cs typeface="Arial MT"/>
            </a:endParaRPr>
          </a:p>
          <a:p>
            <a:pPr marL="756920" indent="-744220">
              <a:lnSpc>
                <a:spcPct val="100000"/>
              </a:lnSpc>
              <a:spcBef>
                <a:spcPts val="1320"/>
              </a:spcBef>
              <a:buAutoNum type="arabicPeriod"/>
              <a:tabLst>
                <a:tab pos="756285" algn="l"/>
                <a:tab pos="756920" algn="l"/>
              </a:tabLst>
            </a:pPr>
            <a:r>
              <a:rPr sz="2200" spc="105" dirty="0">
                <a:solidFill>
                  <a:srgbClr val="385622"/>
                </a:solidFill>
                <a:latin typeface="Arial MT"/>
                <a:cs typeface="Arial MT"/>
              </a:rPr>
              <a:t>Gambar-gambar</a:t>
            </a:r>
            <a:r>
              <a:rPr sz="2200" spc="-2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95" dirty="0">
                <a:solidFill>
                  <a:srgbClr val="385622"/>
                </a:solidFill>
                <a:latin typeface="Arial MT"/>
                <a:cs typeface="Arial MT"/>
              </a:rPr>
              <a:t>yang</a:t>
            </a:r>
            <a:r>
              <a:rPr sz="2200" spc="-7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100" dirty="0">
                <a:solidFill>
                  <a:srgbClr val="385622"/>
                </a:solidFill>
                <a:latin typeface="Arial MT"/>
                <a:cs typeface="Arial MT"/>
              </a:rPr>
              <a:t>ada</a:t>
            </a:r>
            <a:r>
              <a:rPr sz="2200" spc="-3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114" dirty="0">
                <a:solidFill>
                  <a:srgbClr val="385622"/>
                </a:solidFill>
                <a:latin typeface="Arial MT"/>
                <a:cs typeface="Arial MT"/>
              </a:rPr>
              <a:t>menceritakan</a:t>
            </a:r>
            <a:r>
              <a:rPr sz="2200" spc="-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114" dirty="0">
                <a:solidFill>
                  <a:srgbClr val="385622"/>
                </a:solidFill>
                <a:latin typeface="Arial MT"/>
                <a:cs typeface="Arial MT"/>
              </a:rPr>
              <a:t>urutan</a:t>
            </a:r>
            <a:r>
              <a:rPr sz="2200" spc="-5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125" dirty="0">
                <a:solidFill>
                  <a:srgbClr val="385622"/>
                </a:solidFill>
                <a:latin typeface="Arial MT"/>
                <a:cs typeface="Arial MT"/>
              </a:rPr>
              <a:t>peristiwa.</a:t>
            </a:r>
            <a:endParaRPr sz="2200">
              <a:latin typeface="Arial MT"/>
              <a:cs typeface="Arial MT"/>
            </a:endParaRPr>
          </a:p>
          <a:p>
            <a:pPr marL="756920" indent="-744220">
              <a:lnSpc>
                <a:spcPct val="100000"/>
              </a:lnSpc>
              <a:spcBef>
                <a:spcPts val="1325"/>
              </a:spcBef>
              <a:buAutoNum type="arabicPeriod"/>
              <a:tabLst>
                <a:tab pos="756285" algn="l"/>
                <a:tab pos="756920" algn="l"/>
              </a:tabLst>
            </a:pPr>
            <a:r>
              <a:rPr sz="2200" spc="80" dirty="0">
                <a:solidFill>
                  <a:srgbClr val="385622"/>
                </a:solidFill>
                <a:latin typeface="Arial MT"/>
                <a:cs typeface="Arial MT"/>
              </a:rPr>
              <a:t>Memudahkan</a:t>
            </a:r>
            <a:r>
              <a:rPr sz="2200" spc="-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120" dirty="0">
                <a:solidFill>
                  <a:srgbClr val="385622"/>
                </a:solidFill>
                <a:latin typeface="Arial MT"/>
                <a:cs typeface="Arial MT"/>
              </a:rPr>
              <a:t>pembaca</a:t>
            </a:r>
            <a:r>
              <a:rPr sz="2200" spc="-1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105" dirty="0">
                <a:solidFill>
                  <a:srgbClr val="385622"/>
                </a:solidFill>
                <a:latin typeface="Arial MT"/>
                <a:cs typeface="Arial MT"/>
              </a:rPr>
              <a:t>dalam</a:t>
            </a:r>
            <a:r>
              <a:rPr sz="2200" spc="-3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90" dirty="0">
                <a:solidFill>
                  <a:srgbClr val="385622"/>
                </a:solidFill>
                <a:latin typeface="Arial MT"/>
                <a:cs typeface="Arial MT"/>
              </a:rPr>
              <a:t>memahami</a:t>
            </a:r>
            <a:r>
              <a:rPr sz="2200" spc="2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90" dirty="0">
                <a:solidFill>
                  <a:srgbClr val="385622"/>
                </a:solidFill>
                <a:latin typeface="Arial MT"/>
                <a:cs typeface="Arial MT"/>
              </a:rPr>
              <a:t>suatu</a:t>
            </a:r>
            <a:r>
              <a:rPr sz="2200" spc="-5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95" dirty="0">
                <a:solidFill>
                  <a:srgbClr val="385622"/>
                </a:solidFill>
                <a:latin typeface="Arial MT"/>
                <a:cs typeface="Arial MT"/>
              </a:rPr>
              <a:t>penjelasan</a:t>
            </a:r>
            <a:r>
              <a:rPr sz="2200" spc="-4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90" dirty="0">
                <a:solidFill>
                  <a:srgbClr val="385622"/>
                </a:solidFill>
                <a:latin typeface="Arial MT"/>
                <a:cs typeface="Arial MT"/>
              </a:rPr>
              <a:t>atau</a:t>
            </a:r>
            <a:r>
              <a:rPr sz="2200" spc="-3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130" dirty="0">
                <a:solidFill>
                  <a:srgbClr val="385622"/>
                </a:solidFill>
                <a:latin typeface="Arial MT"/>
                <a:cs typeface="Arial MT"/>
              </a:rPr>
              <a:t>cerita.</a:t>
            </a:r>
            <a:endParaRPr sz="2200">
              <a:latin typeface="Arial MT"/>
              <a:cs typeface="Arial MT"/>
            </a:endParaRPr>
          </a:p>
          <a:p>
            <a:pPr marL="756920" indent="-744220">
              <a:lnSpc>
                <a:spcPct val="100000"/>
              </a:lnSpc>
              <a:spcBef>
                <a:spcPts val="1320"/>
              </a:spcBef>
              <a:buAutoNum type="arabicPeriod"/>
              <a:tabLst>
                <a:tab pos="756285" algn="l"/>
                <a:tab pos="756920" algn="l"/>
              </a:tabLst>
            </a:pPr>
            <a:r>
              <a:rPr sz="2200" spc="105" dirty="0">
                <a:solidFill>
                  <a:srgbClr val="385622"/>
                </a:solidFill>
                <a:latin typeface="Arial MT"/>
                <a:cs typeface="Arial MT"/>
              </a:rPr>
              <a:t>Memberi</a:t>
            </a:r>
            <a:r>
              <a:rPr sz="2200" spc="-3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105" dirty="0">
                <a:solidFill>
                  <a:srgbClr val="385622"/>
                </a:solidFill>
                <a:latin typeface="Arial MT"/>
                <a:cs typeface="Arial MT"/>
              </a:rPr>
              <a:t>gambaran</a:t>
            </a:r>
            <a:r>
              <a:rPr sz="2200" spc="-1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100" dirty="0">
                <a:solidFill>
                  <a:srgbClr val="385622"/>
                </a:solidFill>
                <a:latin typeface="Arial MT"/>
                <a:cs typeface="Arial MT"/>
              </a:rPr>
              <a:t>singkat</a:t>
            </a:r>
            <a:r>
              <a:rPr sz="2200" spc="-4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100" dirty="0">
                <a:solidFill>
                  <a:srgbClr val="385622"/>
                </a:solidFill>
                <a:latin typeface="Arial MT"/>
                <a:cs typeface="Arial MT"/>
              </a:rPr>
              <a:t>isi</a:t>
            </a:r>
            <a:r>
              <a:rPr sz="2200" spc="-6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105" dirty="0">
                <a:solidFill>
                  <a:srgbClr val="385622"/>
                </a:solidFill>
                <a:latin typeface="Arial MT"/>
                <a:cs typeface="Arial MT"/>
              </a:rPr>
              <a:t>tulisan</a:t>
            </a:r>
            <a:r>
              <a:rPr sz="2200" spc="-8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90" dirty="0">
                <a:solidFill>
                  <a:srgbClr val="385622"/>
                </a:solidFill>
                <a:latin typeface="Arial MT"/>
                <a:cs typeface="Arial MT"/>
              </a:rPr>
              <a:t>atau</a:t>
            </a:r>
            <a:r>
              <a:rPr sz="2200" spc="-4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140" dirty="0">
                <a:solidFill>
                  <a:srgbClr val="385622"/>
                </a:solidFill>
                <a:latin typeface="Arial MT"/>
                <a:cs typeface="Arial MT"/>
              </a:rPr>
              <a:t>cerita</a:t>
            </a:r>
            <a:r>
              <a:rPr sz="2200" spc="-2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95" dirty="0">
                <a:solidFill>
                  <a:srgbClr val="385622"/>
                </a:solidFill>
                <a:latin typeface="Arial MT"/>
                <a:cs typeface="Arial MT"/>
              </a:rPr>
              <a:t>yang</a:t>
            </a:r>
            <a:r>
              <a:rPr sz="2200" spc="-5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100" dirty="0">
                <a:solidFill>
                  <a:srgbClr val="385622"/>
                </a:solidFill>
                <a:latin typeface="Arial MT"/>
                <a:cs typeface="Arial MT"/>
              </a:rPr>
              <a:t>disampaikan.</a:t>
            </a:r>
            <a:endParaRPr sz="2200">
              <a:latin typeface="Arial MT"/>
              <a:cs typeface="Arial MT"/>
            </a:endParaRPr>
          </a:p>
          <a:p>
            <a:pPr marL="756920" indent="-744220">
              <a:lnSpc>
                <a:spcPct val="100000"/>
              </a:lnSpc>
              <a:spcBef>
                <a:spcPts val="1320"/>
              </a:spcBef>
              <a:buAutoNum type="arabicPeriod"/>
              <a:tabLst>
                <a:tab pos="756285" algn="l"/>
                <a:tab pos="756920" algn="l"/>
              </a:tabLst>
            </a:pPr>
            <a:r>
              <a:rPr sz="2200" spc="85" dirty="0">
                <a:solidFill>
                  <a:srgbClr val="385622"/>
                </a:solidFill>
                <a:latin typeface="Arial MT"/>
                <a:cs typeface="Arial MT"/>
              </a:rPr>
              <a:t>Menambah</a:t>
            </a:r>
            <a:r>
              <a:rPr sz="2200" spc="-2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95" dirty="0">
                <a:solidFill>
                  <a:srgbClr val="385622"/>
                </a:solidFill>
                <a:latin typeface="Arial MT"/>
                <a:cs typeface="Arial MT"/>
              </a:rPr>
              <a:t>nilai</a:t>
            </a:r>
            <a:r>
              <a:rPr sz="2200" spc="-4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95" dirty="0">
                <a:solidFill>
                  <a:srgbClr val="385622"/>
                </a:solidFill>
                <a:latin typeface="Arial MT"/>
                <a:cs typeface="Arial MT"/>
              </a:rPr>
              <a:t>keindahan</a:t>
            </a:r>
            <a:r>
              <a:rPr sz="2200" spc="-2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90" dirty="0">
                <a:solidFill>
                  <a:srgbClr val="385622"/>
                </a:solidFill>
                <a:latin typeface="Arial MT"/>
                <a:cs typeface="Arial MT"/>
              </a:rPr>
              <a:t>sajian</a:t>
            </a:r>
            <a:r>
              <a:rPr sz="2200" spc="-3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90" dirty="0">
                <a:solidFill>
                  <a:srgbClr val="385622"/>
                </a:solidFill>
                <a:latin typeface="Arial MT"/>
                <a:cs typeface="Arial MT"/>
              </a:rPr>
              <a:t>sebuah</a:t>
            </a:r>
            <a:r>
              <a:rPr sz="2200" spc="-7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105" dirty="0">
                <a:solidFill>
                  <a:srgbClr val="385622"/>
                </a:solidFill>
                <a:latin typeface="Arial MT"/>
                <a:cs typeface="Arial MT"/>
              </a:rPr>
              <a:t>tulisan</a:t>
            </a:r>
            <a:r>
              <a:rPr sz="2200" spc="-5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90" dirty="0">
                <a:solidFill>
                  <a:srgbClr val="385622"/>
                </a:solidFill>
                <a:latin typeface="Arial MT"/>
                <a:cs typeface="Arial MT"/>
              </a:rPr>
              <a:t>atau</a:t>
            </a:r>
            <a:r>
              <a:rPr sz="2200" spc="-5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130" dirty="0">
                <a:solidFill>
                  <a:srgbClr val="385622"/>
                </a:solidFill>
                <a:latin typeface="Arial MT"/>
                <a:cs typeface="Arial MT"/>
              </a:rPr>
              <a:t>cerita.</a:t>
            </a:r>
            <a:endParaRPr sz="2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54779" y="0"/>
            <a:ext cx="5057140" cy="1554480"/>
            <a:chOff x="3954779" y="0"/>
            <a:chExt cx="5057140" cy="1554480"/>
          </a:xfrm>
        </p:grpSpPr>
        <p:sp>
          <p:nvSpPr>
            <p:cNvPr id="3" name="object 3"/>
            <p:cNvSpPr/>
            <p:nvPr/>
          </p:nvSpPr>
          <p:spPr>
            <a:xfrm>
              <a:off x="3961129" y="1269"/>
              <a:ext cx="5044440" cy="1541780"/>
            </a:xfrm>
            <a:custGeom>
              <a:avLst/>
              <a:gdLst/>
              <a:ahLst/>
              <a:cxnLst/>
              <a:rect l="l" t="t" r="r" b="b"/>
              <a:pathLst>
                <a:path w="5044440" h="1541780">
                  <a:moveTo>
                    <a:pt x="5044439" y="0"/>
                  </a:moveTo>
                  <a:lnTo>
                    <a:pt x="0" y="0"/>
                  </a:lnTo>
                  <a:lnTo>
                    <a:pt x="0" y="1541779"/>
                  </a:lnTo>
                  <a:lnTo>
                    <a:pt x="5044439" y="1541779"/>
                  </a:lnTo>
                  <a:lnTo>
                    <a:pt x="5044439" y="0"/>
                  </a:lnTo>
                  <a:close/>
                </a:path>
              </a:pathLst>
            </a:custGeom>
            <a:solidFill>
              <a:srgbClr val="E3DE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961129" y="1269"/>
              <a:ext cx="5044440" cy="1541780"/>
            </a:xfrm>
            <a:custGeom>
              <a:avLst/>
              <a:gdLst/>
              <a:ahLst/>
              <a:cxnLst/>
              <a:rect l="l" t="t" r="r" b="b"/>
              <a:pathLst>
                <a:path w="5044440" h="1541780">
                  <a:moveTo>
                    <a:pt x="0" y="1541779"/>
                  </a:moveTo>
                  <a:lnTo>
                    <a:pt x="5044439" y="1541779"/>
                  </a:lnTo>
                  <a:lnTo>
                    <a:pt x="5044439" y="0"/>
                  </a:lnTo>
                  <a:lnTo>
                    <a:pt x="0" y="0"/>
                  </a:lnTo>
                  <a:lnTo>
                    <a:pt x="0" y="1541779"/>
                  </a:lnTo>
                  <a:close/>
                </a:path>
              </a:pathLst>
            </a:custGeom>
            <a:ln w="12700">
              <a:solidFill>
                <a:srgbClr val="E3DEB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060954" y="211073"/>
            <a:ext cx="639064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10" dirty="0"/>
              <a:t>Fungsi</a:t>
            </a:r>
            <a:r>
              <a:rPr sz="4400" spc="-25" dirty="0"/>
              <a:t> </a:t>
            </a:r>
            <a:r>
              <a:rPr sz="4400" spc="-5" dirty="0"/>
              <a:t>Cerita</a:t>
            </a:r>
            <a:r>
              <a:rPr sz="4400" spc="-30" dirty="0"/>
              <a:t> </a:t>
            </a:r>
            <a:r>
              <a:rPr sz="4400" dirty="0"/>
              <a:t>Bergambar</a:t>
            </a:r>
            <a:endParaRPr sz="4400"/>
          </a:p>
        </p:txBody>
      </p:sp>
      <p:sp>
        <p:nvSpPr>
          <p:cNvPr id="6" name="object 6"/>
          <p:cNvSpPr txBox="1"/>
          <p:nvPr/>
        </p:nvSpPr>
        <p:spPr>
          <a:xfrm>
            <a:off x="4229734" y="2188463"/>
            <a:ext cx="7290434" cy="2037714"/>
          </a:xfrm>
          <a:prstGeom prst="rect">
            <a:avLst/>
          </a:prstGeom>
        </p:spPr>
        <p:txBody>
          <a:bodyPr vert="horz" wrap="square" lIns="0" tIns="179705" rIns="0" bIns="0" rtlCol="0">
            <a:spAutoFit/>
          </a:bodyPr>
          <a:lstStyle/>
          <a:p>
            <a:pPr marL="756920" indent="-744855">
              <a:lnSpc>
                <a:spcPct val="100000"/>
              </a:lnSpc>
              <a:spcBef>
                <a:spcPts val="1415"/>
              </a:spcBef>
              <a:buAutoNum type="arabicPeriod"/>
              <a:tabLst>
                <a:tab pos="756920" algn="l"/>
                <a:tab pos="757555" algn="l"/>
              </a:tabLst>
            </a:pPr>
            <a:r>
              <a:rPr sz="2200" spc="95" dirty="0">
                <a:solidFill>
                  <a:srgbClr val="385622"/>
                </a:solidFill>
                <a:latin typeface="Arial MT"/>
                <a:cs typeface="Arial MT"/>
              </a:rPr>
              <a:t>Memperjelas</a:t>
            </a:r>
            <a:r>
              <a:rPr sz="2200" spc="-3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125" dirty="0">
                <a:solidFill>
                  <a:srgbClr val="385622"/>
                </a:solidFill>
                <a:latin typeface="Arial MT"/>
                <a:cs typeface="Arial MT"/>
              </a:rPr>
              <a:t>alur</a:t>
            </a:r>
            <a:r>
              <a:rPr sz="2200" spc="-4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140" dirty="0">
                <a:solidFill>
                  <a:srgbClr val="385622"/>
                </a:solidFill>
                <a:latin typeface="Arial MT"/>
                <a:cs typeface="Arial MT"/>
              </a:rPr>
              <a:t>cerita</a:t>
            </a:r>
            <a:r>
              <a:rPr sz="2200" spc="-4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90" dirty="0">
                <a:solidFill>
                  <a:srgbClr val="385622"/>
                </a:solidFill>
                <a:latin typeface="Arial MT"/>
                <a:cs typeface="Arial MT"/>
              </a:rPr>
              <a:t>atau</a:t>
            </a:r>
            <a:r>
              <a:rPr sz="2200" spc="-5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110" dirty="0">
                <a:solidFill>
                  <a:srgbClr val="385622"/>
                </a:solidFill>
                <a:latin typeface="Arial MT"/>
                <a:cs typeface="Arial MT"/>
              </a:rPr>
              <a:t>informasi.</a:t>
            </a:r>
            <a:endParaRPr sz="2200">
              <a:latin typeface="Arial MT"/>
              <a:cs typeface="Arial MT"/>
            </a:endParaRPr>
          </a:p>
          <a:p>
            <a:pPr marL="756920" indent="-744855">
              <a:lnSpc>
                <a:spcPct val="100000"/>
              </a:lnSpc>
              <a:spcBef>
                <a:spcPts val="1320"/>
              </a:spcBef>
              <a:buAutoNum type="arabicPeriod"/>
              <a:tabLst>
                <a:tab pos="756920" algn="l"/>
                <a:tab pos="757555" algn="l"/>
              </a:tabLst>
            </a:pPr>
            <a:r>
              <a:rPr sz="2200" spc="85" dirty="0">
                <a:solidFill>
                  <a:srgbClr val="385622"/>
                </a:solidFill>
                <a:latin typeface="Arial MT"/>
                <a:cs typeface="Arial MT"/>
              </a:rPr>
              <a:t>Membuat</a:t>
            </a:r>
            <a:r>
              <a:rPr sz="2200" spc="-3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100" dirty="0">
                <a:solidFill>
                  <a:srgbClr val="385622"/>
                </a:solidFill>
                <a:latin typeface="Arial MT"/>
                <a:cs typeface="Arial MT"/>
              </a:rPr>
              <a:t>pesan</a:t>
            </a:r>
            <a:r>
              <a:rPr sz="2200" spc="-7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100" dirty="0">
                <a:solidFill>
                  <a:srgbClr val="385622"/>
                </a:solidFill>
                <a:latin typeface="Arial MT"/>
                <a:cs typeface="Arial MT"/>
              </a:rPr>
              <a:t>mudah</a:t>
            </a:r>
            <a:r>
              <a:rPr sz="2200" spc="-6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105" dirty="0">
                <a:solidFill>
                  <a:srgbClr val="385622"/>
                </a:solidFill>
                <a:latin typeface="Arial MT"/>
                <a:cs typeface="Arial MT"/>
              </a:rPr>
              <a:t>dipahami</a:t>
            </a:r>
            <a:r>
              <a:rPr sz="2200" spc="-2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95" dirty="0">
                <a:solidFill>
                  <a:srgbClr val="385622"/>
                </a:solidFill>
                <a:latin typeface="Arial MT"/>
                <a:cs typeface="Arial MT"/>
              </a:rPr>
              <a:t>oleh</a:t>
            </a:r>
            <a:r>
              <a:rPr sz="2200" spc="-5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114" dirty="0">
                <a:solidFill>
                  <a:srgbClr val="385622"/>
                </a:solidFill>
                <a:latin typeface="Arial MT"/>
                <a:cs typeface="Arial MT"/>
              </a:rPr>
              <a:t>pembaca.</a:t>
            </a:r>
            <a:endParaRPr sz="2200">
              <a:latin typeface="Arial MT"/>
              <a:cs typeface="Arial MT"/>
            </a:endParaRPr>
          </a:p>
          <a:p>
            <a:pPr marL="756920" indent="-744855">
              <a:lnSpc>
                <a:spcPct val="100000"/>
              </a:lnSpc>
              <a:spcBef>
                <a:spcPts val="1320"/>
              </a:spcBef>
              <a:buAutoNum type="arabicPeriod"/>
              <a:tabLst>
                <a:tab pos="756920" algn="l"/>
                <a:tab pos="757555" algn="l"/>
              </a:tabLst>
            </a:pPr>
            <a:r>
              <a:rPr sz="2200" spc="105" dirty="0">
                <a:solidFill>
                  <a:srgbClr val="385622"/>
                </a:solidFill>
                <a:latin typeface="Arial MT"/>
                <a:cs typeface="Arial MT"/>
              </a:rPr>
              <a:t>Menarik</a:t>
            </a:r>
            <a:r>
              <a:rPr sz="2200" spc="-4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95" dirty="0">
                <a:solidFill>
                  <a:srgbClr val="385622"/>
                </a:solidFill>
                <a:latin typeface="Arial MT"/>
                <a:cs typeface="Arial MT"/>
              </a:rPr>
              <a:t>minat</a:t>
            </a:r>
            <a:r>
              <a:rPr sz="2200" spc="-3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114" dirty="0">
                <a:solidFill>
                  <a:srgbClr val="385622"/>
                </a:solidFill>
                <a:latin typeface="Arial MT"/>
                <a:cs typeface="Arial MT"/>
              </a:rPr>
              <a:t>orang</a:t>
            </a:r>
            <a:r>
              <a:rPr sz="2200" spc="-3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120" dirty="0">
                <a:solidFill>
                  <a:srgbClr val="385622"/>
                </a:solidFill>
                <a:latin typeface="Arial MT"/>
                <a:cs typeface="Arial MT"/>
              </a:rPr>
              <a:t>untuk</a:t>
            </a:r>
            <a:r>
              <a:rPr sz="2200" spc="-5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105" dirty="0">
                <a:solidFill>
                  <a:srgbClr val="385622"/>
                </a:solidFill>
                <a:latin typeface="Arial MT"/>
                <a:cs typeface="Arial MT"/>
              </a:rPr>
              <a:t>membaca.</a:t>
            </a:r>
            <a:endParaRPr sz="2200">
              <a:latin typeface="Arial MT"/>
              <a:cs typeface="Arial MT"/>
            </a:endParaRPr>
          </a:p>
          <a:p>
            <a:pPr marL="756920" indent="-744855">
              <a:lnSpc>
                <a:spcPct val="100000"/>
              </a:lnSpc>
              <a:spcBef>
                <a:spcPts val="1325"/>
              </a:spcBef>
              <a:buAutoNum type="arabicPeriod"/>
              <a:tabLst>
                <a:tab pos="756920" algn="l"/>
                <a:tab pos="757555" algn="l"/>
              </a:tabLst>
            </a:pPr>
            <a:r>
              <a:rPr sz="2200" spc="85" dirty="0">
                <a:solidFill>
                  <a:srgbClr val="385622"/>
                </a:solidFill>
                <a:latin typeface="Arial MT"/>
                <a:cs typeface="Arial MT"/>
              </a:rPr>
              <a:t>Menambah</a:t>
            </a:r>
            <a:r>
              <a:rPr sz="2200" spc="-3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95" dirty="0">
                <a:solidFill>
                  <a:srgbClr val="385622"/>
                </a:solidFill>
                <a:latin typeface="Arial MT"/>
                <a:cs typeface="Arial MT"/>
              </a:rPr>
              <a:t>nilai</a:t>
            </a:r>
            <a:r>
              <a:rPr sz="2200" spc="-5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95" dirty="0">
                <a:solidFill>
                  <a:srgbClr val="385622"/>
                </a:solidFill>
                <a:latin typeface="Arial MT"/>
                <a:cs typeface="Arial MT"/>
              </a:rPr>
              <a:t>keindahan</a:t>
            </a:r>
            <a:r>
              <a:rPr sz="2200" spc="-25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90" dirty="0">
                <a:solidFill>
                  <a:srgbClr val="385622"/>
                </a:solidFill>
                <a:latin typeface="Arial MT"/>
                <a:cs typeface="Arial MT"/>
              </a:rPr>
              <a:t>atau</a:t>
            </a:r>
            <a:r>
              <a:rPr sz="2200" spc="-60" dirty="0">
                <a:solidFill>
                  <a:srgbClr val="385622"/>
                </a:solidFill>
                <a:latin typeface="Arial MT"/>
                <a:cs typeface="Arial MT"/>
              </a:rPr>
              <a:t> </a:t>
            </a:r>
            <a:r>
              <a:rPr sz="2200" spc="100" dirty="0">
                <a:solidFill>
                  <a:srgbClr val="385622"/>
                </a:solidFill>
                <a:latin typeface="Arial MT"/>
                <a:cs typeface="Arial MT"/>
              </a:rPr>
              <a:t>estetika.</a:t>
            </a:r>
            <a:endParaRPr sz="2200">
              <a:latin typeface="Arial MT"/>
              <a:cs typeface="Arial MT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8959" y="1778000"/>
            <a:ext cx="2931160" cy="298450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{871F81F0-0EA1-F14A-A595-3E192E286DE2}tf10001070</Template>
  <TotalTime>0</TotalTime>
  <Words>960</Words>
  <Application>Microsoft Macintosh PowerPoint</Application>
  <PresentationFormat>Widescreen</PresentationFormat>
  <Paragraphs>96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 MT</vt:lpstr>
      <vt:lpstr>Calibri</vt:lpstr>
      <vt:lpstr>Rockwell</vt:lpstr>
      <vt:lpstr>Rockwell Condensed</vt:lpstr>
      <vt:lpstr>Rockwell Extra Bold</vt:lpstr>
      <vt:lpstr>Wingdings</vt:lpstr>
      <vt:lpstr>Wood Type</vt:lpstr>
      <vt:lpstr>ILUSTRASI DESAIN</vt:lpstr>
      <vt:lpstr>Definisi Ilustrasi</vt:lpstr>
      <vt:lpstr>PowerPoint Presentation</vt:lpstr>
      <vt:lpstr>PowerPoint Presentation</vt:lpstr>
      <vt:lpstr>Fungsi Ilustrasi</vt:lpstr>
      <vt:lpstr>PowerPoint Presentation</vt:lpstr>
      <vt:lpstr>Ilustrasi Cerita Bergambar</vt:lpstr>
      <vt:lpstr>Ciri-ciri Cerita Bergambar</vt:lpstr>
      <vt:lpstr>Fungsi Cerita Bergambar</vt:lpstr>
      <vt:lpstr>Langkah-Langkah Merancang Cerita Bergambar</vt:lpstr>
      <vt:lpstr>PowerPoint Presentation</vt:lpstr>
      <vt:lpstr>PowerPoint Presentation</vt:lpstr>
      <vt:lpstr>Cergam (cerita bergambar)</vt:lpstr>
      <vt:lpstr>PowerPoint Presentation</vt:lpstr>
      <vt:lpstr>PowerPoint Presentation</vt:lpstr>
      <vt:lpstr>PowerPoint Presentation</vt:lpstr>
      <vt:lpstr>PowerPoint Presentation</vt:lpstr>
      <vt:lpstr>Komik</vt:lpstr>
      <vt:lpstr>TUGAS!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ILUSTRASI DASAR</dc:title>
  <dc:creator>Desiana Muryasari</dc:creator>
  <cp:lastModifiedBy>Microsoft Office User</cp:lastModifiedBy>
  <cp:revision>1</cp:revision>
  <dcterms:created xsi:type="dcterms:W3CDTF">2023-12-07T04:53:25Z</dcterms:created>
  <dcterms:modified xsi:type="dcterms:W3CDTF">2023-12-07T07:44:34Z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2023-10-10T00:00:00Z</vt:filetime>
  </property>
  <property fmtid="{D5CDD505-2E9C-101B-9397-08002B2CF9AE}" pid="3" name="Creator">
    <vt:lpwstr>Microsoft® PowerPoint® 2021</vt:lpwstr>
  </property>
  <property fmtid="{D5CDD505-2E9C-101B-9397-08002B2CF9AE}" pid="4" name="LastSaved">
    <vt:filetime>2023-12-07T00:00:00Z</vt:filetime>
  </property>
</Properties>
</file>