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9" r:id="rId3"/>
    <p:sldId id="260" r:id="rId4"/>
    <p:sldId id="261" r:id="rId5"/>
    <p:sldId id="273" r:id="rId6"/>
    <p:sldId id="262" r:id="rId7"/>
    <p:sldId id="272" r:id="rId8"/>
    <p:sldId id="263" r:id="rId9"/>
    <p:sldId id="264" r:id="rId10"/>
    <p:sldId id="274" r:id="rId11"/>
    <p:sldId id="275" r:id="rId12"/>
    <p:sldId id="276" r:id="rId13"/>
    <p:sldId id="270" r:id="rId14"/>
    <p:sldId id="257" r:id="rId15"/>
  </p:sldIdLst>
  <p:sldSz cx="9144000" cy="6858000" type="screen4x3"/>
  <p:notesSz cx="6858000" cy="9144000"/>
  <p:custDataLst>
    <p:tags r:id="rId17"/>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521415D9-36F7-43E2-AB2F-B90AF26B5E84}">
      <p14:sectionLst xmlns:p14="http://schemas.microsoft.com/office/powerpoint/2010/main">
        <p14:section name="Default Section" id="{9895D2EB-8940-4068-B85E-FE3CA4BDF843}">
          <p14:sldIdLst>
            <p14:sldId id="256"/>
            <p14:sldId id="259"/>
            <p14:sldId id="260"/>
            <p14:sldId id="261"/>
            <p14:sldId id="273"/>
            <p14:sldId id="262"/>
            <p14:sldId id="272"/>
            <p14:sldId id="263"/>
            <p14:sldId id="264"/>
            <p14:sldId id="274"/>
            <p14:sldId id="275"/>
            <p14:sldId id="276"/>
            <p14:sldId id="270"/>
            <p14:sldId id="25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59" autoAdjust="0"/>
    <p:restoredTop sz="94660"/>
  </p:normalViewPr>
  <p:slideViewPr>
    <p:cSldViewPr>
      <p:cViewPr varScale="1">
        <p:scale>
          <a:sx n="57" d="100"/>
          <a:sy n="57" d="100"/>
        </p:scale>
        <p:origin x="1604"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35E043CB-D34F-44A1-B88A-6A67164B1ADE}" type="datetimeFigureOut">
              <a:rPr lang="en-US"/>
              <a:pPr>
                <a:defRPr/>
              </a:pPr>
              <a:t>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EC8102BE-4127-4CDB-8BD4-7EA31B93AF1D}" type="slidenum">
              <a:rPr lang="en-US" altLang="en-US"/>
              <a:pPr/>
              <a:t>‹#›</a:t>
            </a:fld>
            <a:endParaRPr lang="en-US" altLang="en-US"/>
          </a:p>
        </p:txBody>
      </p:sp>
    </p:spTree>
    <p:extLst>
      <p:ext uri="{BB962C8B-B14F-4D97-AF65-F5344CB8AC3E}">
        <p14:creationId xmlns:p14="http://schemas.microsoft.com/office/powerpoint/2010/main" val="38294509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692BEB50-CB2F-47AB-A971-DB8625A66266}" type="datetimeFigureOut">
              <a:rPr lang="en-US"/>
              <a:pPr>
                <a:defRPr/>
              </a:pPr>
              <a:t>1/4/2025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796F0CA-5564-4A7D-9DC7-37D9C7AAEF7D}" type="slidenum">
              <a:rPr lang="en-US" altLang="en-US"/>
              <a:pPr/>
              <a:t>‹#›</a:t>
            </a:fld>
            <a:endParaRPr lang="en-US" altLang="en-US"/>
          </a:p>
        </p:txBody>
      </p:sp>
    </p:spTree>
    <p:extLst>
      <p:ext uri="{BB962C8B-B14F-4D97-AF65-F5344CB8AC3E}">
        <p14:creationId xmlns:p14="http://schemas.microsoft.com/office/powerpoint/2010/main" val="3590176226"/>
      </p:ext>
    </p:extLst>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3B14F63-E337-4A24-BBD7-1E4FADEEDD91}" type="datetimeFigureOut">
              <a:rPr lang="en-US"/>
              <a:pPr>
                <a:defRPr/>
              </a:pPr>
              <a:t>1/4/2025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20C0E32-A84A-425E-862E-27B07E5053A1}" type="slidenum">
              <a:rPr lang="en-US" altLang="en-US"/>
              <a:pPr/>
              <a:t>‹#›</a:t>
            </a:fld>
            <a:endParaRPr lang="en-US" altLang="en-US"/>
          </a:p>
        </p:txBody>
      </p:sp>
    </p:spTree>
    <p:extLst>
      <p:ext uri="{BB962C8B-B14F-4D97-AF65-F5344CB8AC3E}">
        <p14:creationId xmlns:p14="http://schemas.microsoft.com/office/powerpoint/2010/main" val="1681377748"/>
      </p:ext>
    </p:extLst>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9F20A97-2777-479F-9F1E-B891DF843852}" type="datetimeFigureOut">
              <a:rPr lang="en-US"/>
              <a:pPr>
                <a:defRPr/>
              </a:pPr>
              <a:t>1/4/2025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844F7E8-215C-497F-8C20-2752E4549C9D}" type="slidenum">
              <a:rPr lang="en-US" altLang="en-US"/>
              <a:pPr/>
              <a:t>‹#›</a:t>
            </a:fld>
            <a:endParaRPr lang="en-US" altLang="en-US"/>
          </a:p>
        </p:txBody>
      </p:sp>
    </p:spTree>
    <p:extLst>
      <p:ext uri="{BB962C8B-B14F-4D97-AF65-F5344CB8AC3E}">
        <p14:creationId xmlns:p14="http://schemas.microsoft.com/office/powerpoint/2010/main" val="946709373"/>
      </p:ext>
    </p:extLst>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2F10B86-0077-472B-A406-DF813AAC8C51}" type="datetimeFigureOut">
              <a:rPr lang="en-US"/>
              <a:pPr>
                <a:defRPr/>
              </a:pPr>
              <a:t>1/4/2025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B702BD7-DC80-4129-9D38-89EAA3A0AAA0}" type="slidenum">
              <a:rPr lang="en-US" altLang="en-US"/>
              <a:pPr/>
              <a:t>‹#›</a:t>
            </a:fld>
            <a:endParaRPr lang="en-US" altLang="en-US"/>
          </a:p>
        </p:txBody>
      </p:sp>
    </p:spTree>
    <p:extLst>
      <p:ext uri="{BB962C8B-B14F-4D97-AF65-F5344CB8AC3E}">
        <p14:creationId xmlns:p14="http://schemas.microsoft.com/office/powerpoint/2010/main" val="3133391383"/>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723AA992-E9C7-4569-B97B-480595D9A02C}" type="datetimeFigureOut">
              <a:rPr lang="en-US"/>
              <a:pPr>
                <a:defRPr/>
              </a:pPr>
              <a:t>1/4/2025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464B2D7-72DA-4DCA-AF0B-C536D287C9E5}" type="slidenum">
              <a:rPr lang="en-US" altLang="en-US"/>
              <a:pPr/>
              <a:t>‹#›</a:t>
            </a:fld>
            <a:endParaRPr lang="en-US" altLang="en-US"/>
          </a:p>
        </p:txBody>
      </p:sp>
    </p:spTree>
    <p:extLst>
      <p:ext uri="{BB962C8B-B14F-4D97-AF65-F5344CB8AC3E}">
        <p14:creationId xmlns:p14="http://schemas.microsoft.com/office/powerpoint/2010/main" val="3064389055"/>
      </p:ext>
    </p:extLst>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461F697F-6A28-4466-AD08-EADCE7AB504D}" type="datetimeFigureOut">
              <a:rPr lang="en-US"/>
              <a:pPr>
                <a:defRPr/>
              </a:pPr>
              <a:t>1/4/2025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D2AD261-7E6F-484C-B8D7-D813C5E7C79B}" type="slidenum">
              <a:rPr lang="en-US" altLang="en-US"/>
              <a:pPr/>
              <a:t>‹#›</a:t>
            </a:fld>
            <a:endParaRPr lang="en-US" altLang="en-US"/>
          </a:p>
        </p:txBody>
      </p:sp>
    </p:spTree>
    <p:extLst>
      <p:ext uri="{BB962C8B-B14F-4D97-AF65-F5344CB8AC3E}">
        <p14:creationId xmlns:p14="http://schemas.microsoft.com/office/powerpoint/2010/main" val="1182840265"/>
      </p:ext>
    </p:extLst>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8C4C2AB0-D717-4F4D-B7AC-CFE9EFA94BB8}" type="datetimeFigureOut">
              <a:rPr lang="en-US"/>
              <a:pPr>
                <a:defRPr/>
              </a:pPr>
              <a:t>1/4/2025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A7E32C04-8D45-4078-A5D7-EA2430EB7E81}" type="slidenum">
              <a:rPr lang="en-US" altLang="en-US"/>
              <a:pPr/>
              <a:t>‹#›</a:t>
            </a:fld>
            <a:endParaRPr lang="en-US" altLang="en-US"/>
          </a:p>
        </p:txBody>
      </p:sp>
    </p:spTree>
    <p:extLst>
      <p:ext uri="{BB962C8B-B14F-4D97-AF65-F5344CB8AC3E}">
        <p14:creationId xmlns:p14="http://schemas.microsoft.com/office/powerpoint/2010/main" val="2581755288"/>
      </p:ext>
    </p:extLst>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4A2B77FD-22F5-461F-BC36-11EA63394AD6}" type="datetimeFigureOut">
              <a:rPr lang="en-US"/>
              <a:pPr>
                <a:defRPr/>
              </a:pPr>
              <a:t>1/4/2025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C83981B1-AA4A-4F55-AF9A-3B9EED1D81B4}" type="slidenum">
              <a:rPr lang="en-US" altLang="en-US"/>
              <a:pPr/>
              <a:t>‹#›</a:t>
            </a:fld>
            <a:endParaRPr lang="en-US" altLang="en-US"/>
          </a:p>
        </p:txBody>
      </p:sp>
    </p:spTree>
    <p:extLst>
      <p:ext uri="{BB962C8B-B14F-4D97-AF65-F5344CB8AC3E}">
        <p14:creationId xmlns:p14="http://schemas.microsoft.com/office/powerpoint/2010/main" val="3937528012"/>
      </p:ext>
    </p:extLst>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8BBC1F-6724-4670-9D58-EFD1F7B586F6}" type="datetimeFigureOut">
              <a:rPr lang="en-US"/>
              <a:pPr>
                <a:defRPr/>
              </a:pPr>
              <a:t>1/4/2025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3228FA2C-9E4B-4A92-8058-54C4B8F157E8}" type="slidenum">
              <a:rPr lang="en-US" altLang="en-US"/>
              <a:pPr/>
              <a:t>‹#›</a:t>
            </a:fld>
            <a:endParaRPr lang="en-US" altLang="en-US"/>
          </a:p>
        </p:txBody>
      </p:sp>
    </p:spTree>
    <p:extLst>
      <p:ext uri="{BB962C8B-B14F-4D97-AF65-F5344CB8AC3E}">
        <p14:creationId xmlns:p14="http://schemas.microsoft.com/office/powerpoint/2010/main" val="3421535835"/>
      </p:ext>
    </p:extLst>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2CD4F03-E612-48A5-A6D7-3CF1ADF84294}" type="datetimeFigureOut">
              <a:rPr lang="en-US"/>
              <a:pPr>
                <a:defRPr/>
              </a:pPr>
              <a:t>1/4/2025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8EA5183-A5EF-4949-AD78-466D34F1C758}" type="slidenum">
              <a:rPr lang="en-US" altLang="en-US"/>
              <a:pPr/>
              <a:t>‹#›</a:t>
            </a:fld>
            <a:endParaRPr lang="en-US" altLang="en-US"/>
          </a:p>
        </p:txBody>
      </p:sp>
    </p:spTree>
    <p:extLst>
      <p:ext uri="{BB962C8B-B14F-4D97-AF65-F5344CB8AC3E}">
        <p14:creationId xmlns:p14="http://schemas.microsoft.com/office/powerpoint/2010/main" val="2604618885"/>
      </p:ext>
    </p:extLst>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97720ADA-C6F0-4DAE-9521-B1DB71424EF4}" type="datetimeFigureOut">
              <a:rPr lang="en-US"/>
              <a:pPr>
                <a:defRPr/>
              </a:pPr>
              <a:t>1/4/2025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9FCCE8DC-2B49-4EA0-83D7-FC724FE16A2C}" type="slidenum">
              <a:rPr lang="en-US" altLang="en-US"/>
              <a:pPr/>
              <a:t>‹#›</a:t>
            </a:fld>
            <a:endParaRPr lang="en-US" altLang="en-US"/>
          </a:p>
        </p:txBody>
      </p:sp>
    </p:spTree>
    <p:extLst>
      <p:ext uri="{BB962C8B-B14F-4D97-AF65-F5344CB8AC3E}">
        <p14:creationId xmlns:p14="http://schemas.microsoft.com/office/powerpoint/2010/main" val="152639695"/>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B25E7801-9207-48D9-AA37-AB97BE808BED}" type="datetimeFigureOut">
              <a:rPr lang="en-US"/>
              <a:pPr>
                <a:defRPr/>
              </a:pPr>
              <a:t>1/4/2025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061E52C7-8F6A-4C2F-B7AD-088FF130885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thruBlk="1"/>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Title 1"/>
          <p:cNvSpPr>
            <a:spLocks noGrp="1"/>
          </p:cNvSpPr>
          <p:nvPr>
            <p:ph type="ctrTitle"/>
          </p:nvPr>
        </p:nvSpPr>
        <p:spPr>
          <a:xfrm>
            <a:off x="612676" y="1709813"/>
            <a:ext cx="7918648" cy="2798687"/>
          </a:xfrm>
        </p:spPr>
        <p:txBody>
          <a:bodyPr/>
          <a:lstStyle/>
          <a:p>
            <a:r>
              <a:rPr lang="en-US" altLang="en-US" b="1" dirty="0">
                <a:latin typeface="Times New Roman" panose="02020603050405020304" pitchFamily="18" charset="0"/>
                <a:cs typeface="Times New Roman" panose="02020603050405020304" pitchFamily="18" charset="0"/>
              </a:rPr>
              <a:t>PANCASILA</a:t>
            </a:r>
            <a:br>
              <a:rPr lang="en-US" altLang="en-US" b="1" dirty="0">
                <a:latin typeface="Times New Roman" panose="02020603050405020304" pitchFamily="18" charset="0"/>
                <a:cs typeface="Times New Roman" panose="02020603050405020304" pitchFamily="18" charset="0"/>
              </a:rPr>
            </a:br>
            <a:r>
              <a:rPr lang="en-US" altLang="en-US" b="1" dirty="0">
                <a:latin typeface="Times New Roman" panose="02020603050405020304" pitchFamily="18" charset="0"/>
                <a:cs typeface="Times New Roman" panose="02020603050405020304" pitchFamily="18" charset="0"/>
              </a:rPr>
              <a:t>Bab </a:t>
            </a:r>
            <a:r>
              <a:rPr lang="id-ID" altLang="en-US" b="1" dirty="0">
                <a:latin typeface="Times New Roman" panose="02020603050405020304" pitchFamily="18" charset="0"/>
                <a:cs typeface="Times New Roman" panose="02020603050405020304" pitchFamily="18" charset="0"/>
              </a:rPr>
              <a:t>4</a:t>
            </a:r>
            <a:r>
              <a:rPr lang="en-US" altLang="en-US" b="1" dirty="0">
                <a:latin typeface="Times New Roman" panose="02020603050405020304" pitchFamily="18" charset="0"/>
                <a:cs typeface="Times New Roman" panose="02020603050405020304" pitchFamily="18" charset="0"/>
              </a:rPr>
              <a:t> </a:t>
            </a:r>
            <a:r>
              <a:rPr lang="id-ID" altLang="en-US" b="1" dirty="0">
                <a:latin typeface="Times New Roman" panose="02020603050405020304" pitchFamily="18" charset="0"/>
                <a:cs typeface="Times New Roman" panose="02020603050405020304" pitchFamily="18" charset="0"/>
              </a:rPr>
              <a:t>Pancasila Sebagai </a:t>
            </a:r>
            <a:r>
              <a:rPr lang="en-US" altLang="en-US" b="1" dirty="0" err="1">
                <a:latin typeface="Times New Roman" panose="02020603050405020304" pitchFamily="18" charset="0"/>
                <a:cs typeface="Times New Roman" panose="02020603050405020304" pitchFamily="18" charset="0"/>
              </a:rPr>
              <a:t>Penangkal</a:t>
            </a:r>
            <a:r>
              <a:rPr lang="en-US" altLang="en-US" b="1" dirty="0">
                <a:latin typeface="Times New Roman" panose="02020603050405020304" pitchFamily="18" charset="0"/>
                <a:cs typeface="Times New Roman" panose="02020603050405020304" pitchFamily="18" charset="0"/>
              </a:rPr>
              <a:t> </a:t>
            </a:r>
            <a:r>
              <a:rPr lang="en-US" altLang="en-US" b="1" dirty="0" err="1">
                <a:latin typeface="Times New Roman" panose="02020603050405020304" pitchFamily="18" charset="0"/>
                <a:cs typeface="Times New Roman" panose="02020603050405020304" pitchFamily="18" charset="0"/>
              </a:rPr>
              <a:t>Korupsi</a:t>
            </a:r>
            <a:endParaRPr lang="en-US" altLang="en-US" b="1" dirty="0">
              <a:latin typeface="Times New Roman" panose="02020603050405020304" pitchFamily="18" charset="0"/>
              <a:cs typeface="Times New Roman" panose="02020603050405020304" pitchFamily="18" charset="0"/>
            </a:endParaRPr>
          </a:p>
        </p:txBody>
      </p:sp>
      <p:sp>
        <p:nvSpPr>
          <p:cNvPr id="3075" name="Subtitle 2"/>
          <p:cNvSpPr>
            <a:spLocks noGrp="1"/>
          </p:cNvSpPr>
          <p:nvPr>
            <p:ph type="subTitle" idx="1"/>
          </p:nvPr>
        </p:nvSpPr>
        <p:spPr>
          <a:xfrm>
            <a:off x="1371600" y="4508500"/>
            <a:ext cx="6400800" cy="1752600"/>
          </a:xfrm>
        </p:spPr>
        <p:txBody>
          <a:bodyPr/>
          <a:lstStyle/>
          <a:p>
            <a:endParaRPr lang="en-US" altLang="en-US" sz="2000"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a:p>
            <a:r>
              <a:rPr lang="en-US" altLang="en-US"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Vera Ade </a:t>
            </a:r>
            <a:r>
              <a:rPr lang="en-US" altLang="en-US" sz="2400" dirty="0" err="1">
                <a:solidFill>
                  <a:schemeClr val="tx1"/>
                </a:solidFill>
                <a:latin typeface="Times New Roman" panose="02020603050405020304" pitchFamily="18" charset="0"/>
                <a:ea typeface="Tahoma" panose="020B0604030504040204" pitchFamily="34" charset="0"/>
                <a:cs typeface="Times New Roman" panose="02020603050405020304" pitchFamily="18" charset="0"/>
              </a:rPr>
              <a:t>Mawarni</a:t>
            </a:r>
            <a:r>
              <a:rPr lang="en-US" altLang="en-US"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id-ID" altLang="en-US"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2</a:t>
            </a:r>
            <a:r>
              <a:rPr lang="id-ID" altLang="en-US"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112120</a:t>
            </a:r>
            <a:r>
              <a:rPr lang="en-US" altLang="en-US"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100</a:t>
            </a:r>
            <a:r>
              <a:rPr lang="id-ID" altLang="en-US"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en-US" altLang="en-US" sz="2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a:t>
            </a:r>
          </a:p>
        </p:txBody>
      </p:sp>
      <p:pic>
        <p:nvPicPr>
          <p:cNvPr id="3076"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98450"/>
            <a:ext cx="4419600"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0C5F47-1347-4494-8F88-909C2026E9A8}"/>
              </a:ext>
            </a:extLst>
          </p:cNvPr>
          <p:cNvSpPr>
            <a:spLocks noGrp="1"/>
          </p:cNvSpPr>
          <p:nvPr>
            <p:ph idx="1"/>
          </p:nvPr>
        </p:nvSpPr>
        <p:spPr>
          <a:xfrm>
            <a:off x="179512" y="404664"/>
            <a:ext cx="9515400" cy="5721499"/>
          </a:xfrm>
        </p:spPr>
        <p:txBody>
          <a:bodyPr/>
          <a:lstStyle/>
          <a:p>
            <a:pPr marR="1246505" algn="just">
              <a:lnSpc>
                <a:spcPct val="150000"/>
              </a:lnSpc>
              <a:buFont typeface="Wingdings" panose="05000000000000000000" pitchFamily="2" charset="2"/>
              <a:buChar char="Ø"/>
              <a:tabLst>
                <a:tab pos="457200" algn="l"/>
              </a:tabLst>
            </a:pPr>
            <a:r>
              <a:rPr lang="en-US" sz="2400" b="1" dirty="0" err="1">
                <a:effectLst/>
                <a:latin typeface="Times New Roman" panose="02020603050405020304" pitchFamily="18" charset="0"/>
                <a:ea typeface="Times New Roman" panose="02020603050405020304" pitchFamily="18" charset="0"/>
              </a:rPr>
              <a:t>Tujuan</a:t>
            </a:r>
            <a:r>
              <a:rPr lang="en-US" sz="2400" b="1" dirty="0">
                <a:effectLst/>
                <a:latin typeface="Times New Roman" panose="02020603050405020304" pitchFamily="18" charset="0"/>
                <a:ea typeface="Times New Roman" panose="02020603050405020304" pitchFamily="18" charset="0"/>
              </a:rPr>
              <a:t> Negara:</a:t>
            </a:r>
            <a:endParaRPr lang="en-US" sz="2400" dirty="0">
              <a:effectLst/>
              <a:latin typeface="Times New Roman" panose="02020603050405020304" pitchFamily="18" charset="0"/>
              <a:ea typeface="Times New Roman" panose="02020603050405020304" pitchFamily="18" charset="0"/>
            </a:endParaRPr>
          </a:p>
          <a:p>
            <a:pPr marR="1246505" lvl="0" algn="just">
              <a:lnSpc>
                <a:spcPct val="150000"/>
              </a:lnSpc>
              <a:buFontTx/>
              <a:buChar char="-"/>
            </a:pPr>
            <a:r>
              <a:rPr lang="en-US" sz="2400" b="1" dirty="0">
                <a:effectLst/>
                <a:latin typeface="Times New Roman" panose="02020603050405020304" pitchFamily="18" charset="0"/>
                <a:ea typeface="Times New Roman" panose="02020603050405020304" pitchFamily="18" charset="0"/>
              </a:rPr>
              <a:t>Pancasila: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Mencegah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terjadinya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penyalahgunaan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kekuasaan</a:t>
            </a:r>
            <a:r>
              <a:rPr lang="en-US" sz="2400" dirty="0">
                <a:effectLst/>
                <a:latin typeface="Times New Roman" panose="02020603050405020304" pitchFamily="18" charset="0"/>
                <a:ea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rPr>
              <a:t>korupsi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merupakan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bagian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dari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tujuan</a:t>
            </a:r>
            <a:r>
              <a:rPr lang="en-US" sz="2400" dirty="0">
                <a:effectLst/>
                <a:latin typeface="Times New Roman" panose="02020603050405020304" pitchFamily="18" charset="0"/>
                <a:ea typeface="Times New Roman" panose="02020603050405020304" pitchFamily="18" charset="0"/>
              </a:rPr>
              <a:t> negara yang </a:t>
            </a:r>
            <a:r>
              <a:rPr lang="en-US" sz="2400" dirty="0" err="1">
                <a:effectLst/>
                <a:latin typeface="Times New Roman" panose="02020603050405020304" pitchFamily="18" charset="0"/>
                <a:ea typeface="Times New Roman" panose="02020603050405020304" pitchFamily="18" charset="0"/>
              </a:rPr>
              <a:t>berlandaskan</a:t>
            </a:r>
            <a:r>
              <a:rPr lang="en-US" sz="2400" dirty="0">
                <a:effectLst/>
                <a:latin typeface="Times New Roman" panose="02020603050405020304" pitchFamily="18" charset="0"/>
                <a:ea typeface="Times New Roman" panose="02020603050405020304" pitchFamily="18" charset="0"/>
              </a:rPr>
              <a:t> Pancasila.</a:t>
            </a:r>
          </a:p>
          <a:p>
            <a:pPr marR="1246505" algn="just">
              <a:lnSpc>
                <a:spcPct val="150000"/>
              </a:lnSpc>
              <a:buFontTx/>
              <a:buChar char="-"/>
            </a:pPr>
            <a:r>
              <a:rPr lang="en-US" sz="2400" b="1" dirty="0">
                <a:effectLst/>
                <a:latin typeface="Times New Roman" panose="02020603050405020304" pitchFamily="18" charset="0"/>
                <a:ea typeface="Times New Roman" panose="02020603050405020304" pitchFamily="18" charset="0"/>
              </a:rPr>
              <a:t>UUD 1945:</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Menegaskan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tujuan</a:t>
            </a:r>
            <a:r>
              <a:rPr lang="en-US" sz="2400" dirty="0">
                <a:effectLst/>
                <a:latin typeface="Times New Roman" panose="02020603050405020304" pitchFamily="18" charset="0"/>
                <a:ea typeface="Times New Roman" panose="02020603050405020304" pitchFamily="18" charset="0"/>
              </a:rPr>
              <a:t> negara </a:t>
            </a:r>
            <a:r>
              <a:rPr lang="en-US" sz="2400" dirty="0" err="1">
                <a:effectLst/>
                <a:latin typeface="Times New Roman" panose="02020603050405020304" pitchFamily="18" charset="0"/>
                <a:ea typeface="Times New Roman" panose="02020603050405020304" pitchFamily="18" charset="0"/>
              </a:rPr>
              <a:t>dalam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alinea</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keempat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Pembukaan</a:t>
            </a:r>
            <a:r>
              <a:rPr lang="en-US" sz="2400" dirty="0">
                <a:effectLst/>
                <a:latin typeface="Times New Roman" panose="02020603050405020304" pitchFamily="18" charset="0"/>
                <a:ea typeface="Times New Roman" panose="02020603050405020304" pitchFamily="18" charset="0"/>
              </a:rPr>
              <a:t> UUD 1945, </a:t>
            </a:r>
            <a:r>
              <a:rPr lang="en-US" sz="2400" dirty="0" err="1">
                <a:effectLst/>
                <a:latin typeface="Times New Roman" panose="02020603050405020304" pitchFamily="18" charset="0"/>
                <a:ea typeface="Times New Roman" panose="02020603050405020304" pitchFamily="18" charset="0"/>
              </a:rPr>
              <a:t>yaitu</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melindungi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segenap</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bangsa</a:t>
            </a:r>
            <a:r>
              <a:rPr lang="en-US" sz="2400" dirty="0">
                <a:effectLst/>
                <a:latin typeface="Times New Roman" panose="02020603050405020304" pitchFamily="18" charset="0"/>
                <a:ea typeface="Times New Roman" panose="02020603050405020304" pitchFamily="18" charset="0"/>
              </a:rPr>
              <a:t> Indonesia dan </a:t>
            </a:r>
            <a:r>
              <a:rPr lang="en-US" sz="2400" dirty="0" err="1">
                <a:effectLst/>
                <a:latin typeface="Times New Roman" panose="02020603050405020304" pitchFamily="18" charset="0"/>
                <a:ea typeface="Times New Roman" panose="02020603050405020304" pitchFamily="18" charset="0"/>
              </a:rPr>
              <a:t>ikut</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melaksanakan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ketertiban</a:t>
            </a:r>
            <a:r>
              <a:rPr lang="en-US" sz="2400" dirty="0">
                <a:effectLst/>
                <a:latin typeface="Times New Roman" panose="02020603050405020304" pitchFamily="18" charset="0"/>
                <a:ea typeface="Times New Roman" panose="02020603050405020304" pitchFamily="18" charset="0"/>
              </a:rPr>
              <a:t> dunia yang </a:t>
            </a:r>
            <a:r>
              <a:rPr lang="en-US" sz="2400" dirty="0" err="1">
                <a:effectLst/>
                <a:latin typeface="Times New Roman" panose="02020603050405020304" pitchFamily="18" charset="0"/>
                <a:ea typeface="Times New Roman" panose="02020603050405020304" pitchFamily="18" charset="0"/>
              </a:rPr>
              <a:t>berdasarkan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kemerdekaan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perdamaian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abadi</a:t>
            </a:r>
            <a:r>
              <a:rPr lang="en-US" sz="2400" dirty="0">
                <a:effectLst/>
                <a:latin typeface="Times New Roman" panose="02020603050405020304" pitchFamily="18" charset="0"/>
                <a:ea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rPr>
              <a:t>keadilan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sosial</a:t>
            </a:r>
            <a:r>
              <a:rPr lang="en-US" sz="2400" dirty="0">
                <a:effectLst/>
                <a:latin typeface="Times New Roman" panose="02020603050405020304" pitchFamily="18" charset="0"/>
                <a:ea typeface="Times New Roman" panose="02020603050405020304" pitchFamily="18" charset="0"/>
              </a:rPr>
              <a:t>.</a:t>
            </a:r>
            <a:r>
              <a:rPr lang="en-US" sz="2400" baseline="30000" dirty="0">
                <a:effectLst/>
                <a:latin typeface="Times New Roman" panose="02020603050405020304" pitchFamily="18" charset="0"/>
                <a:ea typeface="Times New Roman" panose="02020603050405020304" pitchFamily="18" charset="0"/>
              </a:rPr>
              <a:t> </a:t>
            </a:r>
            <a:endParaRPr lang="en-US" sz="2000" dirty="0">
              <a:effectLst/>
              <a:latin typeface="Times New Roman" panose="02020603050405020304" pitchFamily="18" charset="0"/>
              <a:ea typeface="Times New Roman" panose="02020603050405020304" pitchFamily="18" charset="0"/>
            </a:endParaRPr>
          </a:p>
          <a:p>
            <a:endParaRPr lang="en-US" sz="3600" dirty="0"/>
          </a:p>
        </p:txBody>
      </p:sp>
    </p:spTree>
    <p:extLst>
      <p:ext uri="{BB962C8B-B14F-4D97-AF65-F5344CB8AC3E}">
        <p14:creationId xmlns:p14="http://schemas.microsoft.com/office/powerpoint/2010/main" val="3718289635"/>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A61520-2335-84B3-C052-D1A491C9E00C}"/>
              </a:ext>
            </a:extLst>
          </p:cNvPr>
          <p:cNvSpPr>
            <a:spLocks noGrp="1"/>
          </p:cNvSpPr>
          <p:nvPr>
            <p:ph idx="1"/>
          </p:nvPr>
        </p:nvSpPr>
        <p:spPr>
          <a:xfrm>
            <a:off x="179512" y="188640"/>
            <a:ext cx="9649072" cy="6480720"/>
          </a:xfrm>
        </p:spPr>
        <p:txBody>
          <a:bodyPr/>
          <a:lstStyle/>
          <a:p>
            <a:pPr marR="1246505" lvl="0" algn="just">
              <a:lnSpc>
                <a:spcPct val="150000"/>
              </a:lnSpc>
              <a:buFont typeface="Wingdings" panose="05000000000000000000" pitchFamily="2" charset="2"/>
              <a:buChar char="Ø"/>
              <a:tabLst>
                <a:tab pos="457200" algn="l"/>
              </a:tabLst>
            </a:pPr>
            <a:r>
              <a:rPr lang="en-US" sz="2200" b="1" dirty="0" err="1">
                <a:effectLst/>
                <a:latin typeface="Times New Roman" panose="02020603050405020304" pitchFamily="18" charset="0"/>
                <a:ea typeface="Times New Roman" panose="02020603050405020304" pitchFamily="18" charset="0"/>
              </a:rPr>
              <a:t>Mekanisme</a:t>
            </a:r>
            <a:r>
              <a:rPr lang="en-US" sz="2200" b="1" dirty="0">
                <a:effectLst/>
                <a:latin typeface="Times New Roman" panose="02020603050405020304" pitchFamily="18" charset="0"/>
                <a:ea typeface="Times New Roman" panose="02020603050405020304" pitchFamily="18" charset="0"/>
              </a:rPr>
              <a:t> </a:t>
            </a:r>
            <a:r>
              <a:rPr lang="en-US" sz="2200" b="1" dirty="0" err="1">
                <a:effectLst/>
                <a:latin typeface="Times New Roman" panose="02020603050405020304" pitchFamily="18" charset="0"/>
                <a:ea typeface="Times New Roman" panose="02020603050405020304" pitchFamily="18" charset="0"/>
              </a:rPr>
              <a:t>Pengawasan</a:t>
            </a:r>
            <a:r>
              <a:rPr lang="en-US" sz="2200" b="1" dirty="0">
                <a:effectLst/>
                <a:latin typeface="Times New Roman" panose="02020603050405020304" pitchFamily="18" charset="0"/>
                <a:ea typeface="Times New Roman" panose="02020603050405020304" pitchFamily="18" charset="0"/>
              </a:rPr>
              <a:t>:</a:t>
            </a:r>
            <a:endParaRPr lang="en-US" sz="2200" dirty="0">
              <a:effectLst/>
              <a:latin typeface="Times New Roman" panose="02020603050405020304" pitchFamily="18" charset="0"/>
              <a:ea typeface="Times New Roman" panose="02020603050405020304" pitchFamily="18" charset="0"/>
            </a:endParaRPr>
          </a:p>
          <a:p>
            <a:pPr marL="0" marR="1246505" lvl="0" indent="0" algn="just">
              <a:lnSpc>
                <a:spcPct val="150000"/>
              </a:lnSpc>
              <a:buNone/>
            </a:pPr>
            <a:r>
              <a:rPr lang="en-US" sz="2200" b="1" dirty="0">
                <a:effectLst/>
                <a:latin typeface="Times New Roman" panose="02020603050405020304" pitchFamily="18" charset="0"/>
                <a:ea typeface="Times New Roman" panose="02020603050405020304" pitchFamily="18" charset="0"/>
              </a:rPr>
              <a:t>- Pancasila: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Menekankan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pentingnya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pengawasan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terhadap</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penyelenggara</a:t>
            </a:r>
            <a:r>
              <a:rPr lang="en-US" sz="2200" dirty="0">
                <a:effectLst/>
                <a:latin typeface="Times New Roman" panose="02020603050405020304" pitchFamily="18" charset="0"/>
                <a:ea typeface="Times New Roman" panose="02020603050405020304" pitchFamily="18" charset="0"/>
              </a:rPr>
              <a:t> negara.</a:t>
            </a:r>
          </a:p>
          <a:p>
            <a:pPr marR="1246505" lvl="0" algn="just">
              <a:lnSpc>
                <a:spcPct val="150000"/>
              </a:lnSpc>
              <a:buFontTx/>
              <a:buChar char="-"/>
            </a:pPr>
            <a:r>
              <a:rPr lang="en-US" sz="2200" b="1" dirty="0">
                <a:effectLst/>
                <a:latin typeface="Times New Roman" panose="02020603050405020304" pitchFamily="18" charset="0"/>
                <a:ea typeface="Times New Roman" panose="02020603050405020304" pitchFamily="18" charset="0"/>
              </a:rPr>
              <a:t>UUD 1945:</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Menyediakan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berbagai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mekanisme</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pengawasan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seperti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lembaga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peradilan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lembaga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legislatif</a:t>
            </a:r>
            <a:r>
              <a:rPr lang="en-US" sz="2200" dirty="0">
                <a:effectLst/>
                <a:latin typeface="Times New Roman" panose="02020603050405020304" pitchFamily="18" charset="0"/>
                <a:ea typeface="Times New Roman" panose="02020603050405020304" pitchFamily="18" charset="0"/>
              </a:rPr>
              <a:t>, dan </a:t>
            </a:r>
            <a:r>
              <a:rPr lang="en-US" sz="2200" dirty="0" err="1">
                <a:effectLst/>
                <a:latin typeface="Times New Roman" panose="02020603050405020304" pitchFamily="18" charset="0"/>
                <a:ea typeface="Times New Roman" panose="02020603050405020304" pitchFamily="18" charset="0"/>
              </a:rPr>
              <a:t>lembaga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perwakilan</a:t>
            </a:r>
            <a:r>
              <a:rPr lang="en-US" sz="2200" dirty="0">
                <a:effectLst/>
                <a:latin typeface="Times New Roman" panose="02020603050405020304" pitchFamily="18" charset="0"/>
                <a:ea typeface="Times New Roman" panose="02020603050405020304" pitchFamily="18" charset="0"/>
              </a:rPr>
              <a:t> rakyat.</a:t>
            </a:r>
            <a:endParaRPr lang="en-US" sz="2200" b="1" dirty="0">
              <a:latin typeface="Times New Roman" panose="02020603050405020304" pitchFamily="18" charset="0"/>
              <a:ea typeface="Times New Roman" panose="02020603050405020304" pitchFamily="18" charset="0"/>
            </a:endParaRPr>
          </a:p>
          <a:p>
            <a:pPr marR="1246505" lvl="0" algn="just">
              <a:lnSpc>
                <a:spcPct val="150000"/>
              </a:lnSpc>
              <a:buFont typeface="Wingdings" panose="05000000000000000000" pitchFamily="2" charset="2"/>
              <a:buChar char="Ø"/>
              <a:tabLst>
                <a:tab pos="457200" algn="l"/>
              </a:tabLst>
            </a:pPr>
            <a:r>
              <a:rPr lang="en-US" sz="2200" b="1" dirty="0" err="1">
                <a:effectLst/>
                <a:latin typeface="Times New Roman" panose="02020603050405020304" pitchFamily="18" charset="0"/>
                <a:ea typeface="Times New Roman" panose="02020603050405020304" pitchFamily="18" charset="0"/>
              </a:rPr>
              <a:t>Sansi</a:t>
            </a:r>
            <a:r>
              <a:rPr lang="en-US" sz="2200" b="1" dirty="0">
                <a:effectLst/>
                <a:latin typeface="Times New Roman" panose="02020603050405020304" pitchFamily="18" charset="0"/>
                <a:ea typeface="Times New Roman" panose="02020603050405020304" pitchFamily="18" charset="0"/>
              </a:rPr>
              <a:t> Hukum:</a:t>
            </a:r>
            <a:endParaRPr lang="en-US" sz="2200" dirty="0">
              <a:effectLst/>
              <a:latin typeface="Times New Roman" panose="02020603050405020304" pitchFamily="18" charset="0"/>
              <a:ea typeface="Times New Roman" panose="02020603050405020304" pitchFamily="18" charset="0"/>
            </a:endParaRPr>
          </a:p>
          <a:p>
            <a:pPr marL="0" marR="1246505" lvl="0" indent="0" algn="just">
              <a:lnSpc>
                <a:spcPct val="150000"/>
              </a:lnSpc>
              <a:buNone/>
            </a:pPr>
            <a:r>
              <a:rPr lang="en-US" sz="2200" b="1" dirty="0">
                <a:effectLst/>
                <a:latin typeface="Times New Roman" panose="02020603050405020304" pitchFamily="18" charset="0"/>
                <a:ea typeface="Times New Roman" panose="02020603050405020304" pitchFamily="18" charset="0"/>
              </a:rPr>
              <a:t>-  Pancasila: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Menuntut</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adanya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sanksi</a:t>
            </a:r>
            <a:r>
              <a:rPr lang="en-US" sz="2200" dirty="0">
                <a:effectLst/>
                <a:latin typeface="Times New Roman" panose="02020603050405020304" pitchFamily="18" charset="0"/>
                <a:ea typeface="Times New Roman" panose="02020603050405020304" pitchFamily="18" charset="0"/>
              </a:rPr>
              <a:t> yang </a:t>
            </a:r>
            <a:r>
              <a:rPr lang="en-US" sz="2200" dirty="0" err="1">
                <a:effectLst/>
                <a:latin typeface="Times New Roman" panose="02020603050405020304" pitchFamily="18" charset="0"/>
                <a:ea typeface="Times New Roman" panose="02020603050405020304" pitchFamily="18" charset="0"/>
              </a:rPr>
              <a:t>tegas</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terhadap</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pelaku</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korupsi</a:t>
            </a:r>
            <a:r>
              <a:rPr lang="en-US" sz="2200" dirty="0">
                <a:effectLst/>
                <a:latin typeface="Times New Roman" panose="02020603050405020304" pitchFamily="18" charset="0"/>
                <a:ea typeface="Times New Roman" panose="02020603050405020304" pitchFamily="18" charset="0"/>
              </a:rPr>
              <a:t>.</a:t>
            </a:r>
          </a:p>
          <a:p>
            <a:pPr marL="0" marR="1246505" lvl="0" indent="0" algn="just">
              <a:lnSpc>
                <a:spcPct val="150000"/>
              </a:lnSpc>
              <a:buNone/>
            </a:pPr>
            <a:r>
              <a:rPr lang="en-US" sz="2200" b="1" dirty="0">
                <a:effectLst/>
                <a:latin typeface="Times New Roman" panose="02020603050405020304" pitchFamily="18" charset="0"/>
                <a:ea typeface="Times New Roman" panose="02020603050405020304" pitchFamily="18" charset="0"/>
              </a:rPr>
              <a:t>-    UUD 1945:</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Menyediakan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aturan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hukum</a:t>
            </a:r>
            <a:r>
              <a:rPr lang="en-US" sz="2200" dirty="0">
                <a:effectLst/>
                <a:latin typeface="Times New Roman" panose="02020603050405020304" pitchFamily="18" charset="0"/>
                <a:ea typeface="Times New Roman" panose="02020603050405020304" pitchFamily="18" charset="0"/>
              </a:rPr>
              <a:t> yang </a:t>
            </a:r>
            <a:r>
              <a:rPr lang="en-US" sz="2200" dirty="0" err="1">
                <a:effectLst/>
                <a:latin typeface="Times New Roman" panose="02020603050405020304" pitchFamily="18" charset="0"/>
                <a:ea typeface="Times New Roman" panose="02020603050405020304" pitchFamily="18" charset="0"/>
              </a:rPr>
              <a:t>mengatur</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tentang</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tindak</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pidana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korupsi</a:t>
            </a:r>
            <a:r>
              <a:rPr lang="en-US" sz="2200" dirty="0">
                <a:effectLst/>
                <a:latin typeface="Times New Roman" panose="02020603050405020304" pitchFamily="18" charset="0"/>
                <a:ea typeface="Times New Roman" panose="02020603050405020304" pitchFamily="18" charset="0"/>
              </a:rPr>
              <a:t> dan </a:t>
            </a:r>
            <a:r>
              <a:rPr lang="en-US" sz="2200" dirty="0" err="1">
                <a:effectLst/>
                <a:latin typeface="Times New Roman" panose="02020603050405020304" pitchFamily="18" charset="0"/>
                <a:ea typeface="Times New Roman" panose="02020603050405020304" pitchFamily="18" charset="0"/>
              </a:rPr>
              <a:t>memberikan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sanksi</a:t>
            </a:r>
            <a:r>
              <a:rPr lang="en-US" sz="2200" dirty="0">
                <a:effectLst/>
                <a:latin typeface="Times New Roman" panose="02020603050405020304" pitchFamily="18" charset="0"/>
                <a:ea typeface="Times New Roman" panose="02020603050405020304" pitchFamily="18" charset="0"/>
              </a:rPr>
              <a:t> yang </a:t>
            </a:r>
            <a:r>
              <a:rPr lang="en-US" sz="2200" dirty="0" err="1">
                <a:effectLst/>
                <a:latin typeface="Times New Roman" panose="02020603050405020304" pitchFamily="18" charset="0"/>
                <a:ea typeface="Times New Roman" panose="02020603050405020304" pitchFamily="18" charset="0"/>
              </a:rPr>
              <a:t>berat</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bagi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pelakunya</a:t>
            </a:r>
            <a:r>
              <a:rPr lang="en-US" sz="2200" dirty="0">
                <a:effectLst/>
                <a:latin typeface="Times New Roman" panose="02020603050405020304" pitchFamily="18" charset="0"/>
                <a:ea typeface="Times New Roman" panose="02020603050405020304" pitchFamily="18" charset="0"/>
              </a:rPr>
              <a:t>.</a:t>
            </a:r>
          </a:p>
          <a:p>
            <a:endParaRPr lang="en-US" sz="2100" dirty="0"/>
          </a:p>
        </p:txBody>
      </p:sp>
    </p:spTree>
    <p:extLst>
      <p:ext uri="{BB962C8B-B14F-4D97-AF65-F5344CB8AC3E}">
        <p14:creationId xmlns:p14="http://schemas.microsoft.com/office/powerpoint/2010/main" val="1527656297"/>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2E64F-60CC-5EAE-EF5A-F3238230E1E1}"/>
              </a:ext>
            </a:extLst>
          </p:cNvPr>
          <p:cNvSpPr>
            <a:spLocks noGrp="1"/>
          </p:cNvSpPr>
          <p:nvPr>
            <p:ph type="title"/>
          </p:nvPr>
        </p:nvSpPr>
        <p:spPr/>
        <p:txBody>
          <a:bodyPr/>
          <a:lstStyle/>
          <a:p>
            <a:r>
              <a:rPr lang="en-US" sz="3200" b="1" dirty="0" err="1">
                <a:effectLst/>
                <a:latin typeface="Times New Roman" panose="02020603050405020304" pitchFamily="18" charset="0"/>
                <a:ea typeface="Times New Roman" panose="02020603050405020304" pitchFamily="18" charset="0"/>
              </a:rPr>
              <a:t>Contoh</a:t>
            </a:r>
            <a:r>
              <a:rPr lang="en-US" sz="3200" b="1" dirty="0">
                <a:effectLst/>
                <a:latin typeface="Times New Roman" panose="02020603050405020304" pitchFamily="18" charset="0"/>
                <a:ea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rPr>
              <a:t>Implementasi</a:t>
            </a:r>
            <a:r>
              <a:rPr lang="en-US" sz="3200" b="1" dirty="0">
                <a:effectLst/>
                <a:latin typeface="Times New Roman" panose="02020603050405020304" pitchFamily="18" charset="0"/>
                <a:ea typeface="Times New Roman" panose="02020603050405020304" pitchFamily="18" charset="0"/>
              </a:rPr>
              <a:t> </a:t>
            </a:r>
            <a:r>
              <a:rPr lang="en-US" sz="3200" b="1" dirty="0" err="1">
                <a:effectLst/>
                <a:latin typeface="Times New Roman" panose="02020603050405020304" pitchFamily="18" charset="0"/>
                <a:ea typeface="Times New Roman" panose="02020603050405020304" pitchFamily="18" charset="0"/>
              </a:rPr>
              <a:t>dalam</a:t>
            </a:r>
            <a:r>
              <a:rPr lang="en-US" sz="3200" b="1" dirty="0">
                <a:effectLst/>
                <a:latin typeface="Times New Roman" panose="02020603050405020304" pitchFamily="18" charset="0"/>
                <a:ea typeface="Times New Roman" panose="02020603050405020304" pitchFamily="18" charset="0"/>
              </a:rPr>
              <a:t> UUD 1945:</a:t>
            </a:r>
            <a:endParaRPr lang="en-US" sz="6600" dirty="0"/>
          </a:p>
        </p:txBody>
      </p:sp>
      <p:sp>
        <p:nvSpPr>
          <p:cNvPr id="3" name="Content Placeholder 2">
            <a:extLst>
              <a:ext uri="{FF2B5EF4-FFF2-40B4-BE49-F238E27FC236}">
                <a16:creationId xmlns:a16="http://schemas.microsoft.com/office/drawing/2014/main" id="{49A0263A-E559-190A-E191-C27A42A13758}"/>
              </a:ext>
            </a:extLst>
          </p:cNvPr>
          <p:cNvSpPr>
            <a:spLocks noGrp="1"/>
          </p:cNvSpPr>
          <p:nvPr>
            <p:ph idx="1"/>
          </p:nvPr>
        </p:nvSpPr>
        <p:spPr>
          <a:xfrm>
            <a:off x="354360" y="1417638"/>
            <a:ext cx="9186192" cy="4525963"/>
          </a:xfrm>
        </p:spPr>
        <p:txBody>
          <a:bodyPr/>
          <a:lstStyle/>
          <a:p>
            <a:pPr marL="342900" marR="1246505" lvl="0" indent="-342900" algn="just">
              <a:lnSpc>
                <a:spcPct val="150000"/>
              </a:lnSpc>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rPr>
              <a:t>Pasal 28D:</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Menjamin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hak</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atas</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keadilan</a:t>
            </a:r>
            <a:r>
              <a:rPr lang="en-US" sz="2400" dirty="0">
                <a:effectLst/>
                <a:latin typeface="Times New Roman" panose="02020603050405020304" pitchFamily="18" charset="0"/>
                <a:ea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rPr>
              <a:t>perlindungan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hukum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bagi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seluruh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warga</a:t>
            </a:r>
            <a:r>
              <a:rPr lang="en-US" sz="2400" dirty="0">
                <a:effectLst/>
                <a:latin typeface="Times New Roman" panose="02020603050405020304" pitchFamily="18" charset="0"/>
                <a:ea typeface="Times New Roman" panose="02020603050405020304" pitchFamily="18" charset="0"/>
              </a:rPr>
              <a:t> negara.</a:t>
            </a:r>
          </a:p>
          <a:p>
            <a:pPr marL="342900" marR="1246505" lvl="0" indent="-342900" algn="just">
              <a:lnSpc>
                <a:spcPct val="150000"/>
              </a:lnSpc>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rPr>
              <a:t>Pasal 28I: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Menjamin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hak</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untuk</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memperoleh</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informasi</a:t>
            </a:r>
            <a:r>
              <a:rPr lang="en-US" sz="2400" dirty="0">
                <a:effectLst/>
                <a:latin typeface="Times New Roman" panose="02020603050405020304" pitchFamily="18" charset="0"/>
                <a:ea typeface="Times New Roman" panose="02020603050405020304" pitchFamily="18" charset="0"/>
              </a:rPr>
              <a:t> yang </a:t>
            </a:r>
            <a:r>
              <a:rPr lang="en-US" sz="2400" dirty="0" err="1">
                <a:effectLst/>
                <a:latin typeface="Times New Roman" panose="02020603050405020304" pitchFamily="18" charset="0"/>
                <a:ea typeface="Times New Roman" panose="02020603050405020304" pitchFamily="18" charset="0"/>
              </a:rPr>
              <a:t>benar</a:t>
            </a:r>
            <a:r>
              <a:rPr lang="en-US" sz="2400" dirty="0">
                <a:effectLst/>
                <a:latin typeface="Times New Roman" panose="02020603050405020304" pitchFamily="18" charset="0"/>
                <a:ea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rPr>
              <a:t>tidak</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menyesatkan</a:t>
            </a:r>
            <a:r>
              <a:rPr lang="en-US" sz="2400" dirty="0">
                <a:effectLst/>
                <a:latin typeface="Times New Roman" panose="02020603050405020304" pitchFamily="18" charset="0"/>
                <a:ea typeface="Times New Roman" panose="02020603050405020304" pitchFamily="18" charset="0"/>
              </a:rPr>
              <a:t>.</a:t>
            </a:r>
          </a:p>
          <a:p>
            <a:pPr marL="342900" marR="1246505" lvl="0" indent="-342900" algn="just">
              <a:lnSpc>
                <a:spcPct val="150000"/>
              </a:lnSpc>
              <a:buSzPts val="1000"/>
              <a:buFont typeface="Symbol" panose="05050102010706020507" pitchFamily="18" charset="2"/>
              <a:buChar char=""/>
              <a:tabLst>
                <a:tab pos="457200" algn="l"/>
              </a:tabLst>
            </a:pPr>
            <a:r>
              <a:rPr lang="en-US" sz="2400" b="1" dirty="0">
                <a:effectLst/>
                <a:latin typeface="Times New Roman" panose="02020603050405020304" pitchFamily="18" charset="0"/>
                <a:ea typeface="Times New Roman" panose="02020603050405020304" pitchFamily="18" charset="0"/>
              </a:rPr>
              <a:t>Bab XIV:</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Mengatur</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tentang</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lembaga-lembaga</a:t>
            </a:r>
            <a:r>
              <a:rPr lang="en-US" sz="2400" dirty="0">
                <a:effectLst/>
                <a:latin typeface="Times New Roman" panose="02020603050405020304" pitchFamily="18" charset="0"/>
                <a:ea typeface="Times New Roman" panose="02020603050405020304" pitchFamily="18" charset="0"/>
              </a:rPr>
              <a:t> negara yang </a:t>
            </a:r>
            <a:r>
              <a:rPr lang="en-US" sz="2400" dirty="0" err="1">
                <a:effectLst/>
                <a:latin typeface="Times New Roman" panose="02020603050405020304" pitchFamily="18" charset="0"/>
                <a:ea typeface="Times New Roman" panose="02020603050405020304" pitchFamily="18" charset="0"/>
              </a:rPr>
              <a:t>memiliki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peran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dalam</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pengawasan</a:t>
            </a:r>
            <a:r>
              <a:rPr lang="en-US" sz="2400" dirty="0">
                <a:effectLst/>
                <a:latin typeface="Times New Roman" panose="02020603050405020304" pitchFamily="18" charset="0"/>
                <a:ea typeface="Times New Roman" panose="02020603050405020304" pitchFamily="18" charset="0"/>
              </a:rPr>
              <a:t> dan </a:t>
            </a:r>
            <a:r>
              <a:rPr lang="en-US" sz="2400" dirty="0" err="1">
                <a:effectLst/>
                <a:latin typeface="Times New Roman" panose="02020603050405020304" pitchFamily="18" charset="0"/>
                <a:ea typeface="Times New Roman" panose="02020603050405020304" pitchFamily="18" charset="0"/>
              </a:rPr>
              <a:t>pemberantasan</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korupsi</a:t>
            </a:r>
            <a:r>
              <a:rPr lang="en-US" sz="2400" dirty="0">
                <a:effectLst/>
                <a:latin typeface="Times New Roman" panose="02020603050405020304" pitchFamily="18" charset="0"/>
                <a:ea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rPr>
              <a:t>seperti</a:t>
            </a:r>
            <a:r>
              <a:rPr lang="en-US" sz="2400" dirty="0">
                <a:effectLst/>
                <a:latin typeface="Times New Roman" panose="02020603050405020304" pitchFamily="18" charset="0"/>
                <a:ea typeface="Times New Roman" panose="02020603050405020304" pitchFamily="18" charset="0"/>
              </a:rPr>
              <a:t> KPK.</a:t>
            </a:r>
          </a:p>
        </p:txBody>
      </p:sp>
    </p:spTree>
    <p:extLst>
      <p:ext uri="{BB962C8B-B14F-4D97-AF65-F5344CB8AC3E}">
        <p14:creationId xmlns:p14="http://schemas.microsoft.com/office/powerpoint/2010/main" val="1704107246"/>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D89CD-56A3-4FB0-8723-3B3C28DEDFB8}"/>
              </a:ext>
            </a:extLst>
          </p:cNvPr>
          <p:cNvSpPr>
            <a:spLocks noGrp="1"/>
          </p:cNvSpPr>
          <p:nvPr>
            <p:ph type="title"/>
          </p:nvPr>
        </p:nvSpPr>
        <p:spPr>
          <a:xfrm>
            <a:off x="457200" y="217026"/>
            <a:ext cx="8229600" cy="706090"/>
          </a:xfrm>
        </p:spPr>
        <p:txBody>
          <a:bodyPr/>
          <a:lstStyle/>
          <a:p>
            <a:r>
              <a:rPr lang="en-US" b="1" dirty="0">
                <a:latin typeface="Times New Roman" panose="02020603050405020304" pitchFamily="18" charset="0"/>
                <a:cs typeface="Times New Roman" panose="02020603050405020304" pitchFamily="18" charset="0"/>
              </a:rPr>
              <a:t>Kesimpulan</a:t>
            </a:r>
          </a:p>
        </p:txBody>
      </p:sp>
      <p:sp>
        <p:nvSpPr>
          <p:cNvPr id="3" name="Content Placeholder 2">
            <a:extLst>
              <a:ext uri="{FF2B5EF4-FFF2-40B4-BE49-F238E27FC236}">
                <a16:creationId xmlns:a16="http://schemas.microsoft.com/office/drawing/2014/main" id="{34F70AC0-B93E-4385-ADED-2E480E3D3670}"/>
              </a:ext>
            </a:extLst>
          </p:cNvPr>
          <p:cNvSpPr>
            <a:spLocks noGrp="1"/>
          </p:cNvSpPr>
          <p:nvPr>
            <p:ph idx="1"/>
          </p:nvPr>
        </p:nvSpPr>
        <p:spPr>
          <a:xfrm>
            <a:off x="31697" y="1124744"/>
            <a:ext cx="8932791" cy="5184576"/>
          </a:xfrm>
        </p:spPr>
        <p:txBody>
          <a:bodyPr/>
          <a:lstStyle/>
          <a:p>
            <a:pPr algn="just"/>
            <a:r>
              <a:rPr lang="id-ID" sz="2400" dirty="0">
                <a:effectLst/>
                <a:latin typeface="Times New Roman" panose="02020603050405020304" pitchFamily="18" charset="0"/>
                <a:ea typeface="Times New Roman" panose="02020603050405020304" pitchFamily="18" charset="0"/>
              </a:rPr>
              <a:t>Pancasila dan UUD 1945 saling melengkapi dalam upaya pencegahan dan pemberantasan korupsi. Pancasila sebagai sumber nilai memberikan landasan moral, sedangkan UUD 1945 memberikan kerangka hukum yang konkret. Dengan demikian, keduanya menjadi benteng pertahanan yang kuat melawan tindakan korupsi.</a:t>
            </a:r>
            <a:endParaRPr lang="en-US" sz="2400" dirty="0">
              <a:effectLst/>
              <a:latin typeface="Times New Roman" panose="02020603050405020304" pitchFamily="18" charset="0"/>
              <a:ea typeface="Times New Roman" panose="02020603050405020304" pitchFamily="18" charset="0"/>
            </a:endParaRPr>
          </a:p>
          <a:p>
            <a:pPr marL="0" indent="0" algn="just">
              <a:buNone/>
            </a:pPr>
            <a:endParaRPr lang="en-US" sz="2400" dirty="0">
              <a:effectLst/>
              <a:latin typeface="Times New Roman" panose="02020603050405020304" pitchFamily="18" charset="0"/>
              <a:ea typeface="Times New Roman" panose="02020603050405020304" pitchFamily="18" charset="0"/>
            </a:endParaRPr>
          </a:p>
          <a:p>
            <a:pPr algn="just"/>
            <a:r>
              <a:rPr lang="id-ID" sz="2400" dirty="0">
                <a:effectLst/>
                <a:latin typeface="Times New Roman" panose="02020603050405020304" pitchFamily="18" charset="0"/>
                <a:ea typeface="Times New Roman" panose="02020603050405020304" pitchFamily="18" charset="0"/>
              </a:rPr>
              <a:t>Upaya menerapkan strategi pendidikan antikorupsi melibatkan seluruh elemen masyarakat, membentuk karakter peserta didik dengan nilai-nilai antikorupsi, dan menyelaraskan nilai organisasi dengan prinsip-prinsip antikorupsi. Langkah-langkah ini bersama-sama dapat membantu membangun budaya integritas yang kuat dan mengurangi risiko korupsi di semua tingkatan.</a:t>
            </a:r>
            <a:endParaRPr lang="en-US" sz="2400" dirty="0">
              <a:effectLst/>
              <a:latin typeface="Times New Roman" panose="02020603050405020304" pitchFamily="18" charset="0"/>
              <a:ea typeface="Times New Roman" panose="02020603050405020304" pitchFamily="18" charset="0"/>
            </a:endParaRPr>
          </a:p>
          <a:p>
            <a:pPr marL="0" indent="0" algn="just">
              <a:buNone/>
            </a:pPr>
            <a:endParaRPr lang="en-US" sz="2600" dirty="0"/>
          </a:p>
        </p:txBody>
      </p:sp>
    </p:spTree>
    <p:extLst>
      <p:ext uri="{BB962C8B-B14F-4D97-AF65-F5344CB8AC3E}">
        <p14:creationId xmlns:p14="http://schemas.microsoft.com/office/powerpoint/2010/main" val="784602055"/>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a:latin typeface="Times New Roman" panose="02020603050405020304" pitchFamily="18" charset="0"/>
                <a:cs typeface="Times New Roman" panose="02020603050405020304" pitchFamily="18" charset="0"/>
              </a:rPr>
              <a:t>Terima Kasih</a:t>
            </a:r>
          </a:p>
        </p:txBody>
      </p:sp>
      <p:pic>
        <p:nvPicPr>
          <p:cNvPr id="12291" name="Content Placeholder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82813" y="1485900"/>
            <a:ext cx="4751387" cy="4754563"/>
          </a:xfrm>
        </p:spPr>
      </p:pic>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7F3EA-27EB-4F7D-98B0-8573610A987C}"/>
              </a:ext>
            </a:extLst>
          </p:cNvPr>
          <p:cNvSpPr>
            <a:spLocks noGrp="1"/>
          </p:cNvSpPr>
          <p:nvPr>
            <p:ph type="ctrTitle"/>
          </p:nvPr>
        </p:nvSpPr>
        <p:spPr>
          <a:xfrm>
            <a:off x="1908820" y="295021"/>
            <a:ext cx="5326360" cy="913980"/>
          </a:xfrm>
        </p:spPr>
        <p:txBody>
          <a:bodyPr/>
          <a:lstStyle/>
          <a:p>
            <a:r>
              <a:rPr lang="id-ID" sz="4800" b="1" dirty="0">
                <a:latin typeface="Times New Roman" panose="02020603050405020304" pitchFamily="18" charset="0"/>
                <a:cs typeface="Times New Roman" panose="02020603050405020304" pitchFamily="18" charset="0"/>
              </a:rPr>
              <a:t>Pendahuluan</a:t>
            </a:r>
            <a:endParaRPr lang="en-US" sz="48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CB2A3838-67A8-4D3D-8648-11E0994D3917}"/>
              </a:ext>
            </a:extLst>
          </p:cNvPr>
          <p:cNvSpPr>
            <a:spLocks noGrp="1"/>
          </p:cNvSpPr>
          <p:nvPr>
            <p:ph type="subTitle" idx="1"/>
          </p:nvPr>
        </p:nvSpPr>
        <p:spPr>
          <a:xfrm>
            <a:off x="323528" y="1233184"/>
            <a:ext cx="9073008" cy="5184576"/>
          </a:xfrm>
        </p:spPr>
        <p:txBody>
          <a:bodyPr/>
          <a:lstStyle/>
          <a:p>
            <a:pPr marL="342900" marR="865505" indent="-342900" algn="just">
              <a:lnSpc>
                <a:spcPct val="150000"/>
              </a:lnSpc>
              <a:buFont typeface="Arial" panose="020B0604020202020204" pitchFamily="34" charset="0"/>
              <a:buChar char="•"/>
            </a:pPr>
            <a:r>
              <a:rPr lang="en-US" sz="2200" dirty="0">
                <a:solidFill>
                  <a:schemeClr val="tx1"/>
                </a:solidFill>
                <a:effectLst/>
                <a:latin typeface="Times New Roman" panose="02020603050405020304" pitchFamily="18" charset="0"/>
                <a:ea typeface="Times New Roman" panose="02020603050405020304" pitchFamily="18" charset="0"/>
              </a:rPr>
              <a:t>Pancasila </a:t>
            </a:r>
            <a:r>
              <a:rPr lang="en-US" sz="2200" dirty="0" err="1">
                <a:solidFill>
                  <a:schemeClr val="tx1"/>
                </a:solidFill>
                <a:effectLst/>
                <a:latin typeface="Times New Roman" panose="02020603050405020304" pitchFamily="18" charset="0"/>
                <a:ea typeface="Times New Roman" panose="02020603050405020304" pitchFamily="18" charset="0"/>
              </a:rPr>
              <a:t>memiliki</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peran</a:t>
            </a:r>
            <a:r>
              <a:rPr lang="en-US" sz="2200" dirty="0">
                <a:solidFill>
                  <a:schemeClr val="tx1"/>
                </a:solidFill>
                <a:effectLst/>
                <a:latin typeface="Times New Roman" panose="02020603050405020304" pitchFamily="18" charset="0"/>
                <a:ea typeface="Times New Roman" panose="02020603050405020304" pitchFamily="18" charset="0"/>
              </a:rPr>
              <a:t> yang sangat </a:t>
            </a:r>
            <a:r>
              <a:rPr lang="en-US" sz="2200" dirty="0" err="1">
                <a:solidFill>
                  <a:schemeClr val="tx1"/>
                </a:solidFill>
                <a:effectLst/>
                <a:latin typeface="Times New Roman" panose="02020603050405020304" pitchFamily="18" charset="0"/>
                <a:ea typeface="Times New Roman" panose="02020603050405020304" pitchFamily="18" charset="0"/>
              </a:rPr>
              <a:t>penting</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dalam</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praktik</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korupsi</a:t>
            </a:r>
            <a:r>
              <a:rPr lang="en-US" sz="2200" dirty="0">
                <a:solidFill>
                  <a:schemeClr val="tx1"/>
                </a:solidFill>
                <a:effectLst/>
                <a:latin typeface="Times New Roman" panose="02020603050405020304" pitchFamily="18" charset="0"/>
                <a:ea typeface="Times New Roman" panose="02020603050405020304" pitchFamily="18" charset="0"/>
              </a:rPr>
              <a:t> di Indonesia, yang </a:t>
            </a:r>
            <a:r>
              <a:rPr lang="en-US" sz="2200" dirty="0" err="1">
                <a:solidFill>
                  <a:schemeClr val="tx1"/>
                </a:solidFill>
                <a:effectLst/>
                <a:latin typeface="Times New Roman" panose="02020603050405020304" pitchFamily="18" charset="0"/>
                <a:ea typeface="Times New Roman" panose="02020603050405020304" pitchFamily="18" charset="0"/>
              </a:rPr>
              <a:t>menjadi</a:t>
            </a:r>
            <a:r>
              <a:rPr lang="en-US" sz="2200" dirty="0">
                <a:solidFill>
                  <a:schemeClr val="tx1"/>
                </a:solidFill>
                <a:effectLst/>
                <a:latin typeface="Times New Roman" panose="02020603050405020304" pitchFamily="18" charset="0"/>
                <a:ea typeface="Times New Roman" panose="02020603050405020304" pitchFamily="18" charset="0"/>
              </a:rPr>
              <a:t> salah </a:t>
            </a:r>
            <a:r>
              <a:rPr lang="en-US" sz="2200" dirty="0" err="1">
                <a:solidFill>
                  <a:schemeClr val="tx1"/>
                </a:solidFill>
                <a:effectLst/>
                <a:latin typeface="Times New Roman" panose="02020603050405020304" pitchFamily="18" charset="0"/>
                <a:ea typeface="Times New Roman" panose="02020603050405020304" pitchFamily="18" charset="0"/>
              </a:rPr>
              <a:t>satu</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tantangan</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terbesar</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dalam</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upaya</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mewujudkan</a:t>
            </a:r>
            <a:r>
              <a:rPr lang="en-US" sz="2200" dirty="0">
                <a:solidFill>
                  <a:schemeClr val="tx1"/>
                </a:solidFill>
                <a:effectLst/>
                <a:latin typeface="Times New Roman" panose="02020603050405020304" pitchFamily="18" charset="0"/>
                <a:ea typeface="Times New Roman" panose="02020603050405020304" pitchFamily="18" charset="0"/>
              </a:rPr>
              <a:t> negara yang </a:t>
            </a:r>
            <a:r>
              <a:rPr lang="en-US" sz="2200" dirty="0" err="1">
                <a:solidFill>
                  <a:schemeClr val="tx1"/>
                </a:solidFill>
                <a:effectLst/>
                <a:latin typeface="Times New Roman" panose="02020603050405020304" pitchFamily="18" charset="0"/>
                <a:ea typeface="Times New Roman" panose="02020603050405020304" pitchFamily="18" charset="0"/>
              </a:rPr>
              <a:t>bersih</a:t>
            </a:r>
            <a:r>
              <a:rPr lang="en-US" sz="2200" dirty="0">
                <a:solidFill>
                  <a:schemeClr val="tx1"/>
                </a:solidFill>
                <a:effectLst/>
                <a:latin typeface="Times New Roman" panose="02020603050405020304" pitchFamily="18" charset="0"/>
                <a:ea typeface="Times New Roman" panose="02020603050405020304" pitchFamily="18" charset="0"/>
              </a:rPr>
              <a:t> dan </a:t>
            </a:r>
            <a:r>
              <a:rPr lang="en-US" sz="2200" dirty="0" err="1">
                <a:solidFill>
                  <a:schemeClr val="tx1"/>
                </a:solidFill>
                <a:effectLst/>
                <a:latin typeface="Times New Roman" panose="02020603050405020304" pitchFamily="18" charset="0"/>
                <a:ea typeface="Times New Roman" panose="02020603050405020304" pitchFamily="18" charset="0"/>
              </a:rPr>
              <a:t>sehat</a:t>
            </a:r>
            <a:r>
              <a:rPr lang="en-US" sz="2200" dirty="0">
                <a:solidFill>
                  <a:schemeClr val="tx1"/>
                </a:solidFill>
                <a:effectLst/>
                <a:latin typeface="Times New Roman" panose="02020603050405020304" pitchFamily="18" charset="0"/>
                <a:ea typeface="Times New Roman" panose="02020603050405020304" pitchFamily="18" charset="0"/>
              </a:rPr>
              <a:t>. </a:t>
            </a:r>
          </a:p>
          <a:p>
            <a:pPr marL="342900" marR="865505" indent="-342900" algn="just">
              <a:lnSpc>
                <a:spcPct val="150000"/>
              </a:lnSpc>
              <a:buFont typeface="Arial" panose="020B0604020202020204" pitchFamily="34" charset="0"/>
              <a:buChar char="•"/>
            </a:pPr>
            <a:r>
              <a:rPr lang="en-US" sz="2200" dirty="0" err="1">
                <a:solidFill>
                  <a:schemeClr val="tx1"/>
                </a:solidFill>
                <a:effectLst/>
                <a:latin typeface="Times New Roman" panose="02020603050405020304" pitchFamily="18" charset="0"/>
                <a:ea typeface="Times New Roman" panose="02020603050405020304" pitchFamily="18" charset="0"/>
              </a:rPr>
              <a:t>Korupsi</a:t>
            </a:r>
            <a:r>
              <a:rPr lang="en-US" sz="2200" dirty="0">
                <a:solidFill>
                  <a:schemeClr val="tx1"/>
                </a:solidFill>
                <a:effectLst/>
                <a:latin typeface="Times New Roman" panose="02020603050405020304" pitchFamily="18" charset="0"/>
                <a:ea typeface="Times New Roman" panose="02020603050405020304" pitchFamily="18" charset="0"/>
              </a:rPr>
              <a:t> di Indonesia </a:t>
            </a:r>
            <a:r>
              <a:rPr lang="en-US" sz="2200" dirty="0" err="1">
                <a:solidFill>
                  <a:schemeClr val="tx1"/>
                </a:solidFill>
                <a:effectLst/>
                <a:latin typeface="Times New Roman" panose="02020603050405020304" pitchFamily="18" charset="0"/>
                <a:ea typeface="Times New Roman" panose="02020603050405020304" pitchFamily="18" charset="0"/>
              </a:rPr>
              <a:t>telah</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menjadi</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masalah</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kronis</a:t>
            </a:r>
            <a:r>
              <a:rPr lang="en-US" sz="2200" dirty="0">
                <a:solidFill>
                  <a:schemeClr val="tx1"/>
                </a:solidFill>
                <a:effectLst/>
                <a:latin typeface="Times New Roman" panose="02020603050405020304" pitchFamily="18" charset="0"/>
                <a:ea typeface="Times New Roman" panose="02020603050405020304" pitchFamily="18" charset="0"/>
              </a:rPr>
              <a:t> yang </a:t>
            </a:r>
            <a:r>
              <a:rPr lang="en-US" sz="2200" dirty="0" err="1">
                <a:solidFill>
                  <a:schemeClr val="tx1"/>
                </a:solidFill>
                <a:effectLst/>
                <a:latin typeface="Times New Roman" panose="02020603050405020304" pitchFamily="18" charset="0"/>
                <a:ea typeface="Times New Roman" panose="02020603050405020304" pitchFamily="18" charset="0"/>
              </a:rPr>
              <a:t>menghambat</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pembangunan</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merugikan</a:t>
            </a:r>
            <a:r>
              <a:rPr lang="en-US" sz="2200" dirty="0">
                <a:solidFill>
                  <a:schemeClr val="tx1"/>
                </a:solidFill>
                <a:effectLst/>
                <a:latin typeface="Times New Roman" panose="02020603050405020304" pitchFamily="18" charset="0"/>
                <a:ea typeface="Times New Roman" panose="02020603050405020304" pitchFamily="18" charset="0"/>
              </a:rPr>
              <a:t> rakyat, dan </a:t>
            </a:r>
            <a:r>
              <a:rPr lang="en-US" sz="2200" dirty="0" err="1">
                <a:solidFill>
                  <a:schemeClr val="tx1"/>
                </a:solidFill>
                <a:effectLst/>
                <a:latin typeface="Times New Roman" panose="02020603050405020304" pitchFamily="18" charset="0"/>
                <a:ea typeface="Times New Roman" panose="02020603050405020304" pitchFamily="18" charset="0"/>
              </a:rPr>
              <a:t>merusak</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citra</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bangsa</a:t>
            </a:r>
            <a:r>
              <a:rPr lang="en-US" sz="2200" dirty="0">
                <a:solidFill>
                  <a:schemeClr val="tx1"/>
                </a:solidFill>
                <a:effectLst/>
                <a:latin typeface="Times New Roman" panose="02020603050405020304" pitchFamily="18" charset="0"/>
                <a:ea typeface="Times New Roman" panose="02020603050405020304" pitchFamily="18" charset="0"/>
              </a:rPr>
              <a:t> di </a:t>
            </a:r>
            <a:r>
              <a:rPr lang="en-US" sz="2200" dirty="0" err="1">
                <a:solidFill>
                  <a:schemeClr val="tx1"/>
                </a:solidFill>
                <a:effectLst/>
                <a:latin typeface="Times New Roman" panose="02020603050405020304" pitchFamily="18" charset="0"/>
                <a:ea typeface="Times New Roman" panose="02020603050405020304" pitchFamily="18" charset="0"/>
              </a:rPr>
              <a:t>mata</a:t>
            </a:r>
            <a:r>
              <a:rPr lang="en-US" sz="2200" dirty="0">
                <a:solidFill>
                  <a:schemeClr val="tx1"/>
                </a:solidFill>
                <a:effectLst/>
                <a:latin typeface="Times New Roman" panose="02020603050405020304" pitchFamily="18" charset="0"/>
                <a:ea typeface="Times New Roman" panose="02020603050405020304" pitchFamily="18" charset="0"/>
              </a:rPr>
              <a:t> dunia. Oleh </a:t>
            </a:r>
            <a:r>
              <a:rPr lang="en-US" sz="2200" dirty="0" err="1">
                <a:solidFill>
                  <a:schemeClr val="tx1"/>
                </a:solidFill>
                <a:effectLst/>
                <a:latin typeface="Times New Roman" panose="02020603050405020304" pitchFamily="18" charset="0"/>
                <a:ea typeface="Times New Roman" panose="02020603050405020304" pitchFamily="18" charset="0"/>
              </a:rPr>
              <a:t>karena</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itu</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dalam</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kerangka</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pembangunan</a:t>
            </a:r>
            <a:r>
              <a:rPr lang="en-US" sz="2200" dirty="0">
                <a:solidFill>
                  <a:schemeClr val="tx1"/>
                </a:solidFill>
                <a:effectLst/>
                <a:latin typeface="Times New Roman" panose="02020603050405020304" pitchFamily="18" charset="0"/>
                <a:ea typeface="Times New Roman" panose="02020603050405020304" pitchFamily="18" charset="0"/>
              </a:rPr>
              <a:t> negara yang </a:t>
            </a:r>
            <a:r>
              <a:rPr lang="en-US" sz="2200" dirty="0" err="1">
                <a:solidFill>
                  <a:schemeClr val="tx1"/>
                </a:solidFill>
                <a:effectLst/>
                <a:latin typeface="Times New Roman" panose="02020603050405020304" pitchFamily="18" charset="0"/>
                <a:ea typeface="Times New Roman" panose="02020603050405020304" pitchFamily="18" charset="0"/>
              </a:rPr>
              <a:t>berlandaskan</a:t>
            </a:r>
            <a:r>
              <a:rPr lang="en-US" sz="2200" dirty="0">
                <a:solidFill>
                  <a:schemeClr val="tx1"/>
                </a:solidFill>
                <a:effectLst/>
                <a:latin typeface="Times New Roman" panose="02020603050405020304" pitchFamily="18" charset="0"/>
                <a:ea typeface="Times New Roman" panose="02020603050405020304" pitchFamily="18" charset="0"/>
              </a:rPr>
              <a:t> Pancasila, </a:t>
            </a:r>
            <a:r>
              <a:rPr lang="en-US" sz="2200" dirty="0" err="1">
                <a:solidFill>
                  <a:schemeClr val="tx1"/>
                </a:solidFill>
                <a:effectLst/>
                <a:latin typeface="Times New Roman" panose="02020603050405020304" pitchFamily="18" charset="0"/>
                <a:ea typeface="Times New Roman" panose="02020603050405020304" pitchFamily="18" charset="0"/>
              </a:rPr>
              <a:t>pemberantasan</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korupsi</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tidak</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hanya</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dipandang</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sebagai</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masalah</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hukum</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tetapi</a:t>
            </a:r>
            <a:r>
              <a:rPr lang="en-US" sz="2200" dirty="0">
                <a:solidFill>
                  <a:schemeClr val="tx1"/>
                </a:solidFill>
                <a:effectLst/>
                <a:latin typeface="Times New Roman" panose="02020603050405020304" pitchFamily="18" charset="0"/>
                <a:ea typeface="Times New Roman" panose="02020603050405020304" pitchFamily="18" charset="0"/>
              </a:rPr>
              <a:t> juga </a:t>
            </a:r>
            <a:r>
              <a:rPr lang="en-US" sz="2200" dirty="0" err="1">
                <a:solidFill>
                  <a:schemeClr val="tx1"/>
                </a:solidFill>
                <a:effectLst/>
                <a:latin typeface="Times New Roman" panose="02020603050405020304" pitchFamily="18" charset="0"/>
                <a:ea typeface="Times New Roman" panose="02020603050405020304" pitchFamily="18" charset="0"/>
              </a:rPr>
              <a:t>sebagai</a:t>
            </a:r>
            <a:r>
              <a:rPr lang="en-US" sz="2200" dirty="0">
                <a:solidFill>
                  <a:schemeClr val="tx1"/>
                </a:solidFill>
                <a:effectLst/>
                <a:latin typeface="Times New Roman" panose="02020603050405020304" pitchFamily="18" charset="0"/>
                <a:ea typeface="Times New Roman" panose="02020603050405020304" pitchFamily="18" charset="0"/>
              </a:rPr>
              <a:t> </a:t>
            </a:r>
            <a:r>
              <a:rPr lang="en-US" sz="2200" dirty="0" err="1">
                <a:solidFill>
                  <a:schemeClr val="tx1"/>
                </a:solidFill>
                <a:effectLst/>
                <a:latin typeface="Times New Roman" panose="02020603050405020304" pitchFamily="18" charset="0"/>
                <a:ea typeface="Times New Roman" panose="02020603050405020304" pitchFamily="18" charset="0"/>
              </a:rPr>
              <a:t>masalah</a:t>
            </a:r>
            <a:r>
              <a:rPr lang="en-US" sz="2200" dirty="0">
                <a:solidFill>
                  <a:schemeClr val="tx1"/>
                </a:solidFill>
                <a:effectLst/>
                <a:latin typeface="Times New Roman" panose="02020603050405020304" pitchFamily="18" charset="0"/>
                <a:ea typeface="Times New Roman" panose="02020603050405020304" pitchFamily="18" charset="0"/>
              </a:rPr>
              <a:t> moral dan </a:t>
            </a:r>
            <a:r>
              <a:rPr lang="en-US" sz="2200" dirty="0" err="1">
                <a:solidFill>
                  <a:schemeClr val="tx1"/>
                </a:solidFill>
                <a:effectLst/>
                <a:latin typeface="Times New Roman" panose="02020603050405020304" pitchFamily="18" charset="0"/>
                <a:ea typeface="Times New Roman" panose="02020603050405020304" pitchFamily="18" charset="0"/>
              </a:rPr>
              <a:t>etika</a:t>
            </a:r>
            <a:endParaRPr lang="en-US" sz="2200" dirty="0">
              <a:solidFill>
                <a:schemeClr val="tx1"/>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50442434"/>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7FADE-B615-4F71-B437-5212C9540198}"/>
              </a:ext>
            </a:extLst>
          </p:cNvPr>
          <p:cNvSpPr>
            <a:spLocks noGrp="1"/>
          </p:cNvSpPr>
          <p:nvPr>
            <p:ph type="title"/>
          </p:nvPr>
        </p:nvSpPr>
        <p:spPr>
          <a:xfrm>
            <a:off x="1326468" y="260648"/>
            <a:ext cx="6491064" cy="1143000"/>
          </a:xfrm>
        </p:spPr>
        <p:txBody>
          <a:bodyPr/>
          <a:lstStyle/>
          <a:p>
            <a:r>
              <a:rPr lang="en-US" sz="3600" b="1" dirty="0" err="1">
                <a:latin typeface="Times New Roman" panose="02020603050405020304" pitchFamily="18" charset="0"/>
                <a:cs typeface="Times New Roman" panose="02020603050405020304" pitchFamily="18" charset="0"/>
              </a:rPr>
              <a:t>Pengertian</a:t>
            </a:r>
            <a:r>
              <a:rPr lang="en-US" sz="3600" b="1" dirty="0">
                <a:latin typeface="Times New Roman" panose="02020603050405020304" pitchFamily="18" charset="0"/>
                <a:cs typeface="Times New Roman" panose="02020603050405020304" pitchFamily="18" charset="0"/>
              </a:rPr>
              <a:t> Pancasila </a:t>
            </a:r>
            <a:r>
              <a:rPr lang="en-US" sz="3600" b="1" dirty="0" err="1">
                <a:latin typeface="Times New Roman" panose="02020603050405020304" pitchFamily="18" charset="0"/>
                <a:cs typeface="Times New Roman" panose="02020603050405020304" pitchFamily="18" charset="0"/>
              </a:rPr>
              <a:t>Sebagai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Penangkal</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Korupsi</a:t>
            </a:r>
            <a:endParaRPr lang="en-US" sz="36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8278AF8-3A4B-44F4-9D37-C9DACCBFBCE2}"/>
              </a:ext>
            </a:extLst>
          </p:cNvPr>
          <p:cNvSpPr>
            <a:spLocks noGrp="1"/>
          </p:cNvSpPr>
          <p:nvPr>
            <p:ph idx="1"/>
          </p:nvPr>
        </p:nvSpPr>
        <p:spPr>
          <a:xfrm>
            <a:off x="457200" y="1600200"/>
            <a:ext cx="8229600" cy="4781128"/>
          </a:xfrm>
        </p:spPr>
        <p:txBody>
          <a:bodyPr/>
          <a:lstStyle/>
          <a:p>
            <a:pPr algn="just"/>
            <a:r>
              <a:rPr lang="id-ID" sz="2400" dirty="0">
                <a:effectLst/>
                <a:latin typeface="Times New Roman" panose="02020603050405020304" pitchFamily="18" charset="0"/>
                <a:ea typeface="Times New Roman" panose="02020603050405020304" pitchFamily="18" charset="0"/>
              </a:rPr>
              <a:t>Pancasila , sebagai dasar negara Indonesia, memiliki peran yang sangat krusial dalam upaya pencegahan dan pemberantasan korupsi. Nilai-nilai luhur yang terkandung di dalamnya, jika diterapkan secara konsisten, dapat menjadi benteng pertahanan yang kokoh melawan tindakan-tindakan koruptif. </a:t>
            </a:r>
            <a:endParaRPr lang="en-US" sz="2400" dirty="0">
              <a:effectLst/>
              <a:latin typeface="Times New Roman" panose="02020603050405020304" pitchFamily="18" charset="0"/>
              <a:ea typeface="Times New Roman" panose="02020603050405020304" pitchFamily="18" charset="0"/>
            </a:endParaRPr>
          </a:p>
          <a:p>
            <a:pPr algn="just"/>
            <a:r>
              <a:rPr lang="en-US" sz="2400" dirty="0" err="1">
                <a:latin typeface="Times New Roman" panose="02020603050405020304" pitchFamily="18" charset="0"/>
                <a:cs typeface="Times New Roman" panose="02020603050405020304" pitchFamily="18" charset="0"/>
              </a:rPr>
              <a:t>Korupsi</a:t>
            </a:r>
            <a:r>
              <a:rPr lang="en-US" sz="2400" dirty="0">
                <a:latin typeface="Times New Roman" panose="02020603050405020304" pitchFamily="18" charset="0"/>
                <a:cs typeface="Times New Roman" panose="02020603050405020304" pitchFamily="18" charset="0"/>
              </a:rPr>
              <a:t> pada </a:t>
            </a:r>
            <a:r>
              <a:rPr lang="en-US" sz="2400" dirty="0" err="1">
                <a:latin typeface="Times New Roman" panose="02020603050405020304" pitchFamily="18" charset="0"/>
                <a:cs typeface="Times New Roman" panose="02020603050405020304" pitchFamily="18" charset="0"/>
              </a:rPr>
              <a:t>dasarnya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adalah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tindakan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penyalahgunaan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kekuasaan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untuk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kepentingan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pribadi</a:t>
            </a:r>
            <a:r>
              <a:rPr lang="en-US" sz="2400" dirty="0">
                <a:latin typeface="Times New Roman" panose="02020603050405020304" pitchFamily="18" charset="0"/>
                <a:cs typeface="Times New Roman" panose="02020603050405020304" pitchFamily="18" charset="0"/>
              </a:rPr>
              <a:t>. Tindakan </a:t>
            </a:r>
            <a:r>
              <a:rPr lang="en-US" sz="2400" dirty="0" err="1">
                <a:latin typeface="Times New Roman" panose="02020603050405020304" pitchFamily="18" charset="0"/>
                <a:cs typeface="Times New Roman" panose="02020603050405020304" pitchFamily="18" charset="0"/>
              </a:rPr>
              <a:t>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bertentangan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dengan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nilai-nilai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kemanusiaan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keadilan</a:t>
            </a:r>
            <a:r>
              <a:rPr lang="en-US" sz="2400" dirty="0">
                <a:latin typeface="Times New Roman" panose="02020603050405020304" pitchFamily="18" charset="0"/>
                <a:cs typeface="Times New Roman" panose="02020603050405020304" pitchFamily="18" charset="0"/>
              </a:rPr>
              <a:t>, dan </a:t>
            </a:r>
            <a:r>
              <a:rPr lang="en-US" sz="2400" dirty="0" err="1">
                <a:latin typeface="Times New Roman" panose="02020603050405020304" pitchFamily="18" charset="0"/>
                <a:cs typeface="Times New Roman" panose="02020603050405020304" pitchFamily="18" charset="0"/>
              </a:rPr>
              <a:t>persatuan</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terkandung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dalam</a:t>
            </a:r>
            <a:r>
              <a:rPr lang="en-US" sz="2400" dirty="0">
                <a:latin typeface="Times New Roman" panose="02020603050405020304" pitchFamily="18" charset="0"/>
                <a:cs typeface="Times New Roman" panose="02020603050405020304" pitchFamily="18" charset="0"/>
              </a:rPr>
              <a:t> Pancasila.</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1523730"/>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C8C663-F2D0-47D6-89BD-22E2C3CE1055}"/>
              </a:ext>
            </a:extLst>
          </p:cNvPr>
          <p:cNvSpPr>
            <a:spLocks noGrp="1"/>
          </p:cNvSpPr>
          <p:nvPr>
            <p:ph idx="1"/>
          </p:nvPr>
        </p:nvSpPr>
        <p:spPr>
          <a:xfrm>
            <a:off x="369434" y="980728"/>
            <a:ext cx="8307022" cy="5328592"/>
          </a:xfrm>
        </p:spPr>
        <p:txBody>
          <a:bodyPr/>
          <a:lstStyle/>
          <a:p>
            <a:pPr marL="342900" marR="1246505" lvl="0" indent="-342900" algn="just">
              <a:lnSpc>
                <a:spcPct val="150000"/>
              </a:lnSpc>
              <a:spcBef>
                <a:spcPts val="1055"/>
              </a:spcBef>
              <a:buFont typeface="Symbol" panose="05050102010706020507" pitchFamily="18" charset="2"/>
              <a:buChar char=""/>
            </a:pPr>
            <a:r>
              <a:rPr lang="en-US" sz="2000" dirty="0" err="1">
                <a:effectLst/>
                <a:latin typeface="Times New Roman" panose="02020603050405020304" pitchFamily="18" charset="0"/>
                <a:ea typeface="Times New Roman" panose="02020603050405020304" pitchFamily="18" charset="0"/>
              </a:rPr>
              <a:t>Penegakan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hukum</a:t>
            </a:r>
            <a:r>
              <a:rPr lang="en-US" sz="2000" dirty="0">
                <a:effectLst/>
                <a:latin typeface="Times New Roman" panose="02020603050405020304" pitchFamily="18" charset="0"/>
                <a:ea typeface="Times New Roman" panose="02020603050405020304" pitchFamily="18" charset="0"/>
              </a:rPr>
              <a:t> yang </a:t>
            </a:r>
            <a:r>
              <a:rPr lang="en-US" sz="2000" dirty="0" err="1">
                <a:effectLst/>
                <a:latin typeface="Times New Roman" panose="02020603050405020304" pitchFamily="18" charset="0"/>
                <a:ea typeface="Times New Roman" panose="02020603050405020304" pitchFamily="18" charset="0"/>
              </a:rPr>
              <a:t>tidak</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konsisten</a:t>
            </a:r>
            <a:r>
              <a:rPr lang="en-US" sz="2000" dirty="0">
                <a:effectLst/>
                <a:latin typeface="Times New Roman" panose="02020603050405020304" pitchFamily="18" charset="0"/>
                <a:ea typeface="Times New Roman" panose="02020603050405020304" pitchFamily="18" charset="0"/>
              </a:rPr>
              <a:t> </a:t>
            </a:r>
          </a:p>
          <a:p>
            <a:pPr marL="342900" marR="1246505" lvl="0" indent="-342900" algn="just">
              <a:lnSpc>
                <a:spcPct val="150000"/>
              </a:lnSpc>
              <a:spcBef>
                <a:spcPts val="1055"/>
              </a:spcBef>
              <a:buFont typeface="Symbol" panose="05050102010706020507" pitchFamily="18" charset="2"/>
              <a:buChar char=""/>
            </a:pPr>
            <a:r>
              <a:rPr lang="en-US" sz="2000" dirty="0" err="1">
                <a:effectLst/>
                <a:latin typeface="Times New Roman" panose="02020603050405020304" pitchFamily="18" charset="0"/>
                <a:ea typeface="Times New Roman" panose="02020603050405020304" pitchFamily="18" charset="0"/>
              </a:rPr>
              <a:t>Keserakahan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Budaya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Lingkungan</a:t>
            </a:r>
            <a:endParaRPr lang="en-US" sz="2000" dirty="0">
              <a:effectLst/>
              <a:latin typeface="Times New Roman" panose="02020603050405020304" pitchFamily="18" charset="0"/>
              <a:ea typeface="Times New Roman" panose="02020603050405020304" pitchFamily="18" charset="0"/>
            </a:endParaRPr>
          </a:p>
          <a:p>
            <a:pPr marL="342900" marR="1246505" lvl="0" indent="-342900" algn="just">
              <a:lnSpc>
                <a:spcPct val="150000"/>
              </a:lnSpc>
              <a:spcBef>
                <a:spcPts val="1055"/>
              </a:spcBef>
              <a:buFont typeface="Symbol" panose="05050102010706020507" pitchFamily="18" charset="2"/>
              <a:buChar char=""/>
            </a:pPr>
            <a:r>
              <a:rPr lang="en-US" sz="2000" dirty="0" err="1">
                <a:effectLst/>
                <a:latin typeface="Times New Roman" panose="02020603050405020304" pitchFamily="18" charset="0"/>
                <a:ea typeface="Times New Roman" panose="02020603050405020304" pitchFamily="18" charset="0"/>
              </a:rPr>
              <a:t>Institusi</a:t>
            </a:r>
            <a:r>
              <a:rPr lang="en-US" sz="2000" dirty="0">
                <a:effectLst/>
                <a:latin typeface="Times New Roman" panose="02020603050405020304" pitchFamily="18" charset="0"/>
                <a:ea typeface="Times New Roman" panose="02020603050405020304" pitchFamily="18" charset="0"/>
              </a:rPr>
              <a:t> yang </a:t>
            </a:r>
            <a:r>
              <a:rPr lang="en-US" sz="2000" dirty="0" err="1">
                <a:effectLst/>
                <a:latin typeface="Times New Roman" panose="02020603050405020304" pitchFamily="18" charset="0"/>
                <a:ea typeface="Times New Roman" panose="02020603050405020304" pitchFamily="18" charset="0"/>
              </a:rPr>
              <a:t>tidak</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transparan</a:t>
            </a:r>
            <a:r>
              <a:rPr lang="en-US" sz="2000" dirty="0">
                <a:effectLst/>
                <a:latin typeface="Times New Roman" panose="02020603050405020304" pitchFamily="18" charset="0"/>
                <a:ea typeface="Times New Roman" panose="02020603050405020304" pitchFamily="18" charset="0"/>
              </a:rPr>
              <a:t> </a:t>
            </a:r>
          </a:p>
          <a:p>
            <a:pPr marL="342900" marR="1246505" lvl="0" indent="-342900" algn="just">
              <a:lnSpc>
                <a:spcPct val="150000"/>
              </a:lnSpc>
              <a:spcBef>
                <a:spcPts val="1055"/>
              </a:spcBef>
              <a:buFont typeface="Symbol" panose="05050102010706020507" pitchFamily="18" charset="2"/>
              <a:buChar char=""/>
            </a:pPr>
            <a:r>
              <a:rPr lang="en-US" sz="2000" dirty="0">
                <a:effectLst/>
                <a:latin typeface="Times New Roman" panose="02020603050405020304" pitchFamily="18" charset="0"/>
                <a:ea typeface="Times New Roman" panose="02020603050405020304" pitchFamily="18" charset="0"/>
              </a:rPr>
              <a:t>Pendidikan </a:t>
            </a:r>
            <a:r>
              <a:rPr lang="en-US" sz="2000" dirty="0" err="1">
                <a:effectLst/>
                <a:latin typeface="Times New Roman" panose="02020603050405020304" pitchFamily="18" charset="0"/>
                <a:ea typeface="Times New Roman" panose="02020603050405020304" pitchFamily="18" charset="0"/>
              </a:rPr>
              <a:t>akhlak</a:t>
            </a:r>
            <a:r>
              <a:rPr lang="en-US" sz="2000" dirty="0">
                <a:effectLst/>
                <a:latin typeface="Times New Roman" panose="02020603050405020304" pitchFamily="18" charset="0"/>
                <a:ea typeface="Times New Roman" panose="02020603050405020304" pitchFamily="18" charset="0"/>
              </a:rPr>
              <a:t> dan </a:t>
            </a:r>
            <a:r>
              <a:rPr lang="en-US" sz="2000" dirty="0" err="1">
                <a:effectLst/>
                <a:latin typeface="Times New Roman" panose="02020603050405020304" pitchFamily="18" charset="0"/>
                <a:ea typeface="Times New Roman" panose="02020603050405020304" pitchFamily="18" charset="0"/>
              </a:rPr>
              <a:t>etika</a:t>
            </a:r>
            <a:r>
              <a:rPr lang="en-US" sz="2000" dirty="0">
                <a:effectLst/>
                <a:latin typeface="Times New Roman" panose="02020603050405020304" pitchFamily="18" charset="0"/>
                <a:ea typeface="Times New Roman" panose="02020603050405020304" pitchFamily="18" charset="0"/>
              </a:rPr>
              <a:t> yang </a:t>
            </a:r>
            <a:r>
              <a:rPr lang="en-US" sz="2000" dirty="0" err="1">
                <a:effectLst/>
                <a:latin typeface="Times New Roman" panose="02020603050405020304" pitchFamily="18" charset="0"/>
                <a:ea typeface="Times New Roman" panose="02020603050405020304" pitchFamily="18" charset="0"/>
              </a:rPr>
              <a:t>gagal</a:t>
            </a:r>
            <a:r>
              <a:rPr lang="en-US" sz="2000" dirty="0">
                <a:effectLst/>
                <a:latin typeface="Times New Roman" panose="02020603050405020304" pitchFamily="18" charset="0"/>
                <a:ea typeface="Times New Roman" panose="02020603050405020304" pitchFamily="18" charset="0"/>
              </a:rPr>
              <a:t> </a:t>
            </a:r>
          </a:p>
          <a:p>
            <a:pPr marL="342900" marR="1246505" lvl="0" indent="-342900" algn="just">
              <a:lnSpc>
                <a:spcPct val="150000"/>
              </a:lnSpc>
              <a:spcBef>
                <a:spcPts val="1055"/>
              </a:spcBef>
              <a:buFont typeface="Symbol" panose="05050102010706020507" pitchFamily="18" charset="2"/>
              <a:buChar char=""/>
            </a:pPr>
            <a:r>
              <a:rPr lang="en-US" sz="2000" dirty="0" err="1">
                <a:effectLst/>
                <a:latin typeface="Times New Roman" panose="02020603050405020304" pitchFamily="18" charset="0"/>
                <a:ea typeface="Times New Roman" panose="02020603050405020304" pitchFamily="18" charset="0"/>
              </a:rPr>
              <a:t>Upah</a:t>
            </a:r>
            <a:r>
              <a:rPr lang="en-US" sz="2000" dirty="0">
                <a:effectLst/>
                <a:latin typeface="Times New Roman" panose="02020603050405020304" pitchFamily="18" charset="0"/>
                <a:ea typeface="Times New Roman" panose="02020603050405020304" pitchFamily="18" charset="0"/>
              </a:rPr>
              <a:t> yang </a:t>
            </a:r>
            <a:r>
              <a:rPr lang="en-US" sz="2000" dirty="0" err="1">
                <a:effectLst/>
                <a:latin typeface="Times New Roman" panose="02020603050405020304" pitchFamily="18" charset="0"/>
                <a:ea typeface="Times New Roman" panose="02020603050405020304" pitchFamily="18" charset="0"/>
              </a:rPr>
              <a:t>tidak</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sepadan</a:t>
            </a:r>
            <a:endParaRPr lang="en-US" sz="2000" dirty="0">
              <a:effectLst/>
              <a:latin typeface="Times New Roman" panose="02020603050405020304" pitchFamily="18" charset="0"/>
              <a:ea typeface="Times New Roman" panose="02020603050405020304" pitchFamily="18" charset="0"/>
            </a:endParaRPr>
          </a:p>
          <a:p>
            <a:pPr marL="342900" marR="1246505" lvl="0" indent="-342900" algn="just">
              <a:lnSpc>
                <a:spcPct val="150000"/>
              </a:lnSpc>
              <a:spcBef>
                <a:spcPts val="1055"/>
              </a:spcBef>
              <a:buFont typeface="Symbol" panose="05050102010706020507" pitchFamily="18" charset="2"/>
              <a:buChar char=""/>
            </a:pPr>
            <a:r>
              <a:rPr lang="en-US" sz="2000" dirty="0" err="1">
                <a:effectLst/>
                <a:latin typeface="Times New Roman" panose="02020603050405020304" pitchFamily="18" charset="0"/>
                <a:ea typeface="Times New Roman" panose="02020603050405020304" pitchFamily="18" charset="0"/>
              </a:rPr>
              <a:t>Manajemen</a:t>
            </a:r>
            <a:r>
              <a:rPr lang="en-US" sz="2000" dirty="0">
                <a:effectLst/>
                <a:latin typeface="Times New Roman" panose="02020603050405020304" pitchFamily="18" charset="0"/>
                <a:ea typeface="Times New Roman" panose="02020603050405020304" pitchFamily="18" charset="0"/>
              </a:rPr>
              <a:t> yang </a:t>
            </a:r>
            <a:r>
              <a:rPr lang="en-US" sz="2000" dirty="0" err="1">
                <a:effectLst/>
                <a:latin typeface="Times New Roman" panose="02020603050405020304" pitchFamily="18" charset="0"/>
                <a:ea typeface="Times New Roman" panose="02020603050405020304" pitchFamily="18" charset="0"/>
              </a:rPr>
              <a:t>melindungi</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tindak</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korupsi</a:t>
            </a:r>
            <a:r>
              <a:rPr lang="en-US" sz="2000" dirty="0">
                <a:effectLst/>
                <a:latin typeface="Times New Roman" panose="02020603050405020304" pitchFamily="18" charset="0"/>
                <a:ea typeface="Times New Roman" panose="02020603050405020304" pitchFamily="18" charset="0"/>
              </a:rPr>
              <a:t> di </a:t>
            </a:r>
            <a:r>
              <a:rPr lang="en-US" sz="2000" dirty="0" err="1">
                <a:effectLst/>
                <a:latin typeface="Times New Roman" panose="02020603050405020304" pitchFamily="18" charset="0"/>
                <a:ea typeface="Times New Roman" panose="02020603050405020304" pitchFamily="18" charset="0"/>
              </a:rPr>
              <a:t>organisasi</a:t>
            </a:r>
            <a:r>
              <a:rPr lang="en-US" sz="2000" dirty="0">
                <a:effectLst/>
                <a:latin typeface="Times New Roman" panose="02020603050405020304" pitchFamily="18" charset="0"/>
                <a:ea typeface="Times New Roman" panose="02020603050405020304" pitchFamily="18" charset="0"/>
              </a:rPr>
              <a:t> </a:t>
            </a:r>
          </a:p>
          <a:p>
            <a:pPr marL="342900" marR="1246505" lvl="0" indent="-342900" algn="just">
              <a:lnSpc>
                <a:spcPct val="150000"/>
              </a:lnSpc>
              <a:spcBef>
                <a:spcPts val="1055"/>
              </a:spcBef>
              <a:buFont typeface="Symbol" panose="05050102010706020507" pitchFamily="18" charset="2"/>
              <a:buChar char=""/>
            </a:pPr>
            <a:r>
              <a:rPr lang="en-US" sz="2000" dirty="0">
                <a:effectLst/>
                <a:latin typeface="Times New Roman" panose="02020603050405020304" pitchFamily="18" charset="0"/>
                <a:ea typeface="Times New Roman" panose="02020603050405020304" pitchFamily="18" charset="0"/>
              </a:rPr>
              <a:t>Kurang </a:t>
            </a:r>
            <a:r>
              <a:rPr lang="en-US" sz="2000" dirty="0" err="1">
                <a:effectLst/>
                <a:latin typeface="Times New Roman" panose="02020603050405020304" pitchFamily="18" charset="0"/>
                <a:ea typeface="Times New Roman" panose="02020603050405020304" pitchFamily="18" charset="0"/>
              </a:rPr>
              <a:t>pahamnya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apa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itu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tindak</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korupsi,sehingga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segala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sesuatu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hanya</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dianggap</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suatu</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hal</a:t>
            </a:r>
            <a:r>
              <a:rPr lang="en-US" sz="2000" dirty="0">
                <a:effectLst/>
                <a:latin typeface="Times New Roman" panose="02020603050405020304" pitchFamily="18" charset="0"/>
                <a:ea typeface="Times New Roman" panose="02020603050405020304" pitchFamily="18" charset="0"/>
              </a:rPr>
              <a:t> yang </a:t>
            </a:r>
            <a:r>
              <a:rPr lang="en-US" sz="2000" dirty="0" err="1">
                <a:effectLst/>
                <a:latin typeface="Times New Roman" panose="02020603050405020304" pitchFamily="18" charset="0"/>
                <a:ea typeface="Times New Roman" panose="02020603050405020304" pitchFamily="18" charset="0"/>
              </a:rPr>
              <a:t>biasa</a:t>
            </a:r>
            <a:r>
              <a:rPr lang="en-US" sz="2000" dirty="0">
                <a:effectLst/>
                <a:latin typeface="Times New Roman" panose="02020603050405020304" pitchFamily="18" charset="0"/>
                <a:ea typeface="Times New Roman" panose="02020603050405020304" pitchFamily="18" charset="0"/>
              </a:rPr>
              <a:t> dan </a:t>
            </a:r>
            <a:r>
              <a:rPr lang="en-US" sz="2000" dirty="0" err="1">
                <a:effectLst/>
                <a:latin typeface="Times New Roman" panose="02020603050405020304" pitchFamily="18" charset="0"/>
                <a:ea typeface="Times New Roman" panose="02020603050405020304" pitchFamily="18" charset="0"/>
              </a:rPr>
              <a:t>tidak</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menyebabkan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kerugian</a:t>
            </a:r>
            <a:r>
              <a:rPr lang="en-US" sz="2000" dirty="0">
                <a:effectLst/>
                <a:latin typeface="Times New Roman" panose="02020603050405020304" pitchFamily="18" charset="0"/>
                <a:ea typeface="Times New Roman" panose="02020603050405020304" pitchFamily="18" charset="0"/>
              </a:rPr>
              <a:t> </a:t>
            </a:r>
            <a:r>
              <a:rPr lang="en-US" sz="2000" dirty="0" err="1">
                <a:effectLst/>
                <a:latin typeface="Times New Roman" panose="02020603050405020304" pitchFamily="18" charset="0"/>
                <a:ea typeface="Times New Roman" panose="02020603050405020304" pitchFamily="18" charset="0"/>
              </a:rPr>
              <a:t>bagi</a:t>
            </a:r>
            <a:r>
              <a:rPr lang="en-US" sz="2000" dirty="0">
                <a:effectLst/>
                <a:latin typeface="Times New Roman" panose="02020603050405020304" pitchFamily="18" charset="0"/>
                <a:ea typeface="Times New Roman" panose="02020603050405020304" pitchFamily="18" charset="0"/>
              </a:rPr>
              <a:t> orang lain.</a:t>
            </a:r>
          </a:p>
        </p:txBody>
      </p:sp>
      <p:sp>
        <p:nvSpPr>
          <p:cNvPr id="5" name="TextBox 4">
            <a:extLst>
              <a:ext uri="{FF2B5EF4-FFF2-40B4-BE49-F238E27FC236}">
                <a16:creationId xmlns:a16="http://schemas.microsoft.com/office/drawing/2014/main" id="{D0B7A9CD-2949-1C24-C5B3-17F52B01D5E5}"/>
              </a:ext>
            </a:extLst>
          </p:cNvPr>
          <p:cNvSpPr txBox="1"/>
          <p:nvPr/>
        </p:nvSpPr>
        <p:spPr>
          <a:xfrm>
            <a:off x="1979712" y="251937"/>
            <a:ext cx="5616624" cy="646331"/>
          </a:xfrm>
          <a:prstGeom prst="rect">
            <a:avLst/>
          </a:prstGeom>
          <a:noFill/>
        </p:spPr>
        <p:txBody>
          <a:bodyPr wrap="square">
            <a:spAutoFit/>
          </a:bodyPr>
          <a:lstStyle/>
          <a:p>
            <a:pPr algn="ctr"/>
            <a:r>
              <a:rPr lang="en-US" sz="3600" b="1" dirty="0" err="1">
                <a:effectLst/>
                <a:latin typeface="Times New Roman" panose="02020603050405020304" pitchFamily="18" charset="0"/>
                <a:ea typeface="Times New Roman" panose="02020603050405020304" pitchFamily="18" charset="0"/>
              </a:rPr>
              <a:t>Faktor</a:t>
            </a:r>
            <a:r>
              <a:rPr lang="en-US" sz="3600" b="1" dirty="0">
                <a:effectLst/>
                <a:latin typeface="Times New Roman" panose="02020603050405020304" pitchFamily="18" charset="0"/>
                <a:ea typeface="Times New Roman" panose="02020603050405020304" pitchFamily="18" charset="0"/>
              </a:rPr>
              <a:t> </a:t>
            </a:r>
            <a:r>
              <a:rPr lang="en-US" sz="3600" b="1" dirty="0" err="1">
                <a:effectLst/>
                <a:latin typeface="Times New Roman" panose="02020603050405020304" pitchFamily="18" charset="0"/>
                <a:ea typeface="Times New Roman" panose="02020603050405020304" pitchFamily="18" charset="0"/>
              </a:rPr>
              <a:t>Terjadinya</a:t>
            </a:r>
            <a:r>
              <a:rPr lang="en-US" sz="3600" b="1" dirty="0">
                <a:effectLst/>
                <a:latin typeface="Times New Roman" panose="02020603050405020304" pitchFamily="18" charset="0"/>
                <a:ea typeface="Times New Roman" panose="02020603050405020304" pitchFamily="18" charset="0"/>
              </a:rPr>
              <a:t> </a:t>
            </a:r>
            <a:r>
              <a:rPr lang="en-US" sz="3600" b="1" dirty="0" err="1">
                <a:effectLst/>
                <a:latin typeface="Times New Roman" panose="02020603050405020304" pitchFamily="18" charset="0"/>
                <a:ea typeface="Times New Roman" panose="02020603050405020304" pitchFamily="18" charset="0"/>
              </a:rPr>
              <a:t>Korupsi</a:t>
            </a:r>
            <a:r>
              <a:rPr lang="en-US" sz="3600" b="1"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2020944885"/>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61374-3B20-4C8D-11C8-7BF741E873C1}"/>
              </a:ext>
            </a:extLst>
          </p:cNvPr>
          <p:cNvSpPr>
            <a:spLocks noGrp="1"/>
          </p:cNvSpPr>
          <p:nvPr>
            <p:ph type="title"/>
          </p:nvPr>
        </p:nvSpPr>
        <p:spPr/>
        <p:txBody>
          <a:bodyPr/>
          <a:lstStyle/>
          <a:p>
            <a:r>
              <a:rPr lang="en-US" sz="4000" b="1" i="0" dirty="0">
                <a:effectLst/>
                <a:latin typeface="Times New Roman" panose="02020603050405020304" pitchFamily="18" charset="0"/>
                <a:cs typeface="Times New Roman" panose="02020603050405020304" pitchFamily="18" charset="0"/>
              </a:rPr>
              <a:t>Nilai Yang Harus </a:t>
            </a:r>
            <a:r>
              <a:rPr lang="en-US" sz="4000" b="1" i="0" dirty="0" err="1">
                <a:effectLst/>
                <a:latin typeface="Times New Roman" panose="02020603050405020304" pitchFamily="18" charset="0"/>
                <a:cs typeface="Times New Roman" panose="02020603050405020304" pitchFamily="18" charset="0"/>
              </a:rPr>
              <a:t>Ditanamkan</a:t>
            </a:r>
            <a:r>
              <a:rPr lang="en-US" sz="4000" b="1" i="0" dirty="0">
                <a:effectLst/>
                <a:latin typeface="Times New Roman" panose="02020603050405020304" pitchFamily="18" charset="0"/>
                <a:cs typeface="Times New Roman" panose="02020603050405020304" pitchFamily="18" charset="0"/>
              </a:rPr>
              <a:t> </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179523D-AF22-546B-9C74-7EE0604D18C5}"/>
              </a:ext>
            </a:extLst>
          </p:cNvPr>
          <p:cNvSpPr>
            <a:spLocks noGrp="1"/>
          </p:cNvSpPr>
          <p:nvPr>
            <p:ph idx="1"/>
          </p:nvPr>
        </p:nvSpPr>
        <p:spPr>
          <a:xfrm>
            <a:off x="475703" y="1916832"/>
            <a:ext cx="8229600" cy="3384376"/>
          </a:xfrm>
        </p:spPr>
        <p:txBody>
          <a:bodyPr numCol="2"/>
          <a:lstStyle/>
          <a:p>
            <a:pPr algn="just"/>
            <a:r>
              <a:rPr lang="en-US" b="0" i="0" dirty="0" err="1">
                <a:effectLst/>
                <a:latin typeface="TimesNewRomanPSMT_29"/>
              </a:rPr>
              <a:t>Kejujuran</a:t>
            </a:r>
            <a:r>
              <a:rPr lang="en-US" b="0" i="0" dirty="0">
                <a:effectLst/>
                <a:latin typeface="TimesNewRomanPSMT_29"/>
              </a:rPr>
              <a:t> </a:t>
            </a:r>
          </a:p>
          <a:p>
            <a:pPr algn="just"/>
            <a:r>
              <a:rPr lang="en-US" b="0" i="0" dirty="0" err="1">
                <a:effectLst/>
                <a:latin typeface="TimesNewRomanPSMT_29"/>
              </a:rPr>
              <a:t>Kepedulian</a:t>
            </a:r>
            <a:r>
              <a:rPr lang="en-US" b="0" i="0" dirty="0">
                <a:effectLst/>
                <a:latin typeface="TimesNewRomanPSMT_29"/>
              </a:rPr>
              <a:t> </a:t>
            </a:r>
          </a:p>
          <a:p>
            <a:pPr algn="just"/>
            <a:r>
              <a:rPr lang="en-US" b="0" i="0" dirty="0" err="1">
                <a:effectLst/>
                <a:latin typeface="TimesNewRomanPSMT_29"/>
              </a:rPr>
              <a:t>Kemandirian</a:t>
            </a:r>
            <a:r>
              <a:rPr lang="en-US" b="0" i="0" dirty="0">
                <a:effectLst/>
                <a:latin typeface="TimesNewRomanPSMT_29"/>
              </a:rPr>
              <a:t> </a:t>
            </a:r>
          </a:p>
          <a:p>
            <a:pPr algn="just"/>
            <a:r>
              <a:rPr lang="en-US" b="0" i="0" dirty="0" err="1">
                <a:effectLst/>
                <a:latin typeface="TimesNewRomanPSMT_29"/>
              </a:rPr>
              <a:t>Kedisiplinan</a:t>
            </a:r>
            <a:r>
              <a:rPr lang="en-US" b="0" i="0" dirty="0">
                <a:effectLst/>
                <a:latin typeface="TimesNewRomanPSMT_29"/>
              </a:rPr>
              <a:t> </a:t>
            </a:r>
          </a:p>
          <a:p>
            <a:pPr algn="just"/>
            <a:r>
              <a:rPr lang="en-US" b="0" i="0" dirty="0" err="1">
                <a:effectLst/>
                <a:latin typeface="TimesNewRomanPSMT_29"/>
              </a:rPr>
              <a:t>Tanggung</a:t>
            </a:r>
            <a:r>
              <a:rPr lang="en-US" b="0" i="0" dirty="0">
                <a:effectLst/>
                <a:latin typeface="TimesNewRomanPSMT_29"/>
              </a:rPr>
              <a:t> Jawab </a:t>
            </a:r>
          </a:p>
          <a:p>
            <a:pPr algn="just"/>
            <a:r>
              <a:rPr lang="en-US" b="0" i="0" dirty="0" err="1">
                <a:effectLst/>
                <a:latin typeface="TimesNewRomanPSMT_29"/>
              </a:rPr>
              <a:t>Kerja</a:t>
            </a:r>
            <a:r>
              <a:rPr lang="en-US" b="0" i="0" dirty="0">
                <a:effectLst/>
                <a:latin typeface="TimesNewRomanPSMT_29"/>
              </a:rPr>
              <a:t> </a:t>
            </a:r>
            <a:r>
              <a:rPr lang="en-US" b="0" i="0" dirty="0" err="1">
                <a:effectLst/>
                <a:latin typeface="TimesNewRomanPSMT_29"/>
              </a:rPr>
              <a:t>Keras</a:t>
            </a:r>
            <a:r>
              <a:rPr lang="en-US" b="0" i="0" dirty="0">
                <a:effectLst/>
                <a:latin typeface="TimesNewRomanPSMT_29"/>
              </a:rPr>
              <a:t> </a:t>
            </a:r>
          </a:p>
          <a:p>
            <a:pPr algn="just"/>
            <a:r>
              <a:rPr lang="en-US" b="0" i="0" dirty="0" err="1">
                <a:effectLst/>
                <a:latin typeface="TimesNewRomanPSMT_29"/>
              </a:rPr>
              <a:t>Sederhana</a:t>
            </a:r>
            <a:r>
              <a:rPr lang="en-US" b="0" i="0" dirty="0">
                <a:effectLst/>
                <a:latin typeface="TimesNewRomanPSMT_29"/>
              </a:rPr>
              <a:t> </a:t>
            </a:r>
          </a:p>
          <a:p>
            <a:pPr algn="just"/>
            <a:r>
              <a:rPr lang="en-US" b="0" i="0" dirty="0" err="1">
                <a:effectLst/>
                <a:latin typeface="TimesNewRomanPSMT_29"/>
              </a:rPr>
              <a:t>Keberanian</a:t>
            </a:r>
            <a:r>
              <a:rPr lang="en-US" b="0" i="0" dirty="0">
                <a:effectLst/>
                <a:latin typeface="TimesNewRomanPSMT_29"/>
              </a:rPr>
              <a:t> </a:t>
            </a:r>
          </a:p>
          <a:p>
            <a:pPr algn="just"/>
            <a:r>
              <a:rPr lang="en-US" b="0" i="0" dirty="0" err="1">
                <a:effectLst/>
                <a:latin typeface="TimesNewRomanPSMT_29"/>
              </a:rPr>
              <a:t>Keadilan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6398838"/>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7B3CE4-D5CD-41AA-9564-0B7AC3076AAA}"/>
              </a:ext>
            </a:extLst>
          </p:cNvPr>
          <p:cNvSpPr>
            <a:spLocks noGrp="1"/>
          </p:cNvSpPr>
          <p:nvPr>
            <p:ph idx="1"/>
          </p:nvPr>
        </p:nvSpPr>
        <p:spPr>
          <a:xfrm>
            <a:off x="107504" y="822722"/>
            <a:ext cx="8856984" cy="5558606"/>
          </a:xfrm>
        </p:spPr>
        <p:txBody>
          <a:bodyPr/>
          <a:lstStyle/>
          <a:p>
            <a:pPr algn="just"/>
            <a:r>
              <a:rPr lang="id-ID" sz="2200" dirty="0">
                <a:effectLst/>
                <a:latin typeface="Times New Roman" panose="02020603050405020304" pitchFamily="18" charset="0"/>
                <a:ea typeface="Times New Roman" panose="02020603050405020304" pitchFamily="18" charset="0"/>
              </a:rPr>
              <a:t>Penangkal korupsi adalah segala sesuatu yang dapat mencegah atau mengurangi terjadinya tindakan korupsi. Baik itu berupa sistem, kebijakan, nilai, atau bahkan individu. Secara umum, penangkal korupsi memiliki ciri-ciri sebagai berikut :</a:t>
            </a:r>
            <a:endParaRPr lang="en-US" sz="2200" dirty="0">
              <a:effectLst/>
              <a:latin typeface="Times New Roman" panose="02020603050405020304" pitchFamily="18" charset="0"/>
              <a:ea typeface="Times New Roman" panose="02020603050405020304" pitchFamily="18" charset="0"/>
            </a:endParaRPr>
          </a:p>
          <a:p>
            <a:pPr algn="just"/>
            <a:r>
              <a:rPr lang="en-US" sz="2200" b="1" dirty="0" err="1">
                <a:effectLst/>
                <a:latin typeface="Times New Roman" panose="02020603050405020304" pitchFamily="18" charset="0"/>
                <a:ea typeface="Times New Roman" panose="02020603050405020304" pitchFamily="18" charset="0"/>
              </a:rPr>
              <a:t>Transparansi</a:t>
            </a:r>
            <a:r>
              <a:rPr lang="id-ID" sz="2200" dirty="0">
                <a:effectLst/>
                <a:latin typeface="Times New Roman" panose="02020603050405020304" pitchFamily="18" charset="0"/>
                <a:ea typeface="Times New Roman" panose="02020603050405020304" pitchFamily="18" charset="0"/>
              </a:rPr>
              <a:t> / </a:t>
            </a:r>
            <a:r>
              <a:rPr lang="en-US" sz="2200" dirty="0" err="1">
                <a:effectLst/>
                <a:latin typeface="Times New Roman" panose="02020603050405020304" pitchFamily="18" charset="0"/>
                <a:ea typeface="Times New Roman" panose="02020603050405020304" pitchFamily="18" charset="0"/>
              </a:rPr>
              <a:t>Informasi</a:t>
            </a:r>
            <a:r>
              <a:rPr lang="en-US" sz="2200" dirty="0">
                <a:effectLst/>
                <a:latin typeface="Times New Roman" panose="02020603050405020304" pitchFamily="18" charset="0"/>
                <a:ea typeface="Times New Roman" panose="02020603050405020304" pitchFamily="18" charset="0"/>
              </a:rPr>
              <a:t> Terbuka: </a:t>
            </a:r>
            <a:r>
              <a:rPr lang="en-US" sz="2200" dirty="0" err="1">
                <a:effectLst/>
                <a:latin typeface="Times New Roman" panose="02020603050405020304" pitchFamily="18" charset="0"/>
                <a:ea typeface="Times New Roman" panose="02020603050405020304" pitchFamily="18" charset="0"/>
              </a:rPr>
              <a:t>Informasi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mengenai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kebijakan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anggaran</a:t>
            </a:r>
            <a:r>
              <a:rPr lang="en-US" sz="2200" dirty="0">
                <a:effectLst/>
                <a:latin typeface="Times New Roman" panose="02020603050405020304" pitchFamily="18" charset="0"/>
                <a:ea typeface="Times New Roman" panose="02020603050405020304" pitchFamily="18" charset="0"/>
              </a:rPr>
              <a:t>, dan </a:t>
            </a:r>
            <a:r>
              <a:rPr lang="en-US" sz="2200" dirty="0" err="1">
                <a:effectLst/>
                <a:latin typeface="Times New Roman" panose="02020603050405020304" pitchFamily="18" charset="0"/>
                <a:ea typeface="Times New Roman" panose="02020603050405020304" pitchFamily="18" charset="0"/>
              </a:rPr>
              <a:t>pelaksanaan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proyek</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pemerintah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mudah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diakses</a:t>
            </a:r>
            <a:r>
              <a:rPr lang="en-US" sz="2200" dirty="0">
                <a:effectLst/>
                <a:latin typeface="Times New Roman" panose="02020603050405020304" pitchFamily="18" charset="0"/>
                <a:ea typeface="Times New Roman" panose="02020603050405020304" pitchFamily="18" charset="0"/>
              </a:rPr>
              <a:t> oleh </a:t>
            </a:r>
            <a:r>
              <a:rPr lang="en-US" sz="2200" dirty="0" err="1">
                <a:effectLst/>
                <a:latin typeface="Times New Roman" panose="02020603050405020304" pitchFamily="18" charset="0"/>
                <a:ea typeface="Times New Roman" panose="02020603050405020304" pitchFamily="18" charset="0"/>
              </a:rPr>
              <a:t>publik</a:t>
            </a:r>
            <a:r>
              <a:rPr lang="en-US" sz="2200" dirty="0">
                <a:effectLst/>
                <a:latin typeface="Times New Roman" panose="02020603050405020304" pitchFamily="18" charset="0"/>
                <a:ea typeface="Times New Roman" panose="02020603050405020304" pitchFamily="18" charset="0"/>
              </a:rPr>
              <a:t>.</a:t>
            </a:r>
          </a:p>
          <a:p>
            <a:pPr algn="just"/>
            <a:r>
              <a:rPr lang="id-ID" sz="2200" b="1" dirty="0">
                <a:effectLst/>
                <a:latin typeface="Times New Roman" panose="02020603050405020304" pitchFamily="18" charset="0"/>
                <a:ea typeface="Times New Roman" panose="02020603050405020304" pitchFamily="18" charset="0"/>
              </a:rPr>
              <a:t>Akuntabilitas / Pertanggungjawaban / Mekanisme pengawasan ; </a:t>
            </a:r>
            <a:r>
              <a:rPr lang="id-ID" sz="2200" dirty="0">
                <a:effectLst/>
                <a:latin typeface="Times New Roman" panose="02020603050405020304" pitchFamily="18" charset="0"/>
                <a:ea typeface="Times New Roman" panose="02020603050405020304" pitchFamily="18" charset="0"/>
              </a:rPr>
              <a:t>Pejabat publik wajib mempertanggungjawabkan kinerja dan penggunaan anggaran. </a:t>
            </a:r>
            <a:endParaRPr lang="en-US" sz="2200" dirty="0">
              <a:effectLst/>
              <a:latin typeface="Times New Roman" panose="02020603050405020304" pitchFamily="18" charset="0"/>
              <a:ea typeface="Times New Roman" panose="02020603050405020304" pitchFamily="18" charset="0"/>
            </a:endParaRPr>
          </a:p>
          <a:p>
            <a:pPr lvl="0" algn="just"/>
            <a:r>
              <a:rPr lang="id-ID" sz="2200" b="1" dirty="0">
                <a:effectLst/>
                <a:latin typeface="Times New Roman" panose="02020603050405020304" pitchFamily="18" charset="0"/>
                <a:ea typeface="Times New Roman" panose="02020603050405020304" pitchFamily="18" charset="0"/>
              </a:rPr>
              <a:t>Integritas / Jujur dan Amanah / ; </a:t>
            </a:r>
            <a:r>
              <a:rPr lang="id-ID" sz="2200" dirty="0">
                <a:effectLst/>
                <a:latin typeface="Times New Roman" panose="02020603050405020304" pitchFamily="18" charset="0"/>
                <a:ea typeface="Times New Roman" panose="02020603050405020304" pitchFamily="18" charset="0"/>
              </a:rPr>
              <a:t>Pejabat publik menjunjung tinggi nilai-nilai kejujuran dan Amanah</a:t>
            </a:r>
            <a:r>
              <a:rPr lang="en-US" sz="2200" dirty="0">
                <a:effectLst/>
                <a:latin typeface="Times New Roman" panose="02020603050405020304" pitchFamily="18" charset="0"/>
                <a:ea typeface="Times New Roman" panose="02020603050405020304" pitchFamily="18" charset="0"/>
              </a:rPr>
              <a:t>.</a:t>
            </a:r>
          </a:p>
          <a:p>
            <a:pPr lvl="0" algn="just"/>
            <a:r>
              <a:rPr lang="id-ID" sz="2200" b="1" dirty="0">
                <a:effectLst/>
                <a:latin typeface="Times New Roman" panose="02020603050405020304" pitchFamily="18" charset="0"/>
                <a:ea typeface="Times New Roman" panose="02020603050405020304" pitchFamily="18" charset="0"/>
              </a:rPr>
              <a:t>Sistem Hukum Tegas / Hukum yang Jelas: </a:t>
            </a:r>
            <a:r>
              <a:rPr lang="id-ID" sz="2200" dirty="0">
                <a:effectLst/>
                <a:latin typeface="Times New Roman" panose="02020603050405020304" pitchFamily="18" charset="0"/>
                <a:ea typeface="Times New Roman" panose="02020603050405020304" pitchFamily="18" charset="0"/>
              </a:rPr>
              <a:t>Undang-undang yang mengatur tentang tindak pidana korupsi jelas dan tegas</a:t>
            </a:r>
            <a:r>
              <a:rPr lang="en-US" sz="2200" dirty="0">
                <a:latin typeface="Times New Roman" panose="02020603050405020304" pitchFamily="18" charset="0"/>
                <a:ea typeface="Times New Roman" panose="02020603050405020304" pitchFamily="18" charset="0"/>
              </a:rPr>
              <a:t>.</a:t>
            </a:r>
          </a:p>
          <a:p>
            <a:pPr lvl="0" algn="just"/>
            <a:r>
              <a:rPr lang="id-ID" sz="2200" b="1" dirty="0">
                <a:effectLst/>
                <a:latin typeface="Times New Roman" panose="02020603050405020304" pitchFamily="18" charset="0"/>
                <a:ea typeface="Times New Roman" panose="02020603050405020304" pitchFamily="18" charset="0"/>
              </a:rPr>
              <a:t>Pendidikan Anti Korupsi </a:t>
            </a:r>
            <a:r>
              <a:rPr lang="id-ID" sz="2200" dirty="0">
                <a:effectLst/>
                <a:latin typeface="Times New Roman" panose="02020603050405020304" pitchFamily="18" charset="0"/>
                <a:ea typeface="Times New Roman" panose="02020603050405020304" pitchFamily="18" charset="0"/>
              </a:rPr>
              <a:t>agar</a:t>
            </a:r>
            <a:r>
              <a:rPr lang="id-ID" sz="2200" b="1" dirty="0">
                <a:effectLst/>
                <a:latin typeface="Times New Roman" panose="02020603050405020304" pitchFamily="18" charset="0"/>
                <a:ea typeface="Times New Roman" panose="02020603050405020304" pitchFamily="18" charset="0"/>
              </a:rPr>
              <a:t> </a:t>
            </a:r>
            <a:r>
              <a:rPr lang="id-ID" sz="2200" dirty="0">
                <a:effectLst/>
                <a:latin typeface="Times New Roman" panose="02020603050405020304" pitchFamily="18" charset="0"/>
                <a:ea typeface="Times New Roman" panose="02020603050405020304" pitchFamily="18" charset="0"/>
              </a:rPr>
              <a:t>masyarakat memiliki kesadaran yang tinggi tentang bahaya korupsi</a:t>
            </a:r>
            <a:endParaRPr lang="en-US" sz="2200" dirty="0">
              <a:latin typeface="Times New Roman" panose="02020603050405020304" pitchFamily="18" charset="0"/>
              <a:cs typeface="Times New Roman" panose="02020603050405020304" pitchFamily="18" charset="0"/>
            </a:endParaRPr>
          </a:p>
        </p:txBody>
      </p:sp>
      <p:sp>
        <p:nvSpPr>
          <p:cNvPr id="4" name="Title 3">
            <a:extLst>
              <a:ext uri="{FF2B5EF4-FFF2-40B4-BE49-F238E27FC236}">
                <a16:creationId xmlns:a16="http://schemas.microsoft.com/office/drawing/2014/main" id="{329BECE3-160A-1CDD-B093-8C5193C256D3}"/>
              </a:ext>
            </a:extLst>
          </p:cNvPr>
          <p:cNvSpPr>
            <a:spLocks noGrp="1"/>
          </p:cNvSpPr>
          <p:nvPr>
            <p:ph type="title"/>
          </p:nvPr>
        </p:nvSpPr>
        <p:spPr>
          <a:xfrm>
            <a:off x="421196" y="116632"/>
            <a:ext cx="8229600" cy="706090"/>
          </a:xfrm>
        </p:spPr>
        <p:txBody>
          <a:bodyPr/>
          <a:lstStyle/>
          <a:p>
            <a:r>
              <a:rPr lang="en-US" sz="3600" b="1" dirty="0">
                <a:latin typeface="Times New Roman" panose="02020603050405020304" pitchFamily="18" charset="0"/>
                <a:cs typeface="Times New Roman" panose="02020603050405020304" pitchFamily="18" charset="0"/>
              </a:rPr>
              <a:t>Upaya </a:t>
            </a:r>
            <a:r>
              <a:rPr lang="en-US" sz="3600" b="1" dirty="0" err="1">
                <a:latin typeface="Times New Roman" panose="02020603050405020304" pitchFamily="18" charset="0"/>
                <a:cs typeface="Times New Roman" panose="02020603050405020304" pitchFamily="18" charset="0"/>
              </a:rPr>
              <a:t>Pencegahan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Korupsi</a:t>
            </a:r>
            <a:endParaRPr lang="en-US"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5852120"/>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60E9E28-786E-CDFB-5880-C29C004EFF69}"/>
              </a:ext>
            </a:extLst>
          </p:cNvPr>
          <p:cNvSpPr>
            <a:spLocks noGrp="1"/>
          </p:cNvSpPr>
          <p:nvPr>
            <p:ph idx="1"/>
          </p:nvPr>
        </p:nvSpPr>
        <p:spPr>
          <a:xfrm>
            <a:off x="179512" y="332656"/>
            <a:ext cx="8646132" cy="5793507"/>
          </a:xfrm>
        </p:spPr>
        <p:txBody>
          <a:bodyPr anchor="ctr"/>
          <a:lstStyle/>
          <a:p>
            <a:pPr algn="just"/>
            <a:r>
              <a:rPr lang="en-US" sz="2800" dirty="0" err="1">
                <a:latin typeface="Times New Roman" panose="02020603050405020304" pitchFamily="18" charset="0"/>
                <a:cs typeface="Times New Roman" panose="02020603050405020304" pitchFamily="18" charset="0"/>
              </a:rPr>
              <a:t>Beberapa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upaya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pencegahan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korupsi</a:t>
            </a:r>
            <a:r>
              <a:rPr lang="en-US" sz="2800" dirty="0">
                <a:latin typeface="Times New Roman" panose="02020603050405020304" pitchFamily="18" charset="0"/>
                <a:cs typeface="Times New Roman" panose="02020603050405020304" pitchFamily="18" charset="0"/>
              </a:rPr>
              <a:t> yang </a:t>
            </a:r>
            <a:r>
              <a:rPr lang="en-US" sz="2800" dirty="0" err="1">
                <a:latin typeface="Times New Roman" panose="02020603050405020304" pitchFamily="18" charset="0"/>
                <a:cs typeface="Times New Roman" panose="02020603050405020304" pitchFamily="18" charset="0"/>
              </a:rPr>
              <a:t>dapat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dilakukan</a:t>
            </a:r>
            <a:r>
              <a:rPr lang="en-US" sz="2800" dirty="0">
                <a:latin typeface="Times New Roman" panose="02020603050405020304" pitchFamily="18" charset="0"/>
                <a:cs typeface="Times New Roman" panose="02020603050405020304" pitchFamily="18" charset="0"/>
              </a:rPr>
              <a:t>, salah </a:t>
            </a:r>
            <a:r>
              <a:rPr lang="en-US" sz="2800" dirty="0" err="1">
                <a:latin typeface="Times New Roman" panose="02020603050405020304" pitchFamily="18" charset="0"/>
                <a:cs typeface="Times New Roman" panose="02020603050405020304" pitchFamily="18" charset="0"/>
              </a:rPr>
              <a:t>satunya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tindakan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preventif</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dipahami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sebagai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pencegahan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korupsi</a:t>
            </a:r>
            <a:r>
              <a:rPr lang="en-US" sz="2800" dirty="0">
                <a:latin typeface="Times New Roman" panose="02020603050405020304" pitchFamily="18" charset="0"/>
                <a:cs typeface="Times New Roman" panose="02020603050405020304" pitchFamily="18" charset="0"/>
              </a:rPr>
              <a:t> yang </a:t>
            </a:r>
            <a:r>
              <a:rPr lang="en-US" sz="2800" dirty="0" err="1">
                <a:latin typeface="Times New Roman" panose="02020603050405020304" pitchFamily="18" charset="0"/>
                <a:cs typeface="Times New Roman" panose="02020603050405020304" pitchFamily="18" charset="0"/>
              </a:rPr>
              <a:t>ditujukan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untuk</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meminimalkan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penyebab</a:t>
            </a:r>
            <a:r>
              <a:rPr lang="en-US" sz="2800" dirty="0">
                <a:latin typeface="Times New Roman" panose="02020603050405020304" pitchFamily="18" charset="0"/>
                <a:cs typeface="Times New Roman" panose="02020603050405020304" pitchFamily="18" charset="0"/>
              </a:rPr>
              <a:t> dan </a:t>
            </a:r>
            <a:r>
              <a:rPr lang="en-US" sz="2800" dirty="0" err="1">
                <a:latin typeface="Times New Roman" panose="02020603050405020304" pitchFamily="18" charset="0"/>
                <a:cs typeface="Times New Roman" panose="02020603050405020304" pitchFamily="18" charset="0"/>
              </a:rPr>
              <a:t>kemungkinan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terjadinya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korupsi</a:t>
            </a:r>
            <a:r>
              <a:rPr lang="en-US" sz="2800" dirty="0">
                <a:latin typeface="Times New Roman" panose="02020603050405020304" pitchFamily="18" charset="0"/>
                <a:cs typeface="Times New Roman" panose="02020603050405020304" pitchFamily="18" charset="0"/>
              </a:rPr>
              <a:t>. </a:t>
            </a:r>
          </a:p>
          <a:p>
            <a:pPr algn="just"/>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Tindakan </a:t>
            </a:r>
            <a:r>
              <a:rPr lang="en-US" sz="2800" dirty="0" err="1">
                <a:latin typeface="Times New Roman" panose="02020603050405020304" pitchFamily="18" charset="0"/>
                <a:cs typeface="Times New Roman" panose="02020603050405020304" pitchFamily="18" charset="0"/>
              </a:rPr>
              <a:t>pencegahan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dapat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dilakukan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dengan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penguatan</a:t>
            </a:r>
            <a:r>
              <a:rPr lang="en-US" sz="2800" dirty="0">
                <a:latin typeface="Times New Roman" panose="02020603050405020304" pitchFamily="18" charset="0"/>
                <a:cs typeface="Times New Roman" panose="02020603050405020304" pitchFamily="18" charset="0"/>
              </a:rPr>
              <a:t> Dewan </a:t>
            </a:r>
            <a:r>
              <a:rPr lang="en-US" sz="2800" dirty="0" err="1">
                <a:latin typeface="Times New Roman" panose="02020603050405020304" pitchFamily="18" charset="0"/>
                <a:cs typeface="Times New Roman" panose="02020603050405020304" pitchFamily="18" charset="0"/>
              </a:rPr>
              <a:t>Perwakilan</a:t>
            </a:r>
            <a:r>
              <a:rPr lang="en-US" sz="2800" dirty="0">
                <a:latin typeface="Times New Roman" panose="02020603050405020304" pitchFamily="18" charset="0"/>
                <a:cs typeface="Times New Roman" panose="02020603050405020304" pitchFamily="18" charset="0"/>
              </a:rPr>
              <a:t> Rakyat </a:t>
            </a:r>
            <a:r>
              <a:rPr lang="en-US" sz="2800" dirty="0" err="1">
                <a:latin typeface="Times New Roman" panose="02020603050405020304" pitchFamily="18" charset="0"/>
                <a:cs typeface="Times New Roman" panose="02020603050405020304" pitchFamily="18" charset="0"/>
              </a:rPr>
              <a:t>atau</a:t>
            </a:r>
            <a:r>
              <a:rPr lang="en-US" sz="2800" dirty="0">
                <a:latin typeface="Times New Roman" panose="02020603050405020304" pitchFamily="18" charset="0"/>
                <a:cs typeface="Times New Roman" panose="02020603050405020304" pitchFamily="18" charset="0"/>
              </a:rPr>
              <a:t> DPR, </a:t>
            </a:r>
            <a:r>
              <a:rPr lang="en-US" sz="2800" dirty="0" err="1">
                <a:latin typeface="Times New Roman" panose="02020603050405020304" pitchFamily="18" charset="0"/>
                <a:cs typeface="Times New Roman" panose="02020603050405020304" pitchFamily="18" charset="0"/>
              </a:rPr>
              <a:t>Mahkamah</a:t>
            </a:r>
            <a:r>
              <a:rPr lang="en-US" sz="2800" dirty="0">
                <a:latin typeface="Times New Roman" panose="02020603050405020304" pitchFamily="18" charset="0"/>
                <a:cs typeface="Times New Roman" panose="02020603050405020304" pitchFamily="18" charset="0"/>
              </a:rPr>
              <a:t> Agung dan </a:t>
            </a:r>
            <a:r>
              <a:rPr lang="en-US" sz="2800" dirty="0" err="1">
                <a:latin typeface="Times New Roman" panose="02020603050405020304" pitchFamily="18" charset="0"/>
                <a:cs typeface="Times New Roman" panose="02020603050405020304" pitchFamily="18" charset="0"/>
              </a:rPr>
              <a:t>jajarannya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Membangun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aturan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etis</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untuk</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sektor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publik</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pengembangan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aturan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etika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untuk</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industri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partai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asosiasi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profesi</a:t>
            </a:r>
            <a:r>
              <a:rPr lang="en-US" sz="2800" dirty="0">
                <a:latin typeface="Times New Roman" panose="02020603050405020304" pitchFamily="18" charset="0"/>
                <a:cs typeface="Times New Roman" panose="02020603050405020304" pitchFamily="18" charset="0"/>
              </a:rPr>
              <a:t>, dan </a:t>
            </a:r>
            <a:r>
              <a:rPr lang="en-US" sz="2800" dirty="0" err="1">
                <a:latin typeface="Times New Roman" panose="02020603050405020304" pitchFamily="18" charset="0"/>
                <a:cs typeface="Times New Roman" panose="02020603050405020304" pitchFamily="18" charset="0"/>
              </a:rPr>
              <a:t>asosiasi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perdagangan</a:t>
            </a:r>
            <a:r>
              <a:rPr lang="en-US"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56269322"/>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B669A-F230-4630-B6BE-18F1E47EB5BB}"/>
              </a:ext>
            </a:extLst>
          </p:cNvPr>
          <p:cNvSpPr>
            <a:spLocks noGrp="1"/>
          </p:cNvSpPr>
          <p:nvPr>
            <p:ph type="title"/>
          </p:nvPr>
        </p:nvSpPr>
        <p:spPr>
          <a:xfrm>
            <a:off x="750404" y="274638"/>
            <a:ext cx="7643192" cy="922114"/>
          </a:xfrm>
        </p:spPr>
        <p:txBody>
          <a:bodyPr/>
          <a:lstStyle/>
          <a:p>
            <a:r>
              <a:rPr lang="id-ID" sz="3400" b="1" spc="-5" dirty="0">
                <a:effectLst/>
                <a:latin typeface="Times New Roman" panose="02020603050405020304" pitchFamily="18" charset="0"/>
                <a:ea typeface="Times New Roman" panose="02020603050405020304" pitchFamily="18" charset="0"/>
              </a:rPr>
              <a:t>Pentingnya Pancasila Terhadap Penangkal Korupsi</a:t>
            </a:r>
            <a:endParaRPr lang="en-US" sz="3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CDA0E58-440D-4016-9946-36F39A72E1AD}"/>
              </a:ext>
            </a:extLst>
          </p:cNvPr>
          <p:cNvSpPr>
            <a:spLocks noGrp="1"/>
          </p:cNvSpPr>
          <p:nvPr>
            <p:ph idx="1"/>
          </p:nvPr>
        </p:nvSpPr>
        <p:spPr>
          <a:xfrm>
            <a:off x="395536" y="1340768"/>
            <a:ext cx="8867328" cy="5069160"/>
          </a:xfrm>
        </p:spPr>
        <p:txBody>
          <a:bodyPr/>
          <a:lstStyle/>
          <a:p>
            <a:pPr marL="0" marR="1246505" indent="0" algn="just">
              <a:lnSpc>
                <a:spcPct val="150000"/>
              </a:lnSpc>
              <a:spcBef>
                <a:spcPts val="1055"/>
              </a:spcBef>
              <a:buNone/>
            </a:pPr>
            <a:r>
              <a:rPr lang="en-US" sz="2200" dirty="0" err="1">
                <a:effectLst/>
                <a:latin typeface="Times New Roman" panose="02020603050405020304" pitchFamily="18" charset="0"/>
                <a:ea typeface="Times New Roman" panose="02020603050405020304" pitchFamily="18" charset="0"/>
              </a:rPr>
              <a:t>Penangkal</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korupsi</a:t>
            </a:r>
            <a:r>
              <a:rPr lang="en-US" sz="2200" dirty="0">
                <a:effectLst/>
                <a:latin typeface="Times New Roman" panose="02020603050405020304" pitchFamily="18" charset="0"/>
                <a:ea typeface="Times New Roman" panose="02020603050405020304" pitchFamily="18" charset="0"/>
              </a:rPr>
              <a:t> sangat </a:t>
            </a:r>
            <a:r>
              <a:rPr lang="en-US" sz="2200" dirty="0" err="1">
                <a:effectLst/>
                <a:latin typeface="Times New Roman" panose="02020603050405020304" pitchFamily="18" charset="0"/>
                <a:ea typeface="Times New Roman" panose="02020603050405020304" pitchFamily="18" charset="0"/>
              </a:rPr>
              <a:t>penting</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untuk</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membangun</a:t>
            </a:r>
            <a:r>
              <a:rPr lang="en-US" sz="2200" dirty="0">
                <a:effectLst/>
                <a:latin typeface="Times New Roman" panose="02020603050405020304" pitchFamily="18" charset="0"/>
                <a:ea typeface="Times New Roman" panose="02020603050405020304" pitchFamily="18" charset="0"/>
              </a:rPr>
              <a:t> negara yang </a:t>
            </a:r>
            <a:r>
              <a:rPr lang="en-US" sz="2200" dirty="0" err="1">
                <a:effectLst/>
                <a:latin typeface="Times New Roman" panose="02020603050405020304" pitchFamily="18" charset="0"/>
                <a:ea typeface="Times New Roman" panose="02020603050405020304" pitchFamily="18" charset="0"/>
              </a:rPr>
              <a:t>bersih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adil</a:t>
            </a:r>
            <a:r>
              <a:rPr lang="en-US" sz="2200" dirty="0">
                <a:effectLst/>
                <a:latin typeface="Times New Roman" panose="02020603050405020304" pitchFamily="18" charset="0"/>
                <a:ea typeface="Times New Roman" panose="02020603050405020304" pitchFamily="18" charset="0"/>
              </a:rPr>
              <a:t>, dan </a:t>
            </a:r>
            <a:r>
              <a:rPr lang="en-US" sz="2200" dirty="0" err="1">
                <a:effectLst/>
                <a:latin typeface="Times New Roman" panose="02020603050405020304" pitchFamily="18" charset="0"/>
                <a:ea typeface="Times New Roman" panose="02020603050405020304" pitchFamily="18" charset="0"/>
              </a:rPr>
              <a:t>makmur</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Dengan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adanya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penangkal</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korupsi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maka</a:t>
            </a:r>
            <a:r>
              <a:rPr lang="en-US" sz="2200" dirty="0">
                <a:effectLst/>
                <a:latin typeface="Times New Roman" panose="02020603050405020304" pitchFamily="18" charset="0"/>
                <a:ea typeface="Times New Roman" panose="02020603050405020304" pitchFamily="18" charset="0"/>
              </a:rPr>
              <a:t>:</a:t>
            </a:r>
          </a:p>
          <a:p>
            <a:pPr marL="342900" marR="1246505" lvl="0" indent="-342900" algn="just">
              <a:lnSpc>
                <a:spcPct val="150000"/>
              </a:lnSpc>
              <a:spcBef>
                <a:spcPts val="1055"/>
              </a:spcBef>
              <a:buSzPts val="1000"/>
              <a:buFont typeface="Symbol" panose="05050102010706020507" pitchFamily="18" charset="2"/>
              <a:buChar char=""/>
              <a:tabLst>
                <a:tab pos="457200" algn="l"/>
              </a:tabLst>
            </a:pPr>
            <a:r>
              <a:rPr lang="en-US" sz="2200" b="1" dirty="0" err="1">
                <a:effectLst/>
                <a:latin typeface="Times New Roman" panose="02020603050405020304" pitchFamily="18" charset="0"/>
                <a:ea typeface="Times New Roman" panose="02020603050405020304" pitchFamily="18" charset="0"/>
              </a:rPr>
              <a:t>Meningkatkan</a:t>
            </a:r>
            <a:r>
              <a:rPr lang="en-US" sz="2200" b="1" dirty="0">
                <a:effectLst/>
                <a:latin typeface="Times New Roman" panose="02020603050405020304" pitchFamily="18" charset="0"/>
                <a:ea typeface="Times New Roman" panose="02020603050405020304" pitchFamily="18" charset="0"/>
              </a:rPr>
              <a:t> </a:t>
            </a:r>
            <a:r>
              <a:rPr lang="en-US" sz="2200" b="1" dirty="0" err="1">
                <a:effectLst/>
                <a:latin typeface="Times New Roman" panose="02020603050405020304" pitchFamily="18" charset="0"/>
                <a:ea typeface="Times New Roman" panose="02020603050405020304" pitchFamily="18" charset="0"/>
              </a:rPr>
              <a:t>kepercayaan</a:t>
            </a:r>
            <a:r>
              <a:rPr lang="en-US" sz="2200" b="1" dirty="0">
                <a:effectLst/>
                <a:latin typeface="Times New Roman" panose="02020603050405020304" pitchFamily="18" charset="0"/>
                <a:ea typeface="Times New Roman" panose="02020603050405020304" pitchFamily="18" charset="0"/>
              </a:rPr>
              <a:t> </a:t>
            </a:r>
            <a:r>
              <a:rPr lang="en-US" sz="2200" b="1" dirty="0" err="1">
                <a:effectLst/>
                <a:latin typeface="Times New Roman" panose="02020603050405020304" pitchFamily="18" charset="0"/>
                <a:ea typeface="Times New Roman" panose="02020603050405020304" pitchFamily="18" charset="0"/>
              </a:rPr>
              <a:t>masyarakat</a:t>
            </a:r>
            <a:r>
              <a:rPr lang="en-US" sz="2200" b="1" dirty="0">
                <a:effectLst/>
                <a:latin typeface="Times New Roman" panose="02020603050405020304" pitchFamily="18" charset="0"/>
                <a:ea typeface="Times New Roman" panose="02020603050405020304" pitchFamily="18" charset="0"/>
              </a:rPr>
              <a:t>:</a:t>
            </a:r>
            <a:r>
              <a:rPr lang="en-US" sz="2200" dirty="0">
                <a:effectLst/>
                <a:latin typeface="Times New Roman" panose="02020603050405020304" pitchFamily="18" charset="0"/>
                <a:ea typeface="Times New Roman" panose="02020603050405020304" pitchFamily="18" charset="0"/>
              </a:rPr>
              <a:t> Masyarakat </a:t>
            </a:r>
            <a:r>
              <a:rPr lang="en-US" sz="2200" dirty="0" err="1">
                <a:effectLst/>
                <a:latin typeface="Times New Roman" panose="02020603050405020304" pitchFamily="18" charset="0"/>
                <a:ea typeface="Times New Roman" panose="02020603050405020304" pitchFamily="18" charset="0"/>
              </a:rPr>
              <a:t>akan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lebih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percaya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kepada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pemerintah</a:t>
            </a:r>
            <a:r>
              <a:rPr lang="en-US" sz="2200" dirty="0">
                <a:effectLst/>
                <a:latin typeface="Times New Roman" panose="02020603050405020304" pitchFamily="18" charset="0"/>
                <a:ea typeface="Times New Roman" panose="02020603050405020304" pitchFamily="18" charset="0"/>
              </a:rPr>
              <a:t>.</a:t>
            </a:r>
          </a:p>
          <a:p>
            <a:pPr marL="342900" marR="1246505" lvl="0" indent="-342900" algn="just">
              <a:lnSpc>
                <a:spcPct val="150000"/>
              </a:lnSpc>
              <a:spcBef>
                <a:spcPts val="1055"/>
              </a:spcBef>
              <a:buSzPts val="1000"/>
              <a:buFont typeface="Symbol" panose="05050102010706020507" pitchFamily="18" charset="2"/>
              <a:buChar char=""/>
              <a:tabLst>
                <a:tab pos="457200" algn="l"/>
              </a:tabLst>
            </a:pPr>
            <a:r>
              <a:rPr lang="en-US" sz="2200" b="1" dirty="0" err="1">
                <a:effectLst/>
                <a:latin typeface="Times New Roman" panose="02020603050405020304" pitchFamily="18" charset="0"/>
                <a:ea typeface="Times New Roman" panose="02020603050405020304" pitchFamily="18" charset="0"/>
              </a:rPr>
              <a:t>Meningkatkan</a:t>
            </a:r>
            <a:r>
              <a:rPr lang="en-US" sz="2200" b="1" dirty="0">
                <a:effectLst/>
                <a:latin typeface="Times New Roman" panose="02020603050405020304" pitchFamily="18" charset="0"/>
                <a:ea typeface="Times New Roman" panose="02020603050405020304" pitchFamily="18" charset="0"/>
              </a:rPr>
              <a:t> </a:t>
            </a:r>
            <a:r>
              <a:rPr lang="en-US" sz="2200" b="1" dirty="0" err="1">
                <a:effectLst/>
                <a:latin typeface="Times New Roman" panose="02020603050405020304" pitchFamily="18" charset="0"/>
                <a:ea typeface="Times New Roman" panose="02020603050405020304" pitchFamily="18" charset="0"/>
              </a:rPr>
              <a:t>investasi</a:t>
            </a:r>
            <a:r>
              <a:rPr lang="en-US" sz="2200" b="1" dirty="0">
                <a:effectLst/>
                <a:latin typeface="Times New Roman" panose="02020603050405020304" pitchFamily="18" charset="0"/>
                <a:ea typeface="Times New Roman" panose="02020603050405020304" pitchFamily="18" charset="0"/>
              </a:rPr>
              <a:t>:</a:t>
            </a:r>
            <a:r>
              <a:rPr lang="en-US" sz="2200" dirty="0">
                <a:effectLst/>
                <a:latin typeface="Times New Roman" panose="02020603050405020304" pitchFamily="18" charset="0"/>
                <a:ea typeface="Times New Roman" panose="02020603050405020304" pitchFamily="18" charset="0"/>
              </a:rPr>
              <a:t> Investor </a:t>
            </a:r>
            <a:r>
              <a:rPr lang="en-US" sz="2200" dirty="0" err="1">
                <a:effectLst/>
                <a:latin typeface="Times New Roman" panose="02020603050405020304" pitchFamily="18" charset="0"/>
                <a:ea typeface="Times New Roman" panose="02020603050405020304" pitchFamily="18" charset="0"/>
              </a:rPr>
              <a:t>akan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lebih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tertarik</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untuk</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menanamkan</a:t>
            </a:r>
            <a:r>
              <a:rPr lang="en-US" sz="2200" dirty="0">
                <a:effectLst/>
                <a:latin typeface="Times New Roman" panose="02020603050405020304" pitchFamily="18" charset="0"/>
                <a:ea typeface="Times New Roman" panose="02020603050405020304" pitchFamily="18" charset="0"/>
              </a:rPr>
              <a:t> modal di Indonesia.</a:t>
            </a:r>
          </a:p>
          <a:p>
            <a:pPr marL="342900" marR="1246505" lvl="0" indent="-342900" algn="just">
              <a:lnSpc>
                <a:spcPct val="150000"/>
              </a:lnSpc>
              <a:spcBef>
                <a:spcPts val="1055"/>
              </a:spcBef>
              <a:buSzPts val="1000"/>
              <a:buFont typeface="Symbol" panose="05050102010706020507" pitchFamily="18" charset="2"/>
              <a:buChar char=""/>
              <a:tabLst>
                <a:tab pos="457200" algn="l"/>
              </a:tabLst>
            </a:pPr>
            <a:r>
              <a:rPr lang="en-US" sz="2200" b="1" dirty="0" err="1">
                <a:effectLst/>
                <a:latin typeface="Times New Roman" panose="02020603050405020304" pitchFamily="18" charset="0"/>
                <a:ea typeface="Times New Roman" panose="02020603050405020304" pitchFamily="18" charset="0"/>
              </a:rPr>
              <a:t>Meningkatkan</a:t>
            </a:r>
            <a:r>
              <a:rPr lang="en-US" sz="2200" b="1" dirty="0">
                <a:effectLst/>
                <a:latin typeface="Times New Roman" panose="02020603050405020304" pitchFamily="18" charset="0"/>
                <a:ea typeface="Times New Roman" panose="02020603050405020304" pitchFamily="18" charset="0"/>
              </a:rPr>
              <a:t> </a:t>
            </a:r>
            <a:r>
              <a:rPr lang="en-US" sz="2200" b="1" dirty="0" err="1">
                <a:effectLst/>
                <a:latin typeface="Times New Roman" panose="02020603050405020304" pitchFamily="18" charset="0"/>
                <a:ea typeface="Times New Roman" panose="02020603050405020304" pitchFamily="18" charset="0"/>
              </a:rPr>
              <a:t>kesejahteraan</a:t>
            </a:r>
            <a:r>
              <a:rPr lang="en-US" sz="2200" b="1" dirty="0">
                <a:effectLst/>
                <a:latin typeface="Times New Roman" panose="02020603050405020304" pitchFamily="18" charset="0"/>
                <a:ea typeface="Times New Roman" panose="02020603050405020304" pitchFamily="18" charset="0"/>
              </a:rPr>
              <a:t> </a:t>
            </a:r>
            <a:r>
              <a:rPr lang="en-US" sz="2200" b="1" dirty="0" err="1">
                <a:effectLst/>
                <a:latin typeface="Times New Roman" panose="02020603050405020304" pitchFamily="18" charset="0"/>
                <a:ea typeface="Times New Roman" panose="02020603050405020304" pitchFamily="18" charset="0"/>
              </a:rPr>
              <a:t>masyarakat</a:t>
            </a:r>
            <a:r>
              <a:rPr lang="en-US" sz="2200" b="1" dirty="0">
                <a:effectLst/>
                <a:latin typeface="Times New Roman" panose="02020603050405020304" pitchFamily="18" charset="0"/>
                <a:ea typeface="Times New Roman" panose="02020603050405020304" pitchFamily="18" charset="0"/>
              </a:rPr>
              <a:t>:</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Anggaran</a:t>
            </a:r>
            <a:r>
              <a:rPr lang="en-US" sz="2200" dirty="0">
                <a:effectLst/>
                <a:latin typeface="Times New Roman" panose="02020603050405020304" pitchFamily="18" charset="0"/>
                <a:ea typeface="Times New Roman" panose="02020603050405020304" pitchFamily="18" charset="0"/>
              </a:rPr>
              <a:t> negara </a:t>
            </a:r>
            <a:r>
              <a:rPr lang="en-US" sz="2200" dirty="0" err="1">
                <a:effectLst/>
                <a:latin typeface="Times New Roman" panose="02020603050405020304" pitchFamily="18" charset="0"/>
                <a:ea typeface="Times New Roman" panose="02020603050405020304" pitchFamily="18" charset="0"/>
              </a:rPr>
              <a:t>dapat</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digunakan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untuk</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kepentingan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masyarakat</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banyak</a:t>
            </a:r>
            <a:r>
              <a:rPr lang="en-US" sz="2200" dirty="0">
                <a:effectLst/>
                <a:latin typeface="Times New Roman" panose="02020603050405020304" pitchFamily="18" charset="0"/>
                <a:ea typeface="Times New Roman" panose="02020603050405020304" pitchFamily="18" charset="0"/>
              </a:rPr>
              <a:t>.</a:t>
            </a:r>
          </a:p>
          <a:p>
            <a:pPr marL="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4039459"/>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A016C1-ADB0-4F76-B40B-CDD7EA150554}"/>
              </a:ext>
            </a:extLst>
          </p:cNvPr>
          <p:cNvSpPr>
            <a:spLocks noGrp="1"/>
          </p:cNvSpPr>
          <p:nvPr>
            <p:ph idx="1"/>
          </p:nvPr>
        </p:nvSpPr>
        <p:spPr>
          <a:xfrm>
            <a:off x="107504" y="1070739"/>
            <a:ext cx="8856984" cy="5382595"/>
          </a:xfrm>
        </p:spPr>
        <p:txBody>
          <a:bodyPr/>
          <a:lstStyle/>
          <a:p>
            <a:pPr algn="just"/>
            <a:r>
              <a:rPr lang="id-ID" sz="2200" b="1" dirty="0">
                <a:effectLst/>
                <a:latin typeface="Times New Roman" panose="02020603050405020304" pitchFamily="18" charset="0"/>
                <a:ea typeface="Times New Roman" panose="02020603050405020304" pitchFamily="18" charset="0"/>
                <a:cs typeface="Times New Roman" panose="02020603050405020304" pitchFamily="18" charset="0"/>
              </a:rPr>
              <a:t>Pancasila </a:t>
            </a:r>
            <a:r>
              <a:rPr lang="id-ID" sz="2200" dirty="0">
                <a:effectLst/>
                <a:latin typeface="Times New Roman" panose="02020603050405020304" pitchFamily="18" charset="0"/>
                <a:ea typeface="Times New Roman" panose="02020603050405020304" pitchFamily="18" charset="0"/>
                <a:cs typeface="Times New Roman" panose="02020603050405020304" pitchFamily="18" charset="0"/>
              </a:rPr>
              <a:t>dan</a:t>
            </a:r>
            <a:r>
              <a:rPr lang="id-ID" sz="2200" b="1" dirty="0">
                <a:effectLst/>
                <a:latin typeface="Times New Roman" panose="02020603050405020304" pitchFamily="18" charset="0"/>
                <a:ea typeface="Times New Roman" panose="02020603050405020304" pitchFamily="18" charset="0"/>
                <a:cs typeface="Times New Roman" panose="02020603050405020304" pitchFamily="18" charset="0"/>
              </a:rPr>
              <a:t> UUD 1945</a:t>
            </a:r>
            <a:r>
              <a:rPr lang="id-ID" sz="2200" dirty="0">
                <a:effectLst/>
                <a:latin typeface="Times New Roman" panose="02020603050405020304" pitchFamily="18" charset="0"/>
                <a:ea typeface="Times New Roman" panose="02020603050405020304" pitchFamily="18" charset="0"/>
                <a:cs typeface="Times New Roman" panose="02020603050405020304" pitchFamily="18" charset="0"/>
              </a:rPr>
              <a:t> memiliki hubungan yang sangat erat dalam upaya pencegahan dan pemberantasan korupsi di Indonesia. Pancasila sebagai dasar negara menjadi sumber segala sumber hukum, termasuk UUD 1945. </a:t>
            </a:r>
            <a:endParaRPr lang="en-US" sz="2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R="1246505" algn="just">
              <a:lnSpc>
                <a:spcPct val="150000"/>
              </a:lnSpc>
            </a:pPr>
            <a:r>
              <a:rPr lang="en-US" sz="2200" dirty="0" err="1">
                <a:effectLst/>
                <a:latin typeface="Times New Roman" panose="02020603050405020304" pitchFamily="18" charset="0"/>
                <a:ea typeface="Times New Roman" panose="02020603050405020304" pitchFamily="18" charset="0"/>
              </a:rPr>
              <a:t>Berikut</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ini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adalah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beberapa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hubungan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antara</a:t>
            </a:r>
            <a:r>
              <a:rPr lang="en-US" sz="2200" dirty="0">
                <a:effectLst/>
                <a:latin typeface="Times New Roman" panose="02020603050405020304" pitchFamily="18" charset="0"/>
                <a:ea typeface="Times New Roman" panose="02020603050405020304" pitchFamily="18" charset="0"/>
              </a:rPr>
              <a:t> Pancasila </a:t>
            </a:r>
            <a:r>
              <a:rPr lang="en-US" sz="2200" dirty="0" err="1">
                <a:effectLst/>
                <a:latin typeface="Times New Roman" panose="02020603050405020304" pitchFamily="18" charset="0"/>
                <a:ea typeface="Times New Roman" panose="02020603050405020304" pitchFamily="18" charset="0"/>
              </a:rPr>
              <a:t>sebagai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penangkal</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korupsi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dalam</a:t>
            </a:r>
            <a:r>
              <a:rPr lang="en-US" sz="2200" dirty="0">
                <a:effectLst/>
                <a:latin typeface="Times New Roman" panose="02020603050405020304" pitchFamily="18" charset="0"/>
                <a:ea typeface="Times New Roman" panose="02020603050405020304" pitchFamily="18" charset="0"/>
              </a:rPr>
              <a:t> UUD 1945:</a:t>
            </a:r>
          </a:p>
          <a:p>
            <a:pPr marR="1246505" algn="just">
              <a:lnSpc>
                <a:spcPct val="150000"/>
              </a:lnSpc>
              <a:buFont typeface="Wingdings" panose="05000000000000000000" pitchFamily="2" charset="2"/>
              <a:buChar char="Ø"/>
            </a:pPr>
            <a:r>
              <a:rPr lang="en-US" sz="2200" dirty="0">
                <a:effectLst/>
                <a:latin typeface="Times New Roman" panose="02020603050405020304" pitchFamily="18" charset="0"/>
                <a:ea typeface="Times New Roman" panose="02020603050405020304" pitchFamily="18" charset="0"/>
              </a:rPr>
              <a:t> </a:t>
            </a:r>
            <a:r>
              <a:rPr lang="en-US" sz="2200" b="1" dirty="0" err="1">
                <a:effectLst/>
                <a:latin typeface="Times New Roman" panose="02020603050405020304" pitchFamily="18" charset="0"/>
                <a:ea typeface="Times New Roman" panose="02020603050405020304" pitchFamily="18" charset="0"/>
              </a:rPr>
              <a:t>Sumber</a:t>
            </a:r>
            <a:r>
              <a:rPr lang="en-US" sz="2200" b="1" dirty="0">
                <a:effectLst/>
                <a:latin typeface="Times New Roman" panose="02020603050405020304" pitchFamily="18" charset="0"/>
                <a:ea typeface="Times New Roman" panose="02020603050405020304" pitchFamily="18" charset="0"/>
              </a:rPr>
              <a:t> Nilai:</a:t>
            </a:r>
            <a:endParaRPr lang="en-US" sz="2200" dirty="0">
              <a:latin typeface="Times New Roman" panose="02020603050405020304" pitchFamily="18" charset="0"/>
              <a:ea typeface="Times New Roman" panose="02020603050405020304" pitchFamily="18" charset="0"/>
            </a:endParaRPr>
          </a:p>
          <a:p>
            <a:pPr marL="0" marR="1246505" indent="0" algn="just">
              <a:lnSpc>
                <a:spcPct val="150000"/>
              </a:lnSpc>
              <a:buNone/>
            </a:pPr>
            <a:r>
              <a:rPr lang="en-US" sz="2200" b="1" dirty="0">
                <a:effectLst/>
                <a:latin typeface="Times New Roman" panose="02020603050405020304" pitchFamily="18" charset="0"/>
                <a:ea typeface="Times New Roman" panose="02020603050405020304" pitchFamily="18" charset="0"/>
              </a:rPr>
              <a:t>- Pancasila:</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Merupakan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sumber</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nilai-nilai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luhur</a:t>
            </a:r>
            <a:r>
              <a:rPr lang="en-US" sz="2200" dirty="0">
                <a:effectLst/>
                <a:latin typeface="Times New Roman" panose="02020603050405020304" pitchFamily="18" charset="0"/>
                <a:ea typeface="Times New Roman" panose="02020603050405020304" pitchFamily="18" charset="0"/>
              </a:rPr>
              <a:t> yang </a:t>
            </a:r>
            <a:r>
              <a:rPr lang="en-US" sz="2200" dirty="0" err="1">
                <a:effectLst/>
                <a:latin typeface="Times New Roman" panose="02020603050405020304" pitchFamily="18" charset="0"/>
                <a:ea typeface="Times New Roman" panose="02020603050405020304" pitchFamily="18" charset="0"/>
              </a:rPr>
              <a:t>menjadi</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dasar</a:t>
            </a:r>
            <a:r>
              <a:rPr lang="en-US" sz="2200" dirty="0">
                <a:effectLst/>
                <a:latin typeface="Times New Roman" panose="02020603050405020304" pitchFamily="18" charset="0"/>
                <a:ea typeface="Times New Roman" panose="02020603050405020304" pitchFamily="18" charset="0"/>
              </a:rPr>
              <a:t> negara.</a:t>
            </a:r>
          </a:p>
          <a:p>
            <a:pPr marL="0" marR="1246505" indent="0" algn="just">
              <a:lnSpc>
                <a:spcPct val="150000"/>
              </a:lnSpc>
              <a:buNone/>
            </a:pPr>
            <a:r>
              <a:rPr lang="en-US" sz="2200" b="1" dirty="0">
                <a:effectLst/>
                <a:latin typeface="Times New Roman" panose="02020603050405020304" pitchFamily="18" charset="0"/>
                <a:ea typeface="Times New Roman" panose="02020603050405020304" pitchFamily="18" charset="0"/>
              </a:rPr>
              <a:t>- UUD 1945:</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Menjabarkan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nilai-nilai</a:t>
            </a:r>
            <a:r>
              <a:rPr lang="en-US" sz="2200" dirty="0">
                <a:effectLst/>
                <a:latin typeface="Times New Roman" panose="02020603050405020304" pitchFamily="18" charset="0"/>
                <a:ea typeface="Times New Roman" panose="02020603050405020304" pitchFamily="18" charset="0"/>
              </a:rPr>
              <a:t> Pancasila </a:t>
            </a:r>
            <a:r>
              <a:rPr lang="en-US" sz="2200" dirty="0" err="1">
                <a:effectLst/>
                <a:latin typeface="Times New Roman" panose="02020603050405020304" pitchFamily="18" charset="0"/>
                <a:ea typeface="Times New Roman" panose="02020603050405020304" pitchFamily="18" charset="0"/>
              </a:rPr>
              <a:t>ke</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dalam</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aturan</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hukum</a:t>
            </a:r>
            <a:r>
              <a:rPr lang="en-US" sz="2200" dirty="0">
                <a:effectLst/>
                <a:latin typeface="Times New Roman" panose="02020603050405020304" pitchFamily="18" charset="0"/>
                <a:ea typeface="Times New Roman" panose="02020603050405020304" pitchFamily="18" charset="0"/>
              </a:rPr>
              <a:t> yang </a:t>
            </a:r>
            <a:r>
              <a:rPr lang="en-US" sz="2200" dirty="0" err="1">
                <a:effectLst/>
                <a:latin typeface="Times New Roman" panose="02020603050405020304" pitchFamily="18" charset="0"/>
                <a:ea typeface="Times New Roman" panose="02020603050405020304" pitchFamily="18" charset="0"/>
              </a:rPr>
              <a:t>lebih</a:t>
            </a:r>
            <a:r>
              <a:rPr lang="en-US" sz="2200" dirty="0">
                <a:effectLst/>
                <a:latin typeface="Times New Roman" panose="02020603050405020304" pitchFamily="18" charset="0"/>
                <a:ea typeface="Times New Roman" panose="02020603050405020304" pitchFamily="18" charset="0"/>
              </a:rPr>
              <a:t> </a:t>
            </a:r>
            <a:r>
              <a:rPr lang="en-US" sz="2200" dirty="0" err="1">
                <a:effectLst/>
                <a:latin typeface="Times New Roman" panose="02020603050405020304" pitchFamily="18" charset="0"/>
                <a:ea typeface="Times New Roman" panose="02020603050405020304" pitchFamily="18" charset="0"/>
              </a:rPr>
              <a:t>konkret</a:t>
            </a:r>
            <a:endParaRPr lang="en-US" sz="2200" dirty="0">
              <a:effectLst/>
              <a:latin typeface="Times New Roman" panose="02020603050405020304" pitchFamily="18" charset="0"/>
              <a:ea typeface="Times New Roman" panose="02020603050405020304" pitchFamily="18" charset="0"/>
            </a:endParaRPr>
          </a:p>
          <a:p>
            <a:pPr algn="just"/>
            <a:endParaRPr lang="en-US" sz="36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9559B726-7D7D-AD60-E559-0EE39C0B949B}"/>
              </a:ext>
            </a:extLst>
          </p:cNvPr>
          <p:cNvSpPr txBox="1"/>
          <p:nvPr/>
        </p:nvSpPr>
        <p:spPr>
          <a:xfrm>
            <a:off x="448274" y="116632"/>
            <a:ext cx="8247451" cy="954107"/>
          </a:xfrm>
          <a:prstGeom prst="rect">
            <a:avLst/>
          </a:prstGeom>
          <a:noFill/>
        </p:spPr>
        <p:txBody>
          <a:bodyPr wrap="square">
            <a:spAutoFit/>
          </a:bodyPr>
          <a:lstStyle/>
          <a:p>
            <a:pPr algn="ctr"/>
            <a:r>
              <a:rPr lang="en-US" sz="2800" b="1" dirty="0" err="1">
                <a:effectLst/>
                <a:latin typeface="Times New Roman" panose="02020603050405020304" pitchFamily="18" charset="0"/>
                <a:ea typeface="Times New Roman" panose="02020603050405020304" pitchFamily="18" charset="0"/>
              </a:rPr>
              <a:t>Hubungan</a:t>
            </a:r>
            <a:r>
              <a:rPr lang="en-US" sz="2800" b="1" dirty="0">
                <a:effectLst/>
                <a:latin typeface="Times New Roman" panose="02020603050405020304" pitchFamily="18" charset="0"/>
                <a:ea typeface="Times New Roman" panose="02020603050405020304" pitchFamily="18" charset="0"/>
              </a:rPr>
              <a:t> Pancasila </a:t>
            </a:r>
            <a:r>
              <a:rPr lang="en-US" sz="2800" b="1" dirty="0" err="1">
                <a:effectLst/>
                <a:latin typeface="Times New Roman" panose="02020603050405020304" pitchFamily="18" charset="0"/>
                <a:ea typeface="Times New Roman" panose="02020603050405020304" pitchFamily="18" charset="0"/>
              </a:rPr>
              <a:t>Sebagai</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Penangkal</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Korupsi</a:t>
            </a:r>
            <a:r>
              <a:rPr lang="en-US" sz="2800" b="1" dirty="0">
                <a:effectLst/>
                <a:latin typeface="Times New Roman" panose="02020603050405020304" pitchFamily="18" charset="0"/>
                <a:ea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rPr>
              <a:t>dengan</a:t>
            </a:r>
            <a:r>
              <a:rPr lang="en-US" sz="2800" b="1" dirty="0">
                <a:effectLst/>
                <a:latin typeface="Times New Roman" panose="02020603050405020304" pitchFamily="18" charset="0"/>
                <a:ea typeface="Times New Roman" panose="02020603050405020304" pitchFamily="18" charset="0"/>
              </a:rPr>
              <a:t> UUD 1945</a:t>
            </a:r>
            <a:endParaRPr lang="en-US" sz="2800" dirty="0"/>
          </a:p>
        </p:txBody>
      </p:sp>
    </p:spTree>
    <p:extLst>
      <p:ext uri="{BB962C8B-B14F-4D97-AF65-F5344CB8AC3E}">
        <p14:creationId xmlns:p14="http://schemas.microsoft.com/office/powerpoint/2010/main" val="4261395456"/>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3849</TotalTime>
  <Words>840</Words>
  <Application>Microsoft Office PowerPoint</Application>
  <PresentationFormat>On-screen Show (4:3)</PresentationFormat>
  <Paragraphs>66</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Symbol</vt:lpstr>
      <vt:lpstr>Times New Roman</vt:lpstr>
      <vt:lpstr>TimesNewRomanPSMT_29</vt:lpstr>
      <vt:lpstr>Wingdings</vt:lpstr>
      <vt:lpstr>Office Theme</vt:lpstr>
      <vt:lpstr>PANCASILA Bab 4 Pancasila Sebagai Penangkal Korupsi</vt:lpstr>
      <vt:lpstr>Pendahuluan</vt:lpstr>
      <vt:lpstr>Pengertian Pancasila Sebagai Penangkal Korupsi</vt:lpstr>
      <vt:lpstr>PowerPoint Presentation</vt:lpstr>
      <vt:lpstr>Nilai Yang Harus Ditanamkan </vt:lpstr>
      <vt:lpstr>Upaya Pencegahan Korupsi</vt:lpstr>
      <vt:lpstr>PowerPoint Presentation</vt:lpstr>
      <vt:lpstr>Pentingnya Pancasila Terhadap Penangkal Korupsi</vt:lpstr>
      <vt:lpstr>PowerPoint Presentation</vt:lpstr>
      <vt:lpstr>PowerPoint Presentation</vt:lpstr>
      <vt:lpstr>PowerPoint Presentation</vt:lpstr>
      <vt:lpstr>Contoh Implementasi dalam UUD 1945:</vt:lpstr>
      <vt:lpstr>Kesimpulan</vt:lpstr>
      <vt:lpstr>Terima Kasih</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Sonny Yanuari</cp:lastModifiedBy>
  <cp:revision>176</cp:revision>
  <dcterms:created xsi:type="dcterms:W3CDTF">2010-04-18T12:06:30Z</dcterms:created>
  <dcterms:modified xsi:type="dcterms:W3CDTF">2025-01-04T13:16:42Z</dcterms:modified>
</cp:coreProperties>
</file>