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16"/>
  </p:handoutMasterIdLst>
  <p:sldIdLst>
    <p:sldId id="256" r:id="rId2"/>
    <p:sldId id="270" r:id="rId3"/>
    <p:sldId id="260" r:id="rId4"/>
    <p:sldId id="261" r:id="rId5"/>
    <p:sldId id="262" r:id="rId6"/>
    <p:sldId id="271" r:id="rId7"/>
    <p:sldId id="279" r:id="rId8"/>
    <p:sldId id="263" r:id="rId9"/>
    <p:sldId id="305" r:id="rId10"/>
    <p:sldId id="269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73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5EC4D15-B860-4D80-A3CB-D76F4D70B3FE}" type="datetimeFigureOut">
              <a:rPr lang="en-US"/>
              <a:pPr>
                <a:defRPr/>
              </a:pPr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9D1963F-AFA4-42C5-A99B-4F94A3783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4DC7939-67C3-48AF-938C-5374CD50A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62426-5308-4826-8923-6B88B0453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7395-0A63-4EA1-9BE9-E24DB20FB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7E117-1B5F-4571-883B-BFEECA576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6372C-35C6-4025-BD7C-7DC1517C0B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10E204-3A4F-42BF-9E65-AEDE3C340E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148BBA-D058-4FCA-A486-B60631959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34A1797-AC53-4735-B9F6-0E2F7A7B9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C4886E-44CF-4816-BD42-243324791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A3EA1-6ADF-43B3-8490-364719A70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1A4FC2-3312-445D-904F-93988E91A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A339F15-B04D-4AEB-A12C-A37CFF27F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D7CC3F5E-9A13-4067-98A3-683453D8C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3" r:id="rId2"/>
    <p:sldLayoutId id="2147483748" r:id="rId3"/>
    <p:sldLayoutId id="2147483749" r:id="rId4"/>
    <p:sldLayoutId id="2147483750" r:id="rId5"/>
    <p:sldLayoutId id="2147483751" r:id="rId6"/>
    <p:sldLayoutId id="2147483744" r:id="rId7"/>
    <p:sldLayoutId id="2147483752" r:id="rId8"/>
    <p:sldLayoutId id="2147483753" r:id="rId9"/>
    <p:sldLayoutId id="2147483745" r:id="rId10"/>
    <p:sldLayoutId id="2147483746" r:id="rId11"/>
    <p:sldLayoutId id="214748375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BAHASA PEMROGRAMAN </a:t>
            </a:r>
            <a:r>
              <a:rPr lang="en-US" dirty="0" smtClean="0"/>
              <a:t>C</a:t>
            </a:r>
            <a:r>
              <a:rPr lang="id-ID" dirty="0" smtClean="0"/>
              <a:t>++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endParaRPr lang="en-US" sz="16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ESCAPE SEQUENCE</a:t>
            </a:r>
          </a:p>
        </p:txBody>
      </p:sp>
      <p:graphicFrame>
        <p:nvGraphicFramePr>
          <p:cNvPr id="20530" name="Group 50"/>
          <p:cNvGraphicFramePr>
            <a:graphicFrameLocks noGrp="1"/>
          </p:cNvGraphicFramePr>
          <p:nvPr>
            <p:ph type="tbl" idx="1"/>
          </p:nvPr>
        </p:nvGraphicFramePr>
        <p:xfrm>
          <a:off x="827088" y="1928805"/>
          <a:ext cx="7981950" cy="4523432"/>
        </p:xfrm>
        <a:graphic>
          <a:graphicData uri="http://schemas.openxmlformats.org/drawingml/2006/table">
            <a:tbl>
              <a:tblPr/>
              <a:tblGrid>
                <a:gridCol w="1212850"/>
                <a:gridCol w="6769100"/>
              </a:tblGrid>
              <a:tr h="744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Escape Sequence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Fungsi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Membunyikan Speaker (pada compiler tertentu)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Menghapus satu karakter yang ada di depan escape sequence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Pindah ke kolom paling awal dibaris berikutnya (enter)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Pindah ke kolom paling awal dibaris yang sama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Pindah sejauh tabulasi (8 karakter)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Mencetak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tanda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petik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ganda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\\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Mencetak tanda Back Slash (“\”)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\ddd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Mencetak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karakter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tertentu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dari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Kode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ASCII (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ddd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diganti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dengan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sembarangan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bilangan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oktal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antara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000-376)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857224" y="1785926"/>
            <a:ext cx="8054975" cy="37242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‘2’, 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3.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i="1" dirty="0" smtClean="0"/>
              <a:t>Type –type </a:t>
            </a:r>
            <a:r>
              <a:rPr lang="en-US" b="1" i="1" dirty="0" err="1" smtClean="0"/>
              <a:t>konstanta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C</a:t>
            </a:r>
            <a:r>
              <a:rPr lang="id-ID" b="1" i="1" dirty="0" smtClean="0"/>
              <a:t>++</a:t>
            </a:r>
            <a:r>
              <a:rPr lang="en-US" b="1" i="1" dirty="0" smtClean="0"/>
              <a:t>: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 smtClean="0"/>
              <a:t>Numeric (</a:t>
            </a:r>
            <a:r>
              <a:rPr lang="en-US" b="1" dirty="0" err="1" smtClean="0"/>
              <a:t>Bilangan</a:t>
            </a:r>
            <a:r>
              <a:rPr lang="en-US" b="1" dirty="0" smtClean="0"/>
              <a:t>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sz="2400" dirty="0" smtClean="0"/>
              <a:t>a. </a:t>
            </a:r>
            <a:r>
              <a:rPr lang="en-US" sz="2400" dirty="0" err="1" smtClean="0"/>
              <a:t>Bilangan</a:t>
            </a:r>
            <a:r>
              <a:rPr lang="en-US" sz="2400" dirty="0" smtClean="0"/>
              <a:t> </a:t>
            </a:r>
            <a:r>
              <a:rPr lang="en-US" sz="2400" dirty="0" err="1" smtClean="0"/>
              <a:t>Bulat</a:t>
            </a:r>
            <a:r>
              <a:rPr lang="en-US" sz="2400" dirty="0" smtClean="0"/>
              <a:t> (Integer)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b. </a:t>
            </a:r>
            <a:r>
              <a:rPr lang="en-US" sz="2400" dirty="0" err="1" smtClean="0"/>
              <a:t>Bilangan</a:t>
            </a:r>
            <a:r>
              <a:rPr lang="en-US" sz="2400" dirty="0" smtClean="0"/>
              <a:t> </a:t>
            </a:r>
            <a:r>
              <a:rPr lang="en-US" sz="2400" dirty="0" err="1" smtClean="0"/>
              <a:t>Desimal</a:t>
            </a:r>
            <a:r>
              <a:rPr lang="en-US" sz="2400" dirty="0" smtClean="0"/>
              <a:t> </a:t>
            </a:r>
            <a:r>
              <a:rPr lang="en-US" sz="2400" dirty="0" err="1" smtClean="0"/>
              <a:t>Presisi</a:t>
            </a:r>
            <a:r>
              <a:rPr lang="en-US" sz="2400" dirty="0" smtClean="0"/>
              <a:t> Tunggal (Floating Point)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c. </a:t>
            </a:r>
            <a:r>
              <a:rPr lang="en-US" sz="2400" dirty="0" err="1" smtClean="0"/>
              <a:t>Bilangan</a:t>
            </a:r>
            <a:r>
              <a:rPr lang="en-US" sz="2400" dirty="0" smtClean="0"/>
              <a:t> Decimal </a:t>
            </a:r>
            <a:r>
              <a:rPr lang="en-US" sz="2400" dirty="0" err="1" smtClean="0"/>
              <a:t>Presisi</a:t>
            </a:r>
            <a:r>
              <a:rPr lang="en-US" sz="2400" dirty="0" smtClean="0"/>
              <a:t> </a:t>
            </a:r>
            <a:r>
              <a:rPr lang="en-US" sz="2400" dirty="0" err="1" smtClean="0"/>
              <a:t>Ganda</a:t>
            </a:r>
            <a:r>
              <a:rPr lang="en-US" sz="2400" dirty="0" smtClean="0"/>
              <a:t> (Double Precision)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i="1" dirty="0" smtClean="0"/>
          </a:p>
        </p:txBody>
      </p:sp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KONSTANTA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500175"/>
            <a:ext cx="7693025" cy="493237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/>
              <a:t>2. </a:t>
            </a:r>
            <a:r>
              <a:rPr lang="en-US" sz="2800" b="1" dirty="0" err="1" smtClean="0"/>
              <a:t>Teks</a:t>
            </a:r>
            <a:endParaRPr lang="en-US" sz="28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/>
              <a:t>	</a:t>
            </a:r>
            <a:r>
              <a:rPr lang="en-US" sz="2800" dirty="0" smtClean="0"/>
              <a:t>a. </a:t>
            </a:r>
            <a:r>
              <a:rPr lang="en-US" sz="2800" i="1" dirty="0" smtClean="0"/>
              <a:t>Data </a:t>
            </a:r>
            <a:r>
              <a:rPr lang="en-US" sz="2800" i="1" dirty="0" err="1" smtClean="0"/>
              <a:t>Karakter</a:t>
            </a:r>
            <a:endParaRPr lang="en-US" sz="2800" i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karakter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Ditandai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2 </a:t>
            </a:r>
            <a:r>
              <a:rPr lang="en-US" sz="2800" dirty="0" err="1" smtClean="0"/>
              <a:t>tanda</a:t>
            </a:r>
            <a:r>
              <a:rPr lang="en-US" sz="2800" dirty="0" smtClean="0"/>
              <a:t> </a:t>
            </a:r>
            <a:r>
              <a:rPr lang="en-US" sz="2800" dirty="0" err="1" smtClean="0"/>
              <a:t>kuti</a:t>
            </a:r>
            <a:r>
              <a:rPr lang="id-ID" sz="2800" dirty="0" smtClean="0"/>
              <a:t>p</a:t>
            </a:r>
            <a:r>
              <a:rPr lang="en-US" sz="2800" dirty="0" smtClean="0"/>
              <a:t> </a:t>
            </a:r>
            <a:r>
              <a:rPr lang="en-US" sz="2800" dirty="0" err="1" smtClean="0"/>
              <a:t>tunggal</a:t>
            </a:r>
            <a:r>
              <a:rPr lang="en-US" sz="2800" dirty="0" smtClean="0"/>
              <a:t> (‘..’)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pembatasnya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Contoh</a:t>
            </a:r>
            <a:r>
              <a:rPr lang="en-US" sz="2800" dirty="0" smtClean="0"/>
              <a:t> : ‘A’, ‘k’, ‘3’, ‘*’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i="1" dirty="0" smtClean="0"/>
              <a:t>	b. Data String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Data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rangkaian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karakter</a:t>
            </a:r>
            <a:r>
              <a:rPr lang="en-US" sz="2800" dirty="0" smtClean="0"/>
              <a:t>, </a:t>
            </a:r>
            <a:r>
              <a:rPr lang="en-US" sz="2800" dirty="0" err="1" smtClean="0"/>
              <a:t>ditandai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2 </a:t>
            </a:r>
            <a:r>
              <a:rPr lang="en-US" sz="2800" dirty="0" err="1" smtClean="0"/>
              <a:t>tanda</a:t>
            </a:r>
            <a:r>
              <a:rPr lang="en-US" sz="2800" dirty="0" smtClean="0"/>
              <a:t> </a:t>
            </a:r>
            <a:r>
              <a:rPr lang="en-US" sz="2800" dirty="0" err="1" smtClean="0"/>
              <a:t>kuti</a:t>
            </a:r>
            <a:r>
              <a:rPr lang="id-ID" sz="2800" dirty="0" smtClean="0"/>
              <a:t>p</a:t>
            </a:r>
            <a:r>
              <a:rPr lang="en-US" sz="2800" dirty="0" smtClean="0"/>
              <a:t> </a:t>
            </a:r>
            <a:r>
              <a:rPr lang="en-US" sz="2800" dirty="0" err="1" smtClean="0"/>
              <a:t>ganda</a:t>
            </a:r>
            <a:r>
              <a:rPr lang="en-US" sz="2800" dirty="0" smtClean="0"/>
              <a:t> (“..”)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pembatasnya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Contoh</a:t>
            </a:r>
            <a:r>
              <a:rPr lang="en-US" sz="2800" dirty="0" smtClean="0"/>
              <a:t> : “AMIR”, “BELAJAR, “500”		</a:t>
            </a:r>
            <a:endParaRPr lang="en-US" sz="28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142984"/>
            <a:ext cx="8309004" cy="5073667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/>
              <a:t>Yaitu</a:t>
            </a:r>
            <a:r>
              <a:rPr lang="en-US" sz="2400" dirty="0" smtClean="0"/>
              <a:t> identifier yang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menampung</a:t>
            </a:r>
            <a:r>
              <a:rPr lang="en-US" sz="2400" dirty="0" smtClean="0"/>
              <a:t> data/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/>
              <a:t>Syarat</a:t>
            </a:r>
            <a:r>
              <a:rPr lang="en-US" sz="2400" dirty="0" smtClean="0"/>
              <a:t> </a:t>
            </a:r>
            <a:r>
              <a:rPr lang="en-US" sz="2400" dirty="0" err="1" smtClean="0"/>
              <a:t>penulisan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:</a:t>
            </a:r>
          </a:p>
          <a:p>
            <a:pPr marL="533400" indent="-5334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 smtClean="0"/>
              <a:t>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maksimum</a:t>
            </a:r>
            <a:r>
              <a:rPr lang="en-US" sz="2400" dirty="0" smtClean="0"/>
              <a:t> 32 </a:t>
            </a:r>
            <a:r>
              <a:rPr lang="en-US" sz="2400" dirty="0" err="1" smtClean="0"/>
              <a:t>karakter</a:t>
            </a:r>
            <a:r>
              <a:rPr lang="en-US" sz="2400" dirty="0" smtClean="0"/>
              <a:t> (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ANSI)</a:t>
            </a:r>
          </a:p>
          <a:p>
            <a:pPr marL="533400" indent="-5334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Abjad</a:t>
            </a:r>
            <a:r>
              <a:rPr lang="en-US" sz="2400" dirty="0" smtClean="0"/>
              <a:t>, </a:t>
            </a:r>
            <a:r>
              <a:rPr lang="en-US" sz="2400" dirty="0" err="1" smtClean="0"/>
              <a:t>Angka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tanda</a:t>
            </a:r>
            <a:r>
              <a:rPr lang="en-US" sz="2400" dirty="0" smtClean="0"/>
              <a:t> </a:t>
            </a:r>
            <a:r>
              <a:rPr lang="en-US" sz="2400" dirty="0" err="1" smtClean="0"/>
              <a:t>hubung</a:t>
            </a:r>
            <a:endParaRPr lang="id-ID" sz="2400" dirty="0" smtClean="0"/>
          </a:p>
          <a:p>
            <a:pPr marL="533400" indent="-5334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dimulai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angka</a:t>
            </a: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operator </a:t>
            </a:r>
            <a:r>
              <a:rPr lang="en-US" sz="2400" dirty="0" err="1" smtClean="0"/>
              <a:t>Aritmetik</a:t>
            </a:r>
            <a:r>
              <a:rPr lang="en-US" sz="2400" dirty="0" smtClean="0"/>
              <a:t> (+, -,</a:t>
            </a:r>
            <a:r>
              <a:rPr lang="en-US" sz="2400" dirty="0" err="1" smtClean="0"/>
              <a:t>dll</a:t>
            </a:r>
            <a:r>
              <a:rPr lang="en-US" sz="2400" dirty="0" smtClean="0"/>
              <a:t>)</a:t>
            </a:r>
          </a:p>
          <a:p>
            <a:pPr marL="533400" indent="-5334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karakter-karakter</a:t>
            </a:r>
            <a:r>
              <a:rPr lang="en-US" sz="2400" dirty="0" smtClean="0"/>
              <a:t> </a:t>
            </a:r>
            <a:r>
              <a:rPr lang="en-US" sz="2400" dirty="0" err="1" smtClean="0"/>
              <a:t>khusus</a:t>
            </a:r>
            <a:r>
              <a:rPr lang="en-US" sz="2400" dirty="0" smtClean="0"/>
              <a:t> (; , : #  </a:t>
            </a:r>
            <a:r>
              <a:rPr lang="en-US" sz="2400" dirty="0" err="1" smtClean="0"/>
              <a:t>dll</a:t>
            </a:r>
            <a:r>
              <a:rPr lang="en-US" sz="2400" dirty="0" smtClean="0"/>
              <a:t>)</a:t>
            </a:r>
          </a:p>
          <a:p>
            <a:pPr marL="533400" indent="-5334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spasi</a:t>
            </a: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Keyword C</a:t>
            </a:r>
            <a:r>
              <a:rPr lang="id-ID" sz="2400" dirty="0" smtClean="0"/>
              <a:t>++</a:t>
            </a: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400" dirty="0" smtClean="0"/>
              <a:t>C </a:t>
            </a:r>
            <a:r>
              <a:rPr lang="en-US" sz="2400" dirty="0" err="1" smtClean="0"/>
              <a:t>membedakan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huruf</a:t>
            </a:r>
            <a:r>
              <a:rPr lang="en-US" sz="2400" dirty="0" smtClean="0"/>
              <a:t> </a:t>
            </a:r>
            <a:r>
              <a:rPr lang="en-US" sz="2400" dirty="0" err="1" smtClean="0"/>
              <a:t>kapital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huruf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r>
              <a:rPr lang="en-US" sz="2400" dirty="0" smtClean="0"/>
              <a:t> (Case Sensitive)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2400" dirty="0" smtClean="0"/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VARIABEL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JENIS – JENIS VARIABEL</a:t>
            </a:r>
          </a:p>
        </p:txBody>
      </p:sp>
      <p:graphicFrame>
        <p:nvGraphicFramePr>
          <p:cNvPr id="17476" name="Group 68"/>
          <p:cNvGraphicFramePr>
            <a:graphicFrameLocks noGrp="1"/>
          </p:cNvGraphicFramePr>
          <p:nvPr>
            <p:ph type="tbl" idx="1"/>
          </p:nvPr>
        </p:nvGraphicFramePr>
        <p:xfrm>
          <a:off x="827088" y="1785928"/>
          <a:ext cx="7766050" cy="4580012"/>
        </p:xfrm>
        <a:graphic>
          <a:graphicData uri="http://schemas.openxmlformats.org/drawingml/2006/table">
            <a:tbl>
              <a:tblPr/>
              <a:tblGrid>
                <a:gridCol w="2587625"/>
                <a:gridCol w="2395537"/>
                <a:gridCol w="2782888"/>
              </a:tblGrid>
              <a:tr h="5160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Tipe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Simbol Deklarasi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Range Nilai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8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Character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328863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-128 s/d 127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6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-32,768 s/d 32,767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8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Long Integer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-2,147,483,648 s/d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2,147,483,647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00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Floating Point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float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-3,4 x 10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+38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s/d -3,4 x 10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89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3,4 x 10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-38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s/d 3,4 x 10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604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Double Precision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double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-1,7 x 10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+308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s/d -1,7 x 10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-308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60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1,7 x 10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-308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s/d 1,7 x 10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+308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KEYWORD C</a:t>
            </a: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85860"/>
            <a:ext cx="6732588" cy="187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928662" y="3214686"/>
            <a:ext cx="6477000" cy="1249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spcAft>
                <a:spcPct val="70000"/>
              </a:spcAft>
            </a:pPr>
            <a:r>
              <a:rPr lang="en-US" sz="1600" b="0" i="0" dirty="0" err="1">
                <a:latin typeface="Tahoma" pitchFamily="34" charset="0"/>
              </a:rPr>
              <a:t>Beberapa</a:t>
            </a:r>
            <a:r>
              <a:rPr lang="en-US" sz="1600" b="0" i="0" dirty="0">
                <a:latin typeface="Tahoma" pitchFamily="34" charset="0"/>
              </a:rPr>
              <a:t> compiler </a:t>
            </a:r>
            <a:r>
              <a:rPr lang="en-US" sz="1600" b="0" i="0" dirty="0" err="1">
                <a:latin typeface="Tahoma" pitchFamily="34" charset="0"/>
              </a:rPr>
              <a:t>juga</a:t>
            </a:r>
            <a:r>
              <a:rPr lang="en-US" sz="1600" b="0" i="0" dirty="0">
                <a:latin typeface="Tahoma" pitchFamily="34" charset="0"/>
              </a:rPr>
              <a:t> </a:t>
            </a:r>
            <a:r>
              <a:rPr lang="en-US" sz="1600" b="0" i="0" dirty="0" err="1">
                <a:latin typeface="Tahoma" pitchFamily="34" charset="0"/>
              </a:rPr>
              <a:t>menyediakan</a:t>
            </a:r>
            <a:r>
              <a:rPr lang="en-US" sz="1600" b="0" i="0" dirty="0">
                <a:latin typeface="Tahoma" pitchFamily="34" charset="0"/>
              </a:rPr>
              <a:t> </a:t>
            </a:r>
            <a:r>
              <a:rPr lang="en-US" sz="1600" b="0" i="0" dirty="0" err="1">
                <a:latin typeface="Tahoma" pitchFamily="34" charset="0"/>
              </a:rPr>
              <a:t>beberapa</a:t>
            </a:r>
            <a:r>
              <a:rPr lang="en-US" sz="1600" b="0" i="0" dirty="0">
                <a:latin typeface="Tahoma" pitchFamily="34" charset="0"/>
              </a:rPr>
              <a:t> keyword </a:t>
            </a:r>
            <a:r>
              <a:rPr lang="en-US" sz="1600" b="0" i="0" dirty="0" err="1">
                <a:latin typeface="Tahoma" pitchFamily="34" charset="0"/>
              </a:rPr>
              <a:t>seperti</a:t>
            </a:r>
            <a:r>
              <a:rPr lang="en-US" sz="1600" b="0" i="0" dirty="0">
                <a:latin typeface="Tahoma" pitchFamily="34" charset="0"/>
              </a:rPr>
              <a:t> </a:t>
            </a:r>
            <a:r>
              <a:rPr lang="en-US" sz="1600" b="0" i="0" dirty="0" err="1">
                <a:latin typeface="Tahoma" pitchFamily="34" charset="0"/>
              </a:rPr>
              <a:t>berikut</a:t>
            </a:r>
            <a:r>
              <a:rPr lang="en-US" sz="1600" b="0" i="0" dirty="0">
                <a:latin typeface="Tahoma" pitchFamily="34" charset="0"/>
              </a:rPr>
              <a:t> </a:t>
            </a:r>
            <a:r>
              <a:rPr lang="en-US" sz="1600" b="0" i="0" dirty="0" err="1">
                <a:latin typeface="Tahoma" pitchFamily="34" charset="0"/>
              </a:rPr>
              <a:t>ini</a:t>
            </a:r>
            <a:r>
              <a:rPr lang="en-US" sz="1600" b="0" i="0" dirty="0">
                <a:latin typeface="Tahoma" pitchFamily="34" charset="0"/>
              </a:rPr>
              <a:t> :</a:t>
            </a:r>
          </a:p>
          <a:p>
            <a:pPr eaLnBrk="1" hangingPunct="1"/>
            <a:r>
              <a:rPr lang="en-US" sz="1600" b="0" i="0" dirty="0" err="1">
                <a:latin typeface="Courier New" pitchFamily="49" charset="0"/>
              </a:rPr>
              <a:t>asm</a:t>
            </a:r>
            <a:r>
              <a:rPr lang="en-US" sz="1600" b="0" i="0" dirty="0">
                <a:latin typeface="Courier New" pitchFamily="49" charset="0"/>
              </a:rPr>
              <a:t>	far		huge	 </a:t>
            </a:r>
            <a:r>
              <a:rPr lang="en-US" sz="1600" b="0" i="0" dirty="0" err="1">
                <a:latin typeface="Courier New" pitchFamily="49" charset="0"/>
              </a:rPr>
              <a:t>pascal</a:t>
            </a:r>
            <a:endParaRPr lang="en-US" sz="1600" b="0" i="0" dirty="0">
              <a:latin typeface="Courier New" pitchFamily="49" charset="0"/>
            </a:endParaRPr>
          </a:p>
          <a:p>
            <a:pPr eaLnBrk="1" hangingPunct="1"/>
            <a:r>
              <a:rPr lang="en-US" sz="1600" b="0" i="0" dirty="0" err="1">
                <a:latin typeface="Courier New" pitchFamily="49" charset="0"/>
              </a:rPr>
              <a:t>ada</a:t>
            </a:r>
            <a:r>
              <a:rPr lang="en-US" sz="1600" b="0" i="0" dirty="0">
                <a:latin typeface="Courier New" pitchFamily="49" charset="0"/>
              </a:rPr>
              <a:t> 	</a:t>
            </a:r>
            <a:r>
              <a:rPr lang="en-US" sz="1600" b="0" i="0" dirty="0" err="1">
                <a:latin typeface="Courier New" pitchFamily="49" charset="0"/>
              </a:rPr>
              <a:t>fortran</a:t>
            </a:r>
            <a:r>
              <a:rPr lang="en-US" sz="1600" b="0" i="0" dirty="0">
                <a:latin typeface="Courier New" pitchFamily="49" charset="0"/>
              </a:rPr>
              <a:t> 	near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928662" y="4643446"/>
            <a:ext cx="7643866" cy="13388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 eaLnBrk="1" hangingPunct="1">
              <a:spcBef>
                <a:spcPct val="100000"/>
              </a:spcBef>
              <a:spcAft>
                <a:spcPct val="50000"/>
              </a:spcAft>
            </a:pPr>
            <a:r>
              <a:rPr lang="en-US" i="0" u="sng" dirty="0" err="1">
                <a:latin typeface="Tahoma" pitchFamily="34" charset="0"/>
              </a:rPr>
              <a:t>Catatan</a:t>
            </a:r>
            <a:r>
              <a:rPr lang="en-US" i="0" u="sng" dirty="0">
                <a:latin typeface="Tahoma" pitchFamily="34" charset="0"/>
              </a:rPr>
              <a:t> :</a:t>
            </a:r>
            <a:r>
              <a:rPr lang="en-US" b="0" i="0" dirty="0">
                <a:latin typeface="Tahoma" pitchFamily="34" charset="0"/>
              </a:rPr>
              <a:t>  </a:t>
            </a:r>
          </a:p>
          <a:p>
            <a:pPr marL="171450" indent="-171450" eaLnBrk="1" hangingPunct="1">
              <a:buFontTx/>
              <a:buChar char="•"/>
            </a:pPr>
            <a:r>
              <a:rPr lang="en-US" b="0" i="0" dirty="0" err="1">
                <a:latin typeface="Tahoma" pitchFamily="34" charset="0"/>
              </a:rPr>
              <a:t>Semua</a:t>
            </a:r>
            <a:r>
              <a:rPr lang="en-US" b="0" i="0" dirty="0">
                <a:latin typeface="Tahoma" pitchFamily="34" charset="0"/>
              </a:rPr>
              <a:t> keyword </a:t>
            </a:r>
            <a:r>
              <a:rPr lang="en-US" b="0" i="0" dirty="0" err="1">
                <a:latin typeface="Tahoma" pitchFamily="34" charset="0"/>
              </a:rPr>
              <a:t>pada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kode</a:t>
            </a:r>
            <a:r>
              <a:rPr lang="en-US" b="0" i="0" dirty="0">
                <a:latin typeface="Tahoma" pitchFamily="34" charset="0"/>
              </a:rPr>
              <a:t> program </a:t>
            </a:r>
            <a:r>
              <a:rPr lang="en-US" b="0" i="0" dirty="0" smtClean="0">
                <a:latin typeface="Tahoma" pitchFamily="34" charset="0"/>
              </a:rPr>
              <a:t>C</a:t>
            </a:r>
            <a:r>
              <a:rPr lang="id-ID" b="0" i="0" dirty="0" smtClean="0">
                <a:latin typeface="Tahoma" pitchFamily="34" charset="0"/>
              </a:rPr>
              <a:t>++</a:t>
            </a:r>
            <a:r>
              <a:rPr lang="en-US" b="0" i="0" dirty="0" smtClean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ditulis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dengan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u="sng" dirty="0" err="1">
                <a:latin typeface="Tahoma" pitchFamily="34" charset="0"/>
              </a:rPr>
              <a:t>huruf</a:t>
            </a:r>
            <a:r>
              <a:rPr lang="en-US" b="0" i="0" u="sng" dirty="0">
                <a:latin typeface="Tahoma" pitchFamily="34" charset="0"/>
              </a:rPr>
              <a:t> </a:t>
            </a:r>
            <a:r>
              <a:rPr lang="en-US" b="0" i="0" u="sng" dirty="0" err="1">
                <a:latin typeface="Tahoma" pitchFamily="34" charset="0"/>
              </a:rPr>
              <a:t>kecil</a:t>
            </a:r>
            <a:endParaRPr lang="en-US" b="0" i="0" u="sng" dirty="0">
              <a:latin typeface="Tahoma" pitchFamily="34" charset="0"/>
            </a:endParaRPr>
          </a:p>
          <a:p>
            <a:pPr marL="171450" indent="-171450" eaLnBrk="1" hangingPunct="1">
              <a:buFontTx/>
              <a:buChar char="•"/>
            </a:pPr>
            <a:r>
              <a:rPr lang="en-US" b="0" i="0" dirty="0" err="1">
                <a:latin typeface="Tahoma" pitchFamily="34" charset="0"/>
              </a:rPr>
              <a:t>Perintah-perintah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smtClean="0">
                <a:latin typeface="Tahoma" pitchFamily="34" charset="0"/>
              </a:rPr>
              <a:t>C</a:t>
            </a:r>
            <a:r>
              <a:rPr lang="id-ID" b="0" i="0" dirty="0" smtClean="0">
                <a:latin typeface="Tahoma" pitchFamily="34" charset="0"/>
              </a:rPr>
              <a:t>++</a:t>
            </a:r>
            <a:r>
              <a:rPr lang="en-US" b="0" i="0" dirty="0" smtClean="0">
                <a:latin typeface="Tahoma" pitchFamily="34" charset="0"/>
              </a:rPr>
              <a:t> </a:t>
            </a:r>
            <a:r>
              <a:rPr lang="en-US" b="0" i="0" dirty="0">
                <a:latin typeface="Tahoma" pitchFamily="34" charset="0"/>
              </a:rPr>
              <a:t>yang lain </a:t>
            </a:r>
            <a:r>
              <a:rPr lang="en-US" b="0" i="0" dirty="0" err="1">
                <a:latin typeface="Tahoma" pitchFamily="34" charset="0"/>
              </a:rPr>
              <a:t>disediakan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oleh</a:t>
            </a:r>
            <a:r>
              <a:rPr lang="en-US" b="0" i="0" dirty="0">
                <a:latin typeface="Tahoma" pitchFamily="34" charset="0"/>
              </a:rPr>
              <a:t> library-</a:t>
            </a:r>
            <a:r>
              <a:rPr lang="en-US" b="0" i="0" dirty="0" err="1">
                <a:latin typeface="Tahoma" pitchFamily="34" charset="0"/>
              </a:rPr>
              <a:t>nya</a:t>
            </a:r>
            <a:r>
              <a:rPr lang="en-US" b="0" i="0" dirty="0">
                <a:latin typeface="Tahoma" pitchFamily="34" charset="0"/>
              </a:rPr>
              <a:t> yang </a:t>
            </a:r>
            <a:r>
              <a:rPr lang="en-US" b="0" i="0" dirty="0" err="1">
                <a:latin typeface="Tahoma" pitchFamily="34" charset="0"/>
              </a:rPr>
              <a:t>diakses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melalui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kode</a:t>
            </a:r>
            <a:r>
              <a:rPr lang="en-US" b="0" i="0" dirty="0">
                <a:latin typeface="Tahoma" pitchFamily="34" charset="0"/>
              </a:rPr>
              <a:t> program </a:t>
            </a:r>
            <a:r>
              <a:rPr lang="en-US" b="0" i="0" dirty="0" err="1">
                <a:latin typeface="Tahoma" pitchFamily="34" charset="0"/>
              </a:rPr>
              <a:t>dengan</a:t>
            </a:r>
            <a:r>
              <a:rPr lang="en-US" b="0" i="0" dirty="0">
                <a:latin typeface="Tahoma" pitchFamily="34" charset="0"/>
              </a:rPr>
              <a:t> preprocessor </a:t>
            </a:r>
            <a:r>
              <a:rPr lang="en-US" i="0" dirty="0">
                <a:latin typeface="Tahoma" pitchFamily="34" charset="0"/>
              </a:rPr>
              <a:t> </a:t>
            </a:r>
            <a:r>
              <a:rPr lang="en-US" i="0" dirty="0">
                <a:latin typeface="Courier New" pitchFamily="49" charset="0"/>
              </a:rPr>
              <a:t>#include</a:t>
            </a:r>
            <a:endParaRPr lang="en-US" i="0" u="sng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1428736"/>
            <a:ext cx="8143932" cy="415290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, minimal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1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wajib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b="1" dirty="0"/>
              <a:t>Main()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mengenal</a:t>
            </a:r>
            <a:r>
              <a:rPr lang="en-US" sz="2400" dirty="0"/>
              <a:t> space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pemisah</a:t>
            </a:r>
            <a:r>
              <a:rPr lang="en-US" sz="2400" dirty="0"/>
              <a:t>, </a:t>
            </a:r>
            <a:r>
              <a:rPr lang="en-US" sz="2400" dirty="0" err="1"/>
              <a:t>kecuali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instruksi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endParaRPr lang="en-US" sz="24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statemen</a:t>
            </a:r>
            <a:r>
              <a:rPr lang="en-US" sz="2400" dirty="0"/>
              <a:t> </a:t>
            </a:r>
            <a:r>
              <a:rPr lang="en-US" sz="2400" dirty="0" err="1"/>
              <a:t>dipisahkan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semi colon (;)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/>
              <a:t>Kode</a:t>
            </a:r>
            <a:r>
              <a:rPr lang="en-US" sz="2400" dirty="0"/>
              <a:t> program </a:t>
            </a:r>
            <a:r>
              <a:rPr lang="en-US" sz="2400" dirty="0" err="1"/>
              <a:t>bersifat</a:t>
            </a:r>
            <a:r>
              <a:rPr lang="en-US" sz="2400" dirty="0"/>
              <a:t> Case Sensitive (</a:t>
            </a:r>
            <a:r>
              <a:rPr lang="en-US" sz="2400" dirty="0" err="1"/>
              <a:t>membedakan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</a:t>
            </a:r>
            <a:r>
              <a:rPr lang="en-US" sz="2400" dirty="0" err="1"/>
              <a:t>kapital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). Keyword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perintah-perintah</a:t>
            </a:r>
            <a:r>
              <a:rPr lang="en-US" sz="2400" dirty="0"/>
              <a:t> </a:t>
            </a:r>
            <a:r>
              <a:rPr lang="en-US" sz="2400" dirty="0" err="1"/>
              <a:t>dituliskan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endParaRPr lang="en-US" sz="2400" dirty="0"/>
          </a:p>
        </p:txBody>
      </p:sp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KARAKTERISTIK </a:t>
            </a:r>
            <a:r>
              <a:rPr lang="en-US" dirty="0" smtClean="0"/>
              <a:t>C</a:t>
            </a:r>
            <a:r>
              <a:rPr lang="id-ID" dirty="0" smtClean="0"/>
              <a:t>++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programm</a:t>
            </a:r>
            <a:r>
              <a:rPr lang="en-US" sz="2400" dirty="0" smtClean="0"/>
              <a:t> C</a:t>
            </a:r>
            <a:r>
              <a:rPr lang="id-ID" sz="2400" dirty="0" smtClean="0"/>
              <a:t>++</a:t>
            </a:r>
            <a:r>
              <a:rPr lang="en-US" sz="2400" dirty="0" smtClean="0"/>
              <a:t> 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(function). </a:t>
            </a:r>
            <a:r>
              <a:rPr lang="en-US" sz="2400" dirty="0" err="1" smtClean="0"/>
              <a:t>Salah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bernama</a:t>
            </a:r>
            <a:r>
              <a:rPr lang="en-US" sz="2400" dirty="0" smtClean="0"/>
              <a:t> </a:t>
            </a:r>
            <a:r>
              <a:rPr lang="en-US" sz="2400" b="1" dirty="0" smtClean="0"/>
              <a:t>Main().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 u="sng" dirty="0" err="1" smtClean="0"/>
              <a:t>Struktur</a:t>
            </a:r>
            <a:r>
              <a:rPr lang="en-US" sz="2400" b="1" i="1" u="sng" dirty="0" smtClean="0"/>
              <a:t> Program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[</a:t>
            </a:r>
            <a:r>
              <a:rPr lang="en-US" sz="2400" dirty="0" err="1" smtClean="0"/>
              <a:t>Deklarasi</a:t>
            </a:r>
            <a:r>
              <a:rPr lang="en-US" sz="2400" dirty="0" smtClean="0"/>
              <a:t> header/library]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[</a:t>
            </a:r>
            <a:r>
              <a:rPr lang="en-US" sz="2400" dirty="0" err="1" smtClean="0"/>
              <a:t>Deklarasi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/</a:t>
            </a:r>
            <a:r>
              <a:rPr lang="en-US" sz="2400" dirty="0" err="1" smtClean="0"/>
              <a:t>konstanta</a:t>
            </a:r>
            <a:r>
              <a:rPr lang="en-US" sz="2400" dirty="0" smtClean="0"/>
              <a:t>]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[</a:t>
            </a:r>
            <a:r>
              <a:rPr lang="en-US" sz="2400" dirty="0" err="1" smtClean="0"/>
              <a:t>Deklarasi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]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 ( </a:t>
            </a:r>
            <a:r>
              <a:rPr lang="en-US" sz="2400" b="1" dirty="0" err="1" smtClean="0"/>
              <a:t>Fungsi</a:t>
            </a:r>
            <a:r>
              <a:rPr lang="en-US" sz="2400" b="1" dirty="0" smtClean="0"/>
              <a:t> main()</a:t>
            </a:r>
            <a:r>
              <a:rPr lang="en-US" sz="2400" dirty="0" smtClean="0"/>
              <a:t> 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[…….] = Optional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tergantung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endParaRPr lang="en-US" sz="2400" dirty="0" smtClean="0"/>
          </a:p>
        </p:txBody>
      </p:sp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STRUKTUR DASAR PROGRAM </a:t>
            </a:r>
            <a:r>
              <a:rPr lang="en-US" dirty="0" smtClean="0"/>
              <a:t>C</a:t>
            </a:r>
            <a:r>
              <a:rPr lang="id-ID" dirty="0" smtClean="0"/>
              <a:t>++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2565400"/>
            <a:ext cx="7693025" cy="372427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#include &lt;header_name&gt;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Atau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#include “header_name”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 smtClean="0"/>
              <a:t>Contoh 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#include &lt;stdio.h&gt;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Atau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#include “stdio.h”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Atau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#include “c:\tc\include\stdio.h”</a:t>
            </a:r>
          </a:p>
        </p:txBody>
      </p:sp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/>
              <a:t>FORMAT PENULISAN DEKLARASI LIBRARY/HEADER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5076825" y="3860800"/>
            <a:ext cx="3382963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0"/>
              <a:t>Pertama akan dicari didirectoy aktif, jika tidak ketemu akan dicari di directory include yang ditentukan pada konfigurasi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4932363" y="2924175"/>
            <a:ext cx="38893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0"/>
              <a:t>Hanya akan dicari didirectoy include yang ditentukan pada konfigurasi</a:t>
            </a:r>
          </a:p>
        </p:txBody>
      </p:sp>
      <p:sp>
        <p:nvSpPr>
          <p:cNvPr id="17414" name="Text Box 11"/>
          <p:cNvSpPr txBox="1">
            <a:spLocks noChangeArrowheads="1"/>
          </p:cNvSpPr>
          <p:nvPr/>
        </p:nvSpPr>
        <p:spPr bwMode="auto">
          <a:xfrm>
            <a:off x="5724525" y="5516563"/>
            <a:ext cx="30956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0"/>
              <a:t>Hanya akan dicari didirectoy yang langsung ditentukan</a:t>
            </a:r>
          </a:p>
        </p:txBody>
      </p:sp>
      <p:sp>
        <p:nvSpPr>
          <p:cNvPr id="17415" name="Line 13"/>
          <p:cNvSpPr>
            <a:spLocks noChangeShapeType="1"/>
          </p:cNvSpPr>
          <p:nvPr/>
        </p:nvSpPr>
        <p:spPr bwMode="auto">
          <a:xfrm>
            <a:off x="5076825" y="6021388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Line 14"/>
          <p:cNvSpPr>
            <a:spLocks noChangeShapeType="1"/>
          </p:cNvSpPr>
          <p:nvPr/>
        </p:nvSpPr>
        <p:spPr bwMode="auto">
          <a:xfrm flipV="1">
            <a:off x="3419475" y="4652963"/>
            <a:ext cx="1512888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Line 15"/>
          <p:cNvSpPr>
            <a:spLocks noChangeShapeType="1"/>
          </p:cNvSpPr>
          <p:nvPr/>
        </p:nvSpPr>
        <p:spPr bwMode="auto">
          <a:xfrm flipV="1">
            <a:off x="3492500" y="3500438"/>
            <a:ext cx="1366838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/>
              <a:t>LIBRARY HEADER stdio.h dan conio.h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468313" y="1714488"/>
            <a:ext cx="8675687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200" b="0" i="0" dirty="0">
                <a:latin typeface="Impact" pitchFamily="34" charset="0"/>
              </a:rPr>
              <a:t>	</a:t>
            </a:r>
            <a:r>
              <a:rPr lang="en-US" sz="1400" b="0" i="0" dirty="0" err="1">
                <a:latin typeface="Courier New" pitchFamily="49" charset="0"/>
              </a:rPr>
              <a:t>clearerr</a:t>
            </a:r>
            <a:r>
              <a:rPr lang="en-US" sz="1400" b="0" i="0" dirty="0">
                <a:latin typeface="Courier New" pitchFamily="49" charset="0"/>
              </a:rPr>
              <a:t>    	</a:t>
            </a:r>
            <a:r>
              <a:rPr lang="en-US" sz="1400" b="0" i="0" dirty="0" err="1">
                <a:latin typeface="Courier New" pitchFamily="49" charset="0"/>
              </a:rPr>
              <a:t>fclose</a:t>
            </a:r>
            <a:r>
              <a:rPr lang="en-US" sz="1400" b="0" i="0" dirty="0">
                <a:latin typeface="Courier New" pitchFamily="49" charset="0"/>
              </a:rPr>
              <a:t>     	</a:t>
            </a:r>
            <a:r>
              <a:rPr lang="en-US" sz="1400" b="0" i="0" dirty="0" err="1">
                <a:latin typeface="Courier New" pitchFamily="49" charset="0"/>
              </a:rPr>
              <a:t>fcloseall</a:t>
            </a:r>
            <a:r>
              <a:rPr lang="en-US" sz="1400" b="0" i="0" dirty="0">
                <a:latin typeface="Courier New" pitchFamily="49" charset="0"/>
              </a:rPr>
              <a:t>   	</a:t>
            </a:r>
            <a:r>
              <a:rPr lang="en-US" sz="1400" b="0" i="0" dirty="0" err="1">
                <a:latin typeface="Courier New" pitchFamily="49" charset="0"/>
              </a:rPr>
              <a:t>fdopen</a:t>
            </a:r>
            <a:r>
              <a:rPr lang="en-US" sz="1400" b="0" i="0" dirty="0">
                <a:latin typeface="Courier New" pitchFamily="49" charset="0"/>
              </a:rPr>
              <a:t>     	</a:t>
            </a:r>
            <a:r>
              <a:rPr lang="en-US" sz="1400" b="0" i="0" dirty="0" err="1">
                <a:latin typeface="Courier New" pitchFamily="49" charset="0"/>
              </a:rPr>
              <a:t>feof</a:t>
            </a:r>
            <a:r>
              <a:rPr lang="en-US" sz="1400" b="0" i="0" dirty="0">
                <a:latin typeface="Courier New" pitchFamily="49" charset="0"/>
              </a:rPr>
              <a:t>        	</a:t>
            </a:r>
            <a:r>
              <a:rPr lang="en-US" sz="1400" b="0" i="0" dirty="0" err="1">
                <a:latin typeface="Courier New" pitchFamily="49" charset="0"/>
              </a:rPr>
              <a:t>ferror</a:t>
            </a:r>
            <a:endParaRPr lang="en-US" sz="1400" b="0" i="0" dirty="0">
              <a:latin typeface="Courier New" pitchFamily="49" charset="0"/>
            </a:endParaRPr>
          </a:p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400" b="0" i="0" dirty="0">
                <a:latin typeface="Courier New" pitchFamily="49" charset="0"/>
              </a:rPr>
              <a:t>	</a:t>
            </a:r>
            <a:r>
              <a:rPr lang="en-US" sz="1400" b="0" i="0" dirty="0" err="1">
                <a:latin typeface="Courier New" pitchFamily="49" charset="0"/>
              </a:rPr>
              <a:t>fflush</a:t>
            </a:r>
            <a:r>
              <a:rPr lang="en-US" sz="1400" b="0" i="0" dirty="0">
                <a:latin typeface="Courier New" pitchFamily="49" charset="0"/>
              </a:rPr>
              <a:t>      	</a:t>
            </a:r>
            <a:r>
              <a:rPr lang="en-US" sz="1400" b="0" i="0" dirty="0" err="1">
                <a:latin typeface="Courier New" pitchFamily="49" charset="0"/>
              </a:rPr>
              <a:t>fgetc</a:t>
            </a:r>
            <a:r>
              <a:rPr lang="en-US" sz="1400" b="0" i="0" dirty="0">
                <a:latin typeface="Courier New" pitchFamily="49" charset="0"/>
              </a:rPr>
              <a:t>       	</a:t>
            </a:r>
            <a:r>
              <a:rPr lang="en-US" sz="1400" b="0" i="0" dirty="0" err="1">
                <a:latin typeface="Courier New" pitchFamily="49" charset="0"/>
              </a:rPr>
              <a:t>fgetchar</a:t>
            </a:r>
            <a:r>
              <a:rPr lang="en-US" sz="1400" b="0" i="0" dirty="0">
                <a:latin typeface="Courier New" pitchFamily="49" charset="0"/>
              </a:rPr>
              <a:t>    	</a:t>
            </a:r>
            <a:r>
              <a:rPr lang="en-US" sz="1400" b="0" i="0" dirty="0" err="1">
                <a:latin typeface="Courier New" pitchFamily="49" charset="0"/>
              </a:rPr>
              <a:t>fgetpos</a:t>
            </a:r>
            <a:r>
              <a:rPr lang="en-US" sz="1400" b="0" i="0" dirty="0">
                <a:latin typeface="Courier New" pitchFamily="49" charset="0"/>
              </a:rPr>
              <a:t>     	</a:t>
            </a:r>
            <a:r>
              <a:rPr lang="en-US" sz="1400" b="0" i="0" dirty="0" err="1">
                <a:latin typeface="Courier New" pitchFamily="49" charset="0"/>
              </a:rPr>
              <a:t>fgets</a:t>
            </a:r>
            <a:r>
              <a:rPr lang="en-US" sz="1400" b="0" i="0" dirty="0">
                <a:latin typeface="Courier New" pitchFamily="49" charset="0"/>
              </a:rPr>
              <a:t>       	</a:t>
            </a:r>
            <a:r>
              <a:rPr lang="en-US" sz="1400" b="0" i="0" dirty="0" err="1">
                <a:latin typeface="Courier New" pitchFamily="49" charset="0"/>
              </a:rPr>
              <a:t>fileno</a:t>
            </a:r>
            <a:endParaRPr lang="en-US" sz="1400" b="0" i="0" dirty="0">
              <a:latin typeface="Courier New" pitchFamily="49" charset="0"/>
            </a:endParaRPr>
          </a:p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400" b="0" i="0" dirty="0">
                <a:latin typeface="Courier New" pitchFamily="49" charset="0"/>
              </a:rPr>
              <a:t>	</a:t>
            </a:r>
            <a:r>
              <a:rPr lang="en-US" sz="1400" b="0" i="0" dirty="0" err="1">
                <a:latin typeface="Courier New" pitchFamily="49" charset="0"/>
              </a:rPr>
              <a:t>flushall</a:t>
            </a:r>
            <a:r>
              <a:rPr lang="en-US" sz="1400" b="0" i="0" dirty="0">
                <a:latin typeface="Courier New" pitchFamily="49" charset="0"/>
              </a:rPr>
              <a:t>   	 	</a:t>
            </a:r>
            <a:r>
              <a:rPr lang="en-US" sz="1400" b="0" i="0" dirty="0" err="1">
                <a:latin typeface="Courier New" pitchFamily="49" charset="0"/>
              </a:rPr>
              <a:t>fopen</a:t>
            </a:r>
            <a:r>
              <a:rPr lang="en-US" sz="1400" b="0" i="0" dirty="0">
                <a:latin typeface="Courier New" pitchFamily="49" charset="0"/>
              </a:rPr>
              <a:t>       	</a:t>
            </a:r>
            <a:r>
              <a:rPr lang="en-US" sz="1400" b="0" i="0" dirty="0" err="1">
                <a:latin typeface="Courier New" pitchFamily="49" charset="0"/>
              </a:rPr>
              <a:t>fprintf</a:t>
            </a:r>
            <a:r>
              <a:rPr lang="en-US" sz="1400" b="0" i="0" dirty="0">
                <a:latin typeface="Courier New" pitchFamily="49" charset="0"/>
              </a:rPr>
              <a:t>     	</a:t>
            </a:r>
            <a:r>
              <a:rPr lang="en-US" sz="1400" b="0" i="0" dirty="0" err="1">
                <a:latin typeface="Courier New" pitchFamily="49" charset="0"/>
              </a:rPr>
              <a:t>fputc</a:t>
            </a:r>
            <a:r>
              <a:rPr lang="en-US" sz="1400" b="0" i="0" dirty="0">
                <a:latin typeface="Courier New" pitchFamily="49" charset="0"/>
              </a:rPr>
              <a:t>       	</a:t>
            </a:r>
            <a:r>
              <a:rPr lang="en-US" sz="1400" b="0" i="0" dirty="0" err="1">
                <a:latin typeface="Courier New" pitchFamily="49" charset="0"/>
              </a:rPr>
              <a:t>fputchar</a:t>
            </a:r>
            <a:r>
              <a:rPr lang="en-US" sz="1400" b="0" i="0" dirty="0">
                <a:latin typeface="Courier New" pitchFamily="49" charset="0"/>
              </a:rPr>
              <a:t>    	</a:t>
            </a:r>
            <a:r>
              <a:rPr lang="en-US" sz="1400" b="0" i="0" dirty="0" err="1">
                <a:latin typeface="Courier New" pitchFamily="49" charset="0"/>
              </a:rPr>
              <a:t>fputs</a:t>
            </a:r>
            <a:endParaRPr lang="en-US" sz="1400" b="0" i="0" dirty="0">
              <a:latin typeface="Courier New" pitchFamily="49" charset="0"/>
            </a:endParaRPr>
          </a:p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400" b="0" i="0" dirty="0">
                <a:latin typeface="Courier New" pitchFamily="49" charset="0"/>
              </a:rPr>
              <a:t>	</a:t>
            </a:r>
            <a:r>
              <a:rPr lang="en-US" sz="1400" b="0" i="0" dirty="0" err="1">
                <a:latin typeface="Courier New" pitchFamily="49" charset="0"/>
              </a:rPr>
              <a:t>fread</a:t>
            </a:r>
            <a:r>
              <a:rPr lang="en-US" sz="1400" b="0" i="0" dirty="0">
                <a:latin typeface="Courier New" pitchFamily="49" charset="0"/>
              </a:rPr>
              <a:t>       	</a:t>
            </a:r>
            <a:r>
              <a:rPr lang="en-US" sz="1400" b="0" i="0" dirty="0" err="1">
                <a:latin typeface="Courier New" pitchFamily="49" charset="0"/>
              </a:rPr>
              <a:t>freopen</a:t>
            </a:r>
            <a:r>
              <a:rPr lang="en-US" sz="1400" b="0" i="0" dirty="0">
                <a:latin typeface="Courier New" pitchFamily="49" charset="0"/>
              </a:rPr>
              <a:t>     	</a:t>
            </a:r>
            <a:r>
              <a:rPr lang="en-US" sz="1400" b="0" i="0" dirty="0" err="1">
                <a:latin typeface="Courier New" pitchFamily="49" charset="0"/>
              </a:rPr>
              <a:t>fscanf</a:t>
            </a:r>
            <a:r>
              <a:rPr lang="en-US" sz="1400" b="0" i="0" dirty="0">
                <a:latin typeface="Courier New" pitchFamily="49" charset="0"/>
              </a:rPr>
              <a:t>      	</a:t>
            </a:r>
            <a:r>
              <a:rPr lang="en-US" sz="1400" b="0" i="0" dirty="0" err="1">
                <a:latin typeface="Courier New" pitchFamily="49" charset="0"/>
              </a:rPr>
              <a:t>fseek</a:t>
            </a:r>
            <a:r>
              <a:rPr lang="en-US" sz="1400" b="0" i="0" dirty="0">
                <a:latin typeface="Courier New" pitchFamily="49" charset="0"/>
              </a:rPr>
              <a:t>       	</a:t>
            </a:r>
            <a:r>
              <a:rPr lang="en-US" sz="1400" b="0" i="0" dirty="0" err="1">
                <a:latin typeface="Courier New" pitchFamily="49" charset="0"/>
              </a:rPr>
              <a:t>fsetpos</a:t>
            </a:r>
            <a:r>
              <a:rPr lang="en-US" sz="1400" b="0" i="0" dirty="0">
                <a:latin typeface="Courier New" pitchFamily="49" charset="0"/>
              </a:rPr>
              <a:t>     	</a:t>
            </a:r>
            <a:r>
              <a:rPr lang="en-US" sz="1400" b="0" i="0" dirty="0" err="1">
                <a:latin typeface="Courier New" pitchFamily="49" charset="0"/>
              </a:rPr>
              <a:t>ftell</a:t>
            </a:r>
            <a:endParaRPr lang="en-US" sz="1400" b="0" i="0" dirty="0">
              <a:latin typeface="Courier New" pitchFamily="49" charset="0"/>
            </a:endParaRPr>
          </a:p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400" b="0" i="0" dirty="0">
                <a:latin typeface="Courier New" pitchFamily="49" charset="0"/>
              </a:rPr>
              <a:t>	</a:t>
            </a:r>
            <a:r>
              <a:rPr lang="en-US" sz="1400" b="0" i="0" dirty="0" err="1">
                <a:latin typeface="Courier New" pitchFamily="49" charset="0"/>
              </a:rPr>
              <a:t>fwrite</a:t>
            </a:r>
            <a:r>
              <a:rPr lang="en-US" sz="1400" b="0" i="0" dirty="0">
                <a:latin typeface="Courier New" pitchFamily="49" charset="0"/>
              </a:rPr>
              <a:t>      	</a:t>
            </a:r>
            <a:r>
              <a:rPr lang="en-US" sz="1400" b="0" i="0" dirty="0" err="1">
                <a:latin typeface="Courier New" pitchFamily="49" charset="0"/>
              </a:rPr>
              <a:t>getc</a:t>
            </a:r>
            <a:r>
              <a:rPr lang="en-US" sz="1400" b="0" i="0" dirty="0">
                <a:latin typeface="Courier New" pitchFamily="49" charset="0"/>
              </a:rPr>
              <a:t>        	</a:t>
            </a:r>
            <a:r>
              <a:rPr lang="en-US" sz="1400" b="0" i="0" dirty="0" err="1">
                <a:latin typeface="Courier New" pitchFamily="49" charset="0"/>
              </a:rPr>
              <a:t>getchar</a:t>
            </a:r>
            <a:r>
              <a:rPr lang="en-US" sz="1400" b="0" i="0" dirty="0">
                <a:latin typeface="Courier New" pitchFamily="49" charset="0"/>
              </a:rPr>
              <a:t>     	gets        	</a:t>
            </a:r>
            <a:r>
              <a:rPr lang="en-US" sz="1400" b="0" i="0" dirty="0" err="1">
                <a:latin typeface="Courier New" pitchFamily="49" charset="0"/>
              </a:rPr>
              <a:t>getw</a:t>
            </a:r>
            <a:r>
              <a:rPr lang="en-US" sz="1400" b="0" i="0" dirty="0">
                <a:latin typeface="Courier New" pitchFamily="49" charset="0"/>
              </a:rPr>
              <a:t>        	</a:t>
            </a:r>
            <a:r>
              <a:rPr lang="en-US" sz="1400" b="0" i="0" dirty="0" err="1">
                <a:latin typeface="Courier New" pitchFamily="49" charset="0"/>
              </a:rPr>
              <a:t>perror</a:t>
            </a:r>
            <a:endParaRPr lang="en-US" sz="1400" b="0" i="0" dirty="0">
              <a:latin typeface="Courier New" pitchFamily="49" charset="0"/>
            </a:endParaRPr>
          </a:p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400" b="0" i="0" dirty="0">
                <a:latin typeface="Courier New" pitchFamily="49" charset="0"/>
              </a:rPr>
              <a:t>	</a:t>
            </a:r>
            <a:r>
              <a:rPr lang="en-US" sz="1400" b="0" i="0" dirty="0" err="1">
                <a:latin typeface="Courier New" pitchFamily="49" charset="0"/>
              </a:rPr>
              <a:t>printf</a:t>
            </a:r>
            <a:r>
              <a:rPr lang="en-US" sz="1400" b="0" i="0" dirty="0">
                <a:latin typeface="Courier New" pitchFamily="49" charset="0"/>
              </a:rPr>
              <a:t>      	</a:t>
            </a:r>
            <a:r>
              <a:rPr lang="en-US" sz="1400" b="0" i="0" dirty="0" err="1">
                <a:latin typeface="Courier New" pitchFamily="49" charset="0"/>
              </a:rPr>
              <a:t>putc</a:t>
            </a:r>
            <a:r>
              <a:rPr lang="en-US" sz="1400" b="0" i="0" dirty="0">
                <a:latin typeface="Courier New" pitchFamily="49" charset="0"/>
              </a:rPr>
              <a:t>        	</a:t>
            </a:r>
            <a:r>
              <a:rPr lang="en-US" sz="1400" b="0" i="0" dirty="0" err="1">
                <a:latin typeface="Courier New" pitchFamily="49" charset="0"/>
              </a:rPr>
              <a:t>putchar</a:t>
            </a:r>
            <a:r>
              <a:rPr lang="en-US" sz="1400" b="0" i="0" dirty="0">
                <a:latin typeface="Courier New" pitchFamily="49" charset="0"/>
              </a:rPr>
              <a:t>    		puts        	</a:t>
            </a:r>
            <a:r>
              <a:rPr lang="en-US" sz="1400" b="0" i="0" dirty="0" err="1">
                <a:latin typeface="Courier New" pitchFamily="49" charset="0"/>
              </a:rPr>
              <a:t>putw</a:t>
            </a:r>
            <a:r>
              <a:rPr lang="en-US" sz="1400" b="0" i="0" dirty="0">
                <a:latin typeface="Courier New" pitchFamily="49" charset="0"/>
              </a:rPr>
              <a:t>        	remove</a:t>
            </a:r>
          </a:p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400" b="0" i="0" dirty="0">
                <a:latin typeface="Courier New" pitchFamily="49" charset="0"/>
              </a:rPr>
              <a:t>	rename      	rewind      	</a:t>
            </a:r>
            <a:r>
              <a:rPr lang="en-US" sz="1400" b="0" i="0" dirty="0" err="1">
                <a:latin typeface="Courier New" pitchFamily="49" charset="0"/>
              </a:rPr>
              <a:t>rmtmp</a:t>
            </a:r>
            <a:r>
              <a:rPr lang="en-US" sz="1400" b="0" i="0" dirty="0">
                <a:latin typeface="Courier New" pitchFamily="49" charset="0"/>
              </a:rPr>
              <a:t>       	</a:t>
            </a:r>
            <a:r>
              <a:rPr lang="en-US" sz="1400" b="0" i="0" dirty="0" err="1">
                <a:latin typeface="Courier New" pitchFamily="49" charset="0"/>
              </a:rPr>
              <a:t>scanf</a:t>
            </a:r>
            <a:r>
              <a:rPr lang="en-US" sz="1400" b="0" i="0" dirty="0">
                <a:latin typeface="Courier New" pitchFamily="49" charset="0"/>
              </a:rPr>
              <a:t>       	</a:t>
            </a:r>
            <a:r>
              <a:rPr lang="en-US" sz="1400" b="0" i="0" dirty="0" err="1">
                <a:latin typeface="Courier New" pitchFamily="49" charset="0"/>
              </a:rPr>
              <a:t>setbuf</a:t>
            </a:r>
            <a:r>
              <a:rPr lang="en-US" sz="1400" b="0" i="0" dirty="0">
                <a:latin typeface="Courier New" pitchFamily="49" charset="0"/>
              </a:rPr>
              <a:t>      	</a:t>
            </a:r>
            <a:r>
              <a:rPr lang="en-US" sz="1400" b="0" i="0" dirty="0" err="1">
                <a:latin typeface="Courier New" pitchFamily="49" charset="0"/>
              </a:rPr>
              <a:t>setvbuf</a:t>
            </a:r>
            <a:endParaRPr lang="en-US" sz="1400" b="0" i="0" dirty="0">
              <a:latin typeface="Courier New" pitchFamily="49" charset="0"/>
            </a:endParaRPr>
          </a:p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400" b="0" i="0" dirty="0">
                <a:latin typeface="Courier New" pitchFamily="49" charset="0"/>
              </a:rPr>
              <a:t>	</a:t>
            </a:r>
            <a:r>
              <a:rPr lang="en-US" sz="1400" b="0" i="0" dirty="0" err="1">
                <a:latin typeface="Courier New" pitchFamily="49" charset="0"/>
              </a:rPr>
              <a:t>sprintf</a:t>
            </a:r>
            <a:r>
              <a:rPr lang="en-US" sz="1400" b="0" i="0" dirty="0">
                <a:latin typeface="Courier New" pitchFamily="49" charset="0"/>
              </a:rPr>
              <a:t>     	</a:t>
            </a:r>
            <a:r>
              <a:rPr lang="en-US" sz="1400" b="0" i="0" dirty="0" err="1">
                <a:latin typeface="Courier New" pitchFamily="49" charset="0"/>
              </a:rPr>
              <a:t>sscanf</a:t>
            </a:r>
            <a:r>
              <a:rPr lang="en-US" sz="1400" b="0" i="0" dirty="0">
                <a:latin typeface="Courier New" pitchFamily="49" charset="0"/>
              </a:rPr>
              <a:t>      	</a:t>
            </a:r>
            <a:r>
              <a:rPr lang="en-US" sz="1400" b="0" i="0" dirty="0" err="1">
                <a:latin typeface="Courier New" pitchFamily="49" charset="0"/>
              </a:rPr>
              <a:t>strerror</a:t>
            </a:r>
            <a:r>
              <a:rPr lang="en-US" sz="1400" b="0" i="0" dirty="0">
                <a:latin typeface="Courier New" pitchFamily="49" charset="0"/>
              </a:rPr>
              <a:t>    	_</a:t>
            </a:r>
            <a:r>
              <a:rPr lang="en-US" sz="1400" b="0" i="0" dirty="0" err="1">
                <a:latin typeface="Courier New" pitchFamily="49" charset="0"/>
              </a:rPr>
              <a:t>strerror</a:t>
            </a:r>
            <a:r>
              <a:rPr lang="en-US" sz="1400" b="0" i="0" dirty="0">
                <a:latin typeface="Courier New" pitchFamily="49" charset="0"/>
              </a:rPr>
              <a:t>   	</a:t>
            </a:r>
            <a:r>
              <a:rPr lang="en-US" sz="1400" b="0" i="0" dirty="0" err="1">
                <a:latin typeface="Courier New" pitchFamily="49" charset="0"/>
              </a:rPr>
              <a:t>tempnam</a:t>
            </a:r>
            <a:r>
              <a:rPr lang="en-US" sz="1400" b="0" i="0" dirty="0">
                <a:latin typeface="Courier New" pitchFamily="49" charset="0"/>
              </a:rPr>
              <a:t>    	</a:t>
            </a:r>
            <a:r>
              <a:rPr lang="en-US" sz="1400" b="0" i="0" dirty="0" err="1">
                <a:latin typeface="Courier New" pitchFamily="49" charset="0"/>
              </a:rPr>
              <a:t>tmpfile</a:t>
            </a:r>
            <a:endParaRPr lang="en-US" sz="1400" b="0" i="0" dirty="0">
              <a:latin typeface="Courier New" pitchFamily="49" charset="0"/>
            </a:endParaRPr>
          </a:p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400" b="0" i="0" dirty="0">
                <a:latin typeface="Courier New" pitchFamily="49" charset="0"/>
              </a:rPr>
              <a:t>	</a:t>
            </a:r>
            <a:r>
              <a:rPr lang="en-US" sz="1400" b="0" i="0" dirty="0" err="1">
                <a:latin typeface="Courier New" pitchFamily="49" charset="0"/>
              </a:rPr>
              <a:t>tmpnam</a:t>
            </a:r>
            <a:r>
              <a:rPr lang="en-US" sz="1400" b="0" i="0" dirty="0">
                <a:latin typeface="Courier New" pitchFamily="49" charset="0"/>
              </a:rPr>
              <a:t>      	</a:t>
            </a:r>
            <a:r>
              <a:rPr lang="en-US" sz="1400" b="0" i="0" dirty="0" err="1">
                <a:latin typeface="Courier New" pitchFamily="49" charset="0"/>
              </a:rPr>
              <a:t>ungetc</a:t>
            </a:r>
            <a:r>
              <a:rPr lang="en-US" sz="1400" b="0" i="0" dirty="0">
                <a:latin typeface="Courier New" pitchFamily="49" charset="0"/>
              </a:rPr>
              <a:t>      	unlink      	</a:t>
            </a:r>
            <a:r>
              <a:rPr lang="en-US" sz="1400" b="0" i="0" dirty="0" err="1">
                <a:latin typeface="Courier New" pitchFamily="49" charset="0"/>
              </a:rPr>
              <a:t>vfprintf</a:t>
            </a:r>
            <a:r>
              <a:rPr lang="en-US" sz="1400" b="0" i="0" dirty="0">
                <a:latin typeface="Courier New" pitchFamily="49" charset="0"/>
              </a:rPr>
              <a:t>    	</a:t>
            </a:r>
            <a:r>
              <a:rPr lang="en-US" sz="1400" b="0" i="0" dirty="0" err="1">
                <a:latin typeface="Courier New" pitchFamily="49" charset="0"/>
              </a:rPr>
              <a:t>vfscanf</a:t>
            </a:r>
            <a:r>
              <a:rPr lang="en-US" sz="1400" b="0" i="0" dirty="0">
                <a:latin typeface="Courier New" pitchFamily="49" charset="0"/>
              </a:rPr>
              <a:t>    	</a:t>
            </a:r>
            <a:r>
              <a:rPr lang="en-US" sz="1400" b="0" i="0" dirty="0" err="1">
                <a:latin typeface="Courier New" pitchFamily="49" charset="0"/>
              </a:rPr>
              <a:t>vprintf</a:t>
            </a:r>
            <a:endParaRPr lang="en-US" sz="1400" b="0" i="0" dirty="0">
              <a:latin typeface="Courier New" pitchFamily="49" charset="0"/>
            </a:endParaRPr>
          </a:p>
          <a:p>
            <a:pPr eaLnBrk="1" hangingPunct="1">
              <a:tabLst>
                <a:tab pos="261938" algn="l"/>
                <a:tab pos="1074738" algn="l"/>
                <a:tab pos="1349375" algn="l"/>
                <a:tab pos="1524000" algn="l"/>
                <a:tab pos="1973263" algn="l"/>
                <a:tab pos="2684463" algn="l"/>
                <a:tab pos="3948113" algn="l"/>
                <a:tab pos="5195888" algn="l"/>
                <a:tab pos="5472113" algn="l"/>
                <a:tab pos="6459538" algn="l"/>
              </a:tabLst>
            </a:pPr>
            <a:r>
              <a:rPr lang="en-US" sz="1400" b="0" i="0" dirty="0">
                <a:latin typeface="Courier New" pitchFamily="49" charset="0"/>
              </a:rPr>
              <a:t>	</a:t>
            </a:r>
            <a:r>
              <a:rPr lang="en-US" sz="1400" b="0" i="0" dirty="0" err="1">
                <a:latin typeface="Courier New" pitchFamily="49" charset="0"/>
              </a:rPr>
              <a:t>vscanf</a:t>
            </a:r>
            <a:r>
              <a:rPr lang="en-US" sz="1400" b="0" i="0" dirty="0">
                <a:latin typeface="Courier New" pitchFamily="49" charset="0"/>
              </a:rPr>
              <a:t>      	</a:t>
            </a:r>
            <a:r>
              <a:rPr lang="en-US" sz="1400" b="0" i="0" dirty="0" err="1">
                <a:latin typeface="Courier New" pitchFamily="49" charset="0"/>
              </a:rPr>
              <a:t>vsprintf</a:t>
            </a:r>
            <a:r>
              <a:rPr lang="en-US" sz="1400" b="0" i="0" dirty="0">
                <a:latin typeface="Courier New" pitchFamily="49" charset="0"/>
              </a:rPr>
              <a:t>    	</a:t>
            </a:r>
            <a:r>
              <a:rPr lang="en-US" sz="1400" b="0" i="0" dirty="0" err="1">
                <a:latin typeface="Courier New" pitchFamily="49" charset="0"/>
              </a:rPr>
              <a:t>vsscanf</a:t>
            </a:r>
            <a:endParaRPr lang="en-US" sz="1400" b="0" i="0" dirty="0">
              <a:latin typeface="Courier New" pitchFamily="49" charset="0"/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500034" y="1142984"/>
            <a:ext cx="5545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0" dirty="0" err="1">
                <a:latin typeface="Tahoma" pitchFamily="34" charset="0"/>
              </a:rPr>
              <a:t>Fungsi</a:t>
            </a:r>
            <a:r>
              <a:rPr lang="en-US" sz="1600" i="0" dirty="0">
                <a:latin typeface="Tahoma" pitchFamily="34" charset="0"/>
              </a:rPr>
              <a:t> yang </a:t>
            </a:r>
            <a:r>
              <a:rPr lang="en-US" sz="1600" i="0" dirty="0" err="1">
                <a:latin typeface="Tahoma" pitchFamily="34" charset="0"/>
              </a:rPr>
              <a:t>didellarasikan</a:t>
            </a:r>
            <a:r>
              <a:rPr lang="en-US" sz="1600" i="0" dirty="0">
                <a:latin typeface="Tahoma" pitchFamily="34" charset="0"/>
              </a:rPr>
              <a:t> </a:t>
            </a:r>
            <a:r>
              <a:rPr lang="en-US" sz="1600" i="0" dirty="0" err="1">
                <a:latin typeface="Tahoma" pitchFamily="34" charset="0"/>
              </a:rPr>
              <a:t>pada</a:t>
            </a:r>
            <a:r>
              <a:rPr lang="en-US" sz="1600" i="0" dirty="0">
                <a:latin typeface="Tahoma" pitchFamily="34" charset="0"/>
              </a:rPr>
              <a:t> library : </a:t>
            </a:r>
            <a:r>
              <a:rPr lang="en-US" sz="1600" b="0" i="0" dirty="0" err="1">
                <a:latin typeface="Courier New" pitchFamily="49" charset="0"/>
              </a:rPr>
              <a:t>stdio.h</a:t>
            </a:r>
            <a:endParaRPr lang="en-US" sz="1600" b="0" i="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500034" y="571480"/>
            <a:ext cx="6121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0" dirty="0" err="1">
                <a:latin typeface="Tahoma" pitchFamily="34" charset="0"/>
              </a:rPr>
              <a:t>Fungsi</a:t>
            </a:r>
            <a:r>
              <a:rPr lang="en-US" sz="1600" i="0" dirty="0">
                <a:latin typeface="Tahoma" pitchFamily="34" charset="0"/>
              </a:rPr>
              <a:t> yang </a:t>
            </a:r>
            <a:r>
              <a:rPr lang="en-US" sz="1600" i="0" dirty="0" err="1">
                <a:latin typeface="Tahoma" pitchFamily="34" charset="0"/>
              </a:rPr>
              <a:t>dideklarasikan</a:t>
            </a:r>
            <a:r>
              <a:rPr lang="en-US" sz="1600" i="0" dirty="0">
                <a:latin typeface="Tahoma" pitchFamily="34" charset="0"/>
              </a:rPr>
              <a:t> </a:t>
            </a:r>
            <a:r>
              <a:rPr lang="en-US" sz="1600" i="0" dirty="0" err="1">
                <a:latin typeface="Tahoma" pitchFamily="34" charset="0"/>
              </a:rPr>
              <a:t>pada</a:t>
            </a:r>
            <a:r>
              <a:rPr lang="en-US" sz="1600" i="0" dirty="0">
                <a:latin typeface="Tahoma" pitchFamily="34" charset="0"/>
              </a:rPr>
              <a:t> library : </a:t>
            </a:r>
            <a:r>
              <a:rPr lang="en-US" sz="1600" b="0" i="0" dirty="0" err="1">
                <a:latin typeface="Courier New" pitchFamily="49" charset="0"/>
              </a:rPr>
              <a:t>conio.h</a:t>
            </a:r>
            <a:endParaRPr lang="en-US" sz="1600" b="0" i="0" dirty="0">
              <a:latin typeface="Courier New" pitchFamily="49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571472" y="1142984"/>
            <a:ext cx="7775575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200" b="0" i="0" dirty="0">
                <a:latin typeface="Tahoma" pitchFamily="34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cgets</a:t>
            </a:r>
            <a:r>
              <a:rPr lang="en-US" sz="1600" b="0" i="0" dirty="0">
                <a:latin typeface="Courier New" pitchFamily="49" charset="0"/>
              </a:rPr>
              <a:t>            	</a:t>
            </a:r>
            <a:r>
              <a:rPr lang="en-US" sz="1600" b="0" i="0" dirty="0" err="1">
                <a:latin typeface="Courier New" pitchFamily="49" charset="0"/>
              </a:rPr>
              <a:t>clreol</a:t>
            </a:r>
            <a:r>
              <a:rPr lang="en-US" sz="1600" b="0" i="0" dirty="0">
                <a:latin typeface="Courier New" pitchFamily="49" charset="0"/>
              </a:rPr>
              <a:t>           	</a:t>
            </a:r>
            <a:r>
              <a:rPr lang="en-US" sz="1600" b="0" i="0" dirty="0" err="1">
                <a:latin typeface="Courier New" pitchFamily="49" charset="0"/>
              </a:rPr>
              <a:t>clrscr</a:t>
            </a:r>
            <a:r>
              <a:rPr lang="en-US" sz="1600" b="0" i="0" dirty="0">
                <a:latin typeface="Courier New" pitchFamily="49" charset="0"/>
              </a:rPr>
              <a:t>           	</a:t>
            </a:r>
            <a:r>
              <a:rPr lang="en-US" sz="1600" b="0" i="0" dirty="0" err="1">
                <a:latin typeface="Courier New" pitchFamily="49" charset="0"/>
              </a:rPr>
              <a:t>cprintf</a:t>
            </a:r>
            <a:r>
              <a:rPr lang="en-US" sz="1600" b="0" i="0" dirty="0">
                <a:latin typeface="Courier New" pitchFamily="49" charset="0"/>
              </a:rPr>
              <a:t>		</a:t>
            </a: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600" b="0" i="0" dirty="0">
                <a:latin typeface="Courier New" pitchFamily="49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cputs</a:t>
            </a:r>
            <a:r>
              <a:rPr lang="en-US" sz="1600" b="0" i="0" dirty="0">
                <a:latin typeface="Courier New" pitchFamily="49" charset="0"/>
              </a:rPr>
              <a:t>            	</a:t>
            </a:r>
            <a:r>
              <a:rPr lang="en-US" sz="1600" b="0" i="0" dirty="0" err="1">
                <a:latin typeface="Courier New" pitchFamily="49" charset="0"/>
              </a:rPr>
              <a:t>cscanf</a:t>
            </a:r>
            <a:r>
              <a:rPr lang="en-US" sz="1600" b="0" i="0" dirty="0">
                <a:latin typeface="Courier New" pitchFamily="49" charset="0"/>
              </a:rPr>
              <a:t>           	</a:t>
            </a:r>
            <a:r>
              <a:rPr lang="en-US" sz="1600" b="0" i="0" dirty="0" err="1">
                <a:latin typeface="Courier New" pitchFamily="49" charset="0"/>
              </a:rPr>
              <a:t>delline</a:t>
            </a:r>
            <a:r>
              <a:rPr lang="en-US" sz="1600" b="0" i="0" dirty="0">
                <a:latin typeface="Courier New" pitchFamily="49" charset="0"/>
              </a:rPr>
              <a:t>          	</a:t>
            </a:r>
            <a:r>
              <a:rPr lang="en-US" sz="1600" b="0" i="0" dirty="0" err="1">
                <a:latin typeface="Courier New" pitchFamily="49" charset="0"/>
              </a:rPr>
              <a:t>getch</a:t>
            </a:r>
            <a:endParaRPr lang="en-US" sz="1600" b="0" i="0" dirty="0">
              <a:latin typeface="Courier New" pitchFamily="49" charset="0"/>
            </a:endParaRP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600" b="0" i="0" dirty="0">
                <a:latin typeface="Courier New" pitchFamily="49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getche</a:t>
            </a:r>
            <a:r>
              <a:rPr lang="en-US" sz="1600" b="0" i="0" dirty="0">
                <a:latin typeface="Courier New" pitchFamily="49" charset="0"/>
              </a:rPr>
              <a:t>          	</a:t>
            </a:r>
            <a:r>
              <a:rPr lang="en-US" sz="1600" b="0" i="0" dirty="0" err="1">
                <a:latin typeface="Courier New" pitchFamily="49" charset="0"/>
              </a:rPr>
              <a:t>getpass</a:t>
            </a:r>
            <a:r>
              <a:rPr lang="en-US" sz="1600" b="0" i="0" dirty="0">
                <a:latin typeface="Courier New" pitchFamily="49" charset="0"/>
              </a:rPr>
              <a:t>          	</a:t>
            </a:r>
            <a:r>
              <a:rPr lang="en-US" sz="1600" b="0" i="0" dirty="0" err="1">
                <a:latin typeface="Courier New" pitchFamily="49" charset="0"/>
              </a:rPr>
              <a:t>gettext</a:t>
            </a:r>
            <a:r>
              <a:rPr lang="en-US" sz="1600" b="0" i="0" dirty="0">
                <a:latin typeface="Courier New" pitchFamily="49" charset="0"/>
              </a:rPr>
              <a:t>          	</a:t>
            </a:r>
            <a:r>
              <a:rPr lang="en-US" sz="1600" b="0" i="0" dirty="0" err="1">
                <a:latin typeface="Courier New" pitchFamily="49" charset="0"/>
              </a:rPr>
              <a:t>gettextinfo</a:t>
            </a:r>
            <a:endParaRPr lang="en-US" sz="1600" b="0" i="0" dirty="0">
              <a:latin typeface="Courier New" pitchFamily="49" charset="0"/>
            </a:endParaRP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600" b="0" i="0" dirty="0">
                <a:latin typeface="Courier New" pitchFamily="49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gotoxy</a:t>
            </a:r>
            <a:r>
              <a:rPr lang="en-US" sz="1600" b="0" i="0" dirty="0">
                <a:latin typeface="Courier New" pitchFamily="49" charset="0"/>
              </a:rPr>
              <a:t>           	</a:t>
            </a:r>
            <a:r>
              <a:rPr lang="en-US" sz="1600" b="0" i="0" dirty="0" err="1">
                <a:latin typeface="Courier New" pitchFamily="49" charset="0"/>
              </a:rPr>
              <a:t>highvideo</a:t>
            </a:r>
            <a:r>
              <a:rPr lang="en-US" sz="1600" b="0" i="0" dirty="0">
                <a:latin typeface="Courier New" pitchFamily="49" charset="0"/>
              </a:rPr>
              <a:t>        	</a:t>
            </a:r>
            <a:r>
              <a:rPr lang="en-US" sz="1600" b="0" i="0" dirty="0" err="1">
                <a:latin typeface="Courier New" pitchFamily="49" charset="0"/>
              </a:rPr>
              <a:t>insline</a:t>
            </a:r>
            <a:r>
              <a:rPr lang="en-US" sz="1600" b="0" i="0" dirty="0">
                <a:latin typeface="Courier New" pitchFamily="49" charset="0"/>
              </a:rPr>
              <a:t>          	</a:t>
            </a:r>
            <a:r>
              <a:rPr lang="en-US" sz="1600" b="0" i="0" dirty="0" err="1">
                <a:latin typeface="Courier New" pitchFamily="49" charset="0"/>
              </a:rPr>
              <a:t>inp</a:t>
            </a:r>
            <a:endParaRPr lang="en-US" sz="1600" b="0" i="0" dirty="0">
              <a:latin typeface="Courier New" pitchFamily="49" charset="0"/>
            </a:endParaRP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600" b="0" i="0" dirty="0">
                <a:latin typeface="Courier New" pitchFamily="49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inport</a:t>
            </a:r>
            <a:r>
              <a:rPr lang="en-US" sz="1600" b="0" i="0" dirty="0">
                <a:latin typeface="Courier New" pitchFamily="49" charset="0"/>
              </a:rPr>
              <a:t>           	</a:t>
            </a:r>
            <a:r>
              <a:rPr lang="en-US" sz="1600" b="0" i="0" dirty="0" err="1">
                <a:latin typeface="Courier New" pitchFamily="49" charset="0"/>
              </a:rPr>
              <a:t>inportb</a:t>
            </a:r>
            <a:r>
              <a:rPr lang="en-US" sz="1600" b="0" i="0" dirty="0">
                <a:latin typeface="Courier New" pitchFamily="49" charset="0"/>
              </a:rPr>
              <a:t>          	</a:t>
            </a:r>
            <a:r>
              <a:rPr lang="en-US" sz="1600" b="0" i="0" dirty="0" err="1">
                <a:latin typeface="Courier New" pitchFamily="49" charset="0"/>
              </a:rPr>
              <a:t>inpw</a:t>
            </a:r>
            <a:r>
              <a:rPr lang="en-US" sz="1600" b="0" i="0" dirty="0">
                <a:latin typeface="Courier New" pitchFamily="49" charset="0"/>
              </a:rPr>
              <a:t>             	</a:t>
            </a:r>
            <a:r>
              <a:rPr lang="en-US" sz="1600" b="0" i="0" dirty="0" err="1">
                <a:latin typeface="Courier New" pitchFamily="49" charset="0"/>
              </a:rPr>
              <a:t>kbhit</a:t>
            </a:r>
            <a:endParaRPr lang="en-US" sz="1600" b="0" i="0" dirty="0">
              <a:latin typeface="Courier New" pitchFamily="49" charset="0"/>
            </a:endParaRP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600" b="0" i="0" dirty="0">
                <a:latin typeface="Courier New" pitchFamily="49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lowvideo</a:t>
            </a:r>
            <a:r>
              <a:rPr lang="en-US" sz="1600" b="0" i="0" dirty="0">
                <a:latin typeface="Courier New" pitchFamily="49" charset="0"/>
              </a:rPr>
              <a:t>         	</a:t>
            </a:r>
            <a:r>
              <a:rPr lang="en-US" sz="1600" b="0" i="0" dirty="0" err="1">
                <a:latin typeface="Courier New" pitchFamily="49" charset="0"/>
              </a:rPr>
              <a:t>movetext</a:t>
            </a:r>
            <a:r>
              <a:rPr lang="en-US" sz="1600" b="0" i="0" dirty="0">
                <a:latin typeface="Courier New" pitchFamily="49" charset="0"/>
              </a:rPr>
              <a:t>         	</a:t>
            </a:r>
            <a:r>
              <a:rPr lang="en-US" sz="1600" b="0" i="0" dirty="0" err="1">
                <a:latin typeface="Courier New" pitchFamily="49" charset="0"/>
              </a:rPr>
              <a:t>normvideo</a:t>
            </a:r>
            <a:r>
              <a:rPr lang="en-US" sz="1600" b="0" i="0" dirty="0">
                <a:latin typeface="Courier New" pitchFamily="49" charset="0"/>
              </a:rPr>
              <a:t>     	</a:t>
            </a:r>
            <a:r>
              <a:rPr lang="en-US" sz="1600" b="0" i="0" dirty="0" err="1">
                <a:latin typeface="Courier New" pitchFamily="49" charset="0"/>
              </a:rPr>
              <a:t>outp</a:t>
            </a:r>
            <a:endParaRPr lang="en-US" sz="1600" b="0" i="0" dirty="0">
              <a:latin typeface="Courier New" pitchFamily="49" charset="0"/>
            </a:endParaRP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600" b="0" i="0" dirty="0">
                <a:latin typeface="Courier New" pitchFamily="49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outport</a:t>
            </a:r>
            <a:r>
              <a:rPr lang="en-US" sz="1600" b="0" i="0" dirty="0">
                <a:latin typeface="Courier New" pitchFamily="49" charset="0"/>
              </a:rPr>
              <a:t>          	</a:t>
            </a:r>
            <a:r>
              <a:rPr lang="en-US" sz="1600" b="0" i="0" dirty="0" err="1">
                <a:latin typeface="Courier New" pitchFamily="49" charset="0"/>
              </a:rPr>
              <a:t>outportb</a:t>
            </a:r>
            <a:r>
              <a:rPr lang="en-US" sz="1600" b="0" i="0" dirty="0">
                <a:latin typeface="Courier New" pitchFamily="49" charset="0"/>
              </a:rPr>
              <a:t>         	</a:t>
            </a:r>
            <a:r>
              <a:rPr lang="en-US" sz="1600" b="0" i="0" dirty="0" err="1">
                <a:latin typeface="Courier New" pitchFamily="49" charset="0"/>
              </a:rPr>
              <a:t>outpw</a:t>
            </a:r>
            <a:r>
              <a:rPr lang="en-US" sz="1600" b="0" i="0" dirty="0">
                <a:latin typeface="Courier New" pitchFamily="49" charset="0"/>
              </a:rPr>
              <a:t>           	</a:t>
            </a:r>
            <a:r>
              <a:rPr lang="en-US" sz="1600" b="0" i="0" dirty="0" err="1">
                <a:latin typeface="Courier New" pitchFamily="49" charset="0"/>
              </a:rPr>
              <a:t>putch</a:t>
            </a:r>
            <a:endParaRPr lang="en-US" sz="1600" b="0" i="0" dirty="0">
              <a:latin typeface="Courier New" pitchFamily="49" charset="0"/>
            </a:endParaRP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600" b="0" i="0" dirty="0">
                <a:latin typeface="Courier New" pitchFamily="49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puttext</a:t>
            </a:r>
            <a:r>
              <a:rPr lang="en-US" sz="1600" b="0" i="0" dirty="0">
                <a:latin typeface="Courier New" pitchFamily="49" charset="0"/>
              </a:rPr>
              <a:t>          	_</a:t>
            </a:r>
            <a:r>
              <a:rPr lang="en-US" sz="1600" b="0" i="0" dirty="0" err="1">
                <a:latin typeface="Courier New" pitchFamily="49" charset="0"/>
              </a:rPr>
              <a:t>setcursortype</a:t>
            </a:r>
            <a:r>
              <a:rPr lang="en-US" sz="1600" b="0" i="0" dirty="0">
                <a:latin typeface="Courier New" pitchFamily="49" charset="0"/>
              </a:rPr>
              <a:t>   	</a:t>
            </a:r>
            <a:r>
              <a:rPr lang="en-US" sz="1600" b="0" i="0" dirty="0" err="1">
                <a:latin typeface="Courier New" pitchFamily="49" charset="0"/>
              </a:rPr>
              <a:t>textattr</a:t>
            </a:r>
            <a:r>
              <a:rPr lang="en-US" sz="1600" b="0" i="0" dirty="0">
                <a:latin typeface="Courier New" pitchFamily="49" charset="0"/>
              </a:rPr>
              <a:t>         	</a:t>
            </a:r>
            <a:r>
              <a:rPr lang="en-US" sz="1600" b="0" i="0" dirty="0" err="1">
                <a:latin typeface="Courier New" pitchFamily="49" charset="0"/>
              </a:rPr>
              <a:t>textbackground</a:t>
            </a:r>
            <a:endParaRPr lang="en-US" sz="1600" b="0" i="0" dirty="0">
              <a:latin typeface="Courier New" pitchFamily="49" charset="0"/>
            </a:endParaRP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600" b="0" i="0" dirty="0">
                <a:latin typeface="Courier New" pitchFamily="49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textcolor</a:t>
            </a:r>
            <a:r>
              <a:rPr lang="en-US" sz="1600" b="0" i="0" dirty="0">
                <a:latin typeface="Courier New" pitchFamily="49" charset="0"/>
              </a:rPr>
              <a:t>        	</a:t>
            </a:r>
            <a:r>
              <a:rPr lang="en-US" sz="1600" b="0" i="0" dirty="0" err="1">
                <a:latin typeface="Courier New" pitchFamily="49" charset="0"/>
              </a:rPr>
              <a:t>textmode</a:t>
            </a:r>
            <a:r>
              <a:rPr lang="en-US" sz="1600" b="0" i="0" dirty="0">
                <a:latin typeface="Courier New" pitchFamily="49" charset="0"/>
              </a:rPr>
              <a:t>         	</a:t>
            </a:r>
            <a:r>
              <a:rPr lang="en-US" sz="1600" b="0" i="0" dirty="0" err="1">
                <a:latin typeface="Courier New" pitchFamily="49" charset="0"/>
              </a:rPr>
              <a:t>ungetch</a:t>
            </a:r>
            <a:r>
              <a:rPr lang="en-US" sz="1600" b="0" i="0" dirty="0">
                <a:latin typeface="Courier New" pitchFamily="49" charset="0"/>
              </a:rPr>
              <a:t>        	</a:t>
            </a:r>
            <a:r>
              <a:rPr lang="en-US" sz="1600" b="0" i="0" dirty="0" err="1">
                <a:latin typeface="Courier New" pitchFamily="49" charset="0"/>
              </a:rPr>
              <a:t>wherex</a:t>
            </a:r>
            <a:endParaRPr lang="en-US" sz="1600" b="0" i="0" dirty="0">
              <a:latin typeface="Courier New" pitchFamily="49" charset="0"/>
            </a:endParaRP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r>
              <a:rPr lang="en-US" sz="1600" b="0" i="0" dirty="0">
                <a:latin typeface="Courier New" pitchFamily="49" charset="0"/>
              </a:rPr>
              <a:t>	</a:t>
            </a:r>
            <a:r>
              <a:rPr lang="en-US" sz="1600" b="0" i="0" dirty="0" err="1">
                <a:latin typeface="Courier New" pitchFamily="49" charset="0"/>
              </a:rPr>
              <a:t>wherey</a:t>
            </a:r>
            <a:r>
              <a:rPr lang="en-US" sz="1600" b="0" i="0" dirty="0">
                <a:latin typeface="Courier New" pitchFamily="49" charset="0"/>
              </a:rPr>
              <a:t>           	window</a:t>
            </a:r>
          </a:p>
          <a:p>
            <a:pPr eaLnBrk="1" hangingPunct="1">
              <a:tabLst>
                <a:tab pos="174625" algn="l"/>
                <a:tab pos="1262063" algn="l"/>
                <a:tab pos="2057400" algn="l"/>
                <a:tab pos="3676650" algn="l"/>
                <a:tab pos="4305300" algn="l"/>
                <a:tab pos="5657850" algn="l"/>
              </a:tabLst>
            </a:pPr>
            <a:endParaRPr lang="en-US" sz="1600" b="0" i="0" dirty="0">
              <a:latin typeface="Courier New" pitchFamily="49" charset="0"/>
            </a:endParaRP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857224" y="6000768"/>
            <a:ext cx="73437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0" i="0" dirty="0">
                <a:latin typeface="Tahoma" pitchFamily="34" charset="0"/>
              </a:rPr>
              <a:t>Include-</a:t>
            </a:r>
            <a:r>
              <a:rPr lang="en-US" b="0" i="0" dirty="0" err="1">
                <a:latin typeface="Tahoma" pitchFamily="34" charset="0"/>
              </a:rPr>
              <a:t>kan</a:t>
            </a:r>
            <a:r>
              <a:rPr lang="en-US" b="0" i="0" dirty="0">
                <a:latin typeface="Tahoma" pitchFamily="34" charset="0"/>
              </a:rPr>
              <a:t> library </a:t>
            </a:r>
            <a:r>
              <a:rPr lang="en-US" b="0" i="0" dirty="0" err="1">
                <a:latin typeface="Tahoma" pitchFamily="34" charset="0"/>
              </a:rPr>
              <a:t>stdio.h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atau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conio.h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jika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di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dalam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kode</a:t>
            </a:r>
            <a:r>
              <a:rPr lang="en-US" b="0" i="0" dirty="0">
                <a:latin typeface="Tahoma" pitchFamily="34" charset="0"/>
              </a:rPr>
              <a:t> program </a:t>
            </a:r>
            <a:r>
              <a:rPr lang="en-US" b="0" i="0" dirty="0" err="1">
                <a:latin typeface="Tahoma" pitchFamily="34" charset="0"/>
              </a:rPr>
              <a:t>anda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membutuhkan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fungsi-fungsi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di</a:t>
            </a:r>
            <a:r>
              <a:rPr lang="en-US" b="0" i="0" dirty="0">
                <a:latin typeface="Tahoma" pitchFamily="34" charset="0"/>
              </a:rPr>
              <a:t> </a:t>
            </a:r>
            <a:r>
              <a:rPr lang="en-US" b="0" i="0" dirty="0" err="1">
                <a:latin typeface="Tahoma" pitchFamily="34" charset="0"/>
              </a:rPr>
              <a:t>atas</a:t>
            </a:r>
            <a:endParaRPr lang="en-US" b="0" i="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#include</a:t>
            </a:r>
            <a:r>
              <a:rPr lang="id-ID" sz="2400" dirty="0" smtClean="0"/>
              <a:t>&lt;</a:t>
            </a:r>
            <a:r>
              <a:rPr lang="en-US" sz="2400" dirty="0" err="1" smtClean="0"/>
              <a:t>stdio.h</a:t>
            </a:r>
            <a:r>
              <a:rPr lang="id-ID" sz="2400" dirty="0" smtClean="0"/>
              <a:t>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#include&lt;conio.h&gt;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#include&lt;iostream.h&gt;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void</a:t>
            </a:r>
            <a:r>
              <a:rPr lang="en-US" sz="2400" dirty="0" smtClean="0"/>
              <a:t> main()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{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f,g</a:t>
            </a:r>
            <a:r>
              <a:rPr lang="id-ID" sz="2400" dirty="0" smtClean="0"/>
              <a:t>,h</a:t>
            </a:r>
            <a:r>
              <a:rPr lang="en-US" sz="2400" dirty="0" smtClean="0"/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f=5;</a:t>
            </a:r>
            <a:endParaRPr lang="id-ID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   </a:t>
            </a:r>
            <a:r>
              <a:rPr lang="en-US" sz="2400" dirty="0" smtClean="0"/>
              <a:t>g=8;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h=</a:t>
            </a:r>
            <a:r>
              <a:rPr lang="en-US" sz="2400" dirty="0" err="1" smtClean="0"/>
              <a:t>f+g</a:t>
            </a:r>
            <a:r>
              <a:rPr lang="en-US" sz="2400" dirty="0" smtClean="0"/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cout&lt;&lt;</a:t>
            </a:r>
            <a:r>
              <a:rPr lang="en-US" sz="2400" dirty="0" smtClean="0"/>
              <a:t>“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Jumlahnya</a:t>
            </a:r>
            <a:r>
              <a:rPr lang="en-US" sz="2400" dirty="0" smtClean="0"/>
              <a:t> : ”</a:t>
            </a:r>
            <a:r>
              <a:rPr lang="id-ID" sz="2400" dirty="0" smtClean="0"/>
              <a:t>&lt;&lt;</a:t>
            </a:r>
            <a:r>
              <a:rPr lang="en-US" sz="2400" dirty="0" smtClean="0"/>
              <a:t>h</a:t>
            </a:r>
            <a:r>
              <a:rPr lang="id-ID" sz="2400" dirty="0" smtClean="0"/>
              <a:t>&lt;&lt;endl</a:t>
            </a:r>
            <a:r>
              <a:rPr lang="en-US" sz="2400" dirty="0" smtClean="0"/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getche</a:t>
            </a:r>
            <a:r>
              <a:rPr lang="en-US" sz="2400" dirty="0" smtClean="0"/>
              <a:t>();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}</a:t>
            </a:r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CONTOH PROGRAM SEDERHANA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#include</a:t>
            </a:r>
            <a:r>
              <a:rPr lang="id-ID" sz="2400" dirty="0" smtClean="0"/>
              <a:t>&lt;</a:t>
            </a:r>
            <a:r>
              <a:rPr lang="en-US" sz="2400" dirty="0" err="1" smtClean="0"/>
              <a:t>stdio.h</a:t>
            </a:r>
            <a:r>
              <a:rPr lang="id-ID" sz="2400" dirty="0" smtClean="0"/>
              <a:t>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#include&lt;conio.h&gt;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#include&lt;iostream.h&gt;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void</a:t>
            </a:r>
            <a:r>
              <a:rPr lang="en-US" sz="2400" dirty="0" smtClean="0"/>
              <a:t> main()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{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f,g</a:t>
            </a:r>
            <a:r>
              <a:rPr lang="id-ID" sz="2400" dirty="0" smtClean="0"/>
              <a:t>,h</a:t>
            </a:r>
            <a:r>
              <a:rPr lang="en-US" sz="2400" dirty="0" smtClean="0"/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cout&lt;&lt;“Masukan nilai </a:t>
            </a:r>
            <a:r>
              <a:rPr lang="en-US" sz="2400" dirty="0" smtClean="0"/>
              <a:t>f</a:t>
            </a:r>
            <a:r>
              <a:rPr lang="id-ID" sz="2400" dirty="0" smtClean="0"/>
              <a:t> : “;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   cin&gt;&gt;f;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   cout&lt;&lt;“Masukan nilai g : “;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 smtClean="0"/>
              <a:t>   cin&gt;&gt;g;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h=</a:t>
            </a:r>
            <a:r>
              <a:rPr lang="en-US" sz="2400" dirty="0" err="1" smtClean="0"/>
              <a:t>f+g</a:t>
            </a:r>
            <a:r>
              <a:rPr lang="en-US" sz="2400" dirty="0" smtClean="0"/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cout&lt;&lt;</a:t>
            </a:r>
            <a:r>
              <a:rPr lang="en-US" sz="2400" dirty="0" smtClean="0"/>
              <a:t>“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Jumlahnya</a:t>
            </a:r>
            <a:r>
              <a:rPr lang="en-US" sz="2400" dirty="0" smtClean="0"/>
              <a:t> : ”</a:t>
            </a:r>
            <a:r>
              <a:rPr lang="id-ID" sz="2400" dirty="0" smtClean="0"/>
              <a:t>&lt;&lt;</a:t>
            </a:r>
            <a:r>
              <a:rPr lang="en-US" sz="2400" dirty="0" smtClean="0"/>
              <a:t>h</a:t>
            </a:r>
            <a:r>
              <a:rPr lang="id-ID" sz="2400" dirty="0" smtClean="0"/>
              <a:t>&lt;&lt;endl</a:t>
            </a:r>
            <a:r>
              <a:rPr lang="en-US" sz="2400" dirty="0" smtClean="0"/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getche</a:t>
            </a:r>
            <a:r>
              <a:rPr lang="en-US" sz="2400" dirty="0" smtClean="0"/>
              <a:t>();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}</a:t>
            </a:r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CONTOH PROGRAM SEDERHANA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911</TotalTime>
  <Words>562</Words>
  <Application>Microsoft PowerPoint</Application>
  <PresentationFormat>On-screen Show (4:3)</PresentationFormat>
  <Paragraphs>156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BAHASA PEMROGRAMAN C++</vt:lpstr>
      <vt:lpstr>KEYWORD C</vt:lpstr>
      <vt:lpstr>KARAKTERISTIK C++</vt:lpstr>
      <vt:lpstr>STRUKTUR DASAR PROGRAM C++</vt:lpstr>
      <vt:lpstr>FORMAT PENULISAN DEKLARASI LIBRARY/HEADER</vt:lpstr>
      <vt:lpstr>LIBRARY HEADER stdio.h dan conio.h</vt:lpstr>
      <vt:lpstr>Slide 7</vt:lpstr>
      <vt:lpstr>CONTOH PROGRAM SEDERHANA</vt:lpstr>
      <vt:lpstr>CONTOH PROGRAM SEDERHANA</vt:lpstr>
      <vt:lpstr>ESCAPE SEQUENCE</vt:lpstr>
      <vt:lpstr>KONSTANTA</vt:lpstr>
      <vt:lpstr>Slide 12</vt:lpstr>
      <vt:lpstr>VARIABEL</vt:lpstr>
      <vt:lpstr>JENIS – JENIS VARIABEL</vt:lpstr>
    </vt:vector>
  </TitlesOfParts>
  <Company>YBMI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BAHASA PEMROGRAMAN C</dc:title>
  <dc:creator>JAYANUSA</dc:creator>
  <cp:lastModifiedBy>User</cp:lastModifiedBy>
  <cp:revision>194</cp:revision>
  <dcterms:created xsi:type="dcterms:W3CDTF">2004-04-05T14:25:01Z</dcterms:created>
  <dcterms:modified xsi:type="dcterms:W3CDTF">2020-10-04T08:01:02Z</dcterms:modified>
</cp:coreProperties>
</file>