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8" r:id="rId3"/>
    <p:sldId id="289" r:id="rId4"/>
    <p:sldId id="259" r:id="rId5"/>
    <p:sldId id="332" r:id="rId6"/>
    <p:sldId id="290" r:id="rId7"/>
    <p:sldId id="291" r:id="rId8"/>
    <p:sldId id="294" r:id="rId9"/>
    <p:sldId id="292" r:id="rId10"/>
    <p:sldId id="295" r:id="rId11"/>
    <p:sldId id="296" r:id="rId12"/>
    <p:sldId id="297" r:id="rId13"/>
    <p:sldId id="298" r:id="rId14"/>
    <p:sldId id="327" r:id="rId15"/>
    <p:sldId id="328" r:id="rId16"/>
    <p:sldId id="330" r:id="rId17"/>
    <p:sldId id="331" r:id="rId18"/>
    <p:sldId id="299" r:id="rId19"/>
    <p:sldId id="300" r:id="rId20"/>
    <p:sldId id="301" r:id="rId21"/>
    <p:sldId id="329" r:id="rId22"/>
    <p:sldId id="302" r:id="rId23"/>
    <p:sldId id="303" r:id="rId24"/>
    <p:sldId id="304" r:id="rId25"/>
    <p:sldId id="305" r:id="rId26"/>
    <p:sldId id="306" r:id="rId27"/>
    <p:sldId id="307" r:id="rId28"/>
    <p:sldId id="308" r:id="rId29"/>
    <p:sldId id="309" r:id="rId30"/>
    <p:sldId id="310" r:id="rId31"/>
    <p:sldId id="311" r:id="rId32"/>
    <p:sldId id="326"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33" r:id="rId47"/>
    <p:sldId id="334" r:id="rId48"/>
    <p:sldId id="335" r:id="rId49"/>
    <p:sldId id="336" r:id="rId50"/>
    <p:sldId id="337" r:id="rId51"/>
    <p:sldId id="338" r:id="rId52"/>
    <p:sldId id="325" r:id="rId53"/>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BB0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6E3A13-7954-48EA-B35E-647B952ED53B}" type="datetimeFigureOut">
              <a:rPr lang="en-US" smtClean="0"/>
              <a:pPr/>
              <a:t>10/4/2020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534EA0-3660-46F5-90F0-C19B35245C87}" type="slidenum">
              <a:rPr lang="en-US" smtClean="0"/>
              <a:pPr/>
              <a:t>‹#›</a:t>
            </a:fld>
            <a:endParaRPr lang="en-US"/>
          </a:p>
        </p:txBody>
      </p:sp>
    </p:spTree>
    <p:extLst>
      <p:ext uri="{BB962C8B-B14F-4D97-AF65-F5344CB8AC3E}">
        <p14:creationId xmlns:p14="http://schemas.microsoft.com/office/powerpoint/2010/main" val="4205986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411FD-F43C-4FF7-B995-F1761E0439FC}" type="datetimeFigureOut">
              <a:rPr lang="en-US" smtClean="0"/>
              <a:pPr/>
              <a:t>10/4/2020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24623246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2604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D2122-21FE-4098-A6B0-6F9F360AD440}" type="slidenum">
              <a:rPr lang="en-US"/>
              <a:pPr/>
              <a:t>31</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254330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12952-07F9-440C-A4A2-B9EDC9D1244B}" type="slidenum">
              <a:rPr lang="en-US"/>
              <a:pPr/>
              <a:t>33</a:t>
            </a:fld>
            <a:endParaRPr lang="en-US"/>
          </a:p>
        </p:txBody>
      </p:sp>
      <p:sp>
        <p:nvSpPr>
          <p:cNvPr id="328706" name="Rectangle 2"/>
          <p:cNvSpPr>
            <a:spLocks noRot="1" noChangeArrowheads="1" noTextEdit="1"/>
          </p:cNvSpPr>
          <p:nvPr>
            <p:ph type="sldImg"/>
          </p:nvPr>
        </p:nvSpPr>
        <p:spPr>
          <a:ln/>
        </p:spPr>
      </p:sp>
      <p:sp>
        <p:nvSpPr>
          <p:cNvPr id="328707"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373294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E4060-A450-490B-BF83-28C725A9B681}" type="slidenum">
              <a:rPr lang="en-US"/>
              <a:pPr/>
              <a:t>38</a:t>
            </a:fld>
            <a:endParaRPr lang="en-U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383554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4F1DE-08A5-4DFB-A399-ACA19862C7D9}" type="slidenum">
              <a:rPr lang="en-US"/>
              <a:pPr/>
              <a:t>39</a:t>
            </a:fld>
            <a:endParaRPr 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199154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93ECE-698C-4073-AEF1-AADDDAEFF09A}" type="slidenum">
              <a:rPr lang="en-US"/>
              <a:pPr/>
              <a:t>52</a:t>
            </a:fld>
            <a:endParaRPr lang="en-US"/>
          </a:p>
        </p:txBody>
      </p:sp>
      <p:sp>
        <p:nvSpPr>
          <p:cNvPr id="344066" name="Rectangle 2"/>
          <p:cNvSpPr>
            <a:spLocks noRot="1" noChangeArrowheads="1" noTextEdit="1"/>
          </p:cNvSpPr>
          <p:nvPr>
            <p:ph type="sldImg"/>
          </p:nvPr>
        </p:nvSpPr>
        <p:spPr>
          <a:ln/>
        </p:spPr>
      </p:sp>
      <p:sp>
        <p:nvSpPr>
          <p:cNvPr id="344067"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66925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55914-C2CB-45D9-BA92-48BA03800DAB}" type="slidenum">
              <a:rPr lang="en-US"/>
              <a:pPr/>
              <a:t>10</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18546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3A0FD-0F72-4722-8B31-B3101271A281}" type="slidenum">
              <a:rPr lang="en-US"/>
              <a:pPr/>
              <a:t>11</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272521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374C3-856E-4617-8C5A-219910E12E77}" type="slidenum">
              <a:rPr lang="en-US"/>
              <a:pPr/>
              <a:t>12</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150221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3B46A-1B94-44AB-9DD9-C8595BA89F11}" type="slidenum">
              <a:rPr lang="en-US"/>
              <a:pPr/>
              <a:t>18</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117983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D9D54-B0B5-4B58-9CB4-AC9CD2E39EE9}" type="slidenum">
              <a:rPr lang="en-US"/>
              <a:pPr/>
              <a:t>19</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123623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E1D15-599E-4765-A66D-5C7B0CA0453F}" type="slidenum">
              <a:rPr lang="en-US"/>
              <a:pPr/>
              <a:t>25</a:t>
            </a:fld>
            <a:endParaRPr lang="en-US"/>
          </a:p>
        </p:txBody>
      </p:sp>
      <p:sp>
        <p:nvSpPr>
          <p:cNvPr id="319490" name="Rectangle 2"/>
          <p:cNvSpPr>
            <a:spLocks noRot="1" noChangeArrowheads="1" noTextEdit="1"/>
          </p:cNvSpPr>
          <p:nvPr>
            <p:ph type="sldImg"/>
          </p:nvPr>
        </p:nvSpPr>
        <p:spPr>
          <a:ln/>
        </p:spPr>
      </p:sp>
      <p:sp>
        <p:nvSpPr>
          <p:cNvPr id="319491"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13984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FBEED-34C5-4557-92CB-A275F269235C}" type="slidenum">
              <a:rPr lang="en-US"/>
              <a:pPr/>
              <a:t>26</a:t>
            </a:fld>
            <a:endParaRPr lang="en-US"/>
          </a:p>
        </p:txBody>
      </p:sp>
      <p:sp>
        <p:nvSpPr>
          <p:cNvPr id="321538" name="Rectangle 2"/>
          <p:cNvSpPr>
            <a:spLocks noRot="1" noChangeArrowheads="1" noTextEdit="1"/>
          </p:cNvSpPr>
          <p:nvPr>
            <p:ph type="sldImg"/>
          </p:nvPr>
        </p:nvSpPr>
        <p:spPr>
          <a:ln/>
        </p:spPr>
      </p:sp>
      <p:sp>
        <p:nvSpPr>
          <p:cNvPr id="321539"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226597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F65EB-0394-4B8D-AE8B-A2FEE1E0B5E7}" type="slidenum">
              <a:rPr lang="en-US"/>
              <a:pPr/>
              <a:t>30</a:t>
            </a:fld>
            <a:endParaRPr 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a:xfrm>
            <a:off x="914400" y="4416425"/>
            <a:ext cx="5029200" cy="4183063"/>
          </a:xfrm>
        </p:spPr>
        <p:txBody>
          <a:bodyPr/>
          <a:lstStyle/>
          <a:p>
            <a:endParaRPr lang="id-ID"/>
          </a:p>
        </p:txBody>
      </p:sp>
    </p:spTree>
    <p:extLst>
      <p:ext uri="{BB962C8B-B14F-4D97-AF65-F5344CB8AC3E}">
        <p14:creationId xmlns:p14="http://schemas.microsoft.com/office/powerpoint/2010/main" val="163363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09600" y="1600200"/>
            <a:ext cx="79248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09600" y="3886200"/>
            <a:ext cx="79248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776F882-A9D2-481C-99BC-1DFCA6ACE742}" type="slidenum">
              <a:rPr lang="en-US"/>
              <a:pPr/>
              <a:t>‹#›</a:t>
            </a:fld>
            <a:endParaRPr lang="en-US"/>
          </a:p>
        </p:txBody>
      </p:sp>
    </p:spTree>
    <p:extLst>
      <p:ext uri="{BB962C8B-B14F-4D97-AF65-F5344CB8AC3E}">
        <p14:creationId xmlns:p14="http://schemas.microsoft.com/office/powerpoint/2010/main" val="429350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9BCDACC2-01EF-4D17-9596-8863724137BE}" type="slidenum">
              <a:rPr lang="en-US"/>
              <a:pPr/>
              <a:t>‹#›</a:t>
            </a:fld>
            <a:endParaRPr lang="en-US"/>
          </a:p>
        </p:txBody>
      </p:sp>
    </p:spTree>
    <p:extLst>
      <p:ext uri="{BB962C8B-B14F-4D97-AF65-F5344CB8AC3E}">
        <p14:creationId xmlns:p14="http://schemas.microsoft.com/office/powerpoint/2010/main" val="92566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4987A8F-E00A-4FE5-965A-917095025115}" type="slidenum">
              <a:rPr lang="en-US"/>
              <a:pPr/>
              <a:t>‹#›</a:t>
            </a:fld>
            <a:endParaRPr lang="en-US"/>
          </a:p>
        </p:txBody>
      </p:sp>
    </p:spTree>
    <p:extLst>
      <p:ext uri="{BB962C8B-B14F-4D97-AF65-F5344CB8AC3E}">
        <p14:creationId xmlns:p14="http://schemas.microsoft.com/office/powerpoint/2010/main" val="35427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14/2/2011</a:t>
            </a:r>
            <a:endParaRPr lang="en-US"/>
          </a:p>
        </p:txBody>
      </p:sp>
      <p:sp>
        <p:nvSpPr>
          <p:cNvPr id="6" name="Footer Placeholder 5"/>
          <p:cNvSpPr>
            <a:spLocks noGrp="1"/>
          </p:cNvSpPr>
          <p:nvPr>
            <p:ph type="ftr" sz="quarter" idx="11"/>
          </p:nvPr>
        </p:nvSpPr>
        <p:spPr/>
        <p:txBody>
          <a:bodyPr/>
          <a:lstStyle/>
          <a:p>
            <a:r>
              <a:rPr lang="en-US" smtClean="0"/>
              <a:t>Revisi 01 Design Grafis and Multimedia</a:t>
            </a:r>
            <a:endParaRPr lang="en-US"/>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14/2/2011</a:t>
            </a:r>
            <a:endParaRPr lang="en-US"/>
          </a:p>
        </p:txBody>
      </p:sp>
      <p:sp>
        <p:nvSpPr>
          <p:cNvPr id="8" name="Footer Placeholder 7"/>
          <p:cNvSpPr>
            <a:spLocks noGrp="1"/>
          </p:cNvSpPr>
          <p:nvPr>
            <p:ph type="ftr" sz="quarter" idx="11"/>
          </p:nvPr>
        </p:nvSpPr>
        <p:spPr/>
        <p:txBody>
          <a:bodyPr/>
          <a:lstStyle/>
          <a:p>
            <a:r>
              <a:rPr lang="en-US" smtClean="0"/>
              <a:t>Revisi 01 Design Grafis and Multimedia</a:t>
            </a:r>
            <a:endParaRPr lang="en-US"/>
          </a:p>
        </p:txBody>
      </p:sp>
      <p:sp>
        <p:nvSpPr>
          <p:cNvPr id="9" name="Slide Number Placeholder 8"/>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14/2/2011</a:t>
            </a:r>
            <a:endParaRPr lang="en-US"/>
          </a:p>
        </p:txBody>
      </p:sp>
      <p:sp>
        <p:nvSpPr>
          <p:cNvPr id="4" name="Footer Placeholder 3"/>
          <p:cNvSpPr>
            <a:spLocks noGrp="1"/>
          </p:cNvSpPr>
          <p:nvPr>
            <p:ph type="ftr" sz="quarter" idx="11"/>
          </p:nvPr>
        </p:nvSpPr>
        <p:spPr/>
        <p:txBody>
          <a:bodyPr/>
          <a:lstStyle/>
          <a:p>
            <a:r>
              <a:rPr lang="en-US" smtClean="0"/>
              <a:t>Revisi 01 Design Grafis and Multimedia</a:t>
            </a:r>
            <a:endParaRPr lang="en-US"/>
          </a:p>
        </p:txBody>
      </p:sp>
      <p:sp>
        <p:nvSpPr>
          <p:cNvPr id="5" name="Slide Number Placeholder 4"/>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14/2/2011</a:t>
            </a:r>
            <a:endParaRPr lang="en-US"/>
          </a:p>
        </p:txBody>
      </p:sp>
      <p:sp>
        <p:nvSpPr>
          <p:cNvPr id="3" name="Footer Placeholder 2"/>
          <p:cNvSpPr>
            <a:spLocks noGrp="1"/>
          </p:cNvSpPr>
          <p:nvPr>
            <p:ph type="ftr" sz="quarter" idx="11"/>
          </p:nvPr>
        </p:nvSpPr>
        <p:spPr/>
        <p:txBody>
          <a:bodyPr/>
          <a:lstStyle/>
          <a:p>
            <a:r>
              <a:rPr lang="en-US" smtClean="0"/>
              <a:t>Revisi 01 Design Grafis and Multimedia</a:t>
            </a:r>
            <a:endParaRPr lang="en-US"/>
          </a:p>
        </p:txBody>
      </p:sp>
      <p:sp>
        <p:nvSpPr>
          <p:cNvPr id="4" name="Slide Number Placeholder 3"/>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14/2/2011</a:t>
            </a:r>
            <a:endParaRPr lang="en-US"/>
          </a:p>
        </p:txBody>
      </p:sp>
      <p:sp>
        <p:nvSpPr>
          <p:cNvPr id="6" name="Footer Placeholder 5"/>
          <p:cNvSpPr>
            <a:spLocks noGrp="1"/>
          </p:cNvSpPr>
          <p:nvPr>
            <p:ph type="ftr" sz="quarter" idx="11"/>
          </p:nvPr>
        </p:nvSpPr>
        <p:spPr/>
        <p:txBody>
          <a:bodyPr/>
          <a:lstStyle/>
          <a:p>
            <a:r>
              <a:rPr lang="en-US" smtClean="0"/>
              <a:t>Revisi 01 Design Grafis and Multimedia</a:t>
            </a:r>
            <a:endParaRPr lang="en-US"/>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14/2/2011</a:t>
            </a:r>
            <a:endParaRPr lang="en-US"/>
          </a:p>
        </p:txBody>
      </p:sp>
      <p:sp>
        <p:nvSpPr>
          <p:cNvPr id="6" name="Footer Placeholder 5"/>
          <p:cNvSpPr>
            <a:spLocks noGrp="1"/>
          </p:cNvSpPr>
          <p:nvPr>
            <p:ph type="ftr" sz="quarter" idx="11"/>
          </p:nvPr>
        </p:nvSpPr>
        <p:spPr/>
        <p:txBody>
          <a:bodyPr/>
          <a:lstStyle/>
          <a:p>
            <a:r>
              <a:rPr lang="en-US" smtClean="0"/>
              <a:t>Revisi 01 Design Grafis and Multimedia</a:t>
            </a:r>
            <a:endParaRPr lang="en-US"/>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14/2/2011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Revisi 01 Design Grafis and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0A70C-902A-499B-8946-FDFF5F575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thruBlk="1"/>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wmf"/><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rPr>
              <a:t>ANALISIS DAN PERANCANGAN BERORIENTASI OBJEK</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endParaRPr>
          </a:p>
        </p:txBody>
      </p:sp>
      <p:pic>
        <p:nvPicPr>
          <p:cNvPr id="11" name="Picture 2" descr="D:\Picture\logo ibi small.gif"/>
          <p:cNvPicPr>
            <a:picLocks noChangeAspect="1" noChangeArrowheads="1"/>
          </p:cNvPicPr>
          <p:nvPr/>
        </p:nvPicPr>
        <p:blipFill>
          <a:blip r:embed="rId6"/>
          <a:srcRect/>
          <a:stretch>
            <a:fillRect/>
          </a:stretch>
        </p:blipFill>
        <p:spPr bwMode="auto">
          <a:xfrm>
            <a:off x="7715272" y="142852"/>
            <a:ext cx="1244319" cy="1244320"/>
          </a:xfrm>
          <a:prstGeom prst="rect">
            <a:avLst/>
          </a:prstGeom>
          <a:noFill/>
        </p:spPr>
      </p:pic>
      <p:sp>
        <p:nvSpPr>
          <p:cNvPr id="8" name="Date Placeholder 3"/>
          <p:cNvSpPr>
            <a:spLocks noGrp="1"/>
          </p:cNvSpPr>
          <p:nvPr>
            <p:ph type="dt" sz="half" idx="10"/>
          </p:nvPr>
        </p:nvSpPr>
        <p:spPr>
          <a:xfrm>
            <a:off x="457200" y="6356350"/>
            <a:ext cx="2133600" cy="365125"/>
          </a:xfrm>
        </p:spPr>
        <p:txBody>
          <a:bodyPr/>
          <a:lstStyle/>
          <a:p>
            <a:r>
              <a:rPr lang="en-US" smtClean="0"/>
              <a:t>14/2/2011</a:t>
            </a:r>
            <a:endParaRPr lang="en-US" dirty="0"/>
          </a:p>
        </p:txBody>
      </p:sp>
      <p:sp>
        <p:nvSpPr>
          <p:cNvPr id="9" name="Slide Number Placeholder 5"/>
          <p:cNvSpPr>
            <a:spLocks noGrp="1"/>
          </p:cNvSpPr>
          <p:nvPr>
            <p:ph type="sldNum" sz="quarter" idx="12"/>
          </p:nvPr>
        </p:nvSpPr>
        <p:spPr>
          <a:xfrm>
            <a:off x="6553200" y="6357958"/>
            <a:ext cx="2133600" cy="365125"/>
          </a:xfrm>
        </p:spPr>
        <p:txBody>
          <a:bodyPr/>
          <a:lstStyle/>
          <a:p>
            <a:fld id="{DA80A70C-902A-499B-8946-FDFF5F575613}" type="slidenum">
              <a:rPr lang="en-US" smtClean="0"/>
              <a:pPr/>
              <a:t>1</a:t>
            </a:fld>
            <a:endParaRPr lang="en-US" dirty="0"/>
          </a:p>
        </p:txBody>
      </p:sp>
      <p:sp>
        <p:nvSpPr>
          <p:cNvPr id="10" name="Footer Placeholder 4"/>
          <p:cNvSpPr>
            <a:spLocks noGrp="1"/>
          </p:cNvSpPr>
          <p:nvPr>
            <p:ph type="ftr" sz="quarter" idx="11"/>
          </p:nvPr>
        </p:nvSpPr>
        <p:spPr>
          <a:xfrm>
            <a:off x="3124200" y="6356350"/>
            <a:ext cx="2895600" cy="365125"/>
          </a:xfrm>
        </p:spPr>
        <p:txBody>
          <a:bodyPr/>
          <a:lstStyle/>
          <a:p>
            <a:r>
              <a:rPr lang="en-US" dirty="0" err="1" smtClean="0"/>
              <a:t>Revisi</a:t>
            </a:r>
            <a:r>
              <a:rPr lang="en-US" dirty="0" smtClean="0"/>
              <a:t> </a:t>
            </a:r>
            <a:r>
              <a:rPr lang="en-US" dirty="0" smtClean="0"/>
              <a:t>0</a:t>
            </a:r>
            <a:r>
              <a:rPr lang="id-ID" dirty="0" smtClean="0"/>
              <a:t>1</a:t>
            </a:r>
            <a:endParaRPr lang="en-US" dirty="0"/>
          </a:p>
        </p:txBody>
      </p:sp>
      <p:sp>
        <p:nvSpPr>
          <p:cNvPr id="7" name="Rectangle 6"/>
          <p:cNvSpPr/>
          <p:nvPr>
            <p:custDataLst>
              <p:tags r:id="rId2"/>
            </p:custDataLst>
          </p:nvPr>
        </p:nvSpPr>
        <p:spPr>
          <a:xfrm>
            <a:off x="-17711" y="465313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rPr>
              <a:t>PERTEMUAN 1 &amp; 2</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51B30B97-5A91-4ADE-BEE3-FA85ABE454D8}" type="slidenum">
              <a:rPr lang="en-US"/>
              <a:pPr/>
              <a:t>10</a:t>
            </a:fld>
            <a:endParaRPr lang="en-US"/>
          </a:p>
        </p:txBody>
      </p:sp>
      <p:pic>
        <p:nvPicPr>
          <p:cNvPr id="56327" name="Picture 7" descr="harry"/>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38400" y="3048000"/>
            <a:ext cx="6477000" cy="341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2" name="Rectangle 2"/>
          <p:cNvSpPr>
            <a:spLocks noGrp="1" noChangeArrowheads="1"/>
          </p:cNvSpPr>
          <p:nvPr>
            <p:ph type="title"/>
          </p:nvPr>
        </p:nvSpPr>
        <p:spPr/>
        <p:txBody>
          <a:bodyPr>
            <a:normAutofit fontScale="90000"/>
          </a:bodyPr>
          <a:lstStyle/>
          <a:p>
            <a:r>
              <a:rPr lang="en-US" sz="3200" b="1"/>
              <a:t>Why Object-Oriented?</a:t>
            </a:r>
            <a:r>
              <a:rPr lang="en-US" sz="3200"/>
              <a:t/>
            </a:r>
            <a:br>
              <a:rPr lang="en-US" sz="3200"/>
            </a:br>
            <a:r>
              <a:rPr lang="en-US" sz="2400"/>
              <a:t>- concepts and objects</a:t>
            </a:r>
          </a:p>
        </p:txBody>
      </p:sp>
      <p:sp>
        <p:nvSpPr>
          <p:cNvPr id="56325" name="Rectangle 5"/>
          <p:cNvSpPr>
            <a:spLocks noGrp="1" noChangeArrowheads="1"/>
          </p:cNvSpPr>
          <p:nvPr>
            <p:ph type="body" sz="half" idx="1"/>
          </p:nvPr>
        </p:nvSpPr>
        <p:spPr>
          <a:xfrm>
            <a:off x="609600" y="1371600"/>
            <a:ext cx="7924800" cy="4876800"/>
          </a:xfrm>
        </p:spPr>
        <p:txBody>
          <a:bodyPr/>
          <a:lstStyle/>
          <a:p>
            <a:pPr>
              <a:buFont typeface="Wingdings" panose="05000000000000000000" pitchFamily="2" charset="2"/>
              <a:buNone/>
            </a:pPr>
            <a:r>
              <a:rPr lang="en-US" sz="1600" b="1" i="1"/>
              <a:t>So, concepts are needed to bring order … into </a:t>
            </a:r>
          </a:p>
          <a:p>
            <a:pPr>
              <a:buFont typeface="Wingdings" panose="05000000000000000000" pitchFamily="2" charset="2"/>
              <a:buNone/>
            </a:pPr>
            <a:r>
              <a:rPr lang="en-US" sz="1800" b="1"/>
              <a:t>But, What is CONCEPT?</a:t>
            </a:r>
            <a:r>
              <a:rPr lang="en-US" b="1"/>
              <a:t> </a:t>
            </a:r>
            <a:r>
              <a:rPr lang="en-US" sz="1400"/>
              <a:t>[Martin &amp; Odell] [Novak, 1984, Cambridge University Press]</a:t>
            </a:r>
          </a:p>
          <a:p>
            <a:pPr>
              <a:buFont typeface="Wingdings" panose="05000000000000000000" pitchFamily="2" charset="2"/>
              <a:buNone/>
            </a:pPr>
            <a:r>
              <a:rPr lang="en-US" sz="1800" b="1" i="1"/>
              <a:t>Study of a first grade class</a:t>
            </a:r>
          </a:p>
          <a:p>
            <a:pPr>
              <a:buFont typeface="Wingdings" panose="05000000000000000000" pitchFamily="2" charset="2"/>
              <a:buNone/>
            </a:pPr>
            <a:r>
              <a:rPr lang="en-US" sz="1400" b="1" i="1"/>
              <a:t>      When given a list of concepts (water, salt water, Oceans,  Penguins,...),</a:t>
            </a:r>
          </a:p>
          <a:p>
            <a:pPr>
              <a:buFont typeface="Wingdings" panose="05000000000000000000" pitchFamily="2" charset="2"/>
              <a:buNone/>
            </a:pPr>
            <a:r>
              <a:rPr lang="en-US" sz="1400" b="1" i="1"/>
              <a:t>      Harry constructed a </a:t>
            </a:r>
            <a:r>
              <a:rPr lang="en-US" sz="1400" b="1" i="1">
                <a:solidFill>
                  <a:srgbClr val="FF00FF"/>
                </a:solidFill>
              </a:rPr>
              <a:t>concept diagram</a:t>
            </a:r>
            <a:r>
              <a:rPr lang="en-US" sz="1400" b="1" i="1"/>
              <a:t> through which he </a:t>
            </a:r>
            <a:r>
              <a:rPr lang="en-US" sz="1400" b="1" i="1">
                <a:solidFill>
                  <a:srgbClr val="FF00FF"/>
                </a:solidFill>
              </a:rPr>
              <a:t>understand</a:t>
            </a:r>
            <a:r>
              <a:rPr lang="en-US" sz="1400" b="1" i="1"/>
              <a:t>s his world and communicates meaning</a:t>
            </a:r>
            <a:endParaRPr lang="en-US" sz="1800" b="1" i="1">
              <a:solidFill>
                <a:srgbClr val="0000FF"/>
              </a:solidFill>
            </a:endParaRPr>
          </a:p>
        </p:txBody>
      </p:sp>
      <p:sp>
        <p:nvSpPr>
          <p:cNvPr id="56329" name="Text Box 9"/>
          <p:cNvSpPr txBox="1">
            <a:spLocks noChangeArrowheads="1"/>
          </p:cNvSpPr>
          <p:nvPr/>
        </p:nvSpPr>
        <p:spPr bwMode="auto">
          <a:xfrm>
            <a:off x="152400" y="6324600"/>
            <a:ext cx="8991600" cy="34607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1400" b="1" i="1">
                <a:solidFill>
                  <a:srgbClr val="0000FF"/>
                </a:solidFill>
                <a:latin typeface="Arial" panose="020B0604020202020204" pitchFamily="34" charset="0"/>
              </a:rPr>
              <a:t>Does Harry understand the concepts? Do </a:t>
            </a:r>
            <a:r>
              <a:rPr lang="en-US" sz="1600" b="1" i="1">
                <a:solidFill>
                  <a:srgbClr val="0000FF"/>
                </a:solidFill>
                <a:latin typeface="Arial" panose="020B0604020202020204" pitchFamily="34" charset="0"/>
              </a:rPr>
              <a:t>you</a:t>
            </a:r>
            <a:r>
              <a:rPr lang="en-US" sz="1400" b="1" i="1">
                <a:solidFill>
                  <a:srgbClr val="0000FF"/>
                </a:solidFill>
                <a:latin typeface="Arial" panose="020B0604020202020204" pitchFamily="34" charset="0"/>
              </a:rPr>
              <a:t> understand what Harry understands? Agree or Diagree?</a:t>
            </a:r>
          </a:p>
        </p:txBody>
      </p:sp>
    </p:spTree>
    <p:extLst>
      <p:ext uri="{BB962C8B-B14F-4D97-AF65-F5344CB8AC3E}">
        <p14:creationId xmlns:p14="http://schemas.microsoft.com/office/powerpoint/2010/main" val="88523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8FCE63A0-4B5A-4216-B671-374C217384F8}" type="slidenum">
              <a:rPr lang="en-US"/>
              <a:pPr/>
              <a:t>11</a:t>
            </a:fld>
            <a:endParaRPr lang="en-US"/>
          </a:p>
        </p:txBody>
      </p:sp>
      <p:sp>
        <p:nvSpPr>
          <p:cNvPr id="176132" name="Rectangle 4"/>
          <p:cNvSpPr>
            <a:spLocks noChangeArrowheads="1"/>
          </p:cNvSpPr>
          <p:nvPr/>
        </p:nvSpPr>
        <p:spPr bwMode="auto">
          <a:xfrm>
            <a:off x="381000" y="228600"/>
            <a:ext cx="7696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3600" b="1">
                <a:solidFill>
                  <a:schemeClr val="tx2"/>
                </a:solidFill>
                <a:latin typeface="Arial" panose="020B0604020202020204" pitchFamily="34" charset="0"/>
              </a:rPr>
              <a:t>Why Object-Oriented?</a:t>
            </a:r>
            <a:r>
              <a:rPr lang="en-US" sz="3600">
                <a:solidFill>
                  <a:schemeClr val="tx2"/>
                </a:solidFill>
                <a:latin typeface="Arial" panose="020B0604020202020204" pitchFamily="34" charset="0"/>
              </a:rPr>
              <a:t/>
            </a:r>
            <a:br>
              <a:rPr lang="en-US" sz="3600">
                <a:solidFill>
                  <a:schemeClr val="tx2"/>
                </a:solidFill>
                <a:latin typeface="Arial" panose="020B0604020202020204" pitchFamily="34" charset="0"/>
              </a:rPr>
            </a:br>
            <a:r>
              <a:rPr lang="en-US" b="1" i="1">
                <a:solidFill>
                  <a:schemeClr val="tx2"/>
                </a:solidFill>
                <a:latin typeface="Arial" panose="020B0604020202020204" pitchFamily="34" charset="0"/>
              </a:rPr>
              <a:t>… for Conceptual … </a:t>
            </a:r>
            <a:r>
              <a:rPr lang="en-US" sz="2600" b="1" i="1">
                <a:solidFill>
                  <a:schemeClr val="tx2"/>
                </a:solidFill>
                <a:latin typeface="Arial" panose="020B0604020202020204" pitchFamily="34" charset="0"/>
              </a:rPr>
              <a:t>Modeling</a:t>
            </a:r>
            <a:r>
              <a:rPr lang="en-US" b="1" i="1">
                <a:solidFill>
                  <a:schemeClr val="tx2"/>
                </a:solidFill>
                <a:latin typeface="Arial" panose="020B0604020202020204" pitchFamily="34" charset="0"/>
              </a:rPr>
              <a:t> Reasons</a:t>
            </a:r>
          </a:p>
        </p:txBody>
      </p:sp>
      <p:sp>
        <p:nvSpPr>
          <p:cNvPr id="176133" name="Text Box 5"/>
          <p:cNvSpPr txBox="1">
            <a:spLocks noChangeArrowheads="1"/>
          </p:cNvSpPr>
          <p:nvPr/>
        </p:nvSpPr>
        <p:spPr bwMode="auto">
          <a:xfrm>
            <a:off x="457200" y="1524000"/>
            <a:ext cx="8229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80000"/>
              <a:buFont typeface="Wingdings" panose="05000000000000000000" pitchFamily="2" charset="2"/>
              <a:buNone/>
            </a:pPr>
            <a:r>
              <a:rPr lang="en-US" sz="2100" i="1">
                <a:solidFill>
                  <a:srgbClr val="FF0000"/>
                </a:solidFill>
                <a:latin typeface="Arial" panose="020B0604020202020204" pitchFamily="34" charset="0"/>
              </a:rPr>
              <a:t>What kind of language can be used to create this concept diagram, or Harry’s mental image?</a:t>
            </a:r>
          </a:p>
          <a:p>
            <a:pPr>
              <a:spcBef>
                <a:spcPct val="0"/>
              </a:spcBef>
            </a:pPr>
            <a:endParaRPr lang="en-US" sz="2100" i="1">
              <a:solidFill>
                <a:srgbClr val="FF0000"/>
              </a:solidFill>
              <a:latin typeface="Arial" panose="020B0604020202020204" pitchFamily="34" charset="0"/>
            </a:endParaRPr>
          </a:p>
        </p:txBody>
      </p:sp>
      <p:pic>
        <p:nvPicPr>
          <p:cNvPr id="176134" name="Picture 6" descr="h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4325"/>
            <a:ext cx="4419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5" name="Text Box 7"/>
          <p:cNvSpPr txBox="1">
            <a:spLocks noChangeArrowheads="1"/>
          </p:cNvSpPr>
          <p:nvPr/>
        </p:nvSpPr>
        <p:spPr bwMode="auto">
          <a:xfrm>
            <a:off x="4584700" y="3048000"/>
            <a:ext cx="936625"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Water</a:t>
            </a:r>
          </a:p>
        </p:txBody>
      </p:sp>
      <p:sp>
        <p:nvSpPr>
          <p:cNvPr id="176136" name="Text Box 8"/>
          <p:cNvSpPr txBox="1">
            <a:spLocks noChangeArrowheads="1"/>
          </p:cNvSpPr>
          <p:nvPr/>
        </p:nvSpPr>
        <p:spPr bwMode="auto">
          <a:xfrm>
            <a:off x="4524375" y="3997325"/>
            <a:ext cx="989013"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Rivers</a:t>
            </a:r>
          </a:p>
        </p:txBody>
      </p:sp>
      <p:sp>
        <p:nvSpPr>
          <p:cNvPr id="176137" name="Text Box 9"/>
          <p:cNvSpPr txBox="1">
            <a:spLocks noChangeArrowheads="1"/>
          </p:cNvSpPr>
          <p:nvPr/>
        </p:nvSpPr>
        <p:spPr bwMode="auto">
          <a:xfrm>
            <a:off x="6048375" y="3997325"/>
            <a:ext cx="1090613"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Oceans</a:t>
            </a:r>
          </a:p>
        </p:txBody>
      </p:sp>
      <p:sp>
        <p:nvSpPr>
          <p:cNvPr id="176138" name="Text Box 10"/>
          <p:cNvSpPr txBox="1">
            <a:spLocks noChangeArrowheads="1"/>
          </p:cNvSpPr>
          <p:nvPr/>
        </p:nvSpPr>
        <p:spPr bwMode="auto">
          <a:xfrm>
            <a:off x="3838575" y="5216525"/>
            <a:ext cx="719138"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Fish</a:t>
            </a:r>
          </a:p>
        </p:txBody>
      </p:sp>
      <p:sp>
        <p:nvSpPr>
          <p:cNvPr id="176139" name="Text Box 11"/>
          <p:cNvSpPr txBox="1">
            <a:spLocks noChangeArrowheads="1"/>
          </p:cNvSpPr>
          <p:nvPr/>
        </p:nvSpPr>
        <p:spPr bwMode="auto">
          <a:xfrm>
            <a:off x="4752975" y="5673725"/>
            <a:ext cx="1311275"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Penguins</a:t>
            </a:r>
          </a:p>
        </p:txBody>
      </p:sp>
      <p:sp>
        <p:nvSpPr>
          <p:cNvPr id="176140" name="Text Box 12"/>
          <p:cNvSpPr txBox="1">
            <a:spLocks noChangeArrowheads="1"/>
          </p:cNvSpPr>
          <p:nvPr/>
        </p:nvSpPr>
        <p:spPr bwMode="auto">
          <a:xfrm>
            <a:off x="5743575" y="5064125"/>
            <a:ext cx="1512888"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Crocodiles</a:t>
            </a:r>
          </a:p>
        </p:txBody>
      </p:sp>
      <p:sp>
        <p:nvSpPr>
          <p:cNvPr id="176141" name="Text Box 13"/>
          <p:cNvSpPr txBox="1">
            <a:spLocks noChangeArrowheads="1"/>
          </p:cNvSpPr>
          <p:nvPr/>
        </p:nvSpPr>
        <p:spPr bwMode="auto">
          <a:xfrm>
            <a:off x="7343775" y="3387725"/>
            <a:ext cx="1624013"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Fresh water</a:t>
            </a:r>
          </a:p>
        </p:txBody>
      </p:sp>
      <p:sp>
        <p:nvSpPr>
          <p:cNvPr id="176142" name="Text Box 14"/>
          <p:cNvSpPr txBox="1">
            <a:spLocks noChangeArrowheads="1"/>
          </p:cNvSpPr>
          <p:nvPr/>
        </p:nvSpPr>
        <p:spPr bwMode="auto">
          <a:xfrm>
            <a:off x="7724775" y="4683125"/>
            <a:ext cx="1419225"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Salt water</a:t>
            </a:r>
          </a:p>
        </p:txBody>
      </p:sp>
      <p:sp>
        <p:nvSpPr>
          <p:cNvPr id="176143" name="AutoShape 15"/>
          <p:cNvSpPr>
            <a:spLocks noChangeArrowheads="1"/>
          </p:cNvSpPr>
          <p:nvPr/>
        </p:nvSpPr>
        <p:spPr bwMode="auto">
          <a:xfrm>
            <a:off x="4905375" y="3540125"/>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176144" name="Line 16"/>
          <p:cNvSpPr>
            <a:spLocks noChangeShapeType="1"/>
          </p:cNvSpPr>
          <p:nvPr/>
        </p:nvSpPr>
        <p:spPr bwMode="auto">
          <a:xfrm>
            <a:off x="4981575" y="3692525"/>
            <a:ext cx="0" cy="3048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45" name="Line 17"/>
          <p:cNvSpPr>
            <a:spLocks noChangeShapeType="1"/>
          </p:cNvSpPr>
          <p:nvPr/>
        </p:nvSpPr>
        <p:spPr bwMode="auto">
          <a:xfrm flipH="1">
            <a:off x="4143375" y="4454525"/>
            <a:ext cx="838200" cy="6858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46" name="Text Box 18"/>
          <p:cNvSpPr txBox="1">
            <a:spLocks noChangeArrowheads="1"/>
          </p:cNvSpPr>
          <p:nvPr/>
        </p:nvSpPr>
        <p:spPr bwMode="auto">
          <a:xfrm>
            <a:off x="4143375" y="45069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176147" name="Line 19"/>
          <p:cNvSpPr>
            <a:spLocks noChangeShapeType="1"/>
          </p:cNvSpPr>
          <p:nvPr/>
        </p:nvSpPr>
        <p:spPr bwMode="auto">
          <a:xfrm flipH="1">
            <a:off x="4448175" y="4454525"/>
            <a:ext cx="1524000" cy="762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48" name="Text Box 20"/>
          <p:cNvSpPr txBox="1">
            <a:spLocks noChangeArrowheads="1"/>
          </p:cNvSpPr>
          <p:nvPr/>
        </p:nvSpPr>
        <p:spPr bwMode="auto">
          <a:xfrm>
            <a:off x="4829175" y="483235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176149" name="Line 21"/>
          <p:cNvSpPr>
            <a:spLocks noChangeShapeType="1"/>
          </p:cNvSpPr>
          <p:nvPr/>
        </p:nvSpPr>
        <p:spPr bwMode="auto">
          <a:xfrm flipH="1">
            <a:off x="4981575" y="4530725"/>
            <a:ext cx="1066800" cy="1143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50" name="Text Box 22"/>
          <p:cNvSpPr txBox="1">
            <a:spLocks noChangeArrowheads="1"/>
          </p:cNvSpPr>
          <p:nvPr/>
        </p:nvSpPr>
        <p:spPr bwMode="auto">
          <a:xfrm>
            <a:off x="4829175" y="521335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176151" name="Line 23"/>
          <p:cNvSpPr>
            <a:spLocks noChangeShapeType="1"/>
          </p:cNvSpPr>
          <p:nvPr/>
        </p:nvSpPr>
        <p:spPr bwMode="auto">
          <a:xfrm flipH="1" flipV="1">
            <a:off x="6429375" y="4454525"/>
            <a:ext cx="0" cy="6096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52" name="Text Box 24"/>
          <p:cNvSpPr txBox="1">
            <a:spLocks noChangeArrowheads="1"/>
          </p:cNvSpPr>
          <p:nvPr/>
        </p:nvSpPr>
        <p:spPr bwMode="auto">
          <a:xfrm>
            <a:off x="6200775" y="46069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live in</a:t>
            </a:r>
          </a:p>
        </p:txBody>
      </p:sp>
      <p:sp>
        <p:nvSpPr>
          <p:cNvPr id="176153" name="AutoShape 25"/>
          <p:cNvSpPr>
            <a:spLocks noChangeArrowheads="1"/>
          </p:cNvSpPr>
          <p:nvPr/>
        </p:nvSpPr>
        <p:spPr bwMode="auto">
          <a:xfrm rot="16774523">
            <a:off x="5514975" y="3235325"/>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176154" name="Line 26"/>
          <p:cNvSpPr>
            <a:spLocks noChangeShapeType="1"/>
          </p:cNvSpPr>
          <p:nvPr/>
        </p:nvSpPr>
        <p:spPr bwMode="auto">
          <a:xfrm rot="-3372337">
            <a:off x="6151563" y="2724150"/>
            <a:ext cx="685800" cy="15240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55" name="Line 27"/>
          <p:cNvSpPr>
            <a:spLocks noChangeShapeType="1"/>
          </p:cNvSpPr>
          <p:nvPr/>
        </p:nvSpPr>
        <p:spPr bwMode="auto">
          <a:xfrm flipH="1">
            <a:off x="5514975" y="3692525"/>
            <a:ext cx="1828800" cy="381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56" name="Text Box 28"/>
          <p:cNvSpPr txBox="1">
            <a:spLocks noChangeArrowheads="1"/>
          </p:cNvSpPr>
          <p:nvPr/>
        </p:nvSpPr>
        <p:spPr bwMode="auto">
          <a:xfrm>
            <a:off x="6200775" y="35401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176157" name="Line 29"/>
          <p:cNvSpPr>
            <a:spLocks noChangeShapeType="1"/>
          </p:cNvSpPr>
          <p:nvPr/>
        </p:nvSpPr>
        <p:spPr bwMode="auto">
          <a:xfrm>
            <a:off x="7115175" y="4302125"/>
            <a:ext cx="838200" cy="381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176158" name="Text Box 30"/>
          <p:cNvSpPr txBox="1">
            <a:spLocks noChangeArrowheads="1"/>
          </p:cNvSpPr>
          <p:nvPr/>
        </p:nvSpPr>
        <p:spPr bwMode="auto">
          <a:xfrm>
            <a:off x="7496175" y="40735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Tree>
    <p:extLst>
      <p:ext uri="{BB962C8B-B14F-4D97-AF65-F5344CB8AC3E}">
        <p14:creationId xmlns:p14="http://schemas.microsoft.com/office/powerpoint/2010/main" val="3937842117"/>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3951EC-E6CA-4BE5-AE28-C67C78F76AC5}" type="slidenum">
              <a:rPr lang="en-US"/>
              <a:pPr/>
              <a:t>12</a:t>
            </a:fld>
            <a:endParaRPr lang="en-US"/>
          </a:p>
        </p:txBody>
      </p:sp>
      <p:sp>
        <p:nvSpPr>
          <p:cNvPr id="62466" name="Rectangle 2"/>
          <p:cNvSpPr>
            <a:spLocks noGrp="1" noChangeArrowheads="1"/>
          </p:cNvSpPr>
          <p:nvPr>
            <p:ph type="title"/>
          </p:nvPr>
        </p:nvSpPr>
        <p:spPr/>
        <p:txBody>
          <a:bodyPr>
            <a:normAutofit fontScale="90000"/>
          </a:bodyPr>
          <a:lstStyle/>
          <a:p>
            <a:r>
              <a:rPr lang="en-US" sz="3800"/>
              <a:t>Why Object-Oriented -&gt; </a:t>
            </a:r>
            <a:br>
              <a:rPr lang="en-US" sz="3800"/>
            </a:br>
            <a:r>
              <a:rPr lang="en-US" sz="3800"/>
              <a:t>                </a:t>
            </a:r>
            <a:r>
              <a:rPr lang="en-US" sz="2400"/>
              <a:t>What is a </a:t>
            </a:r>
            <a:r>
              <a:rPr lang="en-US" sz="2800" b="1" i="1"/>
              <a:t>model </a:t>
            </a:r>
            <a:r>
              <a:rPr lang="en-US" sz="2800" b="1"/>
              <a:t>and why</a:t>
            </a:r>
            <a:r>
              <a:rPr lang="en-US" sz="2400"/>
              <a:t>?</a:t>
            </a:r>
          </a:p>
        </p:txBody>
      </p:sp>
      <p:sp>
        <p:nvSpPr>
          <p:cNvPr id="62467" name="Rectangle 3"/>
          <p:cNvSpPr>
            <a:spLocks noGrp="1" noChangeArrowheads="1"/>
          </p:cNvSpPr>
          <p:nvPr>
            <p:ph type="body" idx="1"/>
          </p:nvPr>
        </p:nvSpPr>
        <p:spPr>
          <a:xfrm>
            <a:off x="533400" y="1600200"/>
            <a:ext cx="8001000" cy="3429000"/>
          </a:xfrm>
        </p:spPr>
        <p:txBody>
          <a:bodyPr/>
          <a:lstStyle/>
          <a:p>
            <a:pPr>
              <a:lnSpc>
                <a:spcPct val="80000"/>
              </a:lnSpc>
            </a:pPr>
            <a:r>
              <a:rPr lang="en-US" sz="2400"/>
              <a:t>A model is a simplification of reality</a:t>
            </a:r>
            <a:r>
              <a:rPr lang="en-US" sz="2400" i="1"/>
              <a:t>.</a:t>
            </a:r>
          </a:p>
          <a:p>
            <a:pPr>
              <a:lnSpc>
                <a:spcPct val="80000"/>
              </a:lnSpc>
              <a:buFont typeface="Wingdings" panose="05000000000000000000" pitchFamily="2" charset="2"/>
              <a:buNone/>
            </a:pPr>
            <a:r>
              <a:rPr lang="en-US" sz="2400" i="1"/>
              <a:t>     </a:t>
            </a:r>
            <a:r>
              <a:rPr lang="en-US" sz="1800" i="1"/>
              <a:t>E.g., a miniature bridge for a real bridge to be built</a:t>
            </a:r>
          </a:p>
          <a:p>
            <a:pPr>
              <a:lnSpc>
                <a:spcPct val="80000"/>
              </a:lnSpc>
              <a:buFont typeface="Wingdings" panose="05000000000000000000" pitchFamily="2" charset="2"/>
              <a:buNone/>
            </a:pPr>
            <a:endParaRPr lang="en-US" sz="1800" i="1"/>
          </a:p>
          <a:p>
            <a:pPr lvl="1">
              <a:lnSpc>
                <a:spcPct val="80000"/>
              </a:lnSpc>
            </a:pPr>
            <a:r>
              <a:rPr lang="en-US" sz="1600" i="1">
                <a:solidFill>
                  <a:srgbClr val="FF0000"/>
                </a:solidFill>
              </a:rPr>
              <a:t>Well...sort of….but not quite</a:t>
            </a:r>
          </a:p>
          <a:p>
            <a:pPr lvl="1">
              <a:lnSpc>
                <a:spcPct val="80000"/>
              </a:lnSpc>
            </a:pPr>
            <a:r>
              <a:rPr lang="en-US" sz="2000"/>
              <a:t>A model is </a:t>
            </a:r>
            <a:r>
              <a:rPr lang="en-US" sz="2000" i="1"/>
              <a:t>our</a:t>
            </a:r>
            <a:r>
              <a:rPr lang="en-US" sz="2000"/>
              <a:t> simplification of </a:t>
            </a:r>
            <a:r>
              <a:rPr lang="en-US" sz="2000" i="1"/>
              <a:t>our perception</a:t>
            </a:r>
            <a:r>
              <a:rPr lang="en-US" sz="2000"/>
              <a:t> of reality </a:t>
            </a:r>
          </a:p>
          <a:p>
            <a:pPr lvl="1">
              <a:lnSpc>
                <a:spcPct val="80000"/>
              </a:lnSpc>
              <a:buFont typeface="Wingdings" panose="05000000000000000000" pitchFamily="2" charset="2"/>
              <a:buNone/>
            </a:pPr>
            <a:r>
              <a:rPr lang="en-US" sz="1800"/>
              <a:t>	(that is, if it exists, otherwise it could be a mere illusion).</a:t>
            </a:r>
            <a:r>
              <a:rPr lang="en-US" sz="2400"/>
              <a:t> </a:t>
            </a:r>
          </a:p>
          <a:p>
            <a:pPr lvl="1">
              <a:lnSpc>
                <a:spcPct val="80000"/>
              </a:lnSpc>
              <a:buFont typeface="Wingdings" panose="05000000000000000000" pitchFamily="2" charset="2"/>
              <a:buNone/>
            </a:pPr>
            <a:r>
              <a:rPr lang="en-US" sz="1800"/>
              <a:t>	communication is not about reality but about your/my/his/her perception of reality =&gt; validation and verification hard but needed</a:t>
            </a:r>
          </a:p>
          <a:p>
            <a:pPr>
              <a:lnSpc>
                <a:spcPct val="80000"/>
              </a:lnSpc>
              <a:buFont typeface="Wingdings" panose="05000000000000000000" pitchFamily="2" charset="2"/>
              <a:buNone/>
            </a:pPr>
            <a:endParaRPr lang="en-US" sz="1800"/>
          </a:p>
          <a:p>
            <a:pPr>
              <a:lnSpc>
                <a:spcPct val="80000"/>
              </a:lnSpc>
            </a:pPr>
            <a:r>
              <a:rPr lang="en-US" sz="2400"/>
              <a:t>A model is an </a:t>
            </a:r>
            <a:r>
              <a:rPr lang="en-US" sz="2400" i="1"/>
              <a:t>abstraction</a:t>
            </a:r>
            <a:r>
              <a:rPr lang="en-US" sz="1200" i="1"/>
              <a:t> </a:t>
            </a:r>
            <a:r>
              <a:rPr lang="en-US" sz="2400"/>
              <a:t>of something for the purpose of </a:t>
            </a:r>
            <a:r>
              <a:rPr lang="en-US" sz="2400" i="1"/>
              <a:t>understanding</a:t>
            </a:r>
            <a:r>
              <a:rPr lang="en-US" sz="2400"/>
              <a:t>, be it the problem or a solution.</a:t>
            </a:r>
            <a:endParaRPr lang="en-US" sz="1800" b="1" i="1"/>
          </a:p>
        </p:txBody>
      </p:sp>
      <p:sp>
        <p:nvSpPr>
          <p:cNvPr id="62468" name="Rectangle 4"/>
          <p:cNvSpPr>
            <a:spLocks noChangeArrowheads="1"/>
          </p:cNvSpPr>
          <p:nvPr/>
        </p:nvSpPr>
        <p:spPr bwMode="auto">
          <a:xfrm>
            <a:off x="381000" y="5410200"/>
            <a:ext cx="8763000" cy="1295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nSpc>
                <a:spcPct val="80000"/>
              </a:lnSpc>
            </a:pPr>
            <a:r>
              <a:rPr lang="en-US" sz="1600"/>
              <a:t>To understand </a:t>
            </a:r>
            <a:r>
              <a:rPr lang="en-US" sz="1600" i="1"/>
              <a:t>why</a:t>
            </a:r>
            <a:r>
              <a:rPr lang="en-US" sz="1600"/>
              <a:t> a software system is needed, </a:t>
            </a:r>
            <a:r>
              <a:rPr lang="en-US" sz="1600" i="1"/>
              <a:t>what</a:t>
            </a:r>
            <a:r>
              <a:rPr lang="en-US" sz="1600"/>
              <a:t> it should do, and </a:t>
            </a:r>
            <a:r>
              <a:rPr lang="en-US" sz="1600" i="1"/>
              <a:t>how</a:t>
            </a:r>
            <a:r>
              <a:rPr lang="en-US" sz="1600"/>
              <a:t> it should do it.</a:t>
            </a:r>
          </a:p>
          <a:p>
            <a:pPr>
              <a:lnSpc>
                <a:spcPct val="80000"/>
              </a:lnSpc>
            </a:pPr>
            <a:r>
              <a:rPr lang="en-US" sz="1600"/>
              <a:t>To communicate our understanding of why, what and how.</a:t>
            </a:r>
          </a:p>
          <a:p>
            <a:pPr>
              <a:lnSpc>
                <a:spcPct val="80000"/>
              </a:lnSpc>
            </a:pPr>
            <a:r>
              <a:rPr lang="en-US" sz="1600"/>
              <a:t>To detect commonalities and differences in your perception, my perception, his perception and her perception of reality.</a:t>
            </a:r>
          </a:p>
          <a:p>
            <a:pPr>
              <a:lnSpc>
                <a:spcPct val="80000"/>
              </a:lnSpc>
            </a:pPr>
            <a:r>
              <a:rPr lang="en-US" sz="1600"/>
              <a:t>To detect misunderstandings and miscommunications.	</a:t>
            </a:r>
            <a:r>
              <a:rPr lang="en-US" sz="1800"/>
              <a:t>								</a:t>
            </a:r>
            <a:endParaRPr lang="en-US" sz="1800" b="1" i="1"/>
          </a:p>
        </p:txBody>
      </p:sp>
    </p:spTree>
    <p:extLst>
      <p:ext uri="{BB962C8B-B14F-4D97-AF65-F5344CB8AC3E}">
        <p14:creationId xmlns:p14="http://schemas.microsoft.com/office/powerpoint/2010/main" val="394555820"/>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8758143-3026-42A7-A8A6-E035B123F19E}" type="slidenum">
              <a:rPr lang="en-US"/>
              <a:pPr/>
              <a:t>13</a:t>
            </a:fld>
            <a:endParaRPr lang="en-US"/>
          </a:p>
        </p:txBody>
      </p:sp>
      <p:pic>
        <p:nvPicPr>
          <p:cNvPr id="313388"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33600"/>
            <a:ext cx="36957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82" name="Rectangle 38"/>
          <p:cNvSpPr>
            <a:spLocks noChangeArrowheads="1"/>
          </p:cNvSpPr>
          <p:nvPr/>
        </p:nvSpPr>
        <p:spPr bwMode="auto">
          <a:xfrm>
            <a:off x="609600" y="2743200"/>
            <a:ext cx="2590800" cy="251460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3346" name="Rectangle 2"/>
          <p:cNvSpPr>
            <a:spLocks noGrp="1" noChangeArrowheads="1"/>
          </p:cNvSpPr>
          <p:nvPr>
            <p:ph type="title"/>
          </p:nvPr>
        </p:nvSpPr>
        <p:spPr>
          <a:xfrm>
            <a:off x="228600" y="-152400"/>
            <a:ext cx="8110538" cy="1143000"/>
          </a:xfrm>
        </p:spPr>
        <p:txBody>
          <a:bodyPr>
            <a:normAutofit fontScale="90000"/>
          </a:bodyPr>
          <a:lstStyle/>
          <a:p>
            <a:r>
              <a:rPr lang="en-US" sz="3800" b="1" dirty="0"/>
              <a:t/>
            </a:r>
            <a:br>
              <a:rPr lang="en-US" sz="3800" b="1" dirty="0"/>
            </a:br>
            <a:r>
              <a:rPr lang="en-US" sz="3800" b="1" i="1" dirty="0"/>
              <a:t>What</a:t>
            </a:r>
            <a:r>
              <a:rPr lang="en-US" sz="3800" b="1" dirty="0"/>
              <a:t> is Object-Orientation? </a:t>
            </a:r>
            <a:br>
              <a:rPr lang="en-US" sz="3800" b="1" dirty="0"/>
            </a:br>
            <a:r>
              <a:rPr lang="en-US" sz="2400" b="1" dirty="0"/>
              <a:t>- What is Object</a:t>
            </a:r>
            <a:r>
              <a:rPr lang="en-US" sz="3800" dirty="0"/>
              <a:t>?</a:t>
            </a:r>
          </a:p>
        </p:txBody>
      </p:sp>
      <p:sp>
        <p:nvSpPr>
          <p:cNvPr id="313347" name="Rectangle 3"/>
          <p:cNvSpPr>
            <a:spLocks noGrp="1" noChangeArrowheads="1"/>
          </p:cNvSpPr>
          <p:nvPr>
            <p:ph type="body" idx="1"/>
          </p:nvPr>
        </p:nvSpPr>
        <p:spPr>
          <a:xfrm>
            <a:off x="381000" y="1295400"/>
            <a:ext cx="9144000" cy="1295400"/>
          </a:xfrm>
        </p:spPr>
        <p:txBody>
          <a:bodyPr/>
          <a:lstStyle/>
          <a:p>
            <a:pPr>
              <a:lnSpc>
                <a:spcPct val="80000"/>
              </a:lnSpc>
              <a:buFont typeface="Wingdings" panose="05000000000000000000" pitchFamily="2" charset="2"/>
              <a:buNone/>
            </a:pPr>
            <a:endParaRPr lang="en-US" sz="2000" b="1"/>
          </a:p>
          <a:p>
            <a:pPr>
              <a:lnSpc>
                <a:spcPct val="80000"/>
              </a:lnSpc>
            </a:pPr>
            <a:r>
              <a:rPr lang="en-US" sz="2000"/>
              <a:t>An "object" is anything to which a concept applies, </a:t>
            </a:r>
            <a:r>
              <a:rPr lang="en-US" sz="1800" b="1" i="1">
                <a:solidFill>
                  <a:srgbClr val="0000FF"/>
                </a:solidFill>
              </a:rPr>
              <a:t>in our awareness</a:t>
            </a:r>
            <a:endParaRPr lang="en-US" sz="2000"/>
          </a:p>
          <a:p>
            <a:pPr>
              <a:lnSpc>
                <a:spcPct val="80000"/>
              </a:lnSpc>
            </a:pPr>
            <a:r>
              <a:rPr lang="en-US" sz="2000"/>
              <a:t>Things drawn from the problem domain or solution space.</a:t>
            </a:r>
          </a:p>
          <a:p>
            <a:pPr lvl="1">
              <a:lnSpc>
                <a:spcPct val="80000"/>
              </a:lnSpc>
            </a:pPr>
            <a:r>
              <a:rPr lang="en-US" sz="1600"/>
              <a:t>E.g., a living person in the problem domain, a software component in the solution space.</a:t>
            </a:r>
          </a:p>
          <a:p>
            <a:pPr>
              <a:lnSpc>
                <a:spcPct val="80000"/>
              </a:lnSpc>
            </a:pPr>
            <a:endParaRPr lang="en-US" sz="1600" b="1"/>
          </a:p>
        </p:txBody>
      </p:sp>
      <p:sp>
        <p:nvSpPr>
          <p:cNvPr id="313348" name="Rectangle 4"/>
          <p:cNvSpPr>
            <a:spLocks noChangeArrowheads="1"/>
          </p:cNvSpPr>
          <p:nvPr/>
        </p:nvSpPr>
        <p:spPr bwMode="auto">
          <a:xfrm>
            <a:off x="304800" y="5105400"/>
            <a:ext cx="8458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nSpc>
                <a:spcPct val="90000"/>
              </a:lnSpc>
              <a:buFont typeface="Wingdings" panose="05000000000000000000" pitchFamily="2" charset="2"/>
              <a:buNone/>
            </a:pPr>
            <a:endParaRPr lang="en-US" sz="1800" b="1"/>
          </a:p>
          <a:p>
            <a:pPr>
              <a:lnSpc>
                <a:spcPct val="90000"/>
              </a:lnSpc>
            </a:pPr>
            <a:r>
              <a:rPr lang="en-US" sz="2400"/>
              <a:t>A structure that has identity and properties and behavior</a:t>
            </a:r>
          </a:p>
          <a:p>
            <a:pPr>
              <a:lnSpc>
                <a:spcPct val="90000"/>
              </a:lnSpc>
            </a:pPr>
            <a:r>
              <a:rPr lang="en-US" sz="2400"/>
              <a:t>It is an instance of a collective concept, i.e., a </a:t>
            </a:r>
            <a:r>
              <a:rPr lang="en-US" sz="2400">
                <a:solidFill>
                  <a:srgbClr val="FF00FF"/>
                </a:solidFill>
              </a:rPr>
              <a:t>class</a:t>
            </a:r>
            <a:r>
              <a:rPr lang="en-US" sz="2400"/>
              <a:t>.</a:t>
            </a:r>
          </a:p>
        </p:txBody>
      </p:sp>
      <p:pic>
        <p:nvPicPr>
          <p:cNvPr id="313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203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59" name="Picture 15" descr="TN0054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419600"/>
            <a:ext cx="1752600" cy="404813"/>
          </a:xfrm>
          <a:prstGeom prst="rect">
            <a:avLst/>
          </a:prstGeom>
          <a:noFill/>
          <a:extLst>
            <a:ext uri="{909E8E84-426E-40DD-AFC4-6F175D3DCCD1}">
              <a14:hiddenFill xmlns:a14="http://schemas.microsoft.com/office/drawing/2010/main">
                <a:solidFill>
                  <a:srgbClr val="FFFFFF"/>
                </a:solidFill>
              </a14:hiddenFill>
            </a:ext>
          </a:extLst>
        </p:spPr>
      </p:pic>
      <p:pic>
        <p:nvPicPr>
          <p:cNvPr id="313381" name="Picture 37" descr="j02825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971800"/>
            <a:ext cx="820738" cy="1163638"/>
          </a:xfrm>
          <a:prstGeom prst="rect">
            <a:avLst/>
          </a:prstGeom>
          <a:noFill/>
          <a:extLst>
            <a:ext uri="{909E8E84-426E-40DD-AFC4-6F175D3DCCD1}">
              <a14:hiddenFill xmlns:a14="http://schemas.microsoft.com/office/drawing/2010/main">
                <a:solidFill>
                  <a:srgbClr val="FFFFFF"/>
                </a:solidFill>
              </a14:hiddenFill>
            </a:ext>
          </a:extLst>
        </p:spPr>
      </p:pic>
      <p:pic>
        <p:nvPicPr>
          <p:cNvPr id="31338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0"/>
            <a:ext cx="190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85" name="Picture 41" descr="TN0054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953000"/>
            <a:ext cx="12954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313386" name="Picture 42" descr="j02825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200400"/>
            <a:ext cx="7540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1338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962400"/>
            <a:ext cx="552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9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267200"/>
            <a:ext cx="552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60303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99AE4D-9070-41BD-AE06-A3764EA1778F}" type="slidenum">
              <a:rPr lang="en-US"/>
              <a:pPr/>
              <a:t>14</a:t>
            </a:fld>
            <a:endParaRPr lang="en-US"/>
          </a:p>
        </p:txBody>
      </p:sp>
      <p:sp>
        <p:nvSpPr>
          <p:cNvPr id="8195" name="Rectangle 3"/>
          <p:cNvSpPr>
            <a:spLocks noGrp="1" noChangeArrowheads="1"/>
          </p:cNvSpPr>
          <p:nvPr>
            <p:ph type="body" idx="1"/>
          </p:nvPr>
        </p:nvSpPr>
        <p:spPr/>
        <p:txBody>
          <a:bodyPr/>
          <a:lstStyle/>
          <a:p>
            <a:r>
              <a:rPr lang="en-GB"/>
              <a:t>Object is an abstraction of something in a problem domain, reflecting the capabilities of the system to keep information about it, interact with it, or both.</a:t>
            </a:r>
          </a:p>
          <a:p>
            <a:r>
              <a:rPr lang="en-GB"/>
              <a:t>Objects are entities in a software system which represent instances of real-world and system entities</a:t>
            </a:r>
          </a:p>
        </p:txBody>
      </p:sp>
      <p:sp>
        <p:nvSpPr>
          <p:cNvPr id="7" name="Rectangle 2"/>
          <p:cNvSpPr txBox="1">
            <a:spLocks noChangeArrowheads="1"/>
          </p:cNvSpPr>
          <p:nvPr/>
        </p:nvSpPr>
        <p:spPr>
          <a:xfrm>
            <a:off x="421902" y="197768"/>
            <a:ext cx="8110538"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t/>
            </a:r>
            <a:br>
              <a:rPr lang="en-US" sz="3800" b="1" dirty="0" smtClean="0"/>
            </a:br>
            <a:r>
              <a:rPr lang="en-US" sz="3800" b="1" i="1" dirty="0" smtClean="0"/>
              <a:t>What</a:t>
            </a:r>
            <a:r>
              <a:rPr lang="en-US" sz="3800" b="1" dirty="0" smtClean="0"/>
              <a:t> is Object-Orientation? </a:t>
            </a:r>
            <a:br>
              <a:rPr lang="en-US" sz="3800" b="1" dirty="0" smtClean="0"/>
            </a:br>
            <a:r>
              <a:rPr lang="en-US" sz="2400" b="1" dirty="0" smtClean="0"/>
              <a:t>- What is Object</a:t>
            </a:r>
            <a:r>
              <a:rPr lang="en-US" sz="3800" dirty="0" smtClean="0"/>
              <a:t>?</a:t>
            </a:r>
            <a:endParaRPr lang="en-US" sz="3800" dirty="0"/>
          </a:p>
        </p:txBody>
      </p:sp>
    </p:spTree>
    <p:extLst>
      <p:ext uri="{BB962C8B-B14F-4D97-AF65-F5344CB8AC3E}">
        <p14:creationId xmlns:p14="http://schemas.microsoft.com/office/powerpoint/2010/main" val="25051694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F2CDC68A-CEC1-413D-828F-24145EE77DE6}" type="slidenum">
              <a:rPr lang="en-US"/>
              <a:pPr/>
              <a:t>15</a:t>
            </a:fld>
            <a:endParaRPr lang="en-US"/>
          </a:p>
        </p:txBody>
      </p:sp>
      <p:graphicFrame>
        <p:nvGraphicFramePr>
          <p:cNvPr id="69693" name="Group 61"/>
          <p:cNvGraphicFramePr>
            <a:graphicFrameLocks noGrp="1"/>
          </p:cNvGraphicFramePr>
          <p:nvPr/>
        </p:nvGraphicFramePr>
        <p:xfrm>
          <a:off x="685800" y="1981200"/>
          <a:ext cx="7696200" cy="3444240"/>
        </p:xfrm>
        <a:graphic>
          <a:graphicData uri="http://schemas.openxmlformats.org/drawingml/2006/table">
            <a:tbl>
              <a:tblPr/>
              <a:tblGrid>
                <a:gridCol w="1676400"/>
                <a:gridCol w="2362200"/>
                <a:gridCol w="1905000"/>
                <a:gridCol w="1752600"/>
              </a:tblGrid>
              <a:tr h="8128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Identity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Behaviors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An employee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“Mr. John”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Join(),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Retire()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Joined,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Retired.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A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“Book with title Object Oriented Analysis 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AddExemplar,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Rent, available, reserved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A sale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“Sale no 0015, 15/12/98”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SendInvoiced(),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Cancel().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rPr>
                        <a:t>Invoiced, cancelled.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Grp="1" noChangeArrowheads="1"/>
          </p:cNvSpPr>
          <p:nvPr>
            <p:ph type="title"/>
          </p:nvPr>
        </p:nvSpPr>
        <p:spPr>
          <a:xfrm>
            <a:off x="228600" y="269776"/>
            <a:ext cx="8110538" cy="1143000"/>
          </a:xfrm>
        </p:spPr>
        <p:txBody>
          <a:bodyPr>
            <a:normAutofit fontScale="90000"/>
          </a:bodyPr>
          <a:lstStyle/>
          <a:p>
            <a:r>
              <a:rPr lang="en-US" sz="3800" b="1" dirty="0"/>
              <a:t/>
            </a:r>
            <a:br>
              <a:rPr lang="en-US" sz="3800" b="1" dirty="0"/>
            </a:br>
            <a:r>
              <a:rPr lang="en-US" sz="3800" b="1" i="1" dirty="0"/>
              <a:t>What</a:t>
            </a:r>
            <a:r>
              <a:rPr lang="en-US" sz="3800" b="1" dirty="0"/>
              <a:t> is Object-Orientation? </a:t>
            </a:r>
            <a:br>
              <a:rPr lang="en-US" sz="3800" b="1" dirty="0"/>
            </a:br>
            <a:r>
              <a:rPr lang="en-US" sz="2400" b="1" dirty="0"/>
              <a:t>- What is Object</a:t>
            </a:r>
            <a:r>
              <a:rPr lang="en-US" sz="3800" dirty="0"/>
              <a:t>?</a:t>
            </a:r>
          </a:p>
        </p:txBody>
      </p:sp>
    </p:spTree>
    <p:extLst>
      <p:ext uri="{BB962C8B-B14F-4D97-AF65-F5344CB8AC3E}">
        <p14:creationId xmlns:p14="http://schemas.microsoft.com/office/powerpoint/2010/main" val="1316864646"/>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7FBC97-AF4A-40E4-9F99-76FF73FB4702}" type="slidenum">
              <a:rPr lang="en-US"/>
              <a:pPr/>
              <a:t>16</a:t>
            </a:fld>
            <a:endParaRPr lang="en-US"/>
          </a:p>
        </p:txBody>
      </p:sp>
      <p:sp>
        <p:nvSpPr>
          <p:cNvPr id="75778" name="Rectangle 2"/>
          <p:cNvSpPr>
            <a:spLocks noGrp="1" noChangeArrowheads="1"/>
          </p:cNvSpPr>
          <p:nvPr>
            <p:ph type="title"/>
          </p:nvPr>
        </p:nvSpPr>
        <p:spPr/>
        <p:txBody>
          <a:bodyPr/>
          <a:lstStyle/>
          <a:p>
            <a:r>
              <a:rPr lang="en-US"/>
              <a:t>Term of objects</a:t>
            </a:r>
          </a:p>
        </p:txBody>
      </p:sp>
      <p:sp>
        <p:nvSpPr>
          <p:cNvPr id="75779" name="Rectangle 3"/>
          <p:cNvSpPr>
            <a:spLocks noGrp="1" noChangeArrowheads="1"/>
          </p:cNvSpPr>
          <p:nvPr>
            <p:ph type="body" idx="1"/>
          </p:nvPr>
        </p:nvSpPr>
        <p:spPr/>
        <p:txBody>
          <a:bodyPr/>
          <a:lstStyle/>
          <a:p>
            <a:r>
              <a:rPr lang="en-US"/>
              <a:t>Attribute: data items that define object.</a:t>
            </a:r>
          </a:p>
          <a:p>
            <a:r>
              <a:rPr lang="en-US"/>
              <a:t>Operation: function in a class that combine to form behavior of class.</a:t>
            </a:r>
          </a:p>
          <a:p>
            <a:r>
              <a:rPr lang="en-US"/>
              <a:t>Methods: the actual implementation of procedure (the body of code that is executed in response to a request from other objects in the system).</a:t>
            </a:r>
          </a:p>
        </p:txBody>
      </p:sp>
    </p:spTree>
    <p:extLst>
      <p:ext uri="{BB962C8B-B14F-4D97-AF65-F5344CB8AC3E}">
        <p14:creationId xmlns:p14="http://schemas.microsoft.com/office/powerpoint/2010/main" val="3899757343"/>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9C17DE9-0CBA-4763-BE11-A83830F5484A}" type="slidenum">
              <a:rPr lang="en-US"/>
              <a:pPr/>
              <a:t>17</a:t>
            </a:fld>
            <a:endParaRPr lang="en-US"/>
          </a:p>
        </p:txBody>
      </p:sp>
      <p:sp>
        <p:nvSpPr>
          <p:cNvPr id="9218" name="Rectangle 2"/>
          <p:cNvSpPr>
            <a:spLocks noGrp="1" noChangeArrowheads="1"/>
          </p:cNvSpPr>
          <p:nvPr>
            <p:ph type="title"/>
          </p:nvPr>
        </p:nvSpPr>
        <p:spPr>
          <a:xfrm>
            <a:off x="685800" y="0"/>
            <a:ext cx="7772400" cy="1143000"/>
          </a:xfrm>
        </p:spPr>
        <p:txBody>
          <a:bodyPr/>
          <a:lstStyle/>
          <a:p>
            <a:r>
              <a:rPr lang="en-GB"/>
              <a:t>Employee object &amp; class</a:t>
            </a:r>
            <a:endParaRPr lang="en-US"/>
          </a:p>
        </p:txBody>
      </p:sp>
      <p:pic>
        <p:nvPicPr>
          <p:cNvPr id="9221" name="Picture 5" descr="12.2 Employee.eps                                              00002EA5Docs                           B1931E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3784600" cy="4741863"/>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4708525" y="1812925"/>
            <a:ext cx="1731963"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Employee16</a:t>
            </a:r>
          </a:p>
        </p:txBody>
      </p:sp>
      <p:sp>
        <p:nvSpPr>
          <p:cNvPr id="9223" name="Text Box 7"/>
          <p:cNvSpPr txBox="1">
            <a:spLocks noChangeArrowheads="1"/>
          </p:cNvSpPr>
          <p:nvPr/>
        </p:nvSpPr>
        <p:spPr bwMode="auto">
          <a:xfrm>
            <a:off x="4705350" y="2279650"/>
            <a:ext cx="3305175"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2000"/>
              </a:lnSpc>
            </a:pPr>
            <a:r>
              <a:rPr lang="en-US"/>
              <a:t>name: John</a:t>
            </a:r>
          </a:p>
          <a:p>
            <a:pPr>
              <a:lnSpc>
                <a:spcPts val="2000"/>
              </a:lnSpc>
            </a:pPr>
            <a:r>
              <a:rPr lang="en-US"/>
              <a:t>address: M Street No.23</a:t>
            </a:r>
          </a:p>
          <a:p>
            <a:pPr>
              <a:lnSpc>
                <a:spcPts val="2000"/>
              </a:lnSpc>
            </a:pPr>
            <a:r>
              <a:rPr lang="en-US"/>
              <a:t>dateOfBirth: 02/10/65</a:t>
            </a:r>
          </a:p>
          <a:p>
            <a:pPr>
              <a:lnSpc>
                <a:spcPts val="2000"/>
              </a:lnSpc>
            </a:pPr>
            <a:r>
              <a:rPr lang="en-US"/>
              <a:t>employeeNo: 324</a:t>
            </a:r>
          </a:p>
          <a:p>
            <a:pPr>
              <a:lnSpc>
                <a:spcPts val="2000"/>
              </a:lnSpc>
            </a:pPr>
            <a:r>
              <a:rPr lang="en-US"/>
              <a:t>socialecurityNo:E342545</a:t>
            </a:r>
          </a:p>
          <a:p>
            <a:pPr>
              <a:lnSpc>
                <a:spcPts val="2000"/>
              </a:lnSpc>
            </a:pPr>
            <a:r>
              <a:rPr lang="en-US"/>
              <a:t>department: Sale</a:t>
            </a:r>
          </a:p>
          <a:p>
            <a:pPr>
              <a:lnSpc>
                <a:spcPts val="2000"/>
              </a:lnSpc>
            </a:pPr>
            <a:r>
              <a:rPr lang="en-US"/>
              <a:t>manager: Employee1</a:t>
            </a:r>
          </a:p>
          <a:p>
            <a:pPr>
              <a:lnSpc>
                <a:spcPts val="2000"/>
              </a:lnSpc>
            </a:pPr>
            <a:r>
              <a:rPr lang="en-US"/>
              <a:t>salary: 2340</a:t>
            </a:r>
          </a:p>
          <a:p>
            <a:pPr>
              <a:lnSpc>
                <a:spcPts val="2000"/>
              </a:lnSpc>
            </a:pPr>
            <a:r>
              <a:rPr lang="en-US"/>
              <a:t>stauts:current</a:t>
            </a:r>
          </a:p>
          <a:p>
            <a:pPr>
              <a:lnSpc>
                <a:spcPts val="2000"/>
              </a:lnSpc>
            </a:pPr>
            <a:r>
              <a:rPr lang="en-US"/>
              <a:t>taxCode: 3432</a:t>
            </a:r>
          </a:p>
          <a:p>
            <a:pPr>
              <a:lnSpc>
                <a:spcPts val="2000"/>
              </a:lnSpc>
            </a:pPr>
            <a:r>
              <a:rPr lang="en-US"/>
              <a:t>….</a:t>
            </a:r>
          </a:p>
        </p:txBody>
      </p:sp>
      <p:sp>
        <p:nvSpPr>
          <p:cNvPr id="9224" name="Text Box 8"/>
          <p:cNvSpPr txBox="1">
            <a:spLocks noChangeArrowheads="1"/>
          </p:cNvSpPr>
          <p:nvPr/>
        </p:nvSpPr>
        <p:spPr bwMode="auto">
          <a:xfrm>
            <a:off x="4711700" y="5181600"/>
            <a:ext cx="4203700" cy="1562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Eployee16.join(02/05/1997)</a:t>
            </a:r>
          </a:p>
          <a:p>
            <a:r>
              <a:rPr lang="en-US"/>
              <a:t>Eployee16.retire(03/08/2005)</a:t>
            </a:r>
          </a:p>
          <a:p>
            <a:r>
              <a:rPr lang="en-US"/>
              <a:t>Eployee16.changeDetail(“X Street No. 12”)</a:t>
            </a:r>
          </a:p>
        </p:txBody>
      </p:sp>
      <p:sp>
        <p:nvSpPr>
          <p:cNvPr id="9225" name="Text Box 9"/>
          <p:cNvSpPr txBox="1">
            <a:spLocks noChangeArrowheads="1"/>
          </p:cNvSpPr>
          <p:nvPr/>
        </p:nvSpPr>
        <p:spPr bwMode="auto">
          <a:xfrm>
            <a:off x="4724400" y="12192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Object</a:t>
            </a:r>
          </a:p>
        </p:txBody>
      </p:sp>
      <p:sp>
        <p:nvSpPr>
          <p:cNvPr id="9226" name="Text Box 10"/>
          <p:cNvSpPr txBox="1">
            <a:spLocks noChangeArrowheads="1"/>
          </p:cNvSpPr>
          <p:nvPr/>
        </p:nvSpPr>
        <p:spPr bwMode="auto">
          <a:xfrm>
            <a:off x="533400" y="11430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Class</a:t>
            </a:r>
          </a:p>
        </p:txBody>
      </p:sp>
    </p:spTree>
    <p:extLst>
      <p:ext uri="{BB962C8B-B14F-4D97-AF65-F5344CB8AC3E}">
        <p14:creationId xmlns:p14="http://schemas.microsoft.com/office/powerpoint/2010/main" val="2866010594"/>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6ADD3F47-AD21-40EC-B501-D2AE08008887}" type="slidenum">
              <a:rPr lang="en-US"/>
              <a:pPr/>
              <a:t>18</a:t>
            </a:fld>
            <a:endParaRPr lang="en-US"/>
          </a:p>
        </p:txBody>
      </p:sp>
      <p:sp>
        <p:nvSpPr>
          <p:cNvPr id="280578" name="Rectangle 2"/>
          <p:cNvSpPr>
            <a:spLocks noChangeArrowheads="1"/>
          </p:cNvSpPr>
          <p:nvPr/>
        </p:nvSpPr>
        <p:spPr bwMode="auto">
          <a:xfrm>
            <a:off x="228600" y="3886200"/>
            <a:ext cx="7620000" cy="3013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b="1">
                <a:latin typeface="Arial" panose="020B0604020202020204" pitchFamily="34" charset="0"/>
              </a:rPr>
              <a:t>Encapsulation</a:t>
            </a:r>
          </a:p>
          <a:p>
            <a:pPr lvl="1" eaLnBrk="0" hangingPunct="0">
              <a:spcBef>
                <a:spcPct val="0"/>
              </a:spcBef>
            </a:pPr>
            <a:r>
              <a:rPr lang="en-US">
                <a:latin typeface="Arial" panose="020B0604020202020204" pitchFamily="34" charset="0"/>
              </a:rPr>
              <a:t>a.k.a. information hiding </a:t>
            </a:r>
          </a:p>
          <a:p>
            <a:pPr>
              <a:spcBef>
                <a:spcPct val="0"/>
              </a:spcBef>
            </a:pPr>
            <a:r>
              <a:rPr lang="en-US">
                <a:latin typeface="Arial" panose="020B0604020202020204" pitchFamily="34" charset="0"/>
              </a:rPr>
              <a:t>     Objects encapsulate:</a:t>
            </a:r>
          </a:p>
          <a:p>
            <a:pPr lvl="1">
              <a:spcBef>
                <a:spcPct val="0"/>
              </a:spcBef>
            </a:pPr>
            <a:r>
              <a:rPr lang="en-US">
                <a:latin typeface="Arial" panose="020B0604020202020204" pitchFamily="34" charset="0"/>
              </a:rPr>
              <a:t>	property 	</a:t>
            </a:r>
          </a:p>
          <a:p>
            <a:pPr lvl="1">
              <a:spcBef>
                <a:spcPct val="0"/>
              </a:spcBef>
            </a:pPr>
            <a:r>
              <a:rPr lang="en-US">
                <a:latin typeface="Arial" panose="020B0604020202020204" pitchFamily="34" charset="0"/>
              </a:rPr>
              <a:t>	behavior as a collection of methods invoked by 	messages</a:t>
            </a:r>
          </a:p>
          <a:p>
            <a:pPr lvl="1">
              <a:spcBef>
                <a:spcPct val="0"/>
              </a:spcBef>
            </a:pPr>
            <a:r>
              <a:rPr lang="en-US">
                <a:latin typeface="Arial" panose="020B0604020202020204" pitchFamily="34" charset="0"/>
              </a:rPr>
              <a:t>	…</a:t>
            </a:r>
            <a:r>
              <a:rPr lang="en-US"/>
              <a:t>state as a collection of instance variables</a:t>
            </a:r>
          </a:p>
          <a:p>
            <a:pPr lvl="1">
              <a:spcBef>
                <a:spcPct val="0"/>
              </a:spcBef>
            </a:pPr>
            <a:endParaRPr lang="en-US"/>
          </a:p>
        </p:txBody>
      </p:sp>
      <p:sp>
        <p:nvSpPr>
          <p:cNvPr id="280579" name="Text Box 3"/>
          <p:cNvSpPr txBox="1">
            <a:spLocks noChangeArrowheads="1"/>
          </p:cNvSpPr>
          <p:nvPr/>
        </p:nvSpPr>
        <p:spPr bwMode="auto">
          <a:xfrm>
            <a:off x="228600" y="1600200"/>
            <a:ext cx="5715000" cy="19177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b="1">
                <a:latin typeface="Arial" panose="020B0604020202020204" pitchFamily="34" charset="0"/>
              </a:rPr>
              <a:t>Abstraction</a:t>
            </a:r>
            <a:endParaRPr lang="en-US">
              <a:latin typeface="Arial" panose="020B0604020202020204" pitchFamily="34" charset="0"/>
            </a:endParaRPr>
          </a:p>
          <a:p>
            <a:pPr lvl="1" eaLnBrk="0" hangingPunct="0">
              <a:spcBef>
                <a:spcPct val="0"/>
              </a:spcBef>
            </a:pPr>
            <a:r>
              <a:rPr lang="en-US">
                <a:latin typeface="Arial" panose="020B0604020202020204" pitchFamily="34" charset="0"/>
              </a:rPr>
              <a:t>Focus on the essential</a:t>
            </a:r>
          </a:p>
          <a:p>
            <a:pPr lvl="1" eaLnBrk="0" hangingPunct="0">
              <a:spcBef>
                <a:spcPct val="0"/>
              </a:spcBef>
            </a:pPr>
            <a:r>
              <a:rPr lang="en-US">
                <a:latin typeface="Arial" panose="020B0604020202020204" pitchFamily="34" charset="0"/>
              </a:rPr>
              <a:t>Omits tremendous amount of details</a:t>
            </a:r>
          </a:p>
          <a:p>
            <a:pPr lvl="1" eaLnBrk="0" hangingPunct="0">
              <a:spcBef>
                <a:spcPct val="0"/>
              </a:spcBef>
            </a:pPr>
            <a:r>
              <a:rPr lang="en-US"/>
              <a:t>…Focus on  what an object “is and does”</a:t>
            </a:r>
          </a:p>
          <a:p>
            <a:pPr lvl="1" eaLnBrk="0" hangingPunct="0">
              <a:spcBef>
                <a:spcPct val="0"/>
              </a:spcBef>
            </a:pPr>
            <a:endParaRPr lang="en-US">
              <a:latin typeface="Arial" panose="020B0604020202020204" pitchFamily="34" charset="0"/>
            </a:endParaRPr>
          </a:p>
        </p:txBody>
      </p:sp>
      <p:sp>
        <p:nvSpPr>
          <p:cNvPr id="280580" name="Rectangle 4"/>
          <p:cNvSpPr>
            <a:spLocks noChangeArrowheads="1"/>
          </p:cNvSpPr>
          <p:nvPr/>
        </p:nvSpPr>
        <p:spPr bwMode="auto">
          <a:xfrm>
            <a:off x="0" y="228600"/>
            <a:ext cx="77724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3200" b="1" i="1">
                <a:solidFill>
                  <a:schemeClr val="tx2"/>
                </a:solidFill>
                <a:latin typeface="Arial" panose="020B0604020202020204" pitchFamily="34" charset="0"/>
              </a:rPr>
              <a:t>What</a:t>
            </a:r>
            <a:r>
              <a:rPr lang="en-US" sz="3200">
                <a:solidFill>
                  <a:schemeClr val="tx2"/>
                </a:solidFill>
                <a:latin typeface="Arial" panose="020B0604020202020204" pitchFamily="34" charset="0"/>
              </a:rPr>
              <a:t> is Object-Orientation</a:t>
            </a:r>
          </a:p>
          <a:p>
            <a:pPr>
              <a:spcBef>
                <a:spcPct val="0"/>
              </a:spcBef>
            </a:pPr>
            <a:r>
              <a:rPr lang="en-US">
                <a:solidFill>
                  <a:schemeClr val="tx2"/>
                </a:solidFill>
                <a:latin typeface="Arial" panose="020B0604020202020204" pitchFamily="34" charset="0"/>
              </a:rPr>
              <a:t>- Abstraction and Encapsulation</a:t>
            </a:r>
          </a:p>
        </p:txBody>
      </p:sp>
      <p:pic>
        <p:nvPicPr>
          <p:cNvPr id="280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524000"/>
            <a:ext cx="393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1524000"/>
            <a:ext cx="355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524000"/>
            <a:ext cx="31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910182"/>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ACCFB12E-9C54-440E-AD07-9DCD593594C6}" type="slidenum">
              <a:rPr lang="en-US"/>
              <a:pPr/>
              <a:t>19</a:t>
            </a:fld>
            <a:endParaRPr lang="en-US"/>
          </a:p>
        </p:txBody>
      </p:sp>
      <p:sp>
        <p:nvSpPr>
          <p:cNvPr id="282628" name="Rectangle 4"/>
          <p:cNvSpPr>
            <a:spLocks noChangeArrowheads="1"/>
          </p:cNvSpPr>
          <p:nvPr/>
        </p:nvSpPr>
        <p:spPr bwMode="auto">
          <a:xfrm>
            <a:off x="228600" y="304800"/>
            <a:ext cx="76962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3200">
                <a:solidFill>
                  <a:schemeClr val="tx2"/>
                </a:solidFill>
                <a:latin typeface="Arial" panose="020B0604020202020204" pitchFamily="34" charset="0"/>
              </a:rPr>
              <a:t>What is Object-Orientation</a:t>
            </a:r>
          </a:p>
          <a:p>
            <a:pPr>
              <a:spcBef>
                <a:spcPct val="0"/>
              </a:spcBef>
            </a:pPr>
            <a:r>
              <a:rPr lang="en-US">
                <a:solidFill>
                  <a:schemeClr val="tx2"/>
                </a:solidFill>
                <a:latin typeface="Arial" panose="020B0604020202020204" pitchFamily="34" charset="0"/>
              </a:rPr>
              <a:t>- Another Example of Abstraction and Encapsulation</a:t>
            </a:r>
          </a:p>
        </p:txBody>
      </p:sp>
      <p:grpSp>
        <p:nvGrpSpPr>
          <p:cNvPr id="282648" name="Group 24"/>
          <p:cNvGrpSpPr>
            <a:grpSpLocks/>
          </p:cNvGrpSpPr>
          <p:nvPr/>
        </p:nvGrpSpPr>
        <p:grpSpPr bwMode="auto">
          <a:xfrm>
            <a:off x="457200" y="1600200"/>
            <a:ext cx="8001000" cy="4648200"/>
            <a:chOff x="288" y="1008"/>
            <a:chExt cx="5040" cy="2928"/>
          </a:xfrm>
        </p:grpSpPr>
        <p:sp>
          <p:nvSpPr>
            <p:cNvPr id="282626" name="Text Box 2"/>
            <p:cNvSpPr txBox="1">
              <a:spLocks noChangeArrowheads="1"/>
            </p:cNvSpPr>
            <p:nvPr/>
          </p:nvSpPr>
          <p:spPr bwMode="auto">
            <a:xfrm>
              <a:off x="3792" y="1117"/>
              <a:ext cx="1297" cy="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u="sng" dirty="0"/>
                <a:t>Class</a:t>
              </a:r>
              <a:r>
                <a:rPr lang="en-US" dirty="0"/>
                <a:t> Car</a:t>
              </a:r>
            </a:p>
            <a:p>
              <a:pPr eaLnBrk="0" hangingPunct="0">
                <a:spcBef>
                  <a:spcPct val="0"/>
                </a:spcBef>
              </a:pPr>
              <a:endParaRPr lang="en-US" dirty="0"/>
            </a:p>
            <a:p>
              <a:pPr eaLnBrk="0" hangingPunct="0">
                <a:spcBef>
                  <a:spcPct val="0"/>
                </a:spcBef>
              </a:pPr>
              <a:endParaRPr lang="en-US" dirty="0"/>
            </a:p>
            <a:p>
              <a:pPr eaLnBrk="0" hangingPunct="0">
                <a:spcBef>
                  <a:spcPct val="0"/>
                </a:spcBef>
              </a:pPr>
              <a:r>
                <a:rPr lang="en-US" u="sng" dirty="0"/>
                <a:t>Attributes</a:t>
              </a:r>
            </a:p>
            <a:p>
              <a:pPr lvl="1" eaLnBrk="0" hangingPunct="0">
                <a:spcBef>
                  <a:spcPct val="0"/>
                </a:spcBef>
                <a:buFont typeface="Wingdings" panose="05000000000000000000" pitchFamily="2" charset="2"/>
                <a:buChar char="q"/>
              </a:pPr>
              <a:r>
                <a:rPr lang="en-US" dirty="0"/>
                <a:t> Model</a:t>
              </a:r>
            </a:p>
            <a:p>
              <a:pPr lvl="1" eaLnBrk="0" hangingPunct="0">
                <a:spcBef>
                  <a:spcPct val="0"/>
                </a:spcBef>
                <a:buFont typeface="Wingdings" panose="05000000000000000000" pitchFamily="2" charset="2"/>
                <a:buChar char="q"/>
              </a:pPr>
              <a:r>
                <a:rPr lang="en-US" dirty="0"/>
                <a:t> Location</a:t>
              </a:r>
            </a:p>
            <a:p>
              <a:pPr lvl="1" eaLnBrk="0" hangingPunct="0">
                <a:spcBef>
                  <a:spcPct val="0"/>
                </a:spcBef>
                <a:buFont typeface="Wingdings" panose="05000000000000000000" pitchFamily="2" charset="2"/>
                <a:buChar char="q"/>
              </a:pPr>
              <a:r>
                <a:rPr lang="en-US" dirty="0"/>
                <a:t> #Wheels = 4</a:t>
              </a:r>
            </a:p>
            <a:p>
              <a:pPr eaLnBrk="0" hangingPunct="0">
                <a:spcBef>
                  <a:spcPct val="0"/>
                </a:spcBef>
              </a:pPr>
              <a:endParaRPr lang="id-ID" dirty="0" smtClean="0"/>
            </a:p>
            <a:p>
              <a:pPr eaLnBrk="0" hangingPunct="0">
                <a:spcBef>
                  <a:spcPct val="0"/>
                </a:spcBef>
              </a:pPr>
              <a:endParaRPr lang="id-ID" dirty="0"/>
            </a:p>
            <a:p>
              <a:pPr eaLnBrk="0" hangingPunct="0">
                <a:spcBef>
                  <a:spcPct val="0"/>
                </a:spcBef>
              </a:pPr>
              <a:r>
                <a:rPr lang="en-US" u="sng" dirty="0" smtClean="0"/>
                <a:t>Operations</a:t>
              </a:r>
              <a:endParaRPr lang="en-US" u="sng" dirty="0"/>
            </a:p>
            <a:p>
              <a:pPr lvl="1" eaLnBrk="0" hangingPunct="0">
                <a:spcBef>
                  <a:spcPct val="0"/>
                </a:spcBef>
                <a:buFont typeface="Wingdings" panose="05000000000000000000" pitchFamily="2" charset="2"/>
                <a:buChar char="q"/>
              </a:pPr>
              <a:r>
                <a:rPr lang="en-US" dirty="0"/>
                <a:t> Start</a:t>
              </a:r>
            </a:p>
            <a:p>
              <a:pPr lvl="1" eaLnBrk="0" hangingPunct="0">
                <a:spcBef>
                  <a:spcPct val="0"/>
                </a:spcBef>
                <a:buFont typeface="Wingdings" panose="05000000000000000000" pitchFamily="2" charset="2"/>
                <a:buChar char="q"/>
              </a:pPr>
              <a:r>
                <a:rPr lang="en-US" dirty="0"/>
                <a:t> Accelerate</a:t>
              </a:r>
            </a:p>
          </p:txBody>
        </p:sp>
        <p:sp>
          <p:nvSpPr>
            <p:cNvPr id="282634" name="Rectangle 10"/>
            <p:cNvSpPr>
              <a:spLocks noChangeArrowheads="1"/>
            </p:cNvSpPr>
            <p:nvPr/>
          </p:nvSpPr>
          <p:spPr bwMode="auto">
            <a:xfrm>
              <a:off x="288" y="1056"/>
              <a:ext cx="2112" cy="288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pic>
          <p:nvPicPr>
            <p:cNvPr id="282629" name="Picture 5" descr="TN005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 y="2239"/>
              <a:ext cx="1728" cy="528"/>
            </a:xfrm>
            <a:prstGeom prst="rect">
              <a:avLst/>
            </a:prstGeom>
            <a:noFill/>
            <a:extLst>
              <a:ext uri="{909E8E84-426E-40DD-AFC4-6F175D3DCCD1}">
                <a14:hiddenFill xmlns:a14="http://schemas.microsoft.com/office/drawing/2010/main">
                  <a:solidFill>
                    <a:srgbClr val="FFFFFF"/>
                  </a:solidFill>
                </a14:hiddenFill>
              </a:ext>
            </a:extLst>
          </p:spPr>
        </p:pic>
        <p:pic>
          <p:nvPicPr>
            <p:cNvPr id="282630" name="Picture 6" descr="TN0054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3216"/>
              <a:ext cx="1728" cy="675"/>
            </a:xfrm>
            <a:prstGeom prst="rect">
              <a:avLst/>
            </a:prstGeom>
            <a:noFill/>
            <a:extLst>
              <a:ext uri="{909E8E84-426E-40DD-AFC4-6F175D3DCCD1}">
                <a14:hiddenFill xmlns:a14="http://schemas.microsoft.com/office/drawing/2010/main">
                  <a:solidFill>
                    <a:srgbClr val="FFFFFF"/>
                  </a:solidFill>
                </a14:hiddenFill>
              </a:ext>
            </a:extLst>
          </p:spPr>
        </p:pic>
        <p:pic>
          <p:nvPicPr>
            <p:cNvPr id="282631" name="Picture 7" descr="TN0054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 y="1262"/>
              <a:ext cx="1984" cy="458"/>
            </a:xfrm>
            <a:prstGeom prst="rect">
              <a:avLst/>
            </a:prstGeom>
            <a:noFill/>
            <a:extLst>
              <a:ext uri="{909E8E84-426E-40DD-AFC4-6F175D3DCCD1}">
                <a14:hiddenFill xmlns:a14="http://schemas.microsoft.com/office/drawing/2010/main">
                  <a:solidFill>
                    <a:srgbClr val="FFFFFF"/>
                  </a:solidFill>
                </a14:hiddenFill>
              </a:ext>
            </a:extLst>
          </p:spPr>
        </p:pic>
        <p:sp>
          <p:nvSpPr>
            <p:cNvPr id="282636" name="Rectangle 12"/>
            <p:cNvSpPr>
              <a:spLocks noChangeArrowheads="1"/>
            </p:cNvSpPr>
            <p:nvPr/>
          </p:nvSpPr>
          <p:spPr bwMode="auto">
            <a:xfrm>
              <a:off x="3792" y="1008"/>
              <a:ext cx="1536" cy="2592"/>
            </a:xfrm>
            <a:prstGeom prst="rect">
              <a:avLst/>
            </a:prstGeom>
            <a:noFill/>
            <a:ln w="38100"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282637" name="Line 13"/>
            <p:cNvSpPr>
              <a:spLocks noChangeShapeType="1"/>
            </p:cNvSpPr>
            <p:nvPr/>
          </p:nvSpPr>
          <p:spPr bwMode="auto">
            <a:xfrm>
              <a:off x="3792" y="1536"/>
              <a:ext cx="1536" cy="0"/>
            </a:xfrm>
            <a:prstGeom prst="line">
              <a:avLst/>
            </a:prstGeom>
            <a:noFill/>
            <a:ln w="38100">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38" name="Line 14"/>
            <p:cNvSpPr>
              <a:spLocks noChangeShapeType="1"/>
            </p:cNvSpPr>
            <p:nvPr/>
          </p:nvSpPr>
          <p:spPr bwMode="auto">
            <a:xfrm>
              <a:off x="3792" y="2592"/>
              <a:ext cx="1536" cy="0"/>
            </a:xfrm>
            <a:prstGeom prst="line">
              <a:avLst/>
            </a:prstGeom>
            <a:noFill/>
            <a:ln w="38100">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39" name="Line 15"/>
            <p:cNvSpPr>
              <a:spLocks noChangeShapeType="1"/>
            </p:cNvSpPr>
            <p:nvPr/>
          </p:nvSpPr>
          <p:spPr bwMode="auto">
            <a:xfrm>
              <a:off x="2400" y="1488"/>
              <a:ext cx="912" cy="4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40" name="Line 16"/>
            <p:cNvSpPr>
              <a:spLocks noChangeShapeType="1"/>
            </p:cNvSpPr>
            <p:nvPr/>
          </p:nvSpPr>
          <p:spPr bwMode="auto">
            <a:xfrm>
              <a:off x="2448" y="1488"/>
              <a:ext cx="1248" cy="0"/>
            </a:xfrm>
            <a:prstGeom prst="line">
              <a:avLst/>
            </a:prstGeom>
            <a:noFill/>
            <a:ln w="3810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41" name="Text Box 17"/>
            <p:cNvSpPr txBox="1">
              <a:spLocks noChangeArrowheads="1"/>
            </p:cNvSpPr>
            <p:nvPr/>
          </p:nvSpPr>
          <p:spPr bwMode="auto">
            <a:xfrm>
              <a:off x="2534" y="1224"/>
              <a:ext cx="10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FF"/>
                  </a:solidFill>
                </a:rPr>
                <a:t>&lt;&lt;instanceOf&gt;&gt;</a:t>
              </a:r>
            </a:p>
          </p:txBody>
        </p:sp>
        <p:sp>
          <p:nvSpPr>
            <p:cNvPr id="282642" name="Line 18"/>
            <p:cNvSpPr>
              <a:spLocks noChangeShapeType="1"/>
            </p:cNvSpPr>
            <p:nvPr/>
          </p:nvSpPr>
          <p:spPr bwMode="auto">
            <a:xfrm>
              <a:off x="2410" y="2424"/>
              <a:ext cx="912" cy="4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43" name="Line 19"/>
            <p:cNvSpPr>
              <a:spLocks noChangeShapeType="1"/>
            </p:cNvSpPr>
            <p:nvPr/>
          </p:nvSpPr>
          <p:spPr bwMode="auto">
            <a:xfrm>
              <a:off x="2458" y="2424"/>
              <a:ext cx="1248" cy="0"/>
            </a:xfrm>
            <a:prstGeom prst="line">
              <a:avLst/>
            </a:prstGeom>
            <a:noFill/>
            <a:ln w="3810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44" name="Text Box 20"/>
            <p:cNvSpPr txBox="1">
              <a:spLocks noChangeArrowheads="1"/>
            </p:cNvSpPr>
            <p:nvPr/>
          </p:nvSpPr>
          <p:spPr bwMode="auto">
            <a:xfrm>
              <a:off x="2544" y="2160"/>
              <a:ext cx="10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FF"/>
                  </a:solidFill>
                </a:rPr>
                <a:t>&lt;&lt;instanceOf&gt;&gt;</a:t>
              </a:r>
            </a:p>
          </p:txBody>
        </p:sp>
        <p:sp>
          <p:nvSpPr>
            <p:cNvPr id="282645" name="Line 21"/>
            <p:cNvSpPr>
              <a:spLocks noChangeShapeType="1"/>
            </p:cNvSpPr>
            <p:nvPr/>
          </p:nvSpPr>
          <p:spPr bwMode="auto">
            <a:xfrm>
              <a:off x="2458" y="3240"/>
              <a:ext cx="912" cy="4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46" name="Line 22"/>
            <p:cNvSpPr>
              <a:spLocks noChangeShapeType="1"/>
            </p:cNvSpPr>
            <p:nvPr/>
          </p:nvSpPr>
          <p:spPr bwMode="auto">
            <a:xfrm>
              <a:off x="2506" y="3240"/>
              <a:ext cx="1248" cy="0"/>
            </a:xfrm>
            <a:prstGeom prst="line">
              <a:avLst/>
            </a:prstGeom>
            <a:noFill/>
            <a:ln w="3810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82647" name="Text Box 23"/>
            <p:cNvSpPr txBox="1">
              <a:spLocks noChangeArrowheads="1"/>
            </p:cNvSpPr>
            <p:nvPr/>
          </p:nvSpPr>
          <p:spPr bwMode="auto">
            <a:xfrm>
              <a:off x="2592" y="2976"/>
              <a:ext cx="10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FF"/>
                  </a:solidFill>
                </a:rPr>
                <a:t>&lt;&lt;instanceOf&gt;&gt;</a:t>
              </a:r>
            </a:p>
          </p:txBody>
        </p:sp>
      </p:grpSp>
      <p:sp>
        <p:nvSpPr>
          <p:cNvPr id="282649" name="Text Box 25"/>
          <p:cNvSpPr txBox="1">
            <a:spLocks noChangeArrowheads="1"/>
          </p:cNvSpPr>
          <p:nvPr/>
        </p:nvSpPr>
        <p:spPr bwMode="auto">
          <a:xfrm>
            <a:off x="5645150" y="5791200"/>
            <a:ext cx="3435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1800" b="1" i="1">
                <a:solidFill>
                  <a:srgbClr val="FF0000"/>
                </a:solidFill>
                <a:latin typeface="Arial" panose="020B0604020202020204" pitchFamily="34" charset="0"/>
              </a:rPr>
              <a:t>What is generalization? </a:t>
            </a:r>
          </a:p>
          <a:p>
            <a:pPr algn="ctr">
              <a:spcBef>
                <a:spcPct val="0"/>
              </a:spcBef>
            </a:pPr>
            <a:r>
              <a:rPr lang="en-US" sz="1800" b="1" i="1">
                <a:solidFill>
                  <a:srgbClr val="FF0000"/>
                </a:solidFill>
                <a:latin typeface="Arial" panose="020B0604020202020204" pitchFamily="34" charset="0"/>
              </a:rPr>
              <a:t>What is over-generalization??</a:t>
            </a:r>
          </a:p>
          <a:p>
            <a:pPr algn="ctr">
              <a:spcBef>
                <a:spcPct val="0"/>
              </a:spcBef>
            </a:pPr>
            <a:r>
              <a:rPr lang="en-US" sz="1800" b="1" i="1">
                <a:solidFill>
                  <a:srgbClr val="FF0000"/>
                </a:solidFill>
                <a:latin typeface="Arial" panose="020B0604020202020204" pitchFamily="34" charset="0"/>
              </a:rPr>
              <a:t>Forall x [Car(x) -&gt; …]</a:t>
            </a:r>
          </a:p>
        </p:txBody>
      </p:sp>
    </p:spTree>
    <p:extLst>
      <p:ext uri="{BB962C8B-B14F-4D97-AF65-F5344CB8AC3E}">
        <p14:creationId xmlns:p14="http://schemas.microsoft.com/office/powerpoint/2010/main" val="124372074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INTRODUCTION TO OBJECT ORIENTED ANALYSIS AND DESIGN</a:t>
            </a:r>
            <a:endParaRPr lang="en-US" dirty="0"/>
          </a:p>
        </p:txBody>
      </p:sp>
      <p:sp>
        <p:nvSpPr>
          <p:cNvPr id="3" name="Text Placeholder 2"/>
          <p:cNvSpPr>
            <a:spLocks noGrp="1"/>
          </p:cNvSpPr>
          <p:nvPr>
            <p:ph type="body" idx="1"/>
          </p:nvPr>
        </p:nvSpPr>
        <p:spPr/>
        <p:txBody>
          <a:bodyPr/>
          <a:lstStyle/>
          <a:p>
            <a:r>
              <a:rPr lang="id-ID" dirty="0" smtClean="0"/>
              <a:t>Analisis dan Perancangan </a:t>
            </a:r>
            <a:r>
              <a:rPr lang="en-US" dirty="0" err="1" smtClean="0"/>
              <a:t>Berorientasi</a:t>
            </a:r>
            <a:r>
              <a:rPr lang="en-US" dirty="0" smtClean="0"/>
              <a:t> </a:t>
            </a:r>
            <a:r>
              <a:rPr lang="en-US" dirty="0" err="1" smtClean="0"/>
              <a:t>Objek</a:t>
            </a:r>
            <a:endParaRPr lang="en-US" dirty="0"/>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2</a:t>
            </a:fld>
            <a:endParaRPr lang="en-US"/>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36B9AB81-C96E-4C29-9BCF-16151472D3F3}" type="slidenum">
              <a:rPr lang="en-US"/>
              <a:pPr/>
              <a:t>20</a:t>
            </a:fld>
            <a:endParaRPr lang="en-US"/>
          </a:p>
        </p:txBody>
      </p:sp>
      <p:sp>
        <p:nvSpPr>
          <p:cNvPr id="220162" name="Rectangle 2"/>
          <p:cNvSpPr>
            <a:spLocks noGrp="1" noChangeArrowheads="1"/>
          </p:cNvSpPr>
          <p:nvPr>
            <p:ph type="title"/>
          </p:nvPr>
        </p:nvSpPr>
        <p:spPr/>
        <p:txBody>
          <a:bodyPr/>
          <a:lstStyle/>
          <a:p>
            <a:r>
              <a:rPr lang="en-US" sz="3800" b="1"/>
              <a:t>What is Object-Orientation?</a:t>
            </a:r>
            <a:r>
              <a:rPr lang="en-US" sz="3800"/>
              <a:t/>
            </a:r>
            <a:br>
              <a:rPr lang="en-US" sz="3800"/>
            </a:br>
            <a:r>
              <a:rPr lang="en-US" sz="2400"/>
              <a:t>- Class</a:t>
            </a:r>
          </a:p>
        </p:txBody>
      </p:sp>
      <p:sp>
        <p:nvSpPr>
          <p:cNvPr id="220164" name="Rectangle 4"/>
          <p:cNvSpPr>
            <a:spLocks noChangeArrowheads="1"/>
          </p:cNvSpPr>
          <p:nvPr>
            <p:ph type="body" idx="1"/>
          </p:nvPr>
        </p:nvSpPr>
        <p:spPr>
          <a:xfrm>
            <a:off x="381000" y="4038600"/>
            <a:ext cx="8305800" cy="2819400"/>
          </a:xfrm>
          <a:solidFill>
            <a:srgbClr val="FFFF99"/>
          </a:solidFill>
          <a:ln/>
        </p:spPr>
        <p:txBody>
          <a:bodyPr/>
          <a:lstStyle/>
          <a:p>
            <a:pPr>
              <a:lnSpc>
                <a:spcPct val="80000"/>
              </a:lnSpc>
            </a:pPr>
            <a:r>
              <a:rPr lang="en-US" sz="1800" b="1">
                <a:solidFill>
                  <a:srgbClr val="3333CC"/>
                </a:solidFill>
              </a:rPr>
              <a:t>What is </a:t>
            </a:r>
            <a:r>
              <a:rPr lang="en-US" sz="1800" b="1" i="1">
                <a:solidFill>
                  <a:srgbClr val="3333CC"/>
                </a:solidFill>
              </a:rPr>
              <a:t>CLASS</a:t>
            </a:r>
            <a:r>
              <a:rPr lang="en-US" sz="1800" b="1">
                <a:solidFill>
                  <a:srgbClr val="3333CC"/>
                </a:solidFill>
              </a:rPr>
              <a:t>?</a:t>
            </a:r>
          </a:p>
          <a:p>
            <a:pPr lvl="1">
              <a:lnSpc>
                <a:spcPct val="80000"/>
              </a:lnSpc>
            </a:pPr>
            <a:r>
              <a:rPr lang="en-US" sz="1600"/>
              <a:t>a collection of objects that share common properties, attributes, behavior and semantics, in general. 		</a:t>
            </a:r>
            <a:r>
              <a:rPr lang="en-US" sz="1600" b="1" i="1">
                <a:solidFill>
                  <a:srgbClr val="FF0000"/>
                </a:solidFill>
              </a:rPr>
              <a:t>What are all these???</a:t>
            </a:r>
          </a:p>
          <a:p>
            <a:pPr lvl="1">
              <a:lnSpc>
                <a:spcPct val="80000"/>
              </a:lnSpc>
              <a:buFont typeface="Wingdings" panose="05000000000000000000" pitchFamily="2" charset="2"/>
              <a:buNone/>
            </a:pPr>
            <a:endParaRPr lang="en-US" sz="1600" b="1" i="1">
              <a:solidFill>
                <a:srgbClr val="FF0000"/>
              </a:solidFill>
            </a:endParaRPr>
          </a:p>
          <a:p>
            <a:pPr lvl="1">
              <a:lnSpc>
                <a:spcPct val="80000"/>
              </a:lnSpc>
            </a:pPr>
            <a:r>
              <a:rPr lang="en-US" sz="1600"/>
              <a:t>A collection of objects with the same data structure (attributes, state variables) and behavior (function/code/operations) in the solution space.</a:t>
            </a:r>
          </a:p>
          <a:p>
            <a:pPr lvl="1">
              <a:lnSpc>
                <a:spcPct val="80000"/>
              </a:lnSpc>
            </a:pPr>
            <a:endParaRPr lang="en-US" sz="1600"/>
          </a:p>
          <a:p>
            <a:pPr>
              <a:lnSpc>
                <a:spcPct val="80000"/>
              </a:lnSpc>
            </a:pPr>
            <a:r>
              <a:rPr lang="en-US" sz="1800" b="1">
                <a:solidFill>
                  <a:srgbClr val="3333CC"/>
                </a:solidFill>
              </a:rPr>
              <a:t>Classification</a:t>
            </a:r>
          </a:p>
          <a:p>
            <a:pPr lvl="1">
              <a:lnSpc>
                <a:spcPct val="80000"/>
              </a:lnSpc>
            </a:pPr>
            <a:r>
              <a:rPr lang="en-US" sz="1600"/>
              <a:t>Grouping of common objects into a class</a:t>
            </a:r>
          </a:p>
          <a:p>
            <a:pPr>
              <a:lnSpc>
                <a:spcPct val="80000"/>
              </a:lnSpc>
            </a:pPr>
            <a:r>
              <a:rPr lang="en-US" sz="2000">
                <a:solidFill>
                  <a:srgbClr val="3333CC"/>
                </a:solidFill>
              </a:rPr>
              <a:t>Instantiation</a:t>
            </a:r>
            <a:r>
              <a:rPr lang="en-US" sz="1600"/>
              <a:t>.</a:t>
            </a:r>
          </a:p>
          <a:p>
            <a:pPr lvl="1">
              <a:lnSpc>
                <a:spcPct val="80000"/>
              </a:lnSpc>
            </a:pPr>
            <a:r>
              <a:rPr lang="en-US" sz="1600"/>
              <a:t>The act of creating an instance</a:t>
            </a:r>
            <a:r>
              <a:rPr lang="en-US" sz="1200"/>
              <a:t>.</a:t>
            </a:r>
          </a:p>
        </p:txBody>
      </p:sp>
      <p:sp>
        <p:nvSpPr>
          <p:cNvPr id="220204" name="Text Box 44"/>
          <p:cNvSpPr txBox="1">
            <a:spLocks noChangeArrowheads="1"/>
          </p:cNvSpPr>
          <p:nvPr/>
        </p:nvSpPr>
        <p:spPr bwMode="auto">
          <a:xfrm>
            <a:off x="5105400" y="1676400"/>
            <a:ext cx="190341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1600" u="sng"/>
              <a:t>Class</a:t>
            </a:r>
            <a:r>
              <a:rPr lang="en-US" sz="1600"/>
              <a:t> Car</a:t>
            </a:r>
          </a:p>
          <a:p>
            <a:pPr eaLnBrk="0" hangingPunct="0">
              <a:spcBef>
                <a:spcPct val="0"/>
              </a:spcBef>
            </a:pPr>
            <a:r>
              <a:rPr lang="en-US" sz="1600" u="sng"/>
              <a:t>Attributes</a:t>
            </a:r>
          </a:p>
          <a:p>
            <a:pPr lvl="1" eaLnBrk="0" hangingPunct="0">
              <a:spcBef>
                <a:spcPct val="0"/>
              </a:spcBef>
              <a:buFont typeface="Wingdings" panose="05000000000000000000" pitchFamily="2" charset="2"/>
              <a:buChar char="q"/>
            </a:pPr>
            <a:r>
              <a:rPr lang="en-US" sz="1600"/>
              <a:t> Model</a:t>
            </a:r>
          </a:p>
          <a:p>
            <a:pPr lvl="1" eaLnBrk="0" hangingPunct="0">
              <a:spcBef>
                <a:spcPct val="0"/>
              </a:spcBef>
              <a:buFont typeface="Wingdings" panose="05000000000000000000" pitchFamily="2" charset="2"/>
              <a:buChar char="q"/>
            </a:pPr>
            <a:r>
              <a:rPr lang="en-US" sz="1600"/>
              <a:t> Location</a:t>
            </a:r>
          </a:p>
          <a:p>
            <a:pPr lvl="1" eaLnBrk="0" hangingPunct="0">
              <a:spcBef>
                <a:spcPct val="0"/>
              </a:spcBef>
              <a:buFont typeface="Wingdings" panose="05000000000000000000" pitchFamily="2" charset="2"/>
              <a:buChar char="q"/>
            </a:pPr>
            <a:r>
              <a:rPr lang="en-US" sz="1600"/>
              <a:t> #Wheels = 4</a:t>
            </a:r>
            <a:endParaRPr lang="en-US"/>
          </a:p>
          <a:p>
            <a:pPr eaLnBrk="0" hangingPunct="0">
              <a:spcBef>
                <a:spcPct val="0"/>
              </a:spcBef>
            </a:pPr>
            <a:r>
              <a:rPr lang="en-US" sz="1600" u="sng"/>
              <a:t>Operations</a:t>
            </a:r>
          </a:p>
          <a:p>
            <a:pPr lvl="1" eaLnBrk="0" hangingPunct="0">
              <a:spcBef>
                <a:spcPct val="0"/>
              </a:spcBef>
              <a:buFont typeface="Wingdings" panose="05000000000000000000" pitchFamily="2" charset="2"/>
              <a:buChar char="q"/>
            </a:pPr>
            <a:r>
              <a:rPr lang="en-US" sz="1600"/>
              <a:t> Start</a:t>
            </a:r>
          </a:p>
          <a:p>
            <a:pPr lvl="1" eaLnBrk="0" hangingPunct="0">
              <a:spcBef>
                <a:spcPct val="0"/>
              </a:spcBef>
              <a:buFont typeface="Wingdings" panose="05000000000000000000" pitchFamily="2" charset="2"/>
              <a:buChar char="q"/>
            </a:pPr>
            <a:r>
              <a:rPr lang="en-US" sz="1600"/>
              <a:t> Accelerate</a:t>
            </a:r>
          </a:p>
        </p:txBody>
      </p:sp>
      <p:sp>
        <p:nvSpPr>
          <p:cNvPr id="220205" name="Rectangle 45"/>
          <p:cNvSpPr>
            <a:spLocks noChangeArrowheads="1"/>
          </p:cNvSpPr>
          <p:nvPr/>
        </p:nvSpPr>
        <p:spPr bwMode="auto">
          <a:xfrm>
            <a:off x="1447800" y="1524000"/>
            <a:ext cx="1522413" cy="220980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pic>
        <p:nvPicPr>
          <p:cNvPr id="220206" name="Picture 46" descr="TN0055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838" y="2432050"/>
            <a:ext cx="1246187" cy="404813"/>
          </a:xfrm>
          <a:prstGeom prst="rect">
            <a:avLst/>
          </a:prstGeom>
          <a:noFill/>
          <a:extLst>
            <a:ext uri="{909E8E84-426E-40DD-AFC4-6F175D3DCCD1}">
              <a14:hiddenFill xmlns:a14="http://schemas.microsoft.com/office/drawing/2010/main">
                <a:solidFill>
                  <a:srgbClr val="FFFFFF"/>
                </a:solidFill>
              </a14:hiddenFill>
            </a:ext>
          </a:extLst>
        </p:spPr>
      </p:pic>
      <p:pic>
        <p:nvPicPr>
          <p:cNvPr id="220207" name="Picture 47" descr="TN0054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913" y="3181350"/>
            <a:ext cx="1246187" cy="517525"/>
          </a:xfrm>
          <a:prstGeom prst="rect">
            <a:avLst/>
          </a:prstGeom>
          <a:noFill/>
          <a:extLst>
            <a:ext uri="{909E8E84-426E-40DD-AFC4-6F175D3DCCD1}">
              <a14:hiddenFill xmlns:a14="http://schemas.microsoft.com/office/drawing/2010/main">
                <a:solidFill>
                  <a:srgbClr val="FFFFFF"/>
                </a:solidFill>
              </a14:hiddenFill>
            </a:ext>
          </a:extLst>
        </p:spPr>
      </p:pic>
      <p:pic>
        <p:nvPicPr>
          <p:cNvPr id="220208" name="Picture 48" descr="TN0054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1682750"/>
            <a:ext cx="1430337" cy="350838"/>
          </a:xfrm>
          <a:prstGeom prst="rect">
            <a:avLst/>
          </a:prstGeom>
          <a:noFill/>
          <a:extLst>
            <a:ext uri="{909E8E84-426E-40DD-AFC4-6F175D3DCCD1}">
              <a14:hiddenFill xmlns:a14="http://schemas.microsoft.com/office/drawing/2010/main">
                <a:solidFill>
                  <a:srgbClr val="FFFFFF"/>
                </a:solidFill>
              </a14:hiddenFill>
            </a:ext>
          </a:extLst>
        </p:spPr>
      </p:pic>
      <p:sp>
        <p:nvSpPr>
          <p:cNvPr id="220209" name="Rectangle 49"/>
          <p:cNvSpPr>
            <a:spLocks noChangeArrowheads="1"/>
          </p:cNvSpPr>
          <p:nvPr/>
        </p:nvSpPr>
        <p:spPr bwMode="auto">
          <a:xfrm>
            <a:off x="5105400" y="1616075"/>
            <a:ext cx="1828800" cy="2117725"/>
          </a:xfrm>
          <a:prstGeom prst="rect">
            <a:avLst/>
          </a:prstGeom>
          <a:noFill/>
          <a:ln w="38100"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220210" name="Line 50"/>
          <p:cNvSpPr>
            <a:spLocks noChangeShapeType="1"/>
          </p:cNvSpPr>
          <p:nvPr/>
        </p:nvSpPr>
        <p:spPr bwMode="auto">
          <a:xfrm flipV="1">
            <a:off x="5029200" y="1981200"/>
            <a:ext cx="1905000" cy="0"/>
          </a:xfrm>
          <a:prstGeom prst="line">
            <a:avLst/>
          </a:prstGeom>
          <a:noFill/>
          <a:ln w="38100">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11" name="Line 51"/>
          <p:cNvSpPr>
            <a:spLocks noChangeShapeType="1"/>
          </p:cNvSpPr>
          <p:nvPr/>
        </p:nvSpPr>
        <p:spPr bwMode="auto">
          <a:xfrm flipV="1">
            <a:off x="5105400" y="2971800"/>
            <a:ext cx="1828800" cy="11113"/>
          </a:xfrm>
          <a:prstGeom prst="line">
            <a:avLst/>
          </a:prstGeom>
          <a:noFill/>
          <a:ln w="38100">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12" name="Line 52"/>
          <p:cNvSpPr>
            <a:spLocks noChangeShapeType="1"/>
          </p:cNvSpPr>
          <p:nvPr/>
        </p:nvSpPr>
        <p:spPr bwMode="auto">
          <a:xfrm>
            <a:off x="3254375" y="1879600"/>
            <a:ext cx="658813" cy="365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13" name="Line 53"/>
          <p:cNvSpPr>
            <a:spLocks noChangeShapeType="1"/>
          </p:cNvSpPr>
          <p:nvPr/>
        </p:nvSpPr>
        <p:spPr bwMode="auto">
          <a:xfrm>
            <a:off x="3124200" y="1981200"/>
            <a:ext cx="1676400" cy="0"/>
          </a:xfrm>
          <a:prstGeom prst="line">
            <a:avLst/>
          </a:prstGeom>
          <a:noFill/>
          <a:ln w="3810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14" name="Text Box 54"/>
          <p:cNvSpPr txBox="1">
            <a:spLocks noChangeArrowheads="1"/>
          </p:cNvSpPr>
          <p:nvPr/>
        </p:nvSpPr>
        <p:spPr bwMode="auto">
          <a:xfrm>
            <a:off x="3200400" y="16002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9900FF"/>
                </a:solidFill>
              </a:rPr>
              <a:t>&lt;&lt;instanceOf&gt;&gt;</a:t>
            </a:r>
          </a:p>
        </p:txBody>
      </p:sp>
      <p:sp>
        <p:nvSpPr>
          <p:cNvPr id="220221" name="Line 61"/>
          <p:cNvSpPr>
            <a:spLocks noChangeShapeType="1"/>
          </p:cNvSpPr>
          <p:nvPr/>
        </p:nvSpPr>
        <p:spPr bwMode="auto">
          <a:xfrm>
            <a:off x="3254375" y="2641600"/>
            <a:ext cx="658813" cy="365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22" name="Line 62"/>
          <p:cNvSpPr>
            <a:spLocks noChangeShapeType="1"/>
          </p:cNvSpPr>
          <p:nvPr/>
        </p:nvSpPr>
        <p:spPr bwMode="auto">
          <a:xfrm>
            <a:off x="3124200" y="2743200"/>
            <a:ext cx="1676400" cy="0"/>
          </a:xfrm>
          <a:prstGeom prst="line">
            <a:avLst/>
          </a:prstGeom>
          <a:noFill/>
          <a:ln w="3810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23" name="Text Box 63"/>
          <p:cNvSpPr txBox="1">
            <a:spLocks noChangeArrowheads="1"/>
          </p:cNvSpPr>
          <p:nvPr/>
        </p:nvSpPr>
        <p:spPr bwMode="auto">
          <a:xfrm>
            <a:off x="3200400" y="23622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9900FF"/>
                </a:solidFill>
              </a:rPr>
              <a:t>&lt;&lt;instanceOf&gt;&gt;</a:t>
            </a:r>
          </a:p>
        </p:txBody>
      </p:sp>
      <p:sp>
        <p:nvSpPr>
          <p:cNvPr id="220224" name="Line 64"/>
          <p:cNvSpPr>
            <a:spLocks noChangeShapeType="1"/>
          </p:cNvSpPr>
          <p:nvPr/>
        </p:nvSpPr>
        <p:spPr bwMode="auto">
          <a:xfrm>
            <a:off x="3254375" y="3403600"/>
            <a:ext cx="658813" cy="365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25" name="Line 65"/>
          <p:cNvSpPr>
            <a:spLocks noChangeShapeType="1"/>
          </p:cNvSpPr>
          <p:nvPr/>
        </p:nvSpPr>
        <p:spPr bwMode="auto">
          <a:xfrm>
            <a:off x="3124200" y="3505200"/>
            <a:ext cx="1676400" cy="0"/>
          </a:xfrm>
          <a:prstGeom prst="line">
            <a:avLst/>
          </a:prstGeom>
          <a:noFill/>
          <a:ln w="38100">
            <a:solidFill>
              <a:srgbClr val="99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0226" name="Text Box 66"/>
          <p:cNvSpPr txBox="1">
            <a:spLocks noChangeArrowheads="1"/>
          </p:cNvSpPr>
          <p:nvPr/>
        </p:nvSpPr>
        <p:spPr bwMode="auto">
          <a:xfrm>
            <a:off x="3200400" y="31242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9900FF"/>
                </a:solidFill>
              </a:rPr>
              <a:t>&lt;&lt;instanceOf&gt;&gt;</a:t>
            </a:r>
          </a:p>
        </p:txBody>
      </p:sp>
    </p:spTree>
    <p:extLst>
      <p:ext uri="{BB962C8B-B14F-4D97-AF65-F5344CB8AC3E}">
        <p14:creationId xmlns:p14="http://schemas.microsoft.com/office/powerpoint/2010/main" val="1021818603"/>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A3B6A6-7935-47FF-8F1C-88410E9E3FDF}" type="slidenum">
              <a:rPr lang="en-US"/>
              <a:pPr/>
              <a:t>21</a:t>
            </a:fld>
            <a:endParaRPr lang="en-US"/>
          </a:p>
        </p:txBody>
      </p:sp>
      <p:sp>
        <p:nvSpPr>
          <p:cNvPr id="70658" name="Rectangle 2"/>
          <p:cNvSpPr>
            <a:spLocks noGrp="1" noChangeArrowheads="1"/>
          </p:cNvSpPr>
          <p:nvPr>
            <p:ph type="title"/>
          </p:nvPr>
        </p:nvSpPr>
        <p:spPr/>
        <p:txBody>
          <a:bodyPr/>
          <a:lstStyle/>
          <a:p>
            <a:r>
              <a:rPr lang="en-US"/>
              <a:t>Object Class</a:t>
            </a:r>
          </a:p>
        </p:txBody>
      </p:sp>
      <p:sp>
        <p:nvSpPr>
          <p:cNvPr id="70659" name="Rectangle 3"/>
          <p:cNvSpPr>
            <a:spLocks noGrp="1" noChangeArrowheads="1"/>
          </p:cNvSpPr>
          <p:nvPr>
            <p:ph type="body" idx="1"/>
          </p:nvPr>
        </p:nvSpPr>
        <p:spPr/>
        <p:txBody>
          <a:bodyPr/>
          <a:lstStyle/>
          <a:p>
            <a:r>
              <a:rPr lang="en-GB"/>
              <a:t>Class is a description of a set of objects that share the same attributes, operations, methods, relationship and semantics.</a:t>
            </a:r>
          </a:p>
          <a:p>
            <a:r>
              <a:rPr lang="en-GB"/>
              <a:t>Object classes are templates for objects. They may be used to create objects.</a:t>
            </a:r>
          </a:p>
          <a:p>
            <a:r>
              <a:rPr lang="en-US"/>
              <a:t>An object represents a particular instance of a class.</a:t>
            </a:r>
          </a:p>
          <a:p>
            <a:endParaRPr lang="en-US"/>
          </a:p>
        </p:txBody>
      </p:sp>
    </p:spTree>
    <p:extLst>
      <p:ext uri="{BB962C8B-B14F-4D97-AF65-F5344CB8AC3E}">
        <p14:creationId xmlns:p14="http://schemas.microsoft.com/office/powerpoint/2010/main" val="1832701560"/>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2"/>
          </p:nvPr>
        </p:nvSpPr>
        <p:spPr/>
        <p:txBody>
          <a:bodyPr/>
          <a:lstStyle/>
          <a:p>
            <a:fld id="{BEBC1C84-6EC1-49AA-B524-7FA22146B915}" type="slidenum">
              <a:rPr lang="en-US"/>
              <a:pPr/>
              <a:t>22</a:t>
            </a:fld>
            <a:endParaRPr lang="en-US"/>
          </a:p>
        </p:txBody>
      </p:sp>
      <p:sp>
        <p:nvSpPr>
          <p:cNvPr id="279554" name="Rectangle 2"/>
          <p:cNvSpPr>
            <a:spLocks noChangeArrowheads="1"/>
          </p:cNvSpPr>
          <p:nvPr/>
        </p:nvSpPr>
        <p:spPr bwMode="auto">
          <a:xfrm>
            <a:off x="0" y="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sz="3800">
                <a:solidFill>
                  <a:schemeClr val="tx2"/>
                </a:solidFill>
              </a:rPr>
              <a:t>What is Object-Orientation </a:t>
            </a:r>
            <a:endParaRPr lang="en-US">
              <a:solidFill>
                <a:schemeClr val="tx2"/>
              </a:solidFill>
            </a:endParaRPr>
          </a:p>
          <a:p>
            <a:r>
              <a:rPr lang="en-US">
                <a:solidFill>
                  <a:schemeClr val="tx2"/>
                </a:solidFill>
              </a:rPr>
              <a:t>- Subclass vs. Superclass</a:t>
            </a:r>
          </a:p>
        </p:txBody>
      </p:sp>
      <p:sp>
        <p:nvSpPr>
          <p:cNvPr id="279555" name="Rectangle 3"/>
          <p:cNvSpPr>
            <a:spLocks noChangeArrowheads="1"/>
          </p:cNvSpPr>
          <p:nvPr/>
        </p:nvSpPr>
        <p:spPr bwMode="auto">
          <a:xfrm>
            <a:off x="0" y="1447800"/>
            <a:ext cx="9144000" cy="2209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70000"/>
              </a:lnSpc>
              <a:spcBef>
                <a:spcPct val="10000"/>
              </a:spcBef>
              <a:buFontTx/>
              <a:buChar char="•"/>
            </a:pPr>
            <a:r>
              <a:rPr lang="en-US">
                <a:solidFill>
                  <a:srgbClr val="3333CC"/>
                </a:solidFill>
              </a:rPr>
              <a:t>Specialization</a:t>
            </a:r>
            <a:r>
              <a:rPr lang="en-US"/>
              <a:t>: </a:t>
            </a:r>
            <a:r>
              <a:rPr lang="en-US" sz="2000"/>
              <a:t>The act of defining one class as a refinement of another.</a:t>
            </a:r>
          </a:p>
          <a:p>
            <a:pPr lvl="1">
              <a:lnSpc>
                <a:spcPct val="70000"/>
              </a:lnSpc>
              <a:spcBef>
                <a:spcPct val="5000"/>
              </a:spcBef>
            </a:pPr>
            <a:endParaRPr lang="en-US" sz="2000"/>
          </a:p>
          <a:p>
            <a:pPr>
              <a:lnSpc>
                <a:spcPct val="70000"/>
              </a:lnSpc>
              <a:spcBef>
                <a:spcPct val="5000"/>
              </a:spcBef>
              <a:buFontTx/>
              <a:buChar char="•"/>
            </a:pPr>
            <a:r>
              <a:rPr lang="en-US">
                <a:solidFill>
                  <a:srgbClr val="3333CC"/>
                </a:solidFill>
              </a:rPr>
              <a:t>Subclass</a:t>
            </a:r>
            <a:r>
              <a:rPr lang="en-US"/>
              <a:t>: </a:t>
            </a:r>
            <a:r>
              <a:rPr lang="en-US" sz="2000"/>
              <a:t>A class defined in terms of a specialization of a superclass using inheritance.</a:t>
            </a:r>
          </a:p>
          <a:p>
            <a:pPr lvl="1">
              <a:lnSpc>
                <a:spcPct val="70000"/>
              </a:lnSpc>
              <a:spcBef>
                <a:spcPct val="5000"/>
              </a:spcBef>
            </a:pPr>
            <a:endParaRPr lang="en-US" sz="2000"/>
          </a:p>
          <a:p>
            <a:pPr>
              <a:lnSpc>
                <a:spcPct val="70000"/>
              </a:lnSpc>
              <a:spcBef>
                <a:spcPct val="5000"/>
              </a:spcBef>
              <a:buFontTx/>
              <a:buChar char="•"/>
            </a:pPr>
            <a:r>
              <a:rPr lang="en-US">
                <a:solidFill>
                  <a:srgbClr val="3333CC"/>
                </a:solidFill>
              </a:rPr>
              <a:t>Superclass</a:t>
            </a:r>
            <a:r>
              <a:rPr lang="en-US"/>
              <a:t>: </a:t>
            </a:r>
            <a:r>
              <a:rPr lang="en-US" sz="1800"/>
              <a:t>A class serving as a base for inheritance in a class hierarchy </a:t>
            </a:r>
          </a:p>
          <a:p>
            <a:pPr lvl="1">
              <a:lnSpc>
                <a:spcPct val="70000"/>
              </a:lnSpc>
              <a:spcBef>
                <a:spcPct val="10000"/>
              </a:spcBef>
            </a:pPr>
            <a:endParaRPr lang="en-US" sz="1800"/>
          </a:p>
          <a:p>
            <a:pPr>
              <a:lnSpc>
                <a:spcPct val="70000"/>
              </a:lnSpc>
              <a:spcBef>
                <a:spcPct val="5000"/>
              </a:spcBef>
              <a:buFontTx/>
              <a:buChar char="•"/>
            </a:pPr>
            <a:r>
              <a:rPr lang="en-US">
                <a:solidFill>
                  <a:srgbClr val="3333CC"/>
                </a:solidFill>
              </a:rPr>
              <a:t>Inheritance</a:t>
            </a:r>
            <a:r>
              <a:rPr lang="en-US"/>
              <a:t>: </a:t>
            </a:r>
            <a:r>
              <a:rPr lang="en-US" sz="2000"/>
              <a:t>Automatic duplication of superclass attribute and behavior definitions in subclass. </a:t>
            </a:r>
          </a:p>
          <a:p>
            <a:pPr lvl="1">
              <a:lnSpc>
                <a:spcPct val="90000"/>
              </a:lnSpc>
              <a:spcBef>
                <a:spcPct val="20000"/>
              </a:spcBef>
            </a:pPr>
            <a:endParaRPr lang="en-US" sz="2000"/>
          </a:p>
        </p:txBody>
      </p:sp>
      <p:sp>
        <p:nvSpPr>
          <p:cNvPr id="279556" name="Text Box 4"/>
          <p:cNvSpPr txBox="1">
            <a:spLocks noChangeArrowheads="1"/>
          </p:cNvSpPr>
          <p:nvPr/>
        </p:nvSpPr>
        <p:spPr bwMode="auto">
          <a:xfrm>
            <a:off x="5943600" y="5562600"/>
            <a:ext cx="248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1800" b="1" i="1">
                <a:solidFill>
                  <a:srgbClr val="FF0000"/>
                </a:solidFill>
                <a:latin typeface="Arial" panose="020B0604020202020204" pitchFamily="34" charset="0"/>
              </a:rPr>
              <a:t>multiple inheritance?</a:t>
            </a:r>
          </a:p>
        </p:txBody>
      </p:sp>
      <p:sp>
        <p:nvSpPr>
          <p:cNvPr id="279557" name="Rectangle 5"/>
          <p:cNvSpPr>
            <a:spLocks noChangeArrowheads="1"/>
          </p:cNvSpPr>
          <p:nvPr/>
        </p:nvSpPr>
        <p:spPr bwMode="auto">
          <a:xfrm>
            <a:off x="2798763" y="3886200"/>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Person</a:t>
            </a:r>
          </a:p>
        </p:txBody>
      </p:sp>
      <p:sp>
        <p:nvSpPr>
          <p:cNvPr id="279559" name="Rectangle 7"/>
          <p:cNvSpPr>
            <a:spLocks noChangeArrowheads="1"/>
          </p:cNvSpPr>
          <p:nvPr/>
        </p:nvSpPr>
        <p:spPr bwMode="auto">
          <a:xfrm>
            <a:off x="2667000" y="4191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name</a:t>
            </a:r>
          </a:p>
        </p:txBody>
      </p:sp>
      <p:sp>
        <p:nvSpPr>
          <p:cNvPr id="279560" name="Rectangle 8"/>
          <p:cNvSpPr>
            <a:spLocks noChangeArrowheads="1"/>
          </p:cNvSpPr>
          <p:nvPr/>
        </p:nvSpPr>
        <p:spPr bwMode="auto">
          <a:xfrm>
            <a:off x="2819400" y="441960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SSN</a:t>
            </a:r>
          </a:p>
        </p:txBody>
      </p:sp>
      <p:sp>
        <p:nvSpPr>
          <p:cNvPr id="279561" name="Rectangle 9"/>
          <p:cNvSpPr>
            <a:spLocks noChangeArrowheads="1"/>
          </p:cNvSpPr>
          <p:nvPr/>
        </p:nvSpPr>
        <p:spPr bwMode="auto">
          <a:xfrm>
            <a:off x="2667000" y="38417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279562" name="Line 10"/>
          <p:cNvSpPr>
            <a:spLocks noChangeShapeType="1"/>
          </p:cNvSpPr>
          <p:nvPr/>
        </p:nvSpPr>
        <p:spPr bwMode="auto">
          <a:xfrm>
            <a:off x="2667000" y="42227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63" name="Line 11"/>
          <p:cNvSpPr>
            <a:spLocks noChangeShapeType="1"/>
          </p:cNvSpPr>
          <p:nvPr/>
        </p:nvSpPr>
        <p:spPr bwMode="auto">
          <a:xfrm>
            <a:off x="2667000" y="472440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64" name="Rectangle 12"/>
          <p:cNvSpPr>
            <a:spLocks noChangeArrowheads="1"/>
          </p:cNvSpPr>
          <p:nvPr/>
        </p:nvSpPr>
        <p:spPr bwMode="auto">
          <a:xfrm>
            <a:off x="1600200" y="51816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Student</a:t>
            </a:r>
          </a:p>
        </p:txBody>
      </p:sp>
      <p:sp>
        <p:nvSpPr>
          <p:cNvPr id="279565" name="Rectangle 13"/>
          <p:cNvSpPr>
            <a:spLocks noChangeArrowheads="1"/>
          </p:cNvSpPr>
          <p:nvPr/>
        </p:nvSpPr>
        <p:spPr bwMode="auto">
          <a:xfrm>
            <a:off x="1506538" y="5486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std-id</a:t>
            </a:r>
          </a:p>
        </p:txBody>
      </p:sp>
      <p:sp>
        <p:nvSpPr>
          <p:cNvPr id="279566" name="Rectangle 14"/>
          <p:cNvSpPr>
            <a:spLocks noChangeArrowheads="1"/>
          </p:cNvSpPr>
          <p:nvPr/>
        </p:nvSpPr>
        <p:spPr bwMode="auto">
          <a:xfrm>
            <a:off x="1674813" y="57467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level</a:t>
            </a:r>
          </a:p>
        </p:txBody>
      </p:sp>
      <p:sp>
        <p:nvSpPr>
          <p:cNvPr id="279567" name="Rectangle 15"/>
          <p:cNvSpPr>
            <a:spLocks noChangeArrowheads="1"/>
          </p:cNvSpPr>
          <p:nvPr/>
        </p:nvSpPr>
        <p:spPr bwMode="auto">
          <a:xfrm>
            <a:off x="1506538" y="51371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279568" name="Line 16"/>
          <p:cNvSpPr>
            <a:spLocks noChangeShapeType="1"/>
          </p:cNvSpPr>
          <p:nvPr/>
        </p:nvSpPr>
        <p:spPr bwMode="auto">
          <a:xfrm>
            <a:off x="1506538" y="55181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69" name="Line 17"/>
          <p:cNvSpPr>
            <a:spLocks noChangeShapeType="1"/>
          </p:cNvSpPr>
          <p:nvPr/>
        </p:nvSpPr>
        <p:spPr bwMode="auto">
          <a:xfrm>
            <a:off x="1535113" y="605155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70" name="Rectangle 18"/>
          <p:cNvSpPr>
            <a:spLocks noChangeArrowheads="1"/>
          </p:cNvSpPr>
          <p:nvPr/>
        </p:nvSpPr>
        <p:spPr bwMode="auto">
          <a:xfrm>
            <a:off x="3924300" y="51816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Employee</a:t>
            </a:r>
          </a:p>
        </p:txBody>
      </p:sp>
      <p:sp>
        <p:nvSpPr>
          <p:cNvPr id="279571" name="Rectangle 19"/>
          <p:cNvSpPr>
            <a:spLocks noChangeArrowheads="1"/>
          </p:cNvSpPr>
          <p:nvPr/>
        </p:nvSpPr>
        <p:spPr bwMode="auto">
          <a:xfrm>
            <a:off x="3944938" y="5486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emp-id</a:t>
            </a:r>
          </a:p>
        </p:txBody>
      </p:sp>
      <p:sp>
        <p:nvSpPr>
          <p:cNvPr id="279572" name="Rectangle 20"/>
          <p:cNvSpPr>
            <a:spLocks noChangeArrowheads="1"/>
          </p:cNvSpPr>
          <p:nvPr/>
        </p:nvSpPr>
        <p:spPr bwMode="auto">
          <a:xfrm>
            <a:off x="4032250" y="5715000"/>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i="1">
                <a:solidFill>
                  <a:srgbClr val="FF0000"/>
                </a:solidFill>
              </a:rPr>
              <a:t>age</a:t>
            </a:r>
          </a:p>
        </p:txBody>
      </p:sp>
      <p:sp>
        <p:nvSpPr>
          <p:cNvPr id="279573" name="Rectangle 21"/>
          <p:cNvSpPr>
            <a:spLocks noChangeArrowheads="1"/>
          </p:cNvSpPr>
          <p:nvPr/>
        </p:nvSpPr>
        <p:spPr bwMode="auto">
          <a:xfrm>
            <a:off x="3944938" y="51371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279574" name="Line 22"/>
          <p:cNvSpPr>
            <a:spLocks noChangeShapeType="1"/>
          </p:cNvSpPr>
          <p:nvPr/>
        </p:nvSpPr>
        <p:spPr bwMode="auto">
          <a:xfrm>
            <a:off x="3944938" y="55181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75" name="Line 23"/>
          <p:cNvSpPr>
            <a:spLocks noChangeShapeType="1"/>
          </p:cNvSpPr>
          <p:nvPr/>
        </p:nvSpPr>
        <p:spPr bwMode="auto">
          <a:xfrm>
            <a:off x="3973513" y="605155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76" name="Line 24"/>
          <p:cNvSpPr>
            <a:spLocks noChangeShapeType="1"/>
          </p:cNvSpPr>
          <p:nvPr/>
        </p:nvSpPr>
        <p:spPr bwMode="auto">
          <a:xfrm>
            <a:off x="1981200" y="5029200"/>
            <a:ext cx="2438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77" name="Line 25"/>
          <p:cNvSpPr>
            <a:spLocks noChangeShapeType="1"/>
          </p:cNvSpPr>
          <p:nvPr/>
        </p:nvSpPr>
        <p:spPr bwMode="auto">
          <a:xfrm>
            <a:off x="1981200" y="50292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78" name="Line 26"/>
          <p:cNvSpPr>
            <a:spLocks noChangeShapeType="1"/>
          </p:cNvSpPr>
          <p:nvPr/>
        </p:nvSpPr>
        <p:spPr bwMode="auto">
          <a:xfrm>
            <a:off x="4419600" y="50292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79" name="Line 27"/>
          <p:cNvSpPr>
            <a:spLocks noChangeShapeType="1"/>
          </p:cNvSpPr>
          <p:nvPr/>
        </p:nvSpPr>
        <p:spPr bwMode="auto">
          <a:xfrm>
            <a:off x="3124200" y="49530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79580" name="AutoShape 28"/>
          <p:cNvSpPr>
            <a:spLocks noChangeArrowheads="1"/>
          </p:cNvSpPr>
          <p:nvPr/>
        </p:nvSpPr>
        <p:spPr bwMode="auto">
          <a:xfrm>
            <a:off x="3048000" y="48006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Tree>
    <p:extLst>
      <p:ext uri="{BB962C8B-B14F-4D97-AF65-F5344CB8AC3E}">
        <p14:creationId xmlns:p14="http://schemas.microsoft.com/office/powerpoint/2010/main" val="3883555700"/>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2"/>
          </p:nvPr>
        </p:nvSpPr>
        <p:spPr/>
        <p:txBody>
          <a:bodyPr/>
          <a:lstStyle/>
          <a:p>
            <a:fld id="{9D733935-933A-44DF-AC55-8F5421A128A5}" type="slidenum">
              <a:rPr lang="en-US"/>
              <a:pPr/>
              <a:t>23</a:t>
            </a:fld>
            <a:endParaRPr lang="en-US"/>
          </a:p>
        </p:txBody>
      </p:sp>
      <p:sp>
        <p:nvSpPr>
          <p:cNvPr id="316418" name="Rectangle 2"/>
          <p:cNvSpPr>
            <a:spLocks noChangeArrowheads="1"/>
          </p:cNvSpPr>
          <p:nvPr/>
        </p:nvSpPr>
        <p:spPr bwMode="auto">
          <a:xfrm>
            <a:off x="0" y="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sz="3800">
                <a:solidFill>
                  <a:schemeClr val="tx2"/>
                </a:solidFill>
              </a:rPr>
              <a:t>What is Object-Orientation </a:t>
            </a:r>
            <a:endParaRPr lang="en-US">
              <a:solidFill>
                <a:schemeClr val="tx2"/>
              </a:solidFill>
            </a:endParaRPr>
          </a:p>
          <a:p>
            <a:r>
              <a:rPr lang="en-US">
                <a:solidFill>
                  <a:schemeClr val="tx2"/>
                </a:solidFill>
              </a:rPr>
              <a:t>- Subclass vs. Superclass</a:t>
            </a:r>
          </a:p>
        </p:txBody>
      </p:sp>
      <p:sp>
        <p:nvSpPr>
          <p:cNvPr id="316421" name="Rectangle 5"/>
          <p:cNvSpPr>
            <a:spLocks noChangeArrowheads="1"/>
          </p:cNvSpPr>
          <p:nvPr/>
        </p:nvSpPr>
        <p:spPr bwMode="auto">
          <a:xfrm>
            <a:off x="5638800" y="152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424" name="Rectangle 8"/>
          <p:cNvSpPr>
            <a:spLocks noChangeArrowheads="1"/>
          </p:cNvSpPr>
          <p:nvPr/>
        </p:nvSpPr>
        <p:spPr bwMode="auto">
          <a:xfrm>
            <a:off x="5278438" y="1479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42" name="Line 26"/>
          <p:cNvSpPr>
            <a:spLocks noChangeShapeType="1"/>
          </p:cNvSpPr>
          <p:nvPr/>
        </p:nvSpPr>
        <p:spPr bwMode="auto">
          <a:xfrm>
            <a:off x="5811838" y="216535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43" name="AutoShape 27"/>
          <p:cNvSpPr>
            <a:spLocks noChangeArrowheads="1"/>
          </p:cNvSpPr>
          <p:nvPr/>
        </p:nvSpPr>
        <p:spPr bwMode="auto">
          <a:xfrm>
            <a:off x="5735638" y="20129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48" name="Rectangle 32"/>
          <p:cNvSpPr>
            <a:spLocks noChangeArrowheads="1"/>
          </p:cNvSpPr>
          <p:nvPr/>
        </p:nvSpPr>
        <p:spPr bwMode="auto">
          <a:xfrm>
            <a:off x="5665788" y="23177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449" name="Rectangle 33"/>
          <p:cNvSpPr>
            <a:spLocks noChangeArrowheads="1"/>
          </p:cNvSpPr>
          <p:nvPr/>
        </p:nvSpPr>
        <p:spPr bwMode="auto">
          <a:xfrm>
            <a:off x="5299075" y="22733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50" name="Line 34"/>
          <p:cNvSpPr>
            <a:spLocks noChangeShapeType="1"/>
          </p:cNvSpPr>
          <p:nvPr/>
        </p:nvSpPr>
        <p:spPr bwMode="auto">
          <a:xfrm>
            <a:off x="5832475" y="29591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51" name="AutoShape 35"/>
          <p:cNvSpPr>
            <a:spLocks noChangeArrowheads="1"/>
          </p:cNvSpPr>
          <p:nvPr/>
        </p:nvSpPr>
        <p:spPr bwMode="auto">
          <a:xfrm>
            <a:off x="5756275" y="28067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52" name="Rectangle 36"/>
          <p:cNvSpPr>
            <a:spLocks noChangeArrowheads="1"/>
          </p:cNvSpPr>
          <p:nvPr/>
        </p:nvSpPr>
        <p:spPr bwMode="auto">
          <a:xfrm>
            <a:off x="5645150" y="3124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C</a:t>
            </a:r>
          </a:p>
        </p:txBody>
      </p:sp>
      <p:sp>
        <p:nvSpPr>
          <p:cNvPr id="316453" name="Rectangle 37"/>
          <p:cNvSpPr>
            <a:spLocks noChangeArrowheads="1"/>
          </p:cNvSpPr>
          <p:nvPr/>
        </p:nvSpPr>
        <p:spPr bwMode="auto">
          <a:xfrm>
            <a:off x="5278438" y="30797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54" name="Rectangle 38"/>
          <p:cNvSpPr>
            <a:spLocks noChangeArrowheads="1"/>
          </p:cNvSpPr>
          <p:nvPr/>
        </p:nvSpPr>
        <p:spPr bwMode="auto">
          <a:xfrm>
            <a:off x="1087438" y="15557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455" name="Rectangle 39"/>
          <p:cNvSpPr>
            <a:spLocks noChangeArrowheads="1"/>
          </p:cNvSpPr>
          <p:nvPr/>
        </p:nvSpPr>
        <p:spPr bwMode="auto">
          <a:xfrm>
            <a:off x="727075" y="15113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56" name="Line 40"/>
          <p:cNvSpPr>
            <a:spLocks noChangeShapeType="1"/>
          </p:cNvSpPr>
          <p:nvPr/>
        </p:nvSpPr>
        <p:spPr bwMode="auto">
          <a:xfrm>
            <a:off x="1260475" y="21971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57" name="AutoShape 41"/>
          <p:cNvSpPr>
            <a:spLocks noChangeArrowheads="1"/>
          </p:cNvSpPr>
          <p:nvPr/>
        </p:nvSpPr>
        <p:spPr bwMode="auto">
          <a:xfrm>
            <a:off x="1184275" y="20447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58" name="Rectangle 42"/>
          <p:cNvSpPr>
            <a:spLocks noChangeArrowheads="1"/>
          </p:cNvSpPr>
          <p:nvPr/>
        </p:nvSpPr>
        <p:spPr bwMode="auto">
          <a:xfrm>
            <a:off x="1114425" y="23495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459" name="Rectangle 43"/>
          <p:cNvSpPr>
            <a:spLocks noChangeArrowheads="1"/>
          </p:cNvSpPr>
          <p:nvPr/>
        </p:nvSpPr>
        <p:spPr bwMode="auto">
          <a:xfrm>
            <a:off x="747713" y="23050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64" name="AutoShape 48"/>
          <p:cNvSpPr>
            <a:spLocks noChangeArrowheads="1"/>
          </p:cNvSpPr>
          <p:nvPr/>
        </p:nvSpPr>
        <p:spPr bwMode="auto">
          <a:xfrm rot="-5400000">
            <a:off x="6269038" y="16319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65" name="Line 49"/>
          <p:cNvSpPr>
            <a:spLocks noChangeShapeType="1"/>
          </p:cNvSpPr>
          <p:nvPr/>
        </p:nvSpPr>
        <p:spPr bwMode="auto">
          <a:xfrm>
            <a:off x="6269038" y="3308350"/>
            <a:ext cx="3048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66" name="Line 50"/>
          <p:cNvSpPr>
            <a:spLocks noChangeShapeType="1"/>
          </p:cNvSpPr>
          <p:nvPr/>
        </p:nvSpPr>
        <p:spPr bwMode="auto">
          <a:xfrm>
            <a:off x="6421438" y="1708150"/>
            <a:ext cx="152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67" name="Line 51"/>
          <p:cNvSpPr>
            <a:spLocks noChangeShapeType="1"/>
          </p:cNvSpPr>
          <p:nvPr/>
        </p:nvSpPr>
        <p:spPr bwMode="auto">
          <a:xfrm flipV="1">
            <a:off x="6573838" y="1708150"/>
            <a:ext cx="0" cy="1600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68" name="Rectangle 52"/>
          <p:cNvSpPr>
            <a:spLocks noChangeArrowheads="1"/>
          </p:cNvSpPr>
          <p:nvPr/>
        </p:nvSpPr>
        <p:spPr bwMode="auto">
          <a:xfrm>
            <a:off x="3346450" y="152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469" name="Rectangle 53"/>
          <p:cNvSpPr>
            <a:spLocks noChangeArrowheads="1"/>
          </p:cNvSpPr>
          <p:nvPr/>
        </p:nvSpPr>
        <p:spPr bwMode="auto">
          <a:xfrm>
            <a:off x="2986088" y="1479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70" name="Line 54"/>
          <p:cNvSpPr>
            <a:spLocks noChangeShapeType="1"/>
          </p:cNvSpPr>
          <p:nvPr/>
        </p:nvSpPr>
        <p:spPr bwMode="auto">
          <a:xfrm>
            <a:off x="3519488" y="216535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71" name="AutoShape 55"/>
          <p:cNvSpPr>
            <a:spLocks noChangeArrowheads="1"/>
          </p:cNvSpPr>
          <p:nvPr/>
        </p:nvSpPr>
        <p:spPr bwMode="auto">
          <a:xfrm>
            <a:off x="3443288" y="20129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72" name="Rectangle 56"/>
          <p:cNvSpPr>
            <a:spLocks noChangeArrowheads="1"/>
          </p:cNvSpPr>
          <p:nvPr/>
        </p:nvSpPr>
        <p:spPr bwMode="auto">
          <a:xfrm>
            <a:off x="3373438" y="23177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473" name="Rectangle 57"/>
          <p:cNvSpPr>
            <a:spLocks noChangeArrowheads="1"/>
          </p:cNvSpPr>
          <p:nvPr/>
        </p:nvSpPr>
        <p:spPr bwMode="auto">
          <a:xfrm>
            <a:off x="3006725" y="22733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74" name="Line 58"/>
          <p:cNvSpPr>
            <a:spLocks noChangeShapeType="1"/>
          </p:cNvSpPr>
          <p:nvPr/>
        </p:nvSpPr>
        <p:spPr bwMode="auto">
          <a:xfrm>
            <a:off x="3540125" y="29591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75" name="AutoShape 59"/>
          <p:cNvSpPr>
            <a:spLocks noChangeArrowheads="1"/>
          </p:cNvSpPr>
          <p:nvPr/>
        </p:nvSpPr>
        <p:spPr bwMode="auto">
          <a:xfrm>
            <a:off x="3463925" y="28067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76" name="Rectangle 60"/>
          <p:cNvSpPr>
            <a:spLocks noChangeArrowheads="1"/>
          </p:cNvSpPr>
          <p:nvPr/>
        </p:nvSpPr>
        <p:spPr bwMode="auto">
          <a:xfrm>
            <a:off x="3352800" y="3124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C</a:t>
            </a:r>
          </a:p>
        </p:txBody>
      </p:sp>
      <p:sp>
        <p:nvSpPr>
          <p:cNvPr id="316477" name="Rectangle 61"/>
          <p:cNvSpPr>
            <a:spLocks noChangeArrowheads="1"/>
          </p:cNvSpPr>
          <p:nvPr/>
        </p:nvSpPr>
        <p:spPr bwMode="auto">
          <a:xfrm>
            <a:off x="2986088" y="30797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78" name="AutoShape 62"/>
          <p:cNvSpPr>
            <a:spLocks noChangeArrowheads="1"/>
          </p:cNvSpPr>
          <p:nvPr/>
        </p:nvSpPr>
        <p:spPr bwMode="auto">
          <a:xfrm rot="-5400000">
            <a:off x="3983038" y="32321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79" name="Line 63"/>
          <p:cNvSpPr>
            <a:spLocks noChangeShapeType="1"/>
          </p:cNvSpPr>
          <p:nvPr/>
        </p:nvSpPr>
        <p:spPr bwMode="auto">
          <a:xfrm>
            <a:off x="3983038" y="1708150"/>
            <a:ext cx="3048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80" name="Line 64"/>
          <p:cNvSpPr>
            <a:spLocks noChangeShapeType="1"/>
          </p:cNvSpPr>
          <p:nvPr/>
        </p:nvSpPr>
        <p:spPr bwMode="auto">
          <a:xfrm>
            <a:off x="4135438" y="3308350"/>
            <a:ext cx="152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81" name="Line 65"/>
          <p:cNvSpPr>
            <a:spLocks noChangeShapeType="1"/>
          </p:cNvSpPr>
          <p:nvPr/>
        </p:nvSpPr>
        <p:spPr bwMode="auto">
          <a:xfrm flipV="1">
            <a:off x="4281488" y="1708150"/>
            <a:ext cx="0" cy="1600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82" name="Rectangle 66"/>
          <p:cNvSpPr>
            <a:spLocks noChangeArrowheads="1"/>
          </p:cNvSpPr>
          <p:nvPr/>
        </p:nvSpPr>
        <p:spPr bwMode="auto">
          <a:xfrm>
            <a:off x="5284788" y="39941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483" name="Rectangle 67"/>
          <p:cNvSpPr>
            <a:spLocks noChangeArrowheads="1"/>
          </p:cNvSpPr>
          <p:nvPr/>
        </p:nvSpPr>
        <p:spPr bwMode="auto">
          <a:xfrm>
            <a:off x="4924425" y="39497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84" name="Line 68"/>
          <p:cNvSpPr>
            <a:spLocks noChangeShapeType="1"/>
          </p:cNvSpPr>
          <p:nvPr/>
        </p:nvSpPr>
        <p:spPr bwMode="auto">
          <a:xfrm>
            <a:off x="5457825" y="46355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85" name="AutoShape 69"/>
          <p:cNvSpPr>
            <a:spLocks noChangeArrowheads="1"/>
          </p:cNvSpPr>
          <p:nvPr/>
        </p:nvSpPr>
        <p:spPr bwMode="auto">
          <a:xfrm>
            <a:off x="5381625" y="44831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86" name="Rectangle 70"/>
          <p:cNvSpPr>
            <a:spLocks noChangeArrowheads="1"/>
          </p:cNvSpPr>
          <p:nvPr/>
        </p:nvSpPr>
        <p:spPr bwMode="auto">
          <a:xfrm>
            <a:off x="5311775" y="47879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487" name="Rectangle 71"/>
          <p:cNvSpPr>
            <a:spLocks noChangeArrowheads="1"/>
          </p:cNvSpPr>
          <p:nvPr/>
        </p:nvSpPr>
        <p:spPr bwMode="auto">
          <a:xfrm>
            <a:off x="4945063" y="47434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88" name="Line 72"/>
          <p:cNvSpPr>
            <a:spLocks noChangeShapeType="1"/>
          </p:cNvSpPr>
          <p:nvPr/>
        </p:nvSpPr>
        <p:spPr bwMode="auto">
          <a:xfrm flipH="1">
            <a:off x="5437188" y="52133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90" name="Rectangle 74"/>
          <p:cNvSpPr>
            <a:spLocks noChangeArrowheads="1"/>
          </p:cNvSpPr>
          <p:nvPr/>
        </p:nvSpPr>
        <p:spPr bwMode="auto">
          <a:xfrm>
            <a:off x="5173663" y="5670550"/>
            <a:ext cx="55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u="sng"/>
              <a:t>c: C</a:t>
            </a:r>
          </a:p>
        </p:txBody>
      </p:sp>
      <p:sp>
        <p:nvSpPr>
          <p:cNvPr id="316491" name="Rectangle 75"/>
          <p:cNvSpPr>
            <a:spLocks noChangeArrowheads="1"/>
          </p:cNvSpPr>
          <p:nvPr/>
        </p:nvSpPr>
        <p:spPr bwMode="auto">
          <a:xfrm>
            <a:off x="4918075" y="56261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92" name="AutoShape 76"/>
          <p:cNvSpPr>
            <a:spLocks noChangeArrowheads="1"/>
          </p:cNvSpPr>
          <p:nvPr/>
        </p:nvSpPr>
        <p:spPr bwMode="auto">
          <a:xfrm rot="-5400000">
            <a:off x="5915025" y="41021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93" name="Line 77"/>
          <p:cNvSpPr>
            <a:spLocks noChangeShapeType="1"/>
          </p:cNvSpPr>
          <p:nvPr/>
        </p:nvSpPr>
        <p:spPr bwMode="auto">
          <a:xfrm>
            <a:off x="5908675" y="5854700"/>
            <a:ext cx="3048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94" name="Line 78"/>
          <p:cNvSpPr>
            <a:spLocks noChangeShapeType="1"/>
          </p:cNvSpPr>
          <p:nvPr/>
        </p:nvSpPr>
        <p:spPr bwMode="auto">
          <a:xfrm>
            <a:off x="6067425" y="4178300"/>
            <a:ext cx="152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95" name="Line 79"/>
          <p:cNvSpPr>
            <a:spLocks noChangeShapeType="1"/>
          </p:cNvSpPr>
          <p:nvPr/>
        </p:nvSpPr>
        <p:spPr bwMode="auto">
          <a:xfrm flipV="1">
            <a:off x="6205538" y="4146550"/>
            <a:ext cx="0" cy="16764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96" name="Rectangle 80"/>
          <p:cNvSpPr>
            <a:spLocks noChangeArrowheads="1"/>
          </p:cNvSpPr>
          <p:nvPr/>
        </p:nvSpPr>
        <p:spPr bwMode="auto">
          <a:xfrm>
            <a:off x="7543800" y="4038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497" name="Rectangle 81"/>
          <p:cNvSpPr>
            <a:spLocks noChangeArrowheads="1"/>
          </p:cNvSpPr>
          <p:nvPr/>
        </p:nvSpPr>
        <p:spPr bwMode="auto">
          <a:xfrm>
            <a:off x="7183438" y="39941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498" name="Line 82"/>
          <p:cNvSpPr>
            <a:spLocks noChangeShapeType="1"/>
          </p:cNvSpPr>
          <p:nvPr/>
        </p:nvSpPr>
        <p:spPr bwMode="auto">
          <a:xfrm>
            <a:off x="7716838" y="467995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499" name="AutoShape 83"/>
          <p:cNvSpPr>
            <a:spLocks noChangeArrowheads="1"/>
          </p:cNvSpPr>
          <p:nvPr/>
        </p:nvSpPr>
        <p:spPr bwMode="auto">
          <a:xfrm>
            <a:off x="7640638" y="45275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00" name="Rectangle 84"/>
          <p:cNvSpPr>
            <a:spLocks noChangeArrowheads="1"/>
          </p:cNvSpPr>
          <p:nvPr/>
        </p:nvSpPr>
        <p:spPr bwMode="auto">
          <a:xfrm>
            <a:off x="7570788" y="48323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501" name="Rectangle 85"/>
          <p:cNvSpPr>
            <a:spLocks noChangeArrowheads="1"/>
          </p:cNvSpPr>
          <p:nvPr/>
        </p:nvSpPr>
        <p:spPr bwMode="auto">
          <a:xfrm>
            <a:off x="7204075" y="47879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04" name="Rectangle 88"/>
          <p:cNvSpPr>
            <a:spLocks noChangeArrowheads="1"/>
          </p:cNvSpPr>
          <p:nvPr/>
        </p:nvSpPr>
        <p:spPr bwMode="auto">
          <a:xfrm>
            <a:off x="7432675" y="5715000"/>
            <a:ext cx="55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u="sng"/>
              <a:t>c: C</a:t>
            </a:r>
          </a:p>
        </p:txBody>
      </p:sp>
      <p:sp>
        <p:nvSpPr>
          <p:cNvPr id="316505" name="Rectangle 89"/>
          <p:cNvSpPr>
            <a:spLocks noChangeArrowheads="1"/>
          </p:cNvSpPr>
          <p:nvPr/>
        </p:nvSpPr>
        <p:spPr bwMode="auto">
          <a:xfrm>
            <a:off x="7177088" y="5670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07" name="Line 91"/>
          <p:cNvSpPr>
            <a:spLocks noChangeShapeType="1"/>
          </p:cNvSpPr>
          <p:nvPr/>
        </p:nvSpPr>
        <p:spPr bwMode="auto">
          <a:xfrm>
            <a:off x="8167688" y="5899150"/>
            <a:ext cx="304800" cy="0"/>
          </a:xfrm>
          <a:prstGeom prst="line">
            <a:avLst/>
          </a:prstGeom>
          <a:noFill/>
          <a:ln w="28575">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08" name="Line 92"/>
          <p:cNvSpPr>
            <a:spLocks noChangeShapeType="1"/>
          </p:cNvSpPr>
          <p:nvPr/>
        </p:nvSpPr>
        <p:spPr bwMode="auto">
          <a:xfrm>
            <a:off x="8186738" y="4222750"/>
            <a:ext cx="2921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09" name="Line 93"/>
          <p:cNvSpPr>
            <a:spLocks noChangeShapeType="1"/>
          </p:cNvSpPr>
          <p:nvPr/>
        </p:nvSpPr>
        <p:spPr bwMode="auto">
          <a:xfrm flipH="1" flipV="1">
            <a:off x="8478838" y="4222750"/>
            <a:ext cx="12700" cy="16764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10" name="Text Box 94"/>
          <p:cNvSpPr txBox="1">
            <a:spLocks noChangeArrowheads="1"/>
          </p:cNvSpPr>
          <p:nvPr/>
        </p:nvSpPr>
        <p:spPr bwMode="auto">
          <a:xfrm>
            <a:off x="4495800" y="52578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16511" name="Line 95"/>
          <p:cNvSpPr>
            <a:spLocks noChangeShapeType="1"/>
          </p:cNvSpPr>
          <p:nvPr/>
        </p:nvSpPr>
        <p:spPr bwMode="auto">
          <a:xfrm flipH="1">
            <a:off x="7723188" y="52895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12" name="Text Box 96"/>
          <p:cNvSpPr txBox="1">
            <a:spLocks noChangeArrowheads="1"/>
          </p:cNvSpPr>
          <p:nvPr/>
        </p:nvSpPr>
        <p:spPr bwMode="auto">
          <a:xfrm>
            <a:off x="6705600" y="53340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16513" name="AutoShape 97"/>
          <p:cNvSpPr>
            <a:spLocks noChangeArrowheads="1"/>
          </p:cNvSpPr>
          <p:nvPr/>
        </p:nvSpPr>
        <p:spPr bwMode="auto">
          <a:xfrm rot="-5400000">
            <a:off x="1752600" y="25146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14" name="Line 98"/>
          <p:cNvSpPr>
            <a:spLocks noChangeShapeType="1"/>
          </p:cNvSpPr>
          <p:nvPr/>
        </p:nvSpPr>
        <p:spPr bwMode="auto">
          <a:xfrm>
            <a:off x="1758950" y="1752600"/>
            <a:ext cx="3048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15" name="Line 99"/>
          <p:cNvSpPr>
            <a:spLocks noChangeShapeType="1"/>
          </p:cNvSpPr>
          <p:nvPr/>
        </p:nvSpPr>
        <p:spPr bwMode="auto">
          <a:xfrm>
            <a:off x="1905000" y="2590800"/>
            <a:ext cx="152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16" name="Line 100"/>
          <p:cNvSpPr>
            <a:spLocks noChangeShapeType="1"/>
          </p:cNvSpPr>
          <p:nvPr/>
        </p:nvSpPr>
        <p:spPr bwMode="auto">
          <a:xfrm flipV="1">
            <a:off x="2057400" y="1752600"/>
            <a:ext cx="0" cy="838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17" name="Rectangle 101"/>
          <p:cNvSpPr>
            <a:spLocks noChangeArrowheads="1"/>
          </p:cNvSpPr>
          <p:nvPr/>
        </p:nvSpPr>
        <p:spPr bwMode="auto">
          <a:xfrm>
            <a:off x="811213" y="40068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518" name="Rectangle 102"/>
          <p:cNvSpPr>
            <a:spLocks noChangeArrowheads="1"/>
          </p:cNvSpPr>
          <p:nvPr/>
        </p:nvSpPr>
        <p:spPr bwMode="auto">
          <a:xfrm>
            <a:off x="450850" y="39624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19" name="Line 103"/>
          <p:cNvSpPr>
            <a:spLocks noChangeShapeType="1"/>
          </p:cNvSpPr>
          <p:nvPr/>
        </p:nvSpPr>
        <p:spPr bwMode="auto">
          <a:xfrm>
            <a:off x="984250" y="46482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20" name="AutoShape 104"/>
          <p:cNvSpPr>
            <a:spLocks noChangeArrowheads="1"/>
          </p:cNvSpPr>
          <p:nvPr/>
        </p:nvSpPr>
        <p:spPr bwMode="auto">
          <a:xfrm>
            <a:off x="908050" y="44958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21" name="Rectangle 105"/>
          <p:cNvSpPr>
            <a:spLocks noChangeArrowheads="1"/>
          </p:cNvSpPr>
          <p:nvPr/>
        </p:nvSpPr>
        <p:spPr bwMode="auto">
          <a:xfrm>
            <a:off x="838200" y="4800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522" name="Rectangle 106"/>
          <p:cNvSpPr>
            <a:spLocks noChangeArrowheads="1"/>
          </p:cNvSpPr>
          <p:nvPr/>
        </p:nvSpPr>
        <p:spPr bwMode="auto">
          <a:xfrm>
            <a:off x="471488" y="47561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24" name="Line 108"/>
          <p:cNvSpPr>
            <a:spLocks noChangeShapeType="1"/>
          </p:cNvSpPr>
          <p:nvPr/>
        </p:nvSpPr>
        <p:spPr bwMode="auto">
          <a:xfrm>
            <a:off x="1482725" y="4203700"/>
            <a:ext cx="304800" cy="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26" name="Line 110"/>
          <p:cNvSpPr>
            <a:spLocks noChangeShapeType="1"/>
          </p:cNvSpPr>
          <p:nvPr/>
        </p:nvSpPr>
        <p:spPr bwMode="auto">
          <a:xfrm flipV="1">
            <a:off x="1781175" y="4203700"/>
            <a:ext cx="0" cy="8382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27" name="Text Box 111"/>
          <p:cNvSpPr txBox="1">
            <a:spLocks noChangeArrowheads="1"/>
          </p:cNvSpPr>
          <p:nvPr/>
        </p:nvSpPr>
        <p:spPr bwMode="auto">
          <a:xfrm>
            <a:off x="1066800" y="44958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16537" name="Rectangle 121"/>
          <p:cNvSpPr>
            <a:spLocks noChangeArrowheads="1"/>
          </p:cNvSpPr>
          <p:nvPr/>
        </p:nvSpPr>
        <p:spPr bwMode="auto">
          <a:xfrm>
            <a:off x="3021013" y="41592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16538" name="Rectangle 122"/>
          <p:cNvSpPr>
            <a:spLocks noChangeArrowheads="1"/>
          </p:cNvSpPr>
          <p:nvPr/>
        </p:nvSpPr>
        <p:spPr bwMode="auto">
          <a:xfrm>
            <a:off x="2660650" y="41148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39" name="Line 123"/>
          <p:cNvSpPr>
            <a:spLocks noChangeShapeType="1"/>
          </p:cNvSpPr>
          <p:nvPr/>
        </p:nvSpPr>
        <p:spPr bwMode="auto">
          <a:xfrm>
            <a:off x="3194050" y="48006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40" name="AutoShape 124"/>
          <p:cNvSpPr>
            <a:spLocks noChangeArrowheads="1"/>
          </p:cNvSpPr>
          <p:nvPr/>
        </p:nvSpPr>
        <p:spPr bwMode="auto">
          <a:xfrm>
            <a:off x="3117850" y="46482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41" name="Rectangle 125"/>
          <p:cNvSpPr>
            <a:spLocks noChangeArrowheads="1"/>
          </p:cNvSpPr>
          <p:nvPr/>
        </p:nvSpPr>
        <p:spPr bwMode="auto">
          <a:xfrm>
            <a:off x="3048000" y="49530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16542" name="Rectangle 126"/>
          <p:cNvSpPr>
            <a:spLocks noChangeArrowheads="1"/>
          </p:cNvSpPr>
          <p:nvPr/>
        </p:nvSpPr>
        <p:spPr bwMode="auto">
          <a:xfrm>
            <a:off x="2681288" y="4908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6543" name="Line 127"/>
          <p:cNvSpPr>
            <a:spLocks noChangeShapeType="1"/>
          </p:cNvSpPr>
          <p:nvPr/>
        </p:nvSpPr>
        <p:spPr bwMode="auto">
          <a:xfrm>
            <a:off x="3692525" y="4356100"/>
            <a:ext cx="3048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44" name="Line 128"/>
          <p:cNvSpPr>
            <a:spLocks noChangeShapeType="1"/>
          </p:cNvSpPr>
          <p:nvPr/>
        </p:nvSpPr>
        <p:spPr bwMode="auto">
          <a:xfrm>
            <a:off x="3657600" y="5181600"/>
            <a:ext cx="333375" cy="12700"/>
          </a:xfrm>
          <a:prstGeom prst="line">
            <a:avLst/>
          </a:prstGeom>
          <a:noFill/>
          <a:ln w="9525">
            <a:solidFill>
              <a:srgbClr val="99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45" name="Line 129"/>
          <p:cNvSpPr>
            <a:spLocks noChangeShapeType="1"/>
          </p:cNvSpPr>
          <p:nvPr/>
        </p:nvSpPr>
        <p:spPr bwMode="auto">
          <a:xfrm flipV="1">
            <a:off x="3990975" y="4356100"/>
            <a:ext cx="0" cy="8382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6546" name="Text Box 130"/>
          <p:cNvSpPr txBox="1">
            <a:spLocks noChangeArrowheads="1"/>
          </p:cNvSpPr>
          <p:nvPr/>
        </p:nvSpPr>
        <p:spPr bwMode="auto">
          <a:xfrm>
            <a:off x="3276600" y="4648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16547" name="Line 131"/>
          <p:cNvSpPr>
            <a:spLocks noChangeShapeType="1"/>
          </p:cNvSpPr>
          <p:nvPr/>
        </p:nvSpPr>
        <p:spPr bwMode="auto">
          <a:xfrm>
            <a:off x="1447800" y="5029200"/>
            <a:ext cx="3048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Tree>
    <p:extLst>
      <p:ext uri="{BB962C8B-B14F-4D97-AF65-F5344CB8AC3E}">
        <p14:creationId xmlns:p14="http://schemas.microsoft.com/office/powerpoint/2010/main" val="2278627922"/>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laceholder 3"/>
          <p:cNvSpPr>
            <a:spLocks noGrp="1"/>
          </p:cNvSpPr>
          <p:nvPr>
            <p:ph type="sldNum" sz="quarter" idx="12"/>
          </p:nvPr>
        </p:nvSpPr>
        <p:spPr/>
        <p:txBody>
          <a:bodyPr/>
          <a:lstStyle/>
          <a:p>
            <a:fld id="{E4235C23-39F0-4D77-BBA8-5BD00F9A8A45}" type="slidenum">
              <a:rPr lang="en-US"/>
              <a:pPr/>
              <a:t>24</a:t>
            </a:fld>
            <a:endParaRPr lang="en-US"/>
          </a:p>
        </p:txBody>
      </p:sp>
      <p:sp>
        <p:nvSpPr>
          <p:cNvPr id="326658" name="Rectangle 2"/>
          <p:cNvSpPr>
            <a:spLocks noChangeArrowheads="1"/>
          </p:cNvSpPr>
          <p:nvPr/>
        </p:nvSpPr>
        <p:spPr bwMode="auto">
          <a:xfrm>
            <a:off x="0" y="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US" sz="3800">
                <a:solidFill>
                  <a:schemeClr val="tx2"/>
                </a:solidFill>
              </a:rPr>
              <a:t>What is Object-Orientation </a:t>
            </a:r>
            <a:endParaRPr lang="en-US">
              <a:solidFill>
                <a:schemeClr val="tx2"/>
              </a:solidFill>
            </a:endParaRPr>
          </a:p>
          <a:p>
            <a:r>
              <a:rPr lang="en-US">
                <a:solidFill>
                  <a:schemeClr val="tx2"/>
                </a:solidFill>
              </a:rPr>
              <a:t>- Subclass vs. Superclass and …</a:t>
            </a:r>
          </a:p>
        </p:txBody>
      </p:sp>
      <p:sp>
        <p:nvSpPr>
          <p:cNvPr id="326706" name="Rectangle 50"/>
          <p:cNvSpPr>
            <a:spLocks noChangeArrowheads="1"/>
          </p:cNvSpPr>
          <p:nvPr/>
        </p:nvSpPr>
        <p:spPr bwMode="auto">
          <a:xfrm>
            <a:off x="4267200" y="152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26707" name="Rectangle 51"/>
          <p:cNvSpPr>
            <a:spLocks noChangeArrowheads="1"/>
          </p:cNvSpPr>
          <p:nvPr/>
        </p:nvSpPr>
        <p:spPr bwMode="auto">
          <a:xfrm>
            <a:off x="3906838" y="1479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08" name="Line 52"/>
          <p:cNvSpPr>
            <a:spLocks noChangeShapeType="1"/>
          </p:cNvSpPr>
          <p:nvPr/>
        </p:nvSpPr>
        <p:spPr bwMode="auto">
          <a:xfrm>
            <a:off x="4419600" y="3048000"/>
            <a:ext cx="0" cy="1524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09" name="AutoShape 53"/>
          <p:cNvSpPr>
            <a:spLocks noChangeArrowheads="1"/>
          </p:cNvSpPr>
          <p:nvPr/>
        </p:nvSpPr>
        <p:spPr bwMode="auto">
          <a:xfrm>
            <a:off x="4343400" y="28956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10" name="Rectangle 54"/>
          <p:cNvSpPr>
            <a:spLocks noChangeArrowheads="1"/>
          </p:cNvSpPr>
          <p:nvPr/>
        </p:nvSpPr>
        <p:spPr bwMode="auto">
          <a:xfrm>
            <a:off x="4294188" y="23939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26711" name="Rectangle 55"/>
          <p:cNvSpPr>
            <a:spLocks noChangeArrowheads="1"/>
          </p:cNvSpPr>
          <p:nvPr/>
        </p:nvSpPr>
        <p:spPr bwMode="auto">
          <a:xfrm>
            <a:off x="3927475" y="23495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12" name="Rectangle 56"/>
          <p:cNvSpPr>
            <a:spLocks noChangeArrowheads="1"/>
          </p:cNvSpPr>
          <p:nvPr/>
        </p:nvSpPr>
        <p:spPr bwMode="auto">
          <a:xfrm>
            <a:off x="4225925" y="3276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C</a:t>
            </a:r>
          </a:p>
        </p:txBody>
      </p:sp>
      <p:sp>
        <p:nvSpPr>
          <p:cNvPr id="326713" name="Rectangle 57"/>
          <p:cNvSpPr>
            <a:spLocks noChangeArrowheads="1"/>
          </p:cNvSpPr>
          <p:nvPr/>
        </p:nvSpPr>
        <p:spPr bwMode="auto">
          <a:xfrm>
            <a:off x="3886200" y="32004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14" name="Line 58"/>
          <p:cNvSpPr>
            <a:spLocks noChangeShapeType="1"/>
          </p:cNvSpPr>
          <p:nvPr/>
        </p:nvSpPr>
        <p:spPr bwMode="auto">
          <a:xfrm>
            <a:off x="4891088" y="3460750"/>
            <a:ext cx="304800" cy="0"/>
          </a:xfrm>
          <a:prstGeom prst="line">
            <a:avLst/>
          </a:prstGeom>
          <a:noFill/>
          <a:ln w="28575">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15" name="Line 59"/>
          <p:cNvSpPr>
            <a:spLocks noChangeShapeType="1"/>
          </p:cNvSpPr>
          <p:nvPr/>
        </p:nvSpPr>
        <p:spPr bwMode="auto">
          <a:xfrm>
            <a:off x="4910138" y="1784350"/>
            <a:ext cx="2921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16" name="Line 60"/>
          <p:cNvSpPr>
            <a:spLocks noChangeShapeType="1"/>
          </p:cNvSpPr>
          <p:nvPr/>
        </p:nvSpPr>
        <p:spPr bwMode="auto">
          <a:xfrm flipH="1" flipV="1">
            <a:off x="5202238" y="1784350"/>
            <a:ext cx="12700" cy="16764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18" name="Line 62"/>
          <p:cNvSpPr>
            <a:spLocks noChangeShapeType="1"/>
          </p:cNvSpPr>
          <p:nvPr/>
        </p:nvSpPr>
        <p:spPr bwMode="auto">
          <a:xfrm flipH="1">
            <a:off x="4446588" y="20129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19" name="Text Box 63"/>
          <p:cNvSpPr txBox="1">
            <a:spLocks noChangeArrowheads="1"/>
          </p:cNvSpPr>
          <p:nvPr/>
        </p:nvSpPr>
        <p:spPr bwMode="auto">
          <a:xfrm>
            <a:off x="3429000" y="2057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744" name="Rectangle 88"/>
          <p:cNvSpPr>
            <a:spLocks noChangeArrowheads="1"/>
          </p:cNvSpPr>
          <p:nvPr/>
        </p:nvSpPr>
        <p:spPr bwMode="auto">
          <a:xfrm>
            <a:off x="762000" y="152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26745" name="Rectangle 89"/>
          <p:cNvSpPr>
            <a:spLocks noChangeArrowheads="1"/>
          </p:cNvSpPr>
          <p:nvPr/>
        </p:nvSpPr>
        <p:spPr bwMode="auto">
          <a:xfrm>
            <a:off x="401638" y="1479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48" name="Rectangle 92"/>
          <p:cNvSpPr>
            <a:spLocks noChangeArrowheads="1"/>
          </p:cNvSpPr>
          <p:nvPr/>
        </p:nvSpPr>
        <p:spPr bwMode="auto">
          <a:xfrm>
            <a:off x="815975" y="24257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26749" name="Rectangle 93"/>
          <p:cNvSpPr>
            <a:spLocks noChangeArrowheads="1"/>
          </p:cNvSpPr>
          <p:nvPr/>
        </p:nvSpPr>
        <p:spPr bwMode="auto">
          <a:xfrm>
            <a:off x="449263" y="23812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50" name="Line 94"/>
          <p:cNvSpPr>
            <a:spLocks noChangeShapeType="1"/>
          </p:cNvSpPr>
          <p:nvPr/>
        </p:nvSpPr>
        <p:spPr bwMode="auto">
          <a:xfrm flipH="1">
            <a:off x="941388" y="28511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51" name="Rectangle 95"/>
          <p:cNvSpPr>
            <a:spLocks noChangeArrowheads="1"/>
          </p:cNvSpPr>
          <p:nvPr/>
        </p:nvSpPr>
        <p:spPr bwMode="auto">
          <a:xfrm>
            <a:off x="677863" y="3308350"/>
            <a:ext cx="55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u="sng"/>
              <a:t>c: C</a:t>
            </a:r>
          </a:p>
        </p:txBody>
      </p:sp>
      <p:sp>
        <p:nvSpPr>
          <p:cNvPr id="326752" name="Rectangle 96"/>
          <p:cNvSpPr>
            <a:spLocks noChangeArrowheads="1"/>
          </p:cNvSpPr>
          <p:nvPr/>
        </p:nvSpPr>
        <p:spPr bwMode="auto">
          <a:xfrm>
            <a:off x="422275" y="32639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53" name="AutoShape 97"/>
          <p:cNvSpPr>
            <a:spLocks noChangeArrowheads="1"/>
          </p:cNvSpPr>
          <p:nvPr/>
        </p:nvSpPr>
        <p:spPr bwMode="auto">
          <a:xfrm rot="-5400000">
            <a:off x="1392238" y="16319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54" name="Line 98"/>
          <p:cNvSpPr>
            <a:spLocks noChangeShapeType="1"/>
          </p:cNvSpPr>
          <p:nvPr/>
        </p:nvSpPr>
        <p:spPr bwMode="auto">
          <a:xfrm>
            <a:off x="1412875" y="3492500"/>
            <a:ext cx="3048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55" name="Line 99"/>
          <p:cNvSpPr>
            <a:spLocks noChangeShapeType="1"/>
          </p:cNvSpPr>
          <p:nvPr/>
        </p:nvSpPr>
        <p:spPr bwMode="auto">
          <a:xfrm>
            <a:off x="1544638" y="1708150"/>
            <a:ext cx="152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56" name="Line 100"/>
          <p:cNvSpPr>
            <a:spLocks noChangeShapeType="1"/>
          </p:cNvSpPr>
          <p:nvPr/>
        </p:nvSpPr>
        <p:spPr bwMode="auto">
          <a:xfrm flipH="1" flipV="1">
            <a:off x="1676400" y="1676400"/>
            <a:ext cx="33338" cy="17843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57" name="Text Box 101"/>
          <p:cNvSpPr txBox="1">
            <a:spLocks noChangeArrowheads="1"/>
          </p:cNvSpPr>
          <p:nvPr/>
        </p:nvSpPr>
        <p:spPr bwMode="auto">
          <a:xfrm>
            <a:off x="0" y="28956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758" name="Line 102"/>
          <p:cNvSpPr>
            <a:spLocks noChangeShapeType="1"/>
          </p:cNvSpPr>
          <p:nvPr/>
        </p:nvSpPr>
        <p:spPr bwMode="auto">
          <a:xfrm flipH="1">
            <a:off x="941388" y="20129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59" name="Text Box 103"/>
          <p:cNvSpPr txBox="1">
            <a:spLocks noChangeArrowheads="1"/>
          </p:cNvSpPr>
          <p:nvPr/>
        </p:nvSpPr>
        <p:spPr bwMode="auto">
          <a:xfrm>
            <a:off x="0" y="2057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760" name="Rectangle 104"/>
          <p:cNvSpPr>
            <a:spLocks noChangeArrowheads="1"/>
          </p:cNvSpPr>
          <p:nvPr/>
        </p:nvSpPr>
        <p:spPr bwMode="auto">
          <a:xfrm>
            <a:off x="2460625" y="15367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26761" name="Rectangle 105"/>
          <p:cNvSpPr>
            <a:spLocks noChangeArrowheads="1"/>
          </p:cNvSpPr>
          <p:nvPr/>
        </p:nvSpPr>
        <p:spPr bwMode="auto">
          <a:xfrm>
            <a:off x="2100263" y="14922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62" name="Rectangle 106"/>
          <p:cNvSpPr>
            <a:spLocks noChangeArrowheads="1"/>
          </p:cNvSpPr>
          <p:nvPr/>
        </p:nvSpPr>
        <p:spPr bwMode="auto">
          <a:xfrm>
            <a:off x="2514600" y="24384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26763" name="Rectangle 107"/>
          <p:cNvSpPr>
            <a:spLocks noChangeArrowheads="1"/>
          </p:cNvSpPr>
          <p:nvPr/>
        </p:nvSpPr>
        <p:spPr bwMode="auto">
          <a:xfrm>
            <a:off x="2147888" y="23939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67" name="AutoShape 111"/>
          <p:cNvSpPr>
            <a:spLocks noChangeArrowheads="1"/>
          </p:cNvSpPr>
          <p:nvPr/>
        </p:nvSpPr>
        <p:spPr bwMode="auto">
          <a:xfrm rot="-5400000">
            <a:off x="3090863" y="164465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68" name="Line 112"/>
          <p:cNvSpPr>
            <a:spLocks noChangeShapeType="1"/>
          </p:cNvSpPr>
          <p:nvPr/>
        </p:nvSpPr>
        <p:spPr bwMode="auto">
          <a:xfrm flipV="1">
            <a:off x="3146425" y="3505200"/>
            <a:ext cx="269875" cy="127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69" name="Line 113"/>
          <p:cNvSpPr>
            <a:spLocks noChangeShapeType="1"/>
          </p:cNvSpPr>
          <p:nvPr/>
        </p:nvSpPr>
        <p:spPr bwMode="auto">
          <a:xfrm>
            <a:off x="3243263" y="1720850"/>
            <a:ext cx="152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70" name="Line 114"/>
          <p:cNvSpPr>
            <a:spLocks noChangeShapeType="1"/>
          </p:cNvSpPr>
          <p:nvPr/>
        </p:nvSpPr>
        <p:spPr bwMode="auto">
          <a:xfrm flipH="1" flipV="1">
            <a:off x="3375025" y="1689100"/>
            <a:ext cx="33338" cy="17843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72" name="Line 116"/>
          <p:cNvSpPr>
            <a:spLocks noChangeShapeType="1"/>
          </p:cNvSpPr>
          <p:nvPr/>
        </p:nvSpPr>
        <p:spPr bwMode="auto">
          <a:xfrm flipH="1">
            <a:off x="2640013" y="20256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73" name="Text Box 117"/>
          <p:cNvSpPr txBox="1">
            <a:spLocks noChangeArrowheads="1"/>
          </p:cNvSpPr>
          <p:nvPr/>
        </p:nvSpPr>
        <p:spPr bwMode="auto">
          <a:xfrm>
            <a:off x="1981200" y="2057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774" name="Line 118"/>
          <p:cNvSpPr>
            <a:spLocks noChangeShapeType="1"/>
          </p:cNvSpPr>
          <p:nvPr/>
        </p:nvSpPr>
        <p:spPr bwMode="auto">
          <a:xfrm>
            <a:off x="2689225" y="3060700"/>
            <a:ext cx="0" cy="1524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75" name="AutoShape 119"/>
          <p:cNvSpPr>
            <a:spLocks noChangeArrowheads="1"/>
          </p:cNvSpPr>
          <p:nvPr/>
        </p:nvSpPr>
        <p:spPr bwMode="auto">
          <a:xfrm>
            <a:off x="2613025" y="29083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76" name="Rectangle 120"/>
          <p:cNvSpPr>
            <a:spLocks noChangeArrowheads="1"/>
          </p:cNvSpPr>
          <p:nvPr/>
        </p:nvSpPr>
        <p:spPr bwMode="auto">
          <a:xfrm>
            <a:off x="2536825" y="32893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C</a:t>
            </a:r>
          </a:p>
        </p:txBody>
      </p:sp>
      <p:sp>
        <p:nvSpPr>
          <p:cNvPr id="326777" name="Rectangle 121"/>
          <p:cNvSpPr>
            <a:spLocks noChangeArrowheads="1"/>
          </p:cNvSpPr>
          <p:nvPr/>
        </p:nvSpPr>
        <p:spPr bwMode="auto">
          <a:xfrm>
            <a:off x="2170113" y="32448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78" name="Rectangle 122"/>
          <p:cNvSpPr>
            <a:spLocks noChangeArrowheads="1"/>
          </p:cNvSpPr>
          <p:nvPr/>
        </p:nvSpPr>
        <p:spPr bwMode="auto">
          <a:xfrm>
            <a:off x="6096000" y="152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26779" name="Rectangle 123"/>
          <p:cNvSpPr>
            <a:spLocks noChangeArrowheads="1"/>
          </p:cNvSpPr>
          <p:nvPr/>
        </p:nvSpPr>
        <p:spPr bwMode="auto">
          <a:xfrm>
            <a:off x="5735638" y="1479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80" name="Line 124"/>
          <p:cNvSpPr>
            <a:spLocks noChangeShapeType="1"/>
          </p:cNvSpPr>
          <p:nvPr/>
        </p:nvSpPr>
        <p:spPr bwMode="auto">
          <a:xfrm>
            <a:off x="6248400" y="3048000"/>
            <a:ext cx="0" cy="1524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81" name="AutoShape 125"/>
          <p:cNvSpPr>
            <a:spLocks noChangeArrowheads="1"/>
          </p:cNvSpPr>
          <p:nvPr/>
        </p:nvSpPr>
        <p:spPr bwMode="auto">
          <a:xfrm>
            <a:off x="6172200" y="28956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82" name="Rectangle 126"/>
          <p:cNvSpPr>
            <a:spLocks noChangeArrowheads="1"/>
          </p:cNvSpPr>
          <p:nvPr/>
        </p:nvSpPr>
        <p:spPr bwMode="auto">
          <a:xfrm>
            <a:off x="6122988" y="23939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26783" name="Rectangle 127"/>
          <p:cNvSpPr>
            <a:spLocks noChangeArrowheads="1"/>
          </p:cNvSpPr>
          <p:nvPr/>
        </p:nvSpPr>
        <p:spPr bwMode="auto">
          <a:xfrm>
            <a:off x="5756275" y="23495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84" name="Rectangle 128"/>
          <p:cNvSpPr>
            <a:spLocks noChangeArrowheads="1"/>
          </p:cNvSpPr>
          <p:nvPr/>
        </p:nvSpPr>
        <p:spPr bwMode="auto">
          <a:xfrm>
            <a:off x="6054725" y="3276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C</a:t>
            </a:r>
          </a:p>
        </p:txBody>
      </p:sp>
      <p:sp>
        <p:nvSpPr>
          <p:cNvPr id="326785" name="Rectangle 129"/>
          <p:cNvSpPr>
            <a:spLocks noChangeArrowheads="1"/>
          </p:cNvSpPr>
          <p:nvPr/>
        </p:nvSpPr>
        <p:spPr bwMode="auto">
          <a:xfrm>
            <a:off x="5715000" y="32004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86" name="Line 130"/>
          <p:cNvSpPr>
            <a:spLocks noChangeShapeType="1"/>
          </p:cNvSpPr>
          <p:nvPr/>
        </p:nvSpPr>
        <p:spPr bwMode="auto">
          <a:xfrm>
            <a:off x="6781800" y="4343400"/>
            <a:ext cx="228600" cy="0"/>
          </a:xfrm>
          <a:prstGeom prst="line">
            <a:avLst/>
          </a:prstGeom>
          <a:noFill/>
          <a:ln w="28575">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87" name="Line 131"/>
          <p:cNvSpPr>
            <a:spLocks noChangeShapeType="1"/>
          </p:cNvSpPr>
          <p:nvPr/>
        </p:nvSpPr>
        <p:spPr bwMode="auto">
          <a:xfrm>
            <a:off x="6738938" y="1784350"/>
            <a:ext cx="2921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88" name="Line 132"/>
          <p:cNvSpPr>
            <a:spLocks noChangeShapeType="1"/>
          </p:cNvSpPr>
          <p:nvPr/>
        </p:nvSpPr>
        <p:spPr bwMode="auto">
          <a:xfrm flipV="1">
            <a:off x="7010400" y="1784350"/>
            <a:ext cx="20638" cy="255905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89" name="Line 133"/>
          <p:cNvSpPr>
            <a:spLocks noChangeShapeType="1"/>
          </p:cNvSpPr>
          <p:nvPr/>
        </p:nvSpPr>
        <p:spPr bwMode="auto">
          <a:xfrm flipH="1">
            <a:off x="6275388" y="20129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90" name="Text Box 134"/>
          <p:cNvSpPr txBox="1">
            <a:spLocks noChangeArrowheads="1"/>
          </p:cNvSpPr>
          <p:nvPr/>
        </p:nvSpPr>
        <p:spPr bwMode="auto">
          <a:xfrm>
            <a:off x="5257800" y="2057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791" name="Rectangle 135"/>
          <p:cNvSpPr>
            <a:spLocks noChangeArrowheads="1"/>
          </p:cNvSpPr>
          <p:nvPr/>
        </p:nvSpPr>
        <p:spPr bwMode="auto">
          <a:xfrm>
            <a:off x="5972175" y="4191000"/>
            <a:ext cx="58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u="sng"/>
              <a:t>d: D</a:t>
            </a:r>
          </a:p>
        </p:txBody>
      </p:sp>
      <p:sp>
        <p:nvSpPr>
          <p:cNvPr id="326792" name="Rectangle 136"/>
          <p:cNvSpPr>
            <a:spLocks noChangeArrowheads="1"/>
          </p:cNvSpPr>
          <p:nvPr/>
        </p:nvSpPr>
        <p:spPr bwMode="auto">
          <a:xfrm>
            <a:off x="5791200" y="41148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793" name="Line 137"/>
          <p:cNvSpPr>
            <a:spLocks noChangeShapeType="1"/>
          </p:cNvSpPr>
          <p:nvPr/>
        </p:nvSpPr>
        <p:spPr bwMode="auto">
          <a:xfrm flipH="1">
            <a:off x="6275388" y="37655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794" name="Text Box 138"/>
          <p:cNvSpPr txBox="1">
            <a:spLocks noChangeArrowheads="1"/>
          </p:cNvSpPr>
          <p:nvPr/>
        </p:nvSpPr>
        <p:spPr bwMode="auto">
          <a:xfrm>
            <a:off x="5257800" y="38100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808" name="Rectangle 152"/>
          <p:cNvSpPr>
            <a:spLocks noChangeArrowheads="1"/>
          </p:cNvSpPr>
          <p:nvPr/>
        </p:nvSpPr>
        <p:spPr bwMode="auto">
          <a:xfrm>
            <a:off x="7891463" y="152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A</a:t>
            </a:r>
          </a:p>
        </p:txBody>
      </p:sp>
      <p:sp>
        <p:nvSpPr>
          <p:cNvPr id="326809" name="Rectangle 153"/>
          <p:cNvSpPr>
            <a:spLocks noChangeArrowheads="1"/>
          </p:cNvSpPr>
          <p:nvPr/>
        </p:nvSpPr>
        <p:spPr bwMode="auto">
          <a:xfrm>
            <a:off x="7531100" y="14795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810" name="Line 154"/>
          <p:cNvSpPr>
            <a:spLocks noChangeShapeType="1"/>
          </p:cNvSpPr>
          <p:nvPr/>
        </p:nvSpPr>
        <p:spPr bwMode="auto">
          <a:xfrm>
            <a:off x="8001000" y="3886200"/>
            <a:ext cx="0" cy="1524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11" name="AutoShape 155"/>
          <p:cNvSpPr>
            <a:spLocks noChangeArrowheads="1"/>
          </p:cNvSpPr>
          <p:nvPr/>
        </p:nvSpPr>
        <p:spPr bwMode="auto">
          <a:xfrm>
            <a:off x="7924800" y="37338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812" name="Rectangle 156"/>
          <p:cNvSpPr>
            <a:spLocks noChangeArrowheads="1"/>
          </p:cNvSpPr>
          <p:nvPr/>
        </p:nvSpPr>
        <p:spPr bwMode="auto">
          <a:xfrm>
            <a:off x="7875588" y="32321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C</a:t>
            </a:r>
          </a:p>
        </p:txBody>
      </p:sp>
      <p:sp>
        <p:nvSpPr>
          <p:cNvPr id="326813" name="Rectangle 157"/>
          <p:cNvSpPr>
            <a:spLocks noChangeArrowheads="1"/>
          </p:cNvSpPr>
          <p:nvPr/>
        </p:nvSpPr>
        <p:spPr bwMode="auto">
          <a:xfrm>
            <a:off x="7508875" y="31877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814" name="Rectangle 158"/>
          <p:cNvSpPr>
            <a:spLocks noChangeArrowheads="1"/>
          </p:cNvSpPr>
          <p:nvPr/>
        </p:nvSpPr>
        <p:spPr bwMode="auto">
          <a:xfrm>
            <a:off x="7848600" y="41148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D</a:t>
            </a:r>
          </a:p>
        </p:txBody>
      </p:sp>
      <p:sp>
        <p:nvSpPr>
          <p:cNvPr id="326815" name="Rectangle 159"/>
          <p:cNvSpPr>
            <a:spLocks noChangeArrowheads="1"/>
          </p:cNvSpPr>
          <p:nvPr/>
        </p:nvSpPr>
        <p:spPr bwMode="auto">
          <a:xfrm>
            <a:off x="7515225" y="403860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816" name="Line 160"/>
          <p:cNvSpPr>
            <a:spLocks noChangeShapeType="1"/>
          </p:cNvSpPr>
          <p:nvPr/>
        </p:nvSpPr>
        <p:spPr bwMode="auto">
          <a:xfrm>
            <a:off x="8515350" y="3460750"/>
            <a:ext cx="304800" cy="0"/>
          </a:xfrm>
          <a:prstGeom prst="line">
            <a:avLst/>
          </a:prstGeom>
          <a:noFill/>
          <a:ln w="28575">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17" name="Line 161"/>
          <p:cNvSpPr>
            <a:spLocks noChangeShapeType="1"/>
          </p:cNvSpPr>
          <p:nvPr/>
        </p:nvSpPr>
        <p:spPr bwMode="auto">
          <a:xfrm>
            <a:off x="8534400" y="1784350"/>
            <a:ext cx="2921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18" name="Line 162"/>
          <p:cNvSpPr>
            <a:spLocks noChangeShapeType="1"/>
          </p:cNvSpPr>
          <p:nvPr/>
        </p:nvSpPr>
        <p:spPr bwMode="auto">
          <a:xfrm flipH="1" flipV="1">
            <a:off x="8826500" y="1784350"/>
            <a:ext cx="12700" cy="16764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19" name="Line 163"/>
          <p:cNvSpPr>
            <a:spLocks noChangeShapeType="1"/>
          </p:cNvSpPr>
          <p:nvPr/>
        </p:nvSpPr>
        <p:spPr bwMode="auto">
          <a:xfrm flipH="1">
            <a:off x="8027988" y="2851150"/>
            <a:ext cx="6350" cy="38100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20" name="Text Box 164"/>
          <p:cNvSpPr txBox="1">
            <a:spLocks noChangeArrowheads="1"/>
          </p:cNvSpPr>
          <p:nvPr/>
        </p:nvSpPr>
        <p:spPr bwMode="auto">
          <a:xfrm>
            <a:off x="7010400" y="28956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00FF"/>
                </a:solidFill>
              </a:rPr>
              <a:t>&lt;&lt;instanceOf&gt;&gt;</a:t>
            </a:r>
          </a:p>
        </p:txBody>
      </p:sp>
      <p:sp>
        <p:nvSpPr>
          <p:cNvPr id="326821" name="Rectangle 165"/>
          <p:cNvSpPr>
            <a:spLocks noChangeArrowheads="1"/>
          </p:cNvSpPr>
          <p:nvPr/>
        </p:nvSpPr>
        <p:spPr bwMode="auto">
          <a:xfrm>
            <a:off x="7924800" y="2362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B</a:t>
            </a:r>
          </a:p>
        </p:txBody>
      </p:sp>
      <p:sp>
        <p:nvSpPr>
          <p:cNvPr id="326822" name="Rectangle 166"/>
          <p:cNvSpPr>
            <a:spLocks noChangeArrowheads="1"/>
          </p:cNvSpPr>
          <p:nvPr/>
        </p:nvSpPr>
        <p:spPr bwMode="auto">
          <a:xfrm>
            <a:off x="7558088" y="2317750"/>
            <a:ext cx="990600" cy="5334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823" name="Line 167"/>
          <p:cNvSpPr>
            <a:spLocks noChangeShapeType="1"/>
          </p:cNvSpPr>
          <p:nvPr/>
        </p:nvSpPr>
        <p:spPr bwMode="auto">
          <a:xfrm>
            <a:off x="8077200" y="2133600"/>
            <a:ext cx="0" cy="1524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24" name="AutoShape 168"/>
          <p:cNvSpPr>
            <a:spLocks noChangeArrowheads="1"/>
          </p:cNvSpPr>
          <p:nvPr/>
        </p:nvSpPr>
        <p:spPr bwMode="auto">
          <a:xfrm>
            <a:off x="8001000" y="19812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6825" name="Line 169"/>
          <p:cNvSpPr>
            <a:spLocks noChangeShapeType="1"/>
          </p:cNvSpPr>
          <p:nvPr/>
        </p:nvSpPr>
        <p:spPr bwMode="auto">
          <a:xfrm>
            <a:off x="8528050" y="4191000"/>
            <a:ext cx="158750" cy="0"/>
          </a:xfrm>
          <a:prstGeom prst="line">
            <a:avLst/>
          </a:prstGeom>
          <a:noFill/>
          <a:ln w="28575">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26" name="Line 170"/>
          <p:cNvSpPr>
            <a:spLocks noChangeShapeType="1"/>
          </p:cNvSpPr>
          <p:nvPr/>
        </p:nvSpPr>
        <p:spPr bwMode="auto">
          <a:xfrm>
            <a:off x="8547100" y="2514600"/>
            <a:ext cx="1397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27" name="Line 171"/>
          <p:cNvSpPr>
            <a:spLocks noChangeShapeType="1"/>
          </p:cNvSpPr>
          <p:nvPr/>
        </p:nvSpPr>
        <p:spPr bwMode="auto">
          <a:xfrm flipV="1">
            <a:off x="8686800" y="2514600"/>
            <a:ext cx="0" cy="16764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28" name="Line 172"/>
          <p:cNvSpPr>
            <a:spLocks noChangeShapeType="1"/>
          </p:cNvSpPr>
          <p:nvPr/>
        </p:nvSpPr>
        <p:spPr bwMode="auto">
          <a:xfrm>
            <a:off x="8458200" y="4419600"/>
            <a:ext cx="520700" cy="0"/>
          </a:xfrm>
          <a:prstGeom prst="line">
            <a:avLst/>
          </a:prstGeom>
          <a:noFill/>
          <a:ln w="28575">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29" name="Line 173"/>
          <p:cNvSpPr>
            <a:spLocks noChangeShapeType="1"/>
          </p:cNvSpPr>
          <p:nvPr/>
        </p:nvSpPr>
        <p:spPr bwMode="auto">
          <a:xfrm>
            <a:off x="8534400" y="1600200"/>
            <a:ext cx="457200" cy="0"/>
          </a:xfrm>
          <a:prstGeom prst="line">
            <a:avLst/>
          </a:prstGeom>
          <a:noFill/>
          <a:ln w="25400">
            <a:solidFill>
              <a:srgbClr val="9900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30" name="Line 174"/>
          <p:cNvSpPr>
            <a:spLocks noChangeShapeType="1"/>
          </p:cNvSpPr>
          <p:nvPr/>
        </p:nvSpPr>
        <p:spPr bwMode="auto">
          <a:xfrm flipV="1">
            <a:off x="8978900" y="1600200"/>
            <a:ext cx="12700" cy="2819400"/>
          </a:xfrm>
          <a:prstGeom prst="line">
            <a:avLst/>
          </a:prstGeom>
          <a:noFill/>
          <a:ln w="254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6831" name="Text Box 175"/>
          <p:cNvSpPr txBox="1">
            <a:spLocks noChangeArrowheads="1"/>
          </p:cNvSpPr>
          <p:nvPr/>
        </p:nvSpPr>
        <p:spPr bwMode="auto">
          <a:xfrm>
            <a:off x="8458200" y="3733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66"/>
                </a:solidFill>
              </a:rPr>
              <a:t>1</a:t>
            </a:r>
          </a:p>
        </p:txBody>
      </p:sp>
      <p:sp>
        <p:nvSpPr>
          <p:cNvPr id="326832" name="Text Box 176"/>
          <p:cNvSpPr txBox="1">
            <a:spLocks noChangeArrowheads="1"/>
          </p:cNvSpPr>
          <p:nvPr/>
        </p:nvSpPr>
        <p:spPr bwMode="auto">
          <a:xfrm>
            <a:off x="8610600" y="1905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66"/>
                </a:solidFill>
              </a:rPr>
              <a:t>2</a:t>
            </a:r>
          </a:p>
        </p:txBody>
      </p:sp>
      <p:sp>
        <p:nvSpPr>
          <p:cNvPr id="326833" name="Text Box 177"/>
          <p:cNvSpPr txBox="1">
            <a:spLocks noChangeArrowheads="1"/>
          </p:cNvSpPr>
          <p:nvPr/>
        </p:nvSpPr>
        <p:spPr bwMode="auto">
          <a:xfrm>
            <a:off x="8686800" y="1219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66"/>
                </a:solidFill>
              </a:rPr>
              <a:t>3</a:t>
            </a:r>
          </a:p>
        </p:txBody>
      </p:sp>
    </p:spTree>
    <p:extLst>
      <p:ext uri="{BB962C8B-B14F-4D97-AF65-F5344CB8AC3E}">
        <p14:creationId xmlns:p14="http://schemas.microsoft.com/office/powerpoint/2010/main" val="2725742910"/>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a:spLocks noGrp="1"/>
          </p:cNvSpPr>
          <p:nvPr>
            <p:ph type="sldNum" sz="quarter" idx="12"/>
          </p:nvPr>
        </p:nvSpPr>
        <p:spPr/>
        <p:txBody>
          <a:bodyPr/>
          <a:lstStyle/>
          <a:p>
            <a:fld id="{C1B20B34-1EF3-463D-81DD-AF7A376B2404}" type="slidenum">
              <a:rPr lang="en-US"/>
              <a:pPr/>
              <a:t>25</a:t>
            </a:fld>
            <a:endParaRPr lang="en-US"/>
          </a:p>
        </p:txBody>
      </p:sp>
      <p:sp>
        <p:nvSpPr>
          <p:cNvPr id="318466" name="Rectangle 2"/>
          <p:cNvSpPr>
            <a:spLocks noChangeArrowheads="1"/>
          </p:cNvSpPr>
          <p:nvPr/>
        </p:nvSpPr>
        <p:spPr bwMode="auto">
          <a:xfrm>
            <a:off x="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200">
                <a:solidFill>
                  <a:schemeClr val="tx2"/>
                </a:solidFill>
                <a:latin typeface="Arial" panose="020B0604020202020204" pitchFamily="34" charset="0"/>
              </a:defRPr>
            </a:lvl1pPr>
            <a:lvl2pPr>
              <a:spcBef>
                <a:spcPct val="0"/>
              </a:spcBef>
              <a:defRPr sz="4200">
                <a:solidFill>
                  <a:schemeClr val="tx2"/>
                </a:solidFill>
                <a:latin typeface="Arial" panose="020B0604020202020204" pitchFamily="34" charset="0"/>
              </a:defRPr>
            </a:lvl2pPr>
            <a:lvl3pPr>
              <a:spcBef>
                <a:spcPct val="0"/>
              </a:spcBef>
              <a:defRPr sz="4200">
                <a:solidFill>
                  <a:schemeClr val="tx2"/>
                </a:solidFill>
                <a:latin typeface="Arial" panose="020B0604020202020204" pitchFamily="34" charset="0"/>
              </a:defRPr>
            </a:lvl3pPr>
            <a:lvl4pPr>
              <a:spcBef>
                <a:spcPct val="0"/>
              </a:spcBef>
              <a:defRPr sz="4200">
                <a:solidFill>
                  <a:schemeClr val="tx2"/>
                </a:solidFill>
                <a:latin typeface="Arial" panose="020B0604020202020204" pitchFamily="34" charset="0"/>
              </a:defRPr>
            </a:lvl4pPr>
            <a:lvl5pPr>
              <a:spcBef>
                <a:spcPct val="0"/>
              </a:spcBef>
              <a:defRPr sz="4200">
                <a:solidFill>
                  <a:schemeClr val="tx2"/>
                </a:solidFill>
                <a:latin typeface="Arial" panose="020B0604020202020204" pitchFamily="34" charset="0"/>
              </a:defRPr>
            </a:lvl5pPr>
            <a:lvl6pPr marL="457200" fontAlgn="base">
              <a:spcBef>
                <a:spcPct val="0"/>
              </a:spcBef>
              <a:spcAft>
                <a:spcPct val="0"/>
              </a:spcAft>
              <a:defRPr sz="4200">
                <a:solidFill>
                  <a:schemeClr val="tx2"/>
                </a:solidFill>
                <a:latin typeface="Arial" panose="020B0604020202020204" pitchFamily="34" charset="0"/>
              </a:defRPr>
            </a:lvl6pPr>
            <a:lvl7pPr marL="914400" fontAlgn="base">
              <a:spcBef>
                <a:spcPct val="0"/>
              </a:spcBef>
              <a:spcAft>
                <a:spcPct val="0"/>
              </a:spcAft>
              <a:defRPr sz="4200">
                <a:solidFill>
                  <a:schemeClr val="tx2"/>
                </a:solidFill>
                <a:latin typeface="Arial" panose="020B0604020202020204" pitchFamily="34" charset="0"/>
              </a:defRPr>
            </a:lvl7pPr>
            <a:lvl8pPr marL="1371600" fontAlgn="base">
              <a:spcBef>
                <a:spcPct val="0"/>
              </a:spcBef>
              <a:spcAft>
                <a:spcPct val="0"/>
              </a:spcAft>
              <a:defRPr sz="4200">
                <a:solidFill>
                  <a:schemeClr val="tx2"/>
                </a:solidFill>
                <a:latin typeface="Arial" panose="020B0604020202020204" pitchFamily="34" charset="0"/>
              </a:defRPr>
            </a:lvl8pPr>
            <a:lvl9pPr marL="1828800" fontAlgn="base">
              <a:spcBef>
                <a:spcPct val="0"/>
              </a:spcBef>
              <a:spcAft>
                <a:spcPct val="0"/>
              </a:spcAft>
              <a:defRPr sz="4200">
                <a:solidFill>
                  <a:schemeClr val="tx2"/>
                </a:solidFill>
                <a:latin typeface="Arial" panose="020B0604020202020204" pitchFamily="34" charset="0"/>
              </a:defRPr>
            </a:lvl9pPr>
          </a:lstStyle>
          <a:p>
            <a:r>
              <a:rPr lang="en-US" sz="3200"/>
              <a:t>What is Object-Orientation</a:t>
            </a:r>
            <a:r>
              <a:rPr lang="en-US"/>
              <a:t/>
            </a:r>
            <a:br>
              <a:rPr lang="en-US"/>
            </a:br>
            <a:r>
              <a:rPr lang="en-US" sz="2400"/>
              <a:t>- Polymorphism</a:t>
            </a:r>
          </a:p>
        </p:txBody>
      </p:sp>
      <p:sp>
        <p:nvSpPr>
          <p:cNvPr id="318467" name="Text Box 3"/>
          <p:cNvSpPr txBox="1">
            <a:spLocks noChangeArrowheads="1"/>
          </p:cNvSpPr>
          <p:nvPr/>
        </p:nvSpPr>
        <p:spPr bwMode="auto">
          <a:xfrm>
            <a:off x="381000" y="16002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0"/>
              </a:spcBef>
            </a:pPr>
            <a:r>
              <a:rPr lang="en-US" sz="1800">
                <a:solidFill>
                  <a:srgbClr val="3333CC"/>
                </a:solidFill>
                <a:latin typeface="Arial" panose="020B0604020202020204" pitchFamily="34" charset="0"/>
              </a:rPr>
              <a:t>Objects of different classes respond to the same message differently.</a:t>
            </a:r>
            <a:endParaRPr lang="en-US">
              <a:solidFill>
                <a:srgbClr val="3333CC"/>
              </a:solidFill>
            </a:endParaRPr>
          </a:p>
        </p:txBody>
      </p:sp>
      <p:sp>
        <p:nvSpPr>
          <p:cNvPr id="318472" name="Text Box 8"/>
          <p:cNvSpPr txBox="1">
            <a:spLocks noChangeArrowheads="1"/>
          </p:cNvSpPr>
          <p:nvPr/>
        </p:nvSpPr>
        <p:spPr bwMode="auto">
          <a:xfrm>
            <a:off x="3276600" y="4267200"/>
            <a:ext cx="954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a:solidFill>
                  <a:srgbClr val="3333CC"/>
                </a:solidFill>
              </a:rPr>
              <a:t>payTuition</a:t>
            </a:r>
          </a:p>
        </p:txBody>
      </p:sp>
      <p:sp>
        <p:nvSpPr>
          <p:cNvPr id="318473" name="Rectangle 9"/>
          <p:cNvSpPr>
            <a:spLocks noChangeArrowheads="1"/>
          </p:cNvSpPr>
          <p:nvPr/>
        </p:nvSpPr>
        <p:spPr bwMode="auto">
          <a:xfrm>
            <a:off x="4495800" y="2286000"/>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Person</a:t>
            </a:r>
          </a:p>
        </p:txBody>
      </p:sp>
      <p:sp>
        <p:nvSpPr>
          <p:cNvPr id="318474" name="Rectangle 10"/>
          <p:cNvSpPr>
            <a:spLocks noChangeArrowheads="1"/>
          </p:cNvSpPr>
          <p:nvPr/>
        </p:nvSpPr>
        <p:spPr bwMode="auto">
          <a:xfrm>
            <a:off x="4364038" y="2590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name</a:t>
            </a:r>
          </a:p>
        </p:txBody>
      </p:sp>
      <p:sp>
        <p:nvSpPr>
          <p:cNvPr id="318475" name="Rectangle 11"/>
          <p:cNvSpPr>
            <a:spLocks noChangeArrowheads="1"/>
          </p:cNvSpPr>
          <p:nvPr/>
        </p:nvSpPr>
        <p:spPr bwMode="auto">
          <a:xfrm>
            <a:off x="4516438" y="281940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SSN</a:t>
            </a:r>
          </a:p>
        </p:txBody>
      </p:sp>
      <p:sp>
        <p:nvSpPr>
          <p:cNvPr id="318476" name="Rectangle 12"/>
          <p:cNvSpPr>
            <a:spLocks noChangeArrowheads="1"/>
          </p:cNvSpPr>
          <p:nvPr/>
        </p:nvSpPr>
        <p:spPr bwMode="auto">
          <a:xfrm>
            <a:off x="4364038" y="22415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477" name="Line 13"/>
          <p:cNvSpPr>
            <a:spLocks noChangeShapeType="1"/>
          </p:cNvSpPr>
          <p:nvPr/>
        </p:nvSpPr>
        <p:spPr bwMode="auto">
          <a:xfrm>
            <a:off x="4364038" y="26225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78" name="Line 14"/>
          <p:cNvSpPr>
            <a:spLocks noChangeShapeType="1"/>
          </p:cNvSpPr>
          <p:nvPr/>
        </p:nvSpPr>
        <p:spPr bwMode="auto">
          <a:xfrm>
            <a:off x="4364038" y="312420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79" name="Rectangle 15"/>
          <p:cNvSpPr>
            <a:spLocks noChangeArrowheads="1"/>
          </p:cNvSpPr>
          <p:nvPr/>
        </p:nvSpPr>
        <p:spPr bwMode="auto">
          <a:xfrm>
            <a:off x="3297238" y="3551238"/>
            <a:ext cx="893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Student</a:t>
            </a:r>
          </a:p>
        </p:txBody>
      </p:sp>
      <p:sp>
        <p:nvSpPr>
          <p:cNvPr id="318480" name="Rectangle 16"/>
          <p:cNvSpPr>
            <a:spLocks noChangeArrowheads="1"/>
          </p:cNvSpPr>
          <p:nvPr/>
        </p:nvSpPr>
        <p:spPr bwMode="auto">
          <a:xfrm>
            <a:off x="3200400" y="4000500"/>
            <a:ext cx="9906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30000"/>
              </a:lnSpc>
            </a:pPr>
            <a:r>
              <a:rPr lang="en-US" sz="1800"/>
              <a:t>std-id</a:t>
            </a:r>
          </a:p>
          <a:p>
            <a:pPr algn="ctr">
              <a:lnSpc>
                <a:spcPct val="30000"/>
              </a:lnSpc>
            </a:pPr>
            <a:r>
              <a:rPr lang="en-US" sz="1800"/>
              <a:t>level</a:t>
            </a:r>
          </a:p>
        </p:txBody>
      </p:sp>
      <p:sp>
        <p:nvSpPr>
          <p:cNvPr id="318482" name="Rectangle 18"/>
          <p:cNvSpPr>
            <a:spLocks noChangeArrowheads="1"/>
          </p:cNvSpPr>
          <p:nvPr/>
        </p:nvSpPr>
        <p:spPr bwMode="auto">
          <a:xfrm>
            <a:off x="3203575" y="35369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483" name="Line 19"/>
          <p:cNvSpPr>
            <a:spLocks noChangeShapeType="1"/>
          </p:cNvSpPr>
          <p:nvPr/>
        </p:nvSpPr>
        <p:spPr bwMode="auto">
          <a:xfrm>
            <a:off x="3203575" y="39179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84" name="Line 20"/>
          <p:cNvSpPr>
            <a:spLocks noChangeShapeType="1"/>
          </p:cNvSpPr>
          <p:nvPr/>
        </p:nvSpPr>
        <p:spPr bwMode="auto">
          <a:xfrm>
            <a:off x="3200400" y="434340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85" name="Rectangle 21"/>
          <p:cNvSpPr>
            <a:spLocks noChangeArrowheads="1"/>
          </p:cNvSpPr>
          <p:nvPr/>
        </p:nvSpPr>
        <p:spPr bwMode="auto">
          <a:xfrm>
            <a:off x="5621338" y="35814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t>Employee</a:t>
            </a:r>
          </a:p>
        </p:txBody>
      </p:sp>
      <p:sp>
        <p:nvSpPr>
          <p:cNvPr id="318486" name="Rectangle 22"/>
          <p:cNvSpPr>
            <a:spLocks noChangeArrowheads="1"/>
          </p:cNvSpPr>
          <p:nvPr/>
        </p:nvSpPr>
        <p:spPr bwMode="auto">
          <a:xfrm>
            <a:off x="5641975" y="3886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emp-id</a:t>
            </a:r>
          </a:p>
        </p:txBody>
      </p:sp>
      <p:sp>
        <p:nvSpPr>
          <p:cNvPr id="318488" name="Rectangle 24"/>
          <p:cNvSpPr>
            <a:spLocks noChangeArrowheads="1"/>
          </p:cNvSpPr>
          <p:nvPr/>
        </p:nvSpPr>
        <p:spPr bwMode="auto">
          <a:xfrm>
            <a:off x="5641975" y="35369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489" name="Line 25"/>
          <p:cNvSpPr>
            <a:spLocks noChangeShapeType="1"/>
          </p:cNvSpPr>
          <p:nvPr/>
        </p:nvSpPr>
        <p:spPr bwMode="auto">
          <a:xfrm>
            <a:off x="5641975" y="39179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90" name="Line 26"/>
          <p:cNvSpPr>
            <a:spLocks noChangeShapeType="1"/>
          </p:cNvSpPr>
          <p:nvPr/>
        </p:nvSpPr>
        <p:spPr bwMode="auto">
          <a:xfrm>
            <a:off x="5670550" y="445135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91" name="Line 27"/>
          <p:cNvSpPr>
            <a:spLocks noChangeShapeType="1"/>
          </p:cNvSpPr>
          <p:nvPr/>
        </p:nvSpPr>
        <p:spPr bwMode="auto">
          <a:xfrm>
            <a:off x="3678238" y="3429000"/>
            <a:ext cx="2438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92" name="Line 28"/>
          <p:cNvSpPr>
            <a:spLocks noChangeShapeType="1"/>
          </p:cNvSpPr>
          <p:nvPr/>
        </p:nvSpPr>
        <p:spPr bwMode="auto">
          <a:xfrm>
            <a:off x="3678238" y="34290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93" name="Line 29"/>
          <p:cNvSpPr>
            <a:spLocks noChangeShapeType="1"/>
          </p:cNvSpPr>
          <p:nvPr/>
        </p:nvSpPr>
        <p:spPr bwMode="auto">
          <a:xfrm>
            <a:off x="6116638" y="34290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94" name="Line 30"/>
          <p:cNvSpPr>
            <a:spLocks noChangeShapeType="1"/>
          </p:cNvSpPr>
          <p:nvPr/>
        </p:nvSpPr>
        <p:spPr bwMode="auto">
          <a:xfrm>
            <a:off x="4821238" y="33528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495" name="AutoShape 31"/>
          <p:cNvSpPr>
            <a:spLocks noChangeArrowheads="1"/>
          </p:cNvSpPr>
          <p:nvPr/>
        </p:nvSpPr>
        <p:spPr bwMode="auto">
          <a:xfrm>
            <a:off x="4745038" y="32004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496" name="Rectangle 32"/>
          <p:cNvSpPr>
            <a:spLocks noChangeArrowheads="1"/>
          </p:cNvSpPr>
          <p:nvPr/>
        </p:nvSpPr>
        <p:spPr bwMode="auto">
          <a:xfrm>
            <a:off x="2209800" y="4970463"/>
            <a:ext cx="900113"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30000"/>
              </a:lnSpc>
            </a:pPr>
            <a:r>
              <a:rPr lang="en-US" sz="1400"/>
              <a:t>In-State</a:t>
            </a:r>
          </a:p>
          <a:p>
            <a:pPr algn="ctr">
              <a:lnSpc>
                <a:spcPct val="30000"/>
              </a:lnSpc>
            </a:pPr>
            <a:r>
              <a:rPr lang="en-US" sz="1400"/>
              <a:t>Student</a:t>
            </a:r>
          </a:p>
        </p:txBody>
      </p:sp>
      <p:sp>
        <p:nvSpPr>
          <p:cNvPr id="318499" name="Rectangle 35"/>
          <p:cNvSpPr>
            <a:spLocks noChangeArrowheads="1"/>
          </p:cNvSpPr>
          <p:nvPr/>
        </p:nvSpPr>
        <p:spPr bwMode="auto">
          <a:xfrm>
            <a:off x="2133600" y="49085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500" name="Line 36"/>
          <p:cNvSpPr>
            <a:spLocks noChangeShapeType="1"/>
          </p:cNvSpPr>
          <p:nvPr/>
        </p:nvSpPr>
        <p:spPr bwMode="auto">
          <a:xfrm>
            <a:off x="2133600" y="52895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01" name="Line 37"/>
          <p:cNvSpPr>
            <a:spLocks noChangeShapeType="1"/>
          </p:cNvSpPr>
          <p:nvPr/>
        </p:nvSpPr>
        <p:spPr bwMode="auto">
          <a:xfrm>
            <a:off x="2133600" y="571500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03" name="Rectangle 39"/>
          <p:cNvSpPr>
            <a:spLocks noChangeArrowheads="1"/>
          </p:cNvSpPr>
          <p:nvPr/>
        </p:nvSpPr>
        <p:spPr bwMode="auto">
          <a:xfrm>
            <a:off x="4572000" y="5257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state</a:t>
            </a:r>
          </a:p>
        </p:txBody>
      </p:sp>
      <p:sp>
        <p:nvSpPr>
          <p:cNvPr id="318505" name="Rectangle 41"/>
          <p:cNvSpPr>
            <a:spLocks noChangeArrowheads="1"/>
          </p:cNvSpPr>
          <p:nvPr/>
        </p:nvSpPr>
        <p:spPr bwMode="auto">
          <a:xfrm>
            <a:off x="4572000" y="4908550"/>
            <a:ext cx="1019175" cy="9906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506" name="Line 42"/>
          <p:cNvSpPr>
            <a:spLocks noChangeShapeType="1"/>
          </p:cNvSpPr>
          <p:nvPr/>
        </p:nvSpPr>
        <p:spPr bwMode="auto">
          <a:xfrm>
            <a:off x="4572000" y="5289550"/>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07" name="Line 43"/>
          <p:cNvSpPr>
            <a:spLocks noChangeShapeType="1"/>
          </p:cNvSpPr>
          <p:nvPr/>
        </p:nvSpPr>
        <p:spPr bwMode="auto">
          <a:xfrm>
            <a:off x="4572000" y="5638800"/>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08" name="Line 44"/>
          <p:cNvSpPr>
            <a:spLocks noChangeShapeType="1"/>
          </p:cNvSpPr>
          <p:nvPr/>
        </p:nvSpPr>
        <p:spPr bwMode="auto">
          <a:xfrm>
            <a:off x="2608263" y="4800600"/>
            <a:ext cx="24384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09" name="Line 45"/>
          <p:cNvSpPr>
            <a:spLocks noChangeShapeType="1"/>
          </p:cNvSpPr>
          <p:nvPr/>
        </p:nvSpPr>
        <p:spPr bwMode="auto">
          <a:xfrm>
            <a:off x="2608263" y="48006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10" name="Line 46"/>
          <p:cNvSpPr>
            <a:spLocks noChangeShapeType="1"/>
          </p:cNvSpPr>
          <p:nvPr/>
        </p:nvSpPr>
        <p:spPr bwMode="auto">
          <a:xfrm>
            <a:off x="5046663" y="48006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11" name="Line 47"/>
          <p:cNvSpPr>
            <a:spLocks noChangeShapeType="1"/>
          </p:cNvSpPr>
          <p:nvPr/>
        </p:nvSpPr>
        <p:spPr bwMode="auto">
          <a:xfrm>
            <a:off x="3751263" y="4724400"/>
            <a:ext cx="0" cy="762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12" name="AutoShape 48"/>
          <p:cNvSpPr>
            <a:spLocks noChangeArrowheads="1"/>
          </p:cNvSpPr>
          <p:nvPr/>
        </p:nvSpPr>
        <p:spPr bwMode="auto">
          <a:xfrm>
            <a:off x="3675063" y="4572000"/>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8514" name="Text Box 50"/>
          <p:cNvSpPr txBox="1">
            <a:spLocks noChangeArrowheads="1"/>
          </p:cNvSpPr>
          <p:nvPr/>
        </p:nvSpPr>
        <p:spPr bwMode="auto">
          <a:xfrm>
            <a:off x="2133600" y="5638800"/>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3333CC"/>
                </a:solidFill>
              </a:rPr>
              <a:t>payTuition</a:t>
            </a:r>
          </a:p>
        </p:txBody>
      </p:sp>
      <p:sp>
        <p:nvSpPr>
          <p:cNvPr id="318516" name="Text Box 52"/>
          <p:cNvSpPr txBox="1">
            <a:spLocks noChangeArrowheads="1"/>
          </p:cNvSpPr>
          <p:nvPr/>
        </p:nvSpPr>
        <p:spPr bwMode="auto">
          <a:xfrm>
            <a:off x="4572000" y="5638800"/>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3333CC"/>
                </a:solidFill>
              </a:rPr>
              <a:t>payTuition</a:t>
            </a:r>
          </a:p>
        </p:txBody>
      </p:sp>
      <p:sp>
        <p:nvSpPr>
          <p:cNvPr id="318517" name="Rectangle 53"/>
          <p:cNvSpPr>
            <a:spLocks noChangeArrowheads="1"/>
          </p:cNvSpPr>
          <p:nvPr/>
        </p:nvSpPr>
        <p:spPr bwMode="auto">
          <a:xfrm>
            <a:off x="4495800" y="4984750"/>
            <a:ext cx="11430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30000"/>
              </a:lnSpc>
            </a:pPr>
            <a:r>
              <a:rPr lang="en-US" sz="1400"/>
              <a:t>Out-of-State</a:t>
            </a:r>
          </a:p>
          <a:p>
            <a:pPr algn="ctr">
              <a:lnSpc>
                <a:spcPct val="30000"/>
              </a:lnSpc>
            </a:pPr>
            <a:r>
              <a:rPr lang="en-US" sz="1400"/>
              <a:t>Student</a:t>
            </a:r>
          </a:p>
        </p:txBody>
      </p:sp>
      <p:sp>
        <p:nvSpPr>
          <p:cNvPr id="318530" name="Line 66"/>
          <p:cNvSpPr>
            <a:spLocks noChangeShapeType="1"/>
          </p:cNvSpPr>
          <p:nvPr/>
        </p:nvSpPr>
        <p:spPr bwMode="auto">
          <a:xfrm>
            <a:off x="1752600" y="4038600"/>
            <a:ext cx="1447800" cy="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8531" name="Text Box 67"/>
          <p:cNvSpPr txBox="1">
            <a:spLocks noChangeArrowheads="1"/>
          </p:cNvSpPr>
          <p:nvPr/>
        </p:nvSpPr>
        <p:spPr bwMode="auto">
          <a:xfrm>
            <a:off x="1981200" y="3733800"/>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3333CC"/>
                </a:solidFill>
              </a:rPr>
              <a:t>payTuition</a:t>
            </a:r>
          </a:p>
        </p:txBody>
      </p:sp>
    </p:spTree>
    <p:extLst>
      <p:ext uri="{BB962C8B-B14F-4D97-AF65-F5344CB8AC3E}">
        <p14:creationId xmlns:p14="http://schemas.microsoft.com/office/powerpoint/2010/main" val="4178356204"/>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BF5DD41A-4C27-4B77-A7A8-78C63081A4A3}" type="slidenum">
              <a:rPr lang="en-US"/>
              <a:pPr/>
              <a:t>26</a:t>
            </a:fld>
            <a:endParaRPr lang="en-US"/>
          </a:p>
        </p:txBody>
      </p:sp>
      <p:sp>
        <p:nvSpPr>
          <p:cNvPr id="320518" name="Text Box 6"/>
          <p:cNvSpPr txBox="1">
            <a:spLocks noChangeArrowheads="1"/>
          </p:cNvSpPr>
          <p:nvPr/>
        </p:nvSpPr>
        <p:spPr bwMode="auto">
          <a:xfrm>
            <a:off x="23813" y="244475"/>
            <a:ext cx="81295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3200">
                <a:solidFill>
                  <a:schemeClr val="bg1"/>
                </a:solidFill>
                <a:latin typeface="Arial" panose="020B0604020202020204" pitchFamily="34" charset="0"/>
              </a:rPr>
              <a:t>What is Object-Orientation</a:t>
            </a:r>
            <a:endParaRPr lang="en-US" sz="2000">
              <a:solidFill>
                <a:schemeClr val="bg1"/>
              </a:solidFill>
              <a:latin typeface="Arial" panose="020B0604020202020204" pitchFamily="34" charset="0"/>
            </a:endParaRPr>
          </a:p>
          <a:p>
            <a:pPr>
              <a:spcBef>
                <a:spcPct val="0"/>
              </a:spcBef>
            </a:pPr>
            <a:r>
              <a:rPr lang="en-US">
                <a:solidFill>
                  <a:schemeClr val="bg1"/>
                </a:solidFill>
                <a:latin typeface="Arial" panose="020B0604020202020204" pitchFamily="34" charset="0"/>
              </a:rPr>
              <a:t>- Interfaces</a:t>
            </a:r>
          </a:p>
        </p:txBody>
      </p:sp>
      <p:sp>
        <p:nvSpPr>
          <p:cNvPr id="320519" name="Text Box 7"/>
          <p:cNvSpPr txBox="1">
            <a:spLocks noChangeArrowheads="1"/>
          </p:cNvSpPr>
          <p:nvPr/>
        </p:nvSpPr>
        <p:spPr bwMode="auto">
          <a:xfrm>
            <a:off x="1889125" y="544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endParaRPr lang="id-ID" sz="1800">
              <a:latin typeface="Arial" panose="020B0604020202020204" pitchFamily="34" charset="0"/>
            </a:endParaRPr>
          </a:p>
        </p:txBody>
      </p:sp>
      <p:sp>
        <p:nvSpPr>
          <p:cNvPr id="320520" name="Rectangle 8"/>
          <p:cNvSpPr>
            <a:spLocks noChangeArrowheads="1"/>
          </p:cNvSpPr>
          <p:nvPr/>
        </p:nvSpPr>
        <p:spPr bwMode="auto">
          <a:xfrm>
            <a:off x="457200" y="1524000"/>
            <a:ext cx="853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Char char="•"/>
            </a:pPr>
            <a:r>
              <a:rPr lang="en-US" sz="1800">
                <a:latin typeface="Arial" panose="020B0604020202020204" pitchFamily="34" charset="0"/>
              </a:rPr>
              <a:t>  Information hiding - all data should be hidden within a class, at least in principle.</a:t>
            </a:r>
          </a:p>
          <a:p>
            <a:pPr>
              <a:spcBef>
                <a:spcPct val="0"/>
              </a:spcBef>
              <a:buFontTx/>
              <a:buChar char="•"/>
            </a:pPr>
            <a:r>
              <a:rPr lang="en-US" sz="1800">
                <a:latin typeface="Arial" panose="020B0604020202020204" pitchFamily="34" charset="0"/>
              </a:rPr>
              <a:t>  make all data attributes private</a:t>
            </a:r>
          </a:p>
          <a:p>
            <a:pPr>
              <a:spcBef>
                <a:spcPct val="0"/>
              </a:spcBef>
              <a:buFontTx/>
              <a:buChar char="•"/>
            </a:pPr>
            <a:r>
              <a:rPr lang="en-US" sz="1800">
                <a:latin typeface="Arial" panose="020B0604020202020204" pitchFamily="34" charset="0"/>
              </a:rPr>
              <a:t>  provide public methods to get and set the data values </a:t>
            </a:r>
            <a:r>
              <a:rPr lang="en-US" sz="1600">
                <a:latin typeface="Arial" panose="020B0604020202020204" pitchFamily="34" charset="0"/>
              </a:rPr>
              <a:t>(cf. Java design patterns)</a:t>
            </a:r>
          </a:p>
          <a:p>
            <a:pPr>
              <a:spcBef>
                <a:spcPct val="0"/>
              </a:spcBef>
              <a:buFontTx/>
              <a:buChar char="•"/>
            </a:pPr>
            <a:r>
              <a:rPr lang="en-US" sz="1800">
                <a:latin typeface="Arial" panose="020B0604020202020204" pitchFamily="34" charset="0"/>
              </a:rPr>
              <a:t>  e.g. Grade information is usually confidential, hence it should be kept </a:t>
            </a:r>
          </a:p>
          <a:p>
            <a:pPr>
              <a:spcBef>
                <a:spcPct val="0"/>
              </a:spcBef>
            </a:pPr>
            <a:r>
              <a:rPr lang="en-US" sz="1800">
                <a:latin typeface="Arial" panose="020B0604020202020204" pitchFamily="34" charset="0"/>
              </a:rPr>
              <a:t>           private to the student.  Access to the grade information should be </a:t>
            </a:r>
          </a:p>
          <a:p>
            <a:pPr>
              <a:spcBef>
                <a:spcPct val="0"/>
              </a:spcBef>
            </a:pPr>
            <a:r>
              <a:rPr lang="en-US" sz="1800">
                <a:latin typeface="Arial" panose="020B0604020202020204" pitchFamily="34" charset="0"/>
              </a:rPr>
              <a:t>           done through </a:t>
            </a:r>
            <a:r>
              <a:rPr lang="en-US" sz="1800" i="1">
                <a:solidFill>
                  <a:srgbClr val="FF00FF"/>
                </a:solidFill>
                <a:latin typeface="Arial" panose="020B0604020202020204" pitchFamily="34" charset="0"/>
              </a:rPr>
              <a:t>interfaces</a:t>
            </a:r>
            <a:r>
              <a:rPr lang="en-US" sz="1800">
                <a:latin typeface="Arial" panose="020B0604020202020204" pitchFamily="34" charset="0"/>
              </a:rPr>
              <a:t>, such as </a:t>
            </a:r>
            <a:r>
              <a:rPr lang="en-US" sz="1800">
                <a:solidFill>
                  <a:srgbClr val="FF00FF"/>
                </a:solidFill>
                <a:latin typeface="Arial" panose="020B0604020202020204" pitchFamily="34" charset="0"/>
              </a:rPr>
              <a:t>setGrade</a:t>
            </a:r>
            <a:r>
              <a:rPr lang="en-US" sz="1800">
                <a:latin typeface="Arial" panose="020B0604020202020204" pitchFamily="34" charset="0"/>
              </a:rPr>
              <a:t> and </a:t>
            </a:r>
            <a:r>
              <a:rPr lang="en-US" sz="1800">
                <a:solidFill>
                  <a:srgbClr val="FF00FF"/>
                </a:solidFill>
                <a:latin typeface="Arial" panose="020B0604020202020204" pitchFamily="34" charset="0"/>
              </a:rPr>
              <a:t>getGrade</a:t>
            </a:r>
          </a:p>
        </p:txBody>
      </p:sp>
      <p:sp>
        <p:nvSpPr>
          <p:cNvPr id="320524" name="Text Box 12"/>
          <p:cNvSpPr txBox="1">
            <a:spLocks noChangeArrowheads="1"/>
          </p:cNvSpPr>
          <p:nvPr/>
        </p:nvSpPr>
        <p:spPr bwMode="auto">
          <a:xfrm>
            <a:off x="4170363" y="4373563"/>
            <a:ext cx="9540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a:solidFill>
                  <a:srgbClr val="3333CC"/>
                </a:solidFill>
              </a:rPr>
              <a:t>payTuition</a:t>
            </a:r>
          </a:p>
          <a:p>
            <a:r>
              <a:rPr lang="en-US" sz="1400">
                <a:solidFill>
                  <a:srgbClr val="3333CC"/>
                </a:solidFill>
              </a:rPr>
              <a:t>setGrade()</a:t>
            </a:r>
          </a:p>
          <a:p>
            <a:r>
              <a:rPr lang="en-US" sz="1400">
                <a:solidFill>
                  <a:srgbClr val="3333CC"/>
                </a:solidFill>
              </a:rPr>
              <a:t>getGrade()</a:t>
            </a:r>
          </a:p>
        </p:txBody>
      </p:sp>
      <p:sp>
        <p:nvSpPr>
          <p:cNvPr id="320525" name="Rectangle 13"/>
          <p:cNvSpPr>
            <a:spLocks noChangeArrowheads="1"/>
          </p:cNvSpPr>
          <p:nvPr/>
        </p:nvSpPr>
        <p:spPr bwMode="auto">
          <a:xfrm>
            <a:off x="4191000" y="3657600"/>
            <a:ext cx="893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a:t>Student</a:t>
            </a:r>
          </a:p>
        </p:txBody>
      </p:sp>
      <p:sp>
        <p:nvSpPr>
          <p:cNvPr id="320526" name="Rectangle 14"/>
          <p:cNvSpPr>
            <a:spLocks noChangeArrowheads="1"/>
          </p:cNvSpPr>
          <p:nvPr/>
        </p:nvSpPr>
        <p:spPr bwMode="auto">
          <a:xfrm>
            <a:off x="4094163" y="4106863"/>
            <a:ext cx="9906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30000"/>
              </a:lnSpc>
            </a:pPr>
            <a:r>
              <a:rPr lang="en-US" sz="1800"/>
              <a:t>std-id</a:t>
            </a:r>
          </a:p>
          <a:p>
            <a:pPr algn="ctr">
              <a:lnSpc>
                <a:spcPct val="30000"/>
              </a:lnSpc>
            </a:pPr>
            <a:r>
              <a:rPr lang="en-US" sz="1800"/>
              <a:t>level</a:t>
            </a:r>
          </a:p>
        </p:txBody>
      </p:sp>
      <p:sp>
        <p:nvSpPr>
          <p:cNvPr id="320527" name="Rectangle 15"/>
          <p:cNvSpPr>
            <a:spLocks noChangeArrowheads="1"/>
          </p:cNvSpPr>
          <p:nvPr/>
        </p:nvSpPr>
        <p:spPr bwMode="auto">
          <a:xfrm>
            <a:off x="4097338" y="3643313"/>
            <a:ext cx="1008062" cy="1614487"/>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0528" name="Line 16"/>
          <p:cNvSpPr>
            <a:spLocks noChangeShapeType="1"/>
          </p:cNvSpPr>
          <p:nvPr/>
        </p:nvSpPr>
        <p:spPr bwMode="auto">
          <a:xfrm>
            <a:off x="4097338" y="4024313"/>
            <a:ext cx="1019175"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0529" name="Line 17"/>
          <p:cNvSpPr>
            <a:spLocks noChangeShapeType="1"/>
          </p:cNvSpPr>
          <p:nvPr/>
        </p:nvSpPr>
        <p:spPr bwMode="auto">
          <a:xfrm>
            <a:off x="4094163" y="4449763"/>
            <a:ext cx="990600" cy="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0531" name="Rectangle 19"/>
          <p:cNvSpPr>
            <a:spLocks noChangeArrowheads="1"/>
          </p:cNvSpPr>
          <p:nvPr/>
        </p:nvSpPr>
        <p:spPr bwMode="auto">
          <a:xfrm>
            <a:off x="4038600" y="4648200"/>
            <a:ext cx="152400" cy="152400"/>
          </a:xfrm>
          <a:prstGeom prst="rect">
            <a:avLst/>
          </a:prstGeom>
          <a:solidFill>
            <a:schemeClr val="tx2"/>
          </a:solidFill>
          <a:ln w="9525" algn="ctr">
            <a:solidFill>
              <a:srgbClr val="99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0532" name="Line 20"/>
          <p:cNvSpPr>
            <a:spLocks noChangeShapeType="1"/>
          </p:cNvSpPr>
          <p:nvPr/>
        </p:nvSpPr>
        <p:spPr bwMode="auto">
          <a:xfrm flipH="1" flipV="1">
            <a:off x="2895600" y="4343400"/>
            <a:ext cx="1143000" cy="3048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0533" name="Line 21"/>
          <p:cNvSpPr>
            <a:spLocks noChangeShapeType="1"/>
          </p:cNvSpPr>
          <p:nvPr/>
        </p:nvSpPr>
        <p:spPr bwMode="auto">
          <a:xfrm flipH="1">
            <a:off x="2895600" y="4800600"/>
            <a:ext cx="1143000" cy="3048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0534" name="Oval 22"/>
          <p:cNvSpPr>
            <a:spLocks noChangeArrowheads="1"/>
          </p:cNvSpPr>
          <p:nvPr/>
        </p:nvSpPr>
        <p:spPr bwMode="auto">
          <a:xfrm>
            <a:off x="2743200" y="5029200"/>
            <a:ext cx="152400" cy="152400"/>
          </a:xfrm>
          <a:prstGeom prst="ellipse">
            <a:avLst/>
          </a:prstGeom>
          <a:noFill/>
          <a:ln w="9525"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sp>
        <p:nvSpPr>
          <p:cNvPr id="320536" name="Rectangle 24"/>
          <p:cNvSpPr>
            <a:spLocks noChangeArrowheads="1"/>
          </p:cNvSpPr>
          <p:nvPr/>
        </p:nvSpPr>
        <p:spPr bwMode="auto">
          <a:xfrm>
            <a:off x="2209800" y="51054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800">
                <a:solidFill>
                  <a:srgbClr val="9900FF"/>
                </a:solidFill>
              </a:rPr>
              <a:t>getGrade</a:t>
            </a:r>
          </a:p>
        </p:txBody>
      </p:sp>
      <p:sp>
        <p:nvSpPr>
          <p:cNvPr id="320537" name="Rectangle 25"/>
          <p:cNvSpPr>
            <a:spLocks noChangeArrowheads="1"/>
          </p:cNvSpPr>
          <p:nvPr/>
        </p:nvSpPr>
        <p:spPr bwMode="auto">
          <a:xfrm>
            <a:off x="2209800" y="388620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800">
                <a:solidFill>
                  <a:srgbClr val="9900FF"/>
                </a:solidFill>
              </a:rPr>
              <a:t>setGrade</a:t>
            </a:r>
          </a:p>
        </p:txBody>
      </p:sp>
      <p:sp>
        <p:nvSpPr>
          <p:cNvPr id="320538" name="Arc 26"/>
          <p:cNvSpPr>
            <a:spLocks/>
          </p:cNvSpPr>
          <p:nvPr/>
        </p:nvSpPr>
        <p:spPr bwMode="auto">
          <a:xfrm>
            <a:off x="2819400" y="4267200"/>
            <a:ext cx="77788" cy="152400"/>
          </a:xfrm>
          <a:custGeom>
            <a:avLst/>
            <a:gdLst>
              <a:gd name="G0" fmla="+- 1344 0 0"/>
              <a:gd name="G1" fmla="+- 21600 0 0"/>
              <a:gd name="G2" fmla="+- 21600 0 0"/>
              <a:gd name="T0" fmla="*/ 1344 w 22944"/>
              <a:gd name="T1" fmla="*/ 0 h 43200"/>
              <a:gd name="T2" fmla="*/ 0 w 22944"/>
              <a:gd name="T3" fmla="*/ 43158 h 43200"/>
              <a:gd name="T4" fmla="*/ 1344 w 22944"/>
              <a:gd name="T5" fmla="*/ 21600 h 43200"/>
            </a:gdLst>
            <a:ahLst/>
            <a:cxnLst>
              <a:cxn ang="0">
                <a:pos x="T0" y="T1"/>
              </a:cxn>
              <a:cxn ang="0">
                <a:pos x="T2" y="T3"/>
              </a:cxn>
              <a:cxn ang="0">
                <a:pos x="T4" y="T5"/>
              </a:cxn>
            </a:cxnLst>
            <a:rect l="0" t="0" r="r" b="b"/>
            <a:pathLst>
              <a:path w="22944" h="43200" fill="none" extrusionOk="0">
                <a:moveTo>
                  <a:pt x="1344" y="0"/>
                </a:moveTo>
                <a:cubicBezTo>
                  <a:pt x="13273" y="0"/>
                  <a:pt x="22944" y="9670"/>
                  <a:pt x="22944" y="21600"/>
                </a:cubicBezTo>
                <a:cubicBezTo>
                  <a:pt x="22944" y="33529"/>
                  <a:pt x="13273" y="43200"/>
                  <a:pt x="1344" y="43200"/>
                </a:cubicBezTo>
                <a:cubicBezTo>
                  <a:pt x="895" y="43200"/>
                  <a:pt x="447" y="43186"/>
                  <a:pt x="-1" y="43158"/>
                </a:cubicBezTo>
              </a:path>
              <a:path w="22944" h="43200" stroke="0" extrusionOk="0">
                <a:moveTo>
                  <a:pt x="1344" y="0"/>
                </a:moveTo>
                <a:cubicBezTo>
                  <a:pt x="13273" y="0"/>
                  <a:pt x="22944" y="9670"/>
                  <a:pt x="22944" y="21600"/>
                </a:cubicBezTo>
                <a:cubicBezTo>
                  <a:pt x="22944" y="33529"/>
                  <a:pt x="13273" y="43200"/>
                  <a:pt x="1344" y="43200"/>
                </a:cubicBezTo>
                <a:cubicBezTo>
                  <a:pt x="895" y="43200"/>
                  <a:pt x="447" y="43186"/>
                  <a:pt x="-1" y="43158"/>
                </a:cubicBezTo>
                <a:lnTo>
                  <a:pt x="1344" y="21600"/>
                </a:lnTo>
                <a:close/>
              </a:path>
            </a:pathLst>
          </a:custGeom>
          <a:noFill/>
          <a:ln w="9525">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0539" name="Rectangle 27"/>
          <p:cNvSpPr>
            <a:spLocks noChangeArrowheads="1"/>
          </p:cNvSpPr>
          <p:nvPr/>
        </p:nvSpPr>
        <p:spPr bwMode="auto">
          <a:xfrm>
            <a:off x="3352800" y="4495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800">
                <a:solidFill>
                  <a:srgbClr val="9900FF"/>
                </a:solidFill>
              </a:rPr>
              <a:t>grade</a:t>
            </a:r>
          </a:p>
        </p:txBody>
      </p:sp>
    </p:spTree>
    <p:extLst>
      <p:ext uri="{BB962C8B-B14F-4D97-AF65-F5344CB8AC3E}">
        <p14:creationId xmlns:p14="http://schemas.microsoft.com/office/powerpoint/2010/main" val="3052840399"/>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579B5-7666-4199-8569-F2BC15AED8F4}" type="slidenum">
              <a:rPr lang="en-US"/>
              <a:pPr/>
              <a:t>27</a:t>
            </a:fld>
            <a:endParaRPr lang="en-US"/>
          </a:p>
        </p:txBody>
      </p:sp>
      <p:sp>
        <p:nvSpPr>
          <p:cNvPr id="322562" name="Rectangle 2"/>
          <p:cNvSpPr>
            <a:spLocks noGrp="1" noChangeArrowheads="1"/>
          </p:cNvSpPr>
          <p:nvPr>
            <p:ph type="title"/>
          </p:nvPr>
        </p:nvSpPr>
        <p:spPr/>
        <p:txBody>
          <a:bodyPr/>
          <a:lstStyle/>
          <a:p>
            <a:r>
              <a:rPr lang="en-US" sz="3800"/>
              <a:t>What is Object-Orientation </a:t>
            </a:r>
            <a:br>
              <a:rPr lang="en-US" sz="3800"/>
            </a:br>
            <a:r>
              <a:rPr lang="en-US" sz="2400"/>
              <a:t>- Abstract Class vs. Concrete Class</a:t>
            </a:r>
          </a:p>
        </p:txBody>
      </p:sp>
      <p:sp>
        <p:nvSpPr>
          <p:cNvPr id="322563" name="Rectangle 3"/>
          <p:cNvSpPr>
            <a:spLocks noGrp="1" noChangeArrowheads="1"/>
          </p:cNvSpPr>
          <p:nvPr>
            <p:ph type="body" idx="1"/>
          </p:nvPr>
        </p:nvSpPr>
        <p:spPr>
          <a:xfrm>
            <a:off x="381000" y="1524000"/>
            <a:ext cx="8229600" cy="2819400"/>
          </a:xfrm>
        </p:spPr>
        <p:txBody>
          <a:bodyPr/>
          <a:lstStyle/>
          <a:p>
            <a:pPr>
              <a:lnSpc>
                <a:spcPct val="90000"/>
              </a:lnSpc>
            </a:pPr>
            <a:r>
              <a:rPr lang="en-US" sz="2800"/>
              <a:t>Abstract Class.</a:t>
            </a:r>
          </a:p>
          <a:p>
            <a:pPr lvl="1">
              <a:lnSpc>
                <a:spcPct val="90000"/>
              </a:lnSpc>
            </a:pPr>
            <a:r>
              <a:rPr lang="en-US" sz="2200"/>
              <a:t>An </a:t>
            </a:r>
            <a:r>
              <a:rPr lang="en-US" sz="2200" i="1"/>
              <a:t>incomplete</a:t>
            </a:r>
            <a:r>
              <a:rPr lang="en-US" sz="2200"/>
              <a:t> superclass that defines common parts.</a:t>
            </a:r>
          </a:p>
          <a:p>
            <a:pPr lvl="1">
              <a:lnSpc>
                <a:spcPct val="90000"/>
              </a:lnSpc>
            </a:pPr>
            <a:r>
              <a:rPr lang="en-US" sz="2200"/>
              <a:t>Not instantiated.</a:t>
            </a:r>
          </a:p>
          <a:p>
            <a:pPr>
              <a:lnSpc>
                <a:spcPct val="90000"/>
              </a:lnSpc>
            </a:pPr>
            <a:r>
              <a:rPr lang="en-US" sz="2800"/>
              <a:t>Concrete class.</a:t>
            </a:r>
          </a:p>
          <a:p>
            <a:pPr lvl="1">
              <a:lnSpc>
                <a:spcPct val="90000"/>
              </a:lnSpc>
            </a:pPr>
            <a:r>
              <a:rPr lang="en-US" sz="2200"/>
              <a:t>Is a </a:t>
            </a:r>
            <a:r>
              <a:rPr lang="en-US" sz="2200" i="1"/>
              <a:t>complete</a:t>
            </a:r>
            <a:r>
              <a:rPr lang="en-US" sz="2200"/>
              <a:t> class.</a:t>
            </a:r>
          </a:p>
          <a:p>
            <a:pPr lvl="1">
              <a:lnSpc>
                <a:spcPct val="90000"/>
              </a:lnSpc>
            </a:pPr>
            <a:r>
              <a:rPr lang="en-US" sz="2200"/>
              <a:t>Describes a concept completely.</a:t>
            </a:r>
          </a:p>
          <a:p>
            <a:pPr lvl="1">
              <a:lnSpc>
                <a:spcPct val="90000"/>
              </a:lnSpc>
            </a:pPr>
            <a:r>
              <a:rPr lang="en-US" sz="2200"/>
              <a:t>Is intended to be instantiated.</a:t>
            </a:r>
          </a:p>
          <a:p>
            <a:pPr lvl="1">
              <a:lnSpc>
                <a:spcPct val="90000"/>
              </a:lnSpc>
              <a:buFontTx/>
              <a:buNone/>
            </a:pPr>
            <a:endParaRPr lang="en-US" sz="2200"/>
          </a:p>
        </p:txBody>
      </p:sp>
      <p:sp>
        <p:nvSpPr>
          <p:cNvPr id="322564" name="Text Box 4"/>
          <p:cNvSpPr txBox="1">
            <a:spLocks noChangeArrowheads="1"/>
          </p:cNvSpPr>
          <p:nvPr/>
        </p:nvSpPr>
        <p:spPr bwMode="auto">
          <a:xfrm>
            <a:off x="2667000" y="4724400"/>
            <a:ext cx="300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FF00FF"/>
                </a:solidFill>
              </a:rPr>
              <a:t>Work out an example!</a:t>
            </a:r>
          </a:p>
        </p:txBody>
      </p:sp>
    </p:spTree>
    <p:extLst>
      <p:ext uri="{BB962C8B-B14F-4D97-AF65-F5344CB8AC3E}">
        <p14:creationId xmlns:p14="http://schemas.microsoft.com/office/powerpoint/2010/main" val="3244383997"/>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960CEB2-455E-49D7-A877-DA02FB464C9D}" type="slidenum">
              <a:rPr lang="en-US"/>
              <a:pPr/>
              <a:t>28</a:t>
            </a:fld>
            <a:endParaRPr lang="en-US"/>
          </a:p>
        </p:txBody>
      </p:sp>
      <p:sp>
        <p:nvSpPr>
          <p:cNvPr id="107522" name="Rectangle 2"/>
          <p:cNvSpPr>
            <a:spLocks noGrp="1" noChangeArrowheads="1"/>
          </p:cNvSpPr>
          <p:nvPr>
            <p:ph type="title"/>
          </p:nvPr>
        </p:nvSpPr>
        <p:spPr/>
        <p:txBody>
          <a:bodyPr/>
          <a:lstStyle/>
          <a:p>
            <a:r>
              <a:rPr lang="en-US" sz="3800" b="1"/>
              <a:t>What is Object-Orientation?</a:t>
            </a:r>
            <a:r>
              <a:rPr lang="en-US" sz="3800"/>
              <a:t/>
            </a:r>
            <a:br>
              <a:rPr lang="en-US" sz="3800"/>
            </a:br>
            <a:r>
              <a:rPr lang="en-US" sz="2400"/>
              <a:t>-State</a:t>
            </a:r>
          </a:p>
        </p:txBody>
      </p:sp>
      <p:sp>
        <p:nvSpPr>
          <p:cNvPr id="107525" name="Rectangle 5"/>
          <p:cNvSpPr>
            <a:spLocks noGrp="1" noChangeArrowheads="1"/>
          </p:cNvSpPr>
          <p:nvPr>
            <p:ph type="body" idx="1"/>
          </p:nvPr>
        </p:nvSpPr>
        <p:spPr>
          <a:xfrm>
            <a:off x="381000" y="1524000"/>
            <a:ext cx="8153400" cy="2362200"/>
          </a:xfrm>
          <a:solidFill>
            <a:srgbClr val="FFFF99"/>
          </a:solidFill>
        </p:spPr>
        <p:txBody>
          <a:bodyPr/>
          <a:lstStyle/>
          <a:p>
            <a:pPr>
              <a:lnSpc>
                <a:spcPct val="80000"/>
              </a:lnSpc>
              <a:spcBef>
                <a:spcPct val="5000"/>
              </a:spcBef>
            </a:pPr>
            <a:r>
              <a:rPr lang="en-US" sz="1800" b="1"/>
              <a:t>What is </a:t>
            </a:r>
            <a:r>
              <a:rPr lang="en-US" sz="1800" b="1" i="1">
                <a:solidFill>
                  <a:srgbClr val="3333CC"/>
                </a:solidFill>
              </a:rPr>
              <a:t>STATE</a:t>
            </a:r>
            <a:r>
              <a:rPr lang="en-US" sz="1800" b="1"/>
              <a:t>?</a:t>
            </a:r>
          </a:p>
          <a:p>
            <a:pPr>
              <a:lnSpc>
                <a:spcPct val="80000"/>
              </a:lnSpc>
              <a:spcBef>
                <a:spcPct val="5000"/>
              </a:spcBef>
              <a:buFont typeface="Wingdings" panose="05000000000000000000" pitchFamily="2" charset="2"/>
              <a:buNone/>
            </a:pPr>
            <a:r>
              <a:rPr lang="en-US" sz="2400" b="1"/>
              <a:t>  </a:t>
            </a:r>
            <a:r>
              <a:rPr lang="en-US" sz="1600"/>
              <a:t>"State" is a collection of association an object has with </a:t>
            </a:r>
            <a:r>
              <a:rPr lang="en-US" sz="1600">
                <a:solidFill>
                  <a:srgbClr val="FF00FF"/>
                </a:solidFill>
              </a:rPr>
              <a:t>other objects</a:t>
            </a:r>
            <a:r>
              <a:rPr lang="en-US" sz="1600"/>
              <a:t> and </a:t>
            </a:r>
            <a:r>
              <a:rPr lang="en-US" sz="1600">
                <a:solidFill>
                  <a:srgbClr val="FF00FF"/>
                </a:solidFill>
              </a:rPr>
              <a:t>object types</a:t>
            </a:r>
            <a:r>
              <a:rPr lang="en-US" sz="1600"/>
              <a:t>.</a:t>
            </a:r>
          </a:p>
          <a:p>
            <a:pPr>
              <a:lnSpc>
                <a:spcPct val="80000"/>
              </a:lnSpc>
              <a:spcBef>
                <a:spcPct val="5000"/>
              </a:spcBef>
              <a:buFont typeface="Wingdings" panose="05000000000000000000" pitchFamily="2" charset="2"/>
              <a:buNone/>
            </a:pPr>
            <a:endParaRPr lang="en-US" sz="1600"/>
          </a:p>
          <a:p>
            <a:pPr>
              <a:lnSpc>
                <a:spcPct val="80000"/>
              </a:lnSpc>
              <a:spcBef>
                <a:spcPct val="5000"/>
              </a:spcBef>
            </a:pPr>
            <a:r>
              <a:rPr lang="en-US" sz="1800" b="1"/>
              <a:t>What is </a:t>
            </a:r>
            <a:r>
              <a:rPr lang="en-US" sz="1800" b="1" i="1">
                <a:solidFill>
                  <a:srgbClr val="3333CC"/>
                </a:solidFill>
              </a:rPr>
              <a:t>STATE CHANGE</a:t>
            </a:r>
            <a:r>
              <a:rPr lang="en-US" sz="1800" b="1"/>
              <a:t>?</a:t>
            </a:r>
            <a:r>
              <a:rPr lang="en-US" sz="2400" b="1"/>
              <a:t>	</a:t>
            </a:r>
          </a:p>
          <a:p>
            <a:pPr>
              <a:lnSpc>
                <a:spcPct val="80000"/>
              </a:lnSpc>
              <a:spcBef>
                <a:spcPct val="5000"/>
              </a:spcBef>
              <a:buFont typeface="Wingdings" panose="05000000000000000000" pitchFamily="2" charset="2"/>
              <a:buNone/>
            </a:pPr>
            <a:r>
              <a:rPr lang="en-US" sz="2400" b="1"/>
              <a:t>	</a:t>
            </a:r>
            <a:r>
              <a:rPr lang="en-US" sz="1600"/>
              <a:t>A "state change" is the </a:t>
            </a:r>
            <a:r>
              <a:rPr lang="en-US" sz="1600" b="1" i="1">
                <a:solidFill>
                  <a:srgbClr val="FF00FF"/>
                </a:solidFill>
              </a:rPr>
              <a:t>transition</a:t>
            </a:r>
            <a:r>
              <a:rPr lang="en-US" sz="1600"/>
              <a:t> of an object from one state to another.</a:t>
            </a:r>
          </a:p>
          <a:p>
            <a:pPr>
              <a:lnSpc>
                <a:spcPct val="80000"/>
              </a:lnSpc>
              <a:spcBef>
                <a:spcPct val="5000"/>
              </a:spcBef>
              <a:buFont typeface="Wingdings" panose="05000000000000000000" pitchFamily="2" charset="2"/>
              <a:buNone/>
            </a:pPr>
            <a:r>
              <a:rPr lang="en-US" sz="2400" b="1"/>
              <a:t>		</a:t>
            </a:r>
          </a:p>
          <a:p>
            <a:pPr>
              <a:lnSpc>
                <a:spcPct val="80000"/>
              </a:lnSpc>
              <a:spcBef>
                <a:spcPct val="5000"/>
              </a:spcBef>
            </a:pPr>
            <a:r>
              <a:rPr lang="en-US" sz="1800" b="1"/>
              <a:t>What is </a:t>
            </a:r>
            <a:r>
              <a:rPr lang="en-US" sz="1800" b="1" i="1">
                <a:solidFill>
                  <a:srgbClr val="3333CC"/>
                </a:solidFill>
              </a:rPr>
              <a:t>EVENT</a:t>
            </a:r>
            <a:r>
              <a:rPr lang="en-US" sz="1800" b="1"/>
              <a:t>?</a:t>
            </a:r>
          </a:p>
          <a:p>
            <a:pPr>
              <a:lnSpc>
                <a:spcPct val="80000"/>
              </a:lnSpc>
              <a:spcBef>
                <a:spcPct val="5000"/>
              </a:spcBef>
              <a:buFont typeface="Wingdings" panose="05000000000000000000" pitchFamily="2" charset="2"/>
              <a:buNone/>
            </a:pPr>
            <a:r>
              <a:rPr lang="en-US" sz="2400" b="1"/>
              <a:t>	</a:t>
            </a:r>
            <a:r>
              <a:rPr lang="en-US" sz="1400"/>
              <a:t>An "event" is a noteworthy change in state [Rumbaugh]</a:t>
            </a:r>
          </a:p>
        </p:txBody>
      </p:sp>
      <p:sp>
        <p:nvSpPr>
          <p:cNvPr id="107526" name="Text Box 6"/>
          <p:cNvSpPr txBox="1">
            <a:spLocks noChangeArrowheads="1"/>
          </p:cNvSpPr>
          <p:nvPr/>
        </p:nvSpPr>
        <p:spPr bwMode="auto">
          <a:xfrm>
            <a:off x="2667000" y="4724400"/>
            <a:ext cx="300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FF00FF"/>
                </a:solidFill>
              </a:rPr>
              <a:t>Work out an example!</a:t>
            </a:r>
          </a:p>
        </p:txBody>
      </p:sp>
    </p:spTree>
    <p:extLst>
      <p:ext uri="{BB962C8B-B14F-4D97-AF65-F5344CB8AC3E}">
        <p14:creationId xmlns:p14="http://schemas.microsoft.com/office/powerpoint/2010/main" val="81515890"/>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713A2AEB-0463-41F2-B9FD-73F99EF70698}" type="slidenum">
              <a:rPr lang="en-US"/>
              <a:pPr/>
              <a:t>29</a:t>
            </a:fld>
            <a:endParaRPr lang="en-US"/>
          </a:p>
        </p:txBody>
      </p:sp>
      <p:sp>
        <p:nvSpPr>
          <p:cNvPr id="317442" name="Rectangle 2"/>
          <p:cNvSpPr>
            <a:spLocks noGrp="1" noChangeArrowheads="1"/>
          </p:cNvSpPr>
          <p:nvPr>
            <p:ph type="title"/>
          </p:nvPr>
        </p:nvSpPr>
        <p:spPr/>
        <p:txBody>
          <a:bodyPr/>
          <a:lstStyle/>
          <a:p>
            <a:r>
              <a:rPr lang="en-US" sz="3800" b="1"/>
              <a:t>What is Object-Orientation?</a:t>
            </a:r>
            <a:r>
              <a:rPr lang="en-US" sz="3800"/>
              <a:t/>
            </a:r>
            <a:br>
              <a:rPr lang="en-US" sz="3800"/>
            </a:br>
            <a:r>
              <a:rPr lang="en-US" sz="2400"/>
              <a:t>-State transition impossible?</a:t>
            </a:r>
          </a:p>
        </p:txBody>
      </p:sp>
      <p:sp>
        <p:nvSpPr>
          <p:cNvPr id="317448" name="Rectangle 8"/>
          <p:cNvSpPr>
            <a:spLocks noChangeArrowheads="1"/>
          </p:cNvSpPr>
          <p:nvPr/>
        </p:nvSpPr>
        <p:spPr bwMode="auto">
          <a:xfrm>
            <a:off x="665163" y="1690688"/>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tom: Actor</a:t>
            </a:r>
          </a:p>
        </p:txBody>
      </p:sp>
      <p:sp>
        <p:nvSpPr>
          <p:cNvPr id="317449" name="Rectangle 9"/>
          <p:cNvSpPr>
            <a:spLocks noChangeArrowheads="1"/>
          </p:cNvSpPr>
          <p:nvPr/>
        </p:nvSpPr>
        <p:spPr bwMode="auto">
          <a:xfrm>
            <a:off x="533400" y="2087563"/>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“Tom Cruise”</a:t>
            </a:r>
          </a:p>
        </p:txBody>
      </p:sp>
      <p:sp>
        <p:nvSpPr>
          <p:cNvPr id="317451" name="Rectangle 11"/>
          <p:cNvSpPr>
            <a:spLocks noChangeArrowheads="1"/>
          </p:cNvSpPr>
          <p:nvPr/>
        </p:nvSpPr>
        <p:spPr bwMode="auto">
          <a:xfrm>
            <a:off x="668338" y="1600200"/>
            <a:ext cx="1770062"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52" name="Line 12"/>
          <p:cNvSpPr>
            <a:spLocks noChangeShapeType="1"/>
          </p:cNvSpPr>
          <p:nvPr/>
        </p:nvSpPr>
        <p:spPr bwMode="auto">
          <a:xfrm flipV="1">
            <a:off x="668338" y="1981200"/>
            <a:ext cx="1770062"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54" name="Rectangle 14"/>
          <p:cNvSpPr>
            <a:spLocks noChangeArrowheads="1"/>
          </p:cNvSpPr>
          <p:nvPr/>
        </p:nvSpPr>
        <p:spPr bwMode="auto">
          <a:xfrm>
            <a:off x="736600" y="304800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katie: Actor</a:t>
            </a:r>
          </a:p>
        </p:txBody>
      </p:sp>
      <p:sp>
        <p:nvSpPr>
          <p:cNvPr id="317455" name="Rectangle 15"/>
          <p:cNvSpPr>
            <a:spLocks noChangeArrowheads="1"/>
          </p:cNvSpPr>
          <p:nvPr/>
        </p:nvSpPr>
        <p:spPr bwMode="auto">
          <a:xfrm>
            <a:off x="533400" y="3429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“Katie Holmes”</a:t>
            </a:r>
          </a:p>
        </p:txBody>
      </p:sp>
      <p:sp>
        <p:nvSpPr>
          <p:cNvPr id="317456" name="Rectangle 16"/>
          <p:cNvSpPr>
            <a:spLocks noChangeArrowheads="1"/>
          </p:cNvSpPr>
          <p:nvPr/>
        </p:nvSpPr>
        <p:spPr bwMode="auto">
          <a:xfrm>
            <a:off x="685800" y="2971800"/>
            <a:ext cx="1770063"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57" name="Line 17"/>
          <p:cNvSpPr>
            <a:spLocks noChangeShapeType="1"/>
          </p:cNvSpPr>
          <p:nvPr/>
        </p:nvSpPr>
        <p:spPr bwMode="auto">
          <a:xfrm flipV="1">
            <a:off x="685800" y="3352800"/>
            <a:ext cx="1770063"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58" name="AutoShape 18"/>
          <p:cNvSpPr>
            <a:spLocks noChangeArrowheads="1"/>
          </p:cNvSpPr>
          <p:nvPr/>
        </p:nvSpPr>
        <p:spPr bwMode="auto">
          <a:xfrm>
            <a:off x="457200" y="1447800"/>
            <a:ext cx="2209800" cy="2743200"/>
          </a:xfrm>
          <a:prstGeom prst="roundRect">
            <a:avLst>
              <a:gd name="adj" fmla="val 16667"/>
            </a:avLst>
          </a:prstGeom>
          <a:noFill/>
          <a:ln w="9525"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59" name="Line 19"/>
          <p:cNvSpPr>
            <a:spLocks noChangeShapeType="1"/>
          </p:cNvSpPr>
          <p:nvPr/>
        </p:nvSpPr>
        <p:spPr bwMode="auto">
          <a:xfrm>
            <a:off x="2667000" y="2743200"/>
            <a:ext cx="2514600" cy="0"/>
          </a:xfrm>
          <a:prstGeom prst="line">
            <a:avLst/>
          </a:prstGeom>
          <a:noFill/>
          <a:ln w="9525">
            <a:solidFill>
              <a:srgbClr val="99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69" name="Rectangle 29"/>
          <p:cNvSpPr>
            <a:spLocks noChangeArrowheads="1"/>
          </p:cNvSpPr>
          <p:nvPr/>
        </p:nvSpPr>
        <p:spPr bwMode="auto">
          <a:xfrm>
            <a:off x="5389563" y="1843088"/>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tom: Actor</a:t>
            </a:r>
          </a:p>
        </p:txBody>
      </p:sp>
      <p:sp>
        <p:nvSpPr>
          <p:cNvPr id="317470" name="Rectangle 30"/>
          <p:cNvSpPr>
            <a:spLocks noChangeArrowheads="1"/>
          </p:cNvSpPr>
          <p:nvPr/>
        </p:nvSpPr>
        <p:spPr bwMode="auto">
          <a:xfrm>
            <a:off x="5257800" y="2239963"/>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“Tom Holmes”</a:t>
            </a:r>
          </a:p>
        </p:txBody>
      </p:sp>
      <p:sp>
        <p:nvSpPr>
          <p:cNvPr id="317471" name="Rectangle 31"/>
          <p:cNvSpPr>
            <a:spLocks noChangeArrowheads="1"/>
          </p:cNvSpPr>
          <p:nvPr/>
        </p:nvSpPr>
        <p:spPr bwMode="auto">
          <a:xfrm>
            <a:off x="5392738" y="1752600"/>
            <a:ext cx="1770062"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72" name="Line 32"/>
          <p:cNvSpPr>
            <a:spLocks noChangeShapeType="1"/>
          </p:cNvSpPr>
          <p:nvPr/>
        </p:nvSpPr>
        <p:spPr bwMode="auto">
          <a:xfrm flipV="1">
            <a:off x="5392738" y="2133600"/>
            <a:ext cx="1770062"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73" name="Rectangle 33"/>
          <p:cNvSpPr>
            <a:spLocks noChangeArrowheads="1"/>
          </p:cNvSpPr>
          <p:nvPr/>
        </p:nvSpPr>
        <p:spPr bwMode="auto">
          <a:xfrm>
            <a:off x="5461000" y="320040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katie: Actor</a:t>
            </a:r>
          </a:p>
        </p:txBody>
      </p:sp>
      <p:sp>
        <p:nvSpPr>
          <p:cNvPr id="317474" name="Rectangle 34"/>
          <p:cNvSpPr>
            <a:spLocks noChangeArrowheads="1"/>
          </p:cNvSpPr>
          <p:nvPr/>
        </p:nvSpPr>
        <p:spPr bwMode="auto">
          <a:xfrm>
            <a:off x="5257800" y="35814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“Katie Holmes”</a:t>
            </a:r>
          </a:p>
        </p:txBody>
      </p:sp>
      <p:sp>
        <p:nvSpPr>
          <p:cNvPr id="317475" name="Rectangle 35"/>
          <p:cNvSpPr>
            <a:spLocks noChangeArrowheads="1"/>
          </p:cNvSpPr>
          <p:nvPr/>
        </p:nvSpPr>
        <p:spPr bwMode="auto">
          <a:xfrm>
            <a:off x="5410200" y="3124200"/>
            <a:ext cx="1770063"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76" name="Line 36"/>
          <p:cNvSpPr>
            <a:spLocks noChangeShapeType="1"/>
          </p:cNvSpPr>
          <p:nvPr/>
        </p:nvSpPr>
        <p:spPr bwMode="auto">
          <a:xfrm flipV="1">
            <a:off x="5410200" y="3505200"/>
            <a:ext cx="1770063"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77" name="AutoShape 37"/>
          <p:cNvSpPr>
            <a:spLocks noChangeArrowheads="1"/>
          </p:cNvSpPr>
          <p:nvPr/>
        </p:nvSpPr>
        <p:spPr bwMode="auto">
          <a:xfrm>
            <a:off x="5181600" y="1600200"/>
            <a:ext cx="2209800" cy="2743200"/>
          </a:xfrm>
          <a:prstGeom prst="roundRect">
            <a:avLst>
              <a:gd name="adj" fmla="val 16667"/>
            </a:avLst>
          </a:prstGeom>
          <a:noFill/>
          <a:ln w="9525"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78" name="Rectangle 38"/>
          <p:cNvSpPr>
            <a:spLocks noChangeArrowheads="1"/>
          </p:cNvSpPr>
          <p:nvPr/>
        </p:nvSpPr>
        <p:spPr bwMode="auto">
          <a:xfrm>
            <a:off x="2743200" y="2438400"/>
            <a:ext cx="2289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married/changeLastName</a:t>
            </a:r>
          </a:p>
        </p:txBody>
      </p:sp>
      <p:sp>
        <p:nvSpPr>
          <p:cNvPr id="317479" name="Rectangle 39"/>
          <p:cNvSpPr>
            <a:spLocks noChangeArrowheads="1"/>
          </p:cNvSpPr>
          <p:nvPr/>
        </p:nvSpPr>
        <p:spPr bwMode="auto">
          <a:xfrm>
            <a:off x="2971800" y="42672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tom: Actor</a:t>
            </a:r>
          </a:p>
        </p:txBody>
      </p:sp>
      <p:sp>
        <p:nvSpPr>
          <p:cNvPr id="317480" name="Rectangle 40"/>
          <p:cNvSpPr>
            <a:spLocks noChangeArrowheads="1"/>
          </p:cNvSpPr>
          <p:nvPr/>
        </p:nvSpPr>
        <p:spPr bwMode="auto">
          <a:xfrm>
            <a:off x="2840038" y="466407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“Tom Holmes”</a:t>
            </a:r>
          </a:p>
        </p:txBody>
      </p:sp>
      <p:sp>
        <p:nvSpPr>
          <p:cNvPr id="317481" name="Rectangle 41"/>
          <p:cNvSpPr>
            <a:spLocks noChangeArrowheads="1"/>
          </p:cNvSpPr>
          <p:nvPr/>
        </p:nvSpPr>
        <p:spPr bwMode="auto">
          <a:xfrm>
            <a:off x="2974975" y="4176713"/>
            <a:ext cx="1770063"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82" name="Line 42"/>
          <p:cNvSpPr>
            <a:spLocks noChangeShapeType="1"/>
          </p:cNvSpPr>
          <p:nvPr/>
        </p:nvSpPr>
        <p:spPr bwMode="auto">
          <a:xfrm flipV="1">
            <a:off x="2974975" y="4557713"/>
            <a:ext cx="1770063"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83" name="Rectangle 43"/>
          <p:cNvSpPr>
            <a:spLocks noChangeArrowheads="1"/>
          </p:cNvSpPr>
          <p:nvPr/>
        </p:nvSpPr>
        <p:spPr bwMode="auto">
          <a:xfrm>
            <a:off x="3068638" y="5167313"/>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katie: Actor</a:t>
            </a:r>
          </a:p>
        </p:txBody>
      </p:sp>
      <p:sp>
        <p:nvSpPr>
          <p:cNvPr id="317484" name="Rectangle 44"/>
          <p:cNvSpPr>
            <a:spLocks noChangeArrowheads="1"/>
          </p:cNvSpPr>
          <p:nvPr/>
        </p:nvSpPr>
        <p:spPr bwMode="auto">
          <a:xfrm>
            <a:off x="2865438" y="5548313"/>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“Katie Holmes”</a:t>
            </a:r>
          </a:p>
        </p:txBody>
      </p:sp>
      <p:sp>
        <p:nvSpPr>
          <p:cNvPr id="317485" name="Rectangle 45"/>
          <p:cNvSpPr>
            <a:spLocks noChangeArrowheads="1"/>
          </p:cNvSpPr>
          <p:nvPr/>
        </p:nvSpPr>
        <p:spPr bwMode="auto">
          <a:xfrm>
            <a:off x="3017838" y="5091113"/>
            <a:ext cx="1770062"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86" name="Line 46"/>
          <p:cNvSpPr>
            <a:spLocks noChangeShapeType="1"/>
          </p:cNvSpPr>
          <p:nvPr/>
        </p:nvSpPr>
        <p:spPr bwMode="auto">
          <a:xfrm flipV="1">
            <a:off x="3017838" y="5472113"/>
            <a:ext cx="1770062"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87" name="AutoShape 47"/>
          <p:cNvSpPr>
            <a:spLocks noChangeArrowheads="1"/>
          </p:cNvSpPr>
          <p:nvPr/>
        </p:nvSpPr>
        <p:spPr bwMode="auto">
          <a:xfrm>
            <a:off x="2743200" y="4114800"/>
            <a:ext cx="2209800" cy="2743200"/>
          </a:xfrm>
          <a:prstGeom prst="roundRect">
            <a:avLst>
              <a:gd name="adj" fmla="val 16667"/>
            </a:avLst>
          </a:prstGeom>
          <a:noFill/>
          <a:ln w="9525"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88" name="Rectangle 48"/>
          <p:cNvSpPr>
            <a:spLocks noChangeArrowheads="1"/>
          </p:cNvSpPr>
          <p:nvPr/>
        </p:nvSpPr>
        <p:spPr bwMode="auto">
          <a:xfrm>
            <a:off x="3124200" y="6096000"/>
            <a:ext cx="1490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u="sng"/>
              <a:t>suri: BabyActor</a:t>
            </a:r>
          </a:p>
        </p:txBody>
      </p:sp>
      <p:sp>
        <p:nvSpPr>
          <p:cNvPr id="317489" name="Rectangle 49"/>
          <p:cNvSpPr>
            <a:spLocks noChangeArrowheads="1"/>
          </p:cNvSpPr>
          <p:nvPr/>
        </p:nvSpPr>
        <p:spPr bwMode="auto">
          <a:xfrm>
            <a:off x="28194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400"/>
              <a:t>name = “Suri Holmes”</a:t>
            </a:r>
          </a:p>
        </p:txBody>
      </p:sp>
      <p:sp>
        <p:nvSpPr>
          <p:cNvPr id="317490" name="Rectangle 50"/>
          <p:cNvSpPr>
            <a:spLocks noChangeArrowheads="1"/>
          </p:cNvSpPr>
          <p:nvPr/>
        </p:nvSpPr>
        <p:spPr bwMode="auto">
          <a:xfrm>
            <a:off x="2971800" y="6019800"/>
            <a:ext cx="1770063" cy="838200"/>
          </a:xfrm>
          <a:prstGeom prst="rect">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17491" name="Line 51"/>
          <p:cNvSpPr>
            <a:spLocks noChangeShapeType="1"/>
          </p:cNvSpPr>
          <p:nvPr/>
        </p:nvSpPr>
        <p:spPr bwMode="auto">
          <a:xfrm flipV="1">
            <a:off x="2971800" y="6400800"/>
            <a:ext cx="1770063" cy="3175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17492" name="Rectangle 52"/>
          <p:cNvSpPr>
            <a:spLocks noChangeArrowheads="1"/>
          </p:cNvSpPr>
          <p:nvPr/>
        </p:nvSpPr>
        <p:spPr bwMode="auto">
          <a:xfrm>
            <a:off x="5486400" y="4953000"/>
            <a:ext cx="1903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newArrival/getName</a:t>
            </a:r>
          </a:p>
        </p:txBody>
      </p:sp>
      <p:sp>
        <p:nvSpPr>
          <p:cNvPr id="317493" name="Line 53"/>
          <p:cNvSpPr>
            <a:spLocks noChangeShapeType="1"/>
          </p:cNvSpPr>
          <p:nvPr/>
        </p:nvSpPr>
        <p:spPr bwMode="auto">
          <a:xfrm flipH="1">
            <a:off x="4953000" y="4343400"/>
            <a:ext cx="1447800" cy="1295400"/>
          </a:xfrm>
          <a:prstGeom prst="line">
            <a:avLst/>
          </a:prstGeom>
          <a:noFill/>
          <a:ln w="9525">
            <a:solidFill>
              <a:srgbClr val="99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Tree>
    <p:extLst>
      <p:ext uri="{BB962C8B-B14F-4D97-AF65-F5344CB8AC3E}">
        <p14:creationId xmlns:p14="http://schemas.microsoft.com/office/powerpoint/2010/main" val="106966850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Objectives</a:t>
            </a:r>
            <a:endParaRPr lang="id-ID" dirty="0"/>
          </a:p>
        </p:txBody>
      </p:sp>
      <p:sp>
        <p:nvSpPr>
          <p:cNvPr id="3" name="Content Placeholder 2"/>
          <p:cNvSpPr>
            <a:spLocks noGrp="1"/>
          </p:cNvSpPr>
          <p:nvPr>
            <p:ph idx="1"/>
          </p:nvPr>
        </p:nvSpPr>
        <p:spPr>
          <a:xfrm>
            <a:off x="457200" y="1639341"/>
            <a:ext cx="8229600" cy="4525963"/>
          </a:xfrm>
        </p:spPr>
        <p:txBody>
          <a:bodyPr/>
          <a:lstStyle/>
          <a:p>
            <a:r>
              <a:rPr lang="id-ID" dirty="0" smtClean="0"/>
              <a:t>Introduction System Analysis and Design</a:t>
            </a:r>
          </a:p>
          <a:p>
            <a:r>
              <a:rPr lang="id-ID" dirty="0" smtClean="0"/>
              <a:t>OO Analysis and Design</a:t>
            </a:r>
          </a:p>
          <a:p>
            <a:r>
              <a:rPr lang="id-ID" dirty="0" smtClean="0"/>
              <a:t>Why Object Oriented?</a:t>
            </a:r>
          </a:p>
          <a:p>
            <a:r>
              <a:rPr lang="id-ID" dirty="0" smtClean="0"/>
              <a:t>What Object Oriented Analysis and Design?</a:t>
            </a:r>
          </a:p>
          <a:p>
            <a:r>
              <a:rPr lang="id-ID" dirty="0" smtClean="0"/>
              <a:t>How </a:t>
            </a:r>
            <a:r>
              <a:rPr lang="id-ID" dirty="0"/>
              <a:t>Object Oriented Analysis and Design?</a:t>
            </a:r>
          </a:p>
          <a:p>
            <a:endParaRPr lang="id-ID" dirty="0"/>
          </a:p>
        </p:txBody>
      </p:sp>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3</a:t>
            </a:fld>
            <a:endParaRPr lang="en-US"/>
          </a:p>
        </p:txBody>
      </p:sp>
    </p:spTree>
    <p:extLst>
      <p:ext uri="{BB962C8B-B14F-4D97-AF65-F5344CB8AC3E}">
        <p14:creationId xmlns:p14="http://schemas.microsoft.com/office/powerpoint/2010/main" val="1398793681"/>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2"/>
          </p:nvPr>
        </p:nvSpPr>
        <p:spPr/>
        <p:txBody>
          <a:bodyPr/>
          <a:lstStyle/>
          <a:p>
            <a:fld id="{625D75A0-68B8-42D8-9CA4-D02767E809A6}" type="slidenum">
              <a:rPr lang="en-US"/>
              <a:pPr/>
              <a:t>30</a:t>
            </a:fld>
            <a:endParaRPr lang="en-US"/>
          </a:p>
        </p:txBody>
      </p:sp>
      <p:sp>
        <p:nvSpPr>
          <p:cNvPr id="145410" name="Rectangle 2"/>
          <p:cNvSpPr>
            <a:spLocks noGrp="1" noChangeArrowheads="1"/>
          </p:cNvSpPr>
          <p:nvPr>
            <p:ph type="title"/>
          </p:nvPr>
        </p:nvSpPr>
        <p:spPr/>
        <p:txBody>
          <a:bodyPr>
            <a:normAutofit fontScale="90000"/>
          </a:bodyPr>
          <a:lstStyle/>
          <a:p>
            <a:r>
              <a:rPr lang="en-US" sz="3800"/>
              <a:t/>
            </a:r>
            <a:br>
              <a:rPr lang="en-US" sz="3800"/>
            </a:br>
            <a:r>
              <a:rPr lang="en-US" sz="3200"/>
              <a:t>What is </a:t>
            </a:r>
            <a:r>
              <a:rPr lang="en-US" sz="2400"/>
              <a:t>Object-Oriented Application?</a:t>
            </a:r>
            <a:r>
              <a:rPr lang="en-US" sz="3800"/>
              <a:t/>
            </a:r>
            <a:br>
              <a:rPr lang="en-US" sz="3800"/>
            </a:br>
            <a:endParaRPr lang="en-US" sz="3800"/>
          </a:p>
        </p:txBody>
      </p:sp>
      <p:sp>
        <p:nvSpPr>
          <p:cNvPr id="145411" name="Text Box 3"/>
          <p:cNvSpPr txBox="1">
            <a:spLocks noChangeArrowheads="1"/>
          </p:cNvSpPr>
          <p:nvPr/>
        </p:nvSpPr>
        <p:spPr bwMode="auto">
          <a:xfrm>
            <a:off x="685800" y="1447800"/>
            <a:ext cx="155225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FontTx/>
              <a:buChar char="•"/>
            </a:pPr>
            <a:r>
              <a:rPr lang="en-US"/>
              <a:t> Collection of discrete objects, interacting w. each other</a:t>
            </a:r>
          </a:p>
          <a:p>
            <a:pPr eaLnBrk="0" hangingPunct="0">
              <a:spcBef>
                <a:spcPct val="0"/>
              </a:spcBef>
              <a:buFontTx/>
              <a:buChar char="•"/>
            </a:pPr>
            <a:r>
              <a:rPr lang="en-US"/>
              <a:t> Objects have </a:t>
            </a:r>
            <a:r>
              <a:rPr lang="en-US">
                <a:solidFill>
                  <a:srgbClr val="33CCFF"/>
                </a:solidFill>
              </a:rPr>
              <a:t>property</a:t>
            </a:r>
            <a:r>
              <a:rPr lang="en-US"/>
              <a:t> and </a:t>
            </a:r>
            <a:r>
              <a:rPr lang="en-US">
                <a:solidFill>
                  <a:srgbClr val="009900"/>
                </a:solidFill>
              </a:rPr>
              <a:t>behavior </a:t>
            </a:r>
            <a:r>
              <a:rPr lang="en-US" sz="1800">
                <a:solidFill>
                  <a:srgbClr val="009900"/>
                </a:solidFill>
              </a:rPr>
              <a:t>(causing state transition)</a:t>
            </a:r>
          </a:p>
          <a:p>
            <a:pPr eaLnBrk="0" hangingPunct="0">
              <a:spcBef>
                <a:spcPct val="0"/>
              </a:spcBef>
              <a:buFontTx/>
              <a:buChar char="•"/>
            </a:pPr>
            <a:r>
              <a:rPr lang="en-US" sz="1800">
                <a:solidFill>
                  <a:srgbClr val="009900"/>
                </a:solidFill>
              </a:rPr>
              <a:t> </a:t>
            </a:r>
            <a:r>
              <a:rPr lang="en-US"/>
              <a:t>Interactions through </a:t>
            </a:r>
            <a:r>
              <a:rPr lang="en-US">
                <a:solidFill>
                  <a:srgbClr val="9900FF"/>
                </a:solidFill>
              </a:rPr>
              <a:t>message</a:t>
            </a:r>
            <a:r>
              <a:rPr lang="en-US"/>
              <a:t> passing </a:t>
            </a:r>
          </a:p>
          <a:p>
            <a:pPr eaLnBrk="0" hangingPunct="0">
              <a:spcBef>
                <a:spcPct val="0"/>
              </a:spcBef>
            </a:pPr>
            <a:r>
              <a:rPr lang="en-US" sz="1800">
                <a:solidFill>
                  <a:srgbClr val="9900FF"/>
                </a:solidFill>
              </a:rPr>
              <a:t>   (A sender object  sends a request (message) to another object (receiver) </a:t>
            </a:r>
          </a:p>
          <a:p>
            <a:pPr eaLnBrk="0" hangingPunct="0">
              <a:spcBef>
                <a:spcPct val="0"/>
              </a:spcBef>
            </a:pPr>
            <a:r>
              <a:rPr lang="en-US" sz="1800">
                <a:solidFill>
                  <a:srgbClr val="9900FF"/>
                </a:solidFill>
              </a:rPr>
              <a:t>     to invoke a method of the receiver object’s)</a:t>
            </a:r>
          </a:p>
          <a:p>
            <a:endParaRPr lang="en-US" sz="1800">
              <a:solidFill>
                <a:srgbClr val="9900FF"/>
              </a:solidFill>
            </a:endParaRPr>
          </a:p>
          <a:p>
            <a:pPr>
              <a:spcBef>
                <a:spcPct val="0"/>
              </a:spcBef>
            </a:pPr>
            <a:endParaRPr lang="en-US"/>
          </a:p>
          <a:p>
            <a:pPr eaLnBrk="0" hangingPunct="0">
              <a:spcBef>
                <a:spcPct val="0"/>
              </a:spcBef>
            </a:pPr>
            <a:endParaRPr lang="en-US"/>
          </a:p>
        </p:txBody>
      </p:sp>
      <p:sp>
        <p:nvSpPr>
          <p:cNvPr id="145452" name="Line 44"/>
          <p:cNvSpPr>
            <a:spLocks noChangeShapeType="1"/>
          </p:cNvSpPr>
          <p:nvPr/>
        </p:nvSpPr>
        <p:spPr bwMode="auto">
          <a:xfrm>
            <a:off x="3749675" y="4149725"/>
            <a:ext cx="1066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5453" name="Line 45"/>
          <p:cNvSpPr>
            <a:spLocks noChangeShapeType="1"/>
          </p:cNvSpPr>
          <p:nvPr/>
        </p:nvSpPr>
        <p:spPr bwMode="auto">
          <a:xfrm>
            <a:off x="3276600" y="43434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5454" name="Line 46"/>
          <p:cNvSpPr>
            <a:spLocks noChangeShapeType="1"/>
          </p:cNvSpPr>
          <p:nvPr/>
        </p:nvSpPr>
        <p:spPr bwMode="auto">
          <a:xfrm flipH="1">
            <a:off x="4648200" y="4267200"/>
            <a:ext cx="533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45458" name="Group 50"/>
          <p:cNvGrpSpPr>
            <a:grpSpLocks/>
          </p:cNvGrpSpPr>
          <p:nvPr/>
        </p:nvGrpSpPr>
        <p:grpSpPr bwMode="auto">
          <a:xfrm>
            <a:off x="2911475" y="3387725"/>
            <a:ext cx="685800" cy="1143000"/>
            <a:chOff x="1824" y="1824"/>
            <a:chExt cx="432" cy="720"/>
          </a:xfrm>
        </p:grpSpPr>
        <p:sp>
          <p:nvSpPr>
            <p:cNvPr id="145443" name="Rectangle 35"/>
            <p:cNvSpPr>
              <a:spLocks noChangeArrowheads="1"/>
            </p:cNvSpPr>
            <p:nvPr/>
          </p:nvSpPr>
          <p:spPr bwMode="auto">
            <a:xfrm>
              <a:off x="1824" y="2304"/>
              <a:ext cx="432" cy="24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800">
                  <a:latin typeface="Arial" panose="020B0604020202020204" pitchFamily="34" charset="0"/>
                </a:rPr>
                <a:t>Fn</a:t>
              </a:r>
            </a:p>
          </p:txBody>
        </p:sp>
        <p:sp>
          <p:nvSpPr>
            <p:cNvPr id="145444" name="Rectangle 36"/>
            <p:cNvSpPr>
              <a:spLocks noChangeArrowheads="1"/>
            </p:cNvSpPr>
            <p:nvPr/>
          </p:nvSpPr>
          <p:spPr bwMode="auto">
            <a:xfrm>
              <a:off x="1824" y="2064"/>
              <a:ext cx="432"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5445" name="Text Box 37"/>
            <p:cNvSpPr txBox="1">
              <a:spLocks noChangeArrowheads="1"/>
            </p:cNvSpPr>
            <p:nvPr/>
          </p:nvSpPr>
          <p:spPr bwMode="auto">
            <a:xfrm>
              <a:off x="1824" y="2064"/>
              <a:ext cx="432" cy="231"/>
            </a:xfrm>
            <a:prstGeom prst="rect">
              <a:avLst/>
            </a:pr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sz="1800">
                  <a:latin typeface="Arial" panose="020B0604020202020204" pitchFamily="34" charset="0"/>
                </a:rPr>
                <a:t>Data</a:t>
              </a:r>
            </a:p>
          </p:txBody>
        </p:sp>
        <p:sp>
          <p:nvSpPr>
            <p:cNvPr id="145457" name="Rectangle 49"/>
            <p:cNvSpPr>
              <a:spLocks noChangeArrowheads="1"/>
            </p:cNvSpPr>
            <p:nvPr/>
          </p:nvSpPr>
          <p:spPr bwMode="auto">
            <a:xfrm>
              <a:off x="1824" y="1824"/>
              <a:ext cx="432"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800">
                  <a:latin typeface="Arial" panose="020B0604020202020204" pitchFamily="34" charset="0"/>
                </a:rPr>
                <a:t>O1</a:t>
              </a:r>
            </a:p>
          </p:txBody>
        </p:sp>
      </p:grpSp>
      <p:grpSp>
        <p:nvGrpSpPr>
          <p:cNvPr id="145459" name="Group 51"/>
          <p:cNvGrpSpPr>
            <a:grpSpLocks/>
          </p:cNvGrpSpPr>
          <p:nvPr/>
        </p:nvGrpSpPr>
        <p:grpSpPr bwMode="auto">
          <a:xfrm>
            <a:off x="4876800" y="3352800"/>
            <a:ext cx="685800" cy="1143000"/>
            <a:chOff x="1824" y="1824"/>
            <a:chExt cx="432" cy="720"/>
          </a:xfrm>
        </p:grpSpPr>
        <p:sp>
          <p:nvSpPr>
            <p:cNvPr id="145460" name="Rectangle 52"/>
            <p:cNvSpPr>
              <a:spLocks noChangeArrowheads="1"/>
            </p:cNvSpPr>
            <p:nvPr/>
          </p:nvSpPr>
          <p:spPr bwMode="auto">
            <a:xfrm>
              <a:off x="1824" y="2304"/>
              <a:ext cx="432" cy="24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800">
                  <a:latin typeface="Arial" panose="020B0604020202020204" pitchFamily="34" charset="0"/>
                </a:rPr>
                <a:t>Fn</a:t>
              </a:r>
            </a:p>
          </p:txBody>
        </p:sp>
        <p:sp>
          <p:nvSpPr>
            <p:cNvPr id="145461" name="Rectangle 53"/>
            <p:cNvSpPr>
              <a:spLocks noChangeArrowheads="1"/>
            </p:cNvSpPr>
            <p:nvPr/>
          </p:nvSpPr>
          <p:spPr bwMode="auto">
            <a:xfrm>
              <a:off x="1824" y="2064"/>
              <a:ext cx="432"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5462" name="Text Box 54"/>
            <p:cNvSpPr txBox="1">
              <a:spLocks noChangeArrowheads="1"/>
            </p:cNvSpPr>
            <p:nvPr/>
          </p:nvSpPr>
          <p:spPr bwMode="auto">
            <a:xfrm>
              <a:off x="1824" y="2064"/>
              <a:ext cx="432" cy="231"/>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sz="1800">
                  <a:latin typeface="Arial" panose="020B0604020202020204" pitchFamily="34" charset="0"/>
                </a:rPr>
                <a:t>Data</a:t>
              </a:r>
            </a:p>
          </p:txBody>
        </p:sp>
        <p:sp>
          <p:nvSpPr>
            <p:cNvPr id="145463" name="Rectangle 55"/>
            <p:cNvSpPr>
              <a:spLocks noChangeArrowheads="1"/>
            </p:cNvSpPr>
            <p:nvPr/>
          </p:nvSpPr>
          <p:spPr bwMode="auto">
            <a:xfrm>
              <a:off x="1824" y="1824"/>
              <a:ext cx="432"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800">
                  <a:latin typeface="Arial" panose="020B0604020202020204" pitchFamily="34" charset="0"/>
                </a:rPr>
                <a:t>O2</a:t>
              </a:r>
            </a:p>
          </p:txBody>
        </p:sp>
      </p:grpSp>
      <p:grpSp>
        <p:nvGrpSpPr>
          <p:cNvPr id="145464" name="Group 56"/>
          <p:cNvGrpSpPr>
            <a:grpSpLocks/>
          </p:cNvGrpSpPr>
          <p:nvPr/>
        </p:nvGrpSpPr>
        <p:grpSpPr bwMode="auto">
          <a:xfrm>
            <a:off x="3962400" y="5029200"/>
            <a:ext cx="685800" cy="1143000"/>
            <a:chOff x="1824" y="1824"/>
            <a:chExt cx="432" cy="720"/>
          </a:xfrm>
        </p:grpSpPr>
        <p:sp>
          <p:nvSpPr>
            <p:cNvPr id="145465" name="Rectangle 57"/>
            <p:cNvSpPr>
              <a:spLocks noChangeArrowheads="1"/>
            </p:cNvSpPr>
            <p:nvPr/>
          </p:nvSpPr>
          <p:spPr bwMode="auto">
            <a:xfrm>
              <a:off x="1824" y="2304"/>
              <a:ext cx="432" cy="24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800">
                  <a:latin typeface="Arial" panose="020B0604020202020204" pitchFamily="34" charset="0"/>
                </a:rPr>
                <a:t>Fn</a:t>
              </a:r>
            </a:p>
          </p:txBody>
        </p:sp>
        <p:sp>
          <p:nvSpPr>
            <p:cNvPr id="145466" name="Rectangle 58"/>
            <p:cNvSpPr>
              <a:spLocks noChangeArrowheads="1"/>
            </p:cNvSpPr>
            <p:nvPr/>
          </p:nvSpPr>
          <p:spPr bwMode="auto">
            <a:xfrm>
              <a:off x="1824" y="2064"/>
              <a:ext cx="432"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5467" name="Text Box 59"/>
            <p:cNvSpPr txBox="1">
              <a:spLocks noChangeArrowheads="1"/>
            </p:cNvSpPr>
            <p:nvPr/>
          </p:nvSpPr>
          <p:spPr bwMode="auto">
            <a:xfrm>
              <a:off x="1824" y="2064"/>
              <a:ext cx="432" cy="231"/>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sz="1800">
                  <a:latin typeface="Arial" panose="020B0604020202020204" pitchFamily="34" charset="0"/>
                </a:rPr>
                <a:t>Data</a:t>
              </a:r>
            </a:p>
          </p:txBody>
        </p:sp>
        <p:sp>
          <p:nvSpPr>
            <p:cNvPr id="145468" name="Rectangle 60"/>
            <p:cNvSpPr>
              <a:spLocks noChangeArrowheads="1"/>
            </p:cNvSpPr>
            <p:nvPr/>
          </p:nvSpPr>
          <p:spPr bwMode="auto">
            <a:xfrm>
              <a:off x="1824" y="1824"/>
              <a:ext cx="432"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800">
                  <a:latin typeface="Arial" panose="020B0604020202020204" pitchFamily="34" charset="0"/>
                </a:rPr>
                <a:t>O3</a:t>
              </a:r>
            </a:p>
          </p:txBody>
        </p:sp>
      </p:grpSp>
      <p:sp>
        <p:nvSpPr>
          <p:cNvPr id="145469" name="Text Box 61"/>
          <p:cNvSpPr txBox="1">
            <a:spLocks noChangeArrowheads="1"/>
          </p:cNvSpPr>
          <p:nvPr/>
        </p:nvSpPr>
        <p:spPr bwMode="auto">
          <a:xfrm>
            <a:off x="3962400" y="3657600"/>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9900FF"/>
                </a:solidFill>
              </a:rPr>
              <a:t>m1</a:t>
            </a:r>
          </a:p>
        </p:txBody>
      </p:sp>
      <p:sp>
        <p:nvSpPr>
          <p:cNvPr id="145470" name="Text Box 62"/>
          <p:cNvSpPr txBox="1">
            <a:spLocks noChangeArrowheads="1"/>
          </p:cNvSpPr>
          <p:nvPr/>
        </p:nvSpPr>
        <p:spPr bwMode="auto">
          <a:xfrm>
            <a:off x="5045075" y="4683125"/>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9900FF"/>
                </a:solidFill>
              </a:rPr>
              <a:t>m2</a:t>
            </a:r>
          </a:p>
        </p:txBody>
      </p:sp>
      <p:sp>
        <p:nvSpPr>
          <p:cNvPr id="145471" name="Text Box 63"/>
          <p:cNvSpPr txBox="1">
            <a:spLocks noChangeArrowheads="1"/>
          </p:cNvSpPr>
          <p:nvPr/>
        </p:nvSpPr>
        <p:spPr bwMode="auto">
          <a:xfrm>
            <a:off x="2835275" y="4683125"/>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9900FF"/>
                </a:solidFill>
              </a:rPr>
              <a:t>m3</a:t>
            </a:r>
          </a:p>
        </p:txBody>
      </p:sp>
      <p:sp>
        <p:nvSpPr>
          <p:cNvPr id="145477" name="Text Box 69"/>
          <p:cNvSpPr txBox="1">
            <a:spLocks noChangeArrowheads="1"/>
          </p:cNvSpPr>
          <p:nvPr/>
        </p:nvSpPr>
        <p:spPr bwMode="auto">
          <a:xfrm>
            <a:off x="6689725" y="4994275"/>
            <a:ext cx="1452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FF00FF"/>
                </a:solidFill>
              </a:rPr>
              <a:t>{m in Fn}</a:t>
            </a:r>
            <a:r>
              <a:rPr lang="en-US"/>
              <a:t> </a:t>
            </a:r>
          </a:p>
        </p:txBody>
      </p:sp>
    </p:spTree>
    <p:extLst>
      <p:ext uri="{BB962C8B-B14F-4D97-AF65-F5344CB8AC3E}">
        <p14:creationId xmlns:p14="http://schemas.microsoft.com/office/powerpoint/2010/main" val="2354100234"/>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0786CEB-B82B-4AD1-B195-C3DD65B120A1}" type="slidenum">
              <a:rPr lang="en-US"/>
              <a:pPr/>
              <a:t>31</a:t>
            </a:fld>
            <a:endParaRPr lang="en-US"/>
          </a:p>
        </p:txBody>
      </p:sp>
      <p:sp>
        <p:nvSpPr>
          <p:cNvPr id="225282" name="Rectangle 2"/>
          <p:cNvSpPr>
            <a:spLocks noGrp="1" noChangeArrowheads="1"/>
          </p:cNvSpPr>
          <p:nvPr>
            <p:ph type="title"/>
          </p:nvPr>
        </p:nvSpPr>
        <p:spPr/>
        <p:txBody>
          <a:bodyPr/>
          <a:lstStyle/>
          <a:p>
            <a:r>
              <a:rPr lang="en-US"/>
              <a:t>What is OOAD?</a:t>
            </a:r>
          </a:p>
        </p:txBody>
      </p:sp>
      <p:sp>
        <p:nvSpPr>
          <p:cNvPr id="225283" name="Rectangle 3"/>
          <p:cNvSpPr>
            <a:spLocks noGrp="1" noChangeArrowheads="1"/>
          </p:cNvSpPr>
          <p:nvPr>
            <p:ph type="body" idx="1"/>
          </p:nvPr>
        </p:nvSpPr>
        <p:spPr>
          <a:xfrm>
            <a:off x="609600" y="1600200"/>
            <a:ext cx="7924800" cy="4092575"/>
          </a:xfrm>
        </p:spPr>
        <p:txBody>
          <a:bodyPr/>
          <a:lstStyle/>
          <a:p>
            <a:pPr>
              <a:buFont typeface="Wingdings" panose="05000000000000000000" pitchFamily="2" charset="2"/>
              <a:buNone/>
            </a:pPr>
            <a:endParaRPr lang="en-US"/>
          </a:p>
          <a:p>
            <a:r>
              <a:rPr lang="en-US" sz="2800"/>
              <a:t>Analysis</a:t>
            </a:r>
            <a:r>
              <a:rPr lang="en-US"/>
              <a:t> </a:t>
            </a:r>
            <a:r>
              <a:rPr lang="en-US" sz="2000"/>
              <a:t>— understanding, finding and describing concepts in the problem domain.</a:t>
            </a:r>
          </a:p>
          <a:p>
            <a:r>
              <a:rPr lang="en-US" sz="2800"/>
              <a:t>Design </a:t>
            </a:r>
            <a:r>
              <a:rPr lang="en-US" sz="2000"/>
              <a:t>— understanding and defining software solution/objects that </a:t>
            </a:r>
            <a:r>
              <a:rPr lang="en-US" sz="2000" i="1">
                <a:solidFill>
                  <a:srgbClr val="FF00FF"/>
                </a:solidFill>
              </a:rPr>
              <a:t>represent</a:t>
            </a:r>
            <a:r>
              <a:rPr lang="en-US" sz="2000" i="1"/>
              <a:t> </a:t>
            </a:r>
            <a:r>
              <a:rPr lang="en-US" sz="2000"/>
              <a:t>the analysis concepts and will eventually be implemented in code.</a:t>
            </a:r>
          </a:p>
          <a:p>
            <a:r>
              <a:rPr lang="en-US" sz="2800"/>
              <a:t>OOAD </a:t>
            </a:r>
            <a:r>
              <a:rPr lang="en-US" sz="2000"/>
              <a:t>— Analysis is object-oriented and design is object-oriented. A software development approach that emphasizes a logical solution based on objects.</a:t>
            </a:r>
          </a:p>
          <a:p>
            <a:endParaRPr lang="en-US" sz="2000"/>
          </a:p>
        </p:txBody>
      </p:sp>
      <p:sp>
        <p:nvSpPr>
          <p:cNvPr id="225284" name="Text Box 4"/>
          <p:cNvSpPr txBox="1">
            <a:spLocks noChangeArrowheads="1"/>
          </p:cNvSpPr>
          <p:nvPr/>
        </p:nvSpPr>
        <p:spPr bwMode="auto">
          <a:xfrm>
            <a:off x="5867400" y="2743200"/>
            <a:ext cx="1874838" cy="4572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Traceability!</a:t>
            </a:r>
          </a:p>
        </p:txBody>
      </p:sp>
      <p:sp>
        <p:nvSpPr>
          <p:cNvPr id="225285" name="Text Box 5"/>
          <p:cNvSpPr txBox="1">
            <a:spLocks noChangeArrowheads="1"/>
          </p:cNvSpPr>
          <p:nvPr/>
        </p:nvSpPr>
        <p:spPr bwMode="auto">
          <a:xfrm>
            <a:off x="3124200" y="5715000"/>
            <a:ext cx="498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FF00FF"/>
                </a:solidFill>
              </a:rPr>
              <a:t>Involves both a notation and a process</a:t>
            </a:r>
            <a:r>
              <a:rPr lang="en-US"/>
              <a:t> </a:t>
            </a:r>
          </a:p>
        </p:txBody>
      </p:sp>
    </p:spTree>
    <p:extLst>
      <p:ext uri="{BB962C8B-B14F-4D97-AF65-F5344CB8AC3E}">
        <p14:creationId xmlns:p14="http://schemas.microsoft.com/office/powerpoint/2010/main" val="4127153942"/>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32</a:t>
            </a:fld>
            <a:endParaRPr lang="en-US"/>
          </a:p>
        </p:txBody>
      </p:sp>
      <p:sp>
        <p:nvSpPr>
          <p:cNvPr id="7" name="Rectangle 9"/>
          <p:cNvSpPr>
            <a:spLocks noGrp="1" noChangeArrowheads="1"/>
          </p:cNvSpPr>
          <p:nvPr>
            <p:ph type="title"/>
          </p:nvPr>
        </p:nvSpPr>
        <p:spPr>
          <a:xfrm>
            <a:off x="685800" y="609600"/>
            <a:ext cx="7772400" cy="1143000"/>
          </a:xfrm>
        </p:spPr>
        <p:txBody>
          <a:bodyPr/>
          <a:lstStyle/>
          <a:p>
            <a:r>
              <a:rPr lang="en-GB" dirty="0"/>
              <a:t>OOAD</a:t>
            </a:r>
          </a:p>
        </p:txBody>
      </p:sp>
      <p:sp>
        <p:nvSpPr>
          <p:cNvPr id="8" name="Rectangle 10"/>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r>
              <a:rPr lang="en-GB" sz="2800" b="1" smtClean="0"/>
              <a:t>It focuses on objects</a:t>
            </a:r>
            <a:r>
              <a:rPr lang="en-GB" sz="2800" smtClean="0"/>
              <a:t> where system is broken down in terms of the objects that exist within it.  </a:t>
            </a:r>
          </a:p>
          <a:p>
            <a:pPr marL="533400" indent="-533400"/>
            <a:endParaRPr lang="en-GB" sz="2800" smtClean="0"/>
          </a:p>
          <a:p>
            <a:pPr marL="533400" indent="-533400"/>
            <a:r>
              <a:rPr lang="en-GB" sz="2800" smtClean="0"/>
              <a:t>Functions (</a:t>
            </a:r>
            <a:r>
              <a:rPr lang="en-GB" sz="2800" b="1" smtClean="0"/>
              <a:t>behaviour</a:t>
            </a:r>
            <a:r>
              <a:rPr lang="en-GB" sz="2800" smtClean="0"/>
              <a:t>)  and data (</a:t>
            </a:r>
            <a:r>
              <a:rPr lang="en-GB" sz="2800" b="1" smtClean="0"/>
              <a:t>state</a:t>
            </a:r>
            <a:r>
              <a:rPr lang="en-GB" sz="2800" smtClean="0"/>
              <a:t>) relating to a single object are self-contained or encapsulated in one place.</a:t>
            </a:r>
            <a:endParaRPr lang="en-GB" sz="2800" dirty="0"/>
          </a:p>
        </p:txBody>
      </p:sp>
    </p:spTree>
    <p:extLst>
      <p:ext uri="{BB962C8B-B14F-4D97-AF65-F5344CB8AC3E}">
        <p14:creationId xmlns:p14="http://schemas.microsoft.com/office/powerpoint/2010/main" val="1151623636"/>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79B597B6-0733-4C74-9920-61A84151D1D4}" type="slidenum">
              <a:rPr lang="en-US"/>
              <a:pPr/>
              <a:t>33</a:t>
            </a:fld>
            <a:endParaRPr lang="en-US"/>
          </a:p>
        </p:txBody>
      </p:sp>
      <p:sp>
        <p:nvSpPr>
          <p:cNvPr id="327682" name="Rectangle 2"/>
          <p:cNvSpPr>
            <a:spLocks noChangeArrowheads="1"/>
          </p:cNvSpPr>
          <p:nvPr/>
        </p:nvSpPr>
        <p:spPr bwMode="auto">
          <a:xfrm>
            <a:off x="381000" y="2286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3600" b="1">
                <a:solidFill>
                  <a:schemeClr val="tx2"/>
                </a:solidFill>
                <a:latin typeface="Arial" panose="020B0604020202020204" pitchFamily="34" charset="0"/>
              </a:rPr>
              <a:t>Harry again …</a:t>
            </a:r>
            <a:endParaRPr lang="en-US" b="1" i="1">
              <a:solidFill>
                <a:schemeClr val="tx2"/>
              </a:solidFill>
              <a:latin typeface="Arial" panose="020B0604020202020204" pitchFamily="34" charset="0"/>
            </a:endParaRPr>
          </a:p>
        </p:txBody>
      </p:sp>
      <p:sp>
        <p:nvSpPr>
          <p:cNvPr id="327683" name="Text Box 3"/>
          <p:cNvSpPr txBox="1">
            <a:spLocks noChangeArrowheads="1"/>
          </p:cNvSpPr>
          <p:nvPr/>
        </p:nvSpPr>
        <p:spPr bwMode="auto">
          <a:xfrm>
            <a:off x="457200" y="1524000"/>
            <a:ext cx="8229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SzPct val="80000"/>
              <a:buFont typeface="Wingdings" panose="05000000000000000000" pitchFamily="2" charset="2"/>
              <a:buNone/>
            </a:pPr>
            <a:r>
              <a:rPr lang="en-US" sz="2100" i="1">
                <a:solidFill>
                  <a:srgbClr val="FF0000"/>
                </a:solidFill>
                <a:latin typeface="Arial" panose="020B0604020202020204" pitchFamily="34" charset="0"/>
              </a:rPr>
              <a:t>What do we see here?</a:t>
            </a:r>
          </a:p>
          <a:p>
            <a:pPr>
              <a:spcBef>
                <a:spcPct val="0"/>
              </a:spcBef>
            </a:pPr>
            <a:endParaRPr lang="en-US" sz="2100" i="1">
              <a:solidFill>
                <a:srgbClr val="FF0000"/>
              </a:solidFill>
              <a:latin typeface="Arial" panose="020B0604020202020204" pitchFamily="34" charset="0"/>
            </a:endParaRPr>
          </a:p>
        </p:txBody>
      </p:sp>
      <p:pic>
        <p:nvPicPr>
          <p:cNvPr id="327684" name="Picture 4" descr="h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4325"/>
            <a:ext cx="4419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85" name="Text Box 5"/>
          <p:cNvSpPr txBox="1">
            <a:spLocks noChangeArrowheads="1"/>
          </p:cNvSpPr>
          <p:nvPr/>
        </p:nvSpPr>
        <p:spPr bwMode="auto">
          <a:xfrm>
            <a:off x="4584700" y="3048000"/>
            <a:ext cx="936625"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Water</a:t>
            </a:r>
          </a:p>
        </p:txBody>
      </p:sp>
      <p:sp>
        <p:nvSpPr>
          <p:cNvPr id="327686" name="Text Box 6"/>
          <p:cNvSpPr txBox="1">
            <a:spLocks noChangeArrowheads="1"/>
          </p:cNvSpPr>
          <p:nvPr/>
        </p:nvSpPr>
        <p:spPr bwMode="auto">
          <a:xfrm>
            <a:off x="4524375" y="3997325"/>
            <a:ext cx="989013"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Rivers</a:t>
            </a:r>
          </a:p>
        </p:txBody>
      </p:sp>
      <p:sp>
        <p:nvSpPr>
          <p:cNvPr id="327687" name="Text Box 7"/>
          <p:cNvSpPr txBox="1">
            <a:spLocks noChangeArrowheads="1"/>
          </p:cNvSpPr>
          <p:nvPr/>
        </p:nvSpPr>
        <p:spPr bwMode="auto">
          <a:xfrm>
            <a:off x="6048375" y="3997325"/>
            <a:ext cx="1090613"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Oceans</a:t>
            </a:r>
          </a:p>
        </p:txBody>
      </p:sp>
      <p:sp>
        <p:nvSpPr>
          <p:cNvPr id="327688" name="Text Box 8"/>
          <p:cNvSpPr txBox="1">
            <a:spLocks noChangeArrowheads="1"/>
          </p:cNvSpPr>
          <p:nvPr/>
        </p:nvSpPr>
        <p:spPr bwMode="auto">
          <a:xfrm>
            <a:off x="3838575" y="5216525"/>
            <a:ext cx="719138"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Fish</a:t>
            </a:r>
          </a:p>
        </p:txBody>
      </p:sp>
      <p:sp>
        <p:nvSpPr>
          <p:cNvPr id="327689" name="Text Box 9"/>
          <p:cNvSpPr txBox="1">
            <a:spLocks noChangeArrowheads="1"/>
          </p:cNvSpPr>
          <p:nvPr/>
        </p:nvSpPr>
        <p:spPr bwMode="auto">
          <a:xfrm>
            <a:off x="4752975" y="5673725"/>
            <a:ext cx="1311275"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Penguins</a:t>
            </a:r>
          </a:p>
        </p:txBody>
      </p:sp>
      <p:sp>
        <p:nvSpPr>
          <p:cNvPr id="327690" name="Text Box 10"/>
          <p:cNvSpPr txBox="1">
            <a:spLocks noChangeArrowheads="1"/>
          </p:cNvSpPr>
          <p:nvPr/>
        </p:nvSpPr>
        <p:spPr bwMode="auto">
          <a:xfrm>
            <a:off x="5743575" y="5064125"/>
            <a:ext cx="1512888"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Crocodiles</a:t>
            </a:r>
          </a:p>
        </p:txBody>
      </p:sp>
      <p:sp>
        <p:nvSpPr>
          <p:cNvPr id="327691" name="Text Box 11"/>
          <p:cNvSpPr txBox="1">
            <a:spLocks noChangeArrowheads="1"/>
          </p:cNvSpPr>
          <p:nvPr/>
        </p:nvSpPr>
        <p:spPr bwMode="auto">
          <a:xfrm>
            <a:off x="7343775" y="3387725"/>
            <a:ext cx="1624013"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Fresh water</a:t>
            </a:r>
          </a:p>
        </p:txBody>
      </p:sp>
      <p:sp>
        <p:nvSpPr>
          <p:cNvPr id="327692" name="Text Box 12"/>
          <p:cNvSpPr txBox="1">
            <a:spLocks noChangeArrowheads="1"/>
          </p:cNvSpPr>
          <p:nvPr/>
        </p:nvSpPr>
        <p:spPr bwMode="auto">
          <a:xfrm>
            <a:off x="7724775" y="4683125"/>
            <a:ext cx="1419225" cy="466725"/>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Salt water</a:t>
            </a:r>
          </a:p>
        </p:txBody>
      </p:sp>
      <p:sp>
        <p:nvSpPr>
          <p:cNvPr id="327693" name="AutoShape 13"/>
          <p:cNvSpPr>
            <a:spLocks noChangeArrowheads="1"/>
          </p:cNvSpPr>
          <p:nvPr/>
        </p:nvSpPr>
        <p:spPr bwMode="auto">
          <a:xfrm>
            <a:off x="4905375" y="3540125"/>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7694" name="Line 14"/>
          <p:cNvSpPr>
            <a:spLocks noChangeShapeType="1"/>
          </p:cNvSpPr>
          <p:nvPr/>
        </p:nvSpPr>
        <p:spPr bwMode="auto">
          <a:xfrm>
            <a:off x="4981575" y="3692525"/>
            <a:ext cx="0" cy="3048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695" name="Line 15"/>
          <p:cNvSpPr>
            <a:spLocks noChangeShapeType="1"/>
          </p:cNvSpPr>
          <p:nvPr/>
        </p:nvSpPr>
        <p:spPr bwMode="auto">
          <a:xfrm flipH="1">
            <a:off x="4143375" y="4454525"/>
            <a:ext cx="838200" cy="6858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696" name="Text Box 16"/>
          <p:cNvSpPr txBox="1">
            <a:spLocks noChangeArrowheads="1"/>
          </p:cNvSpPr>
          <p:nvPr/>
        </p:nvSpPr>
        <p:spPr bwMode="auto">
          <a:xfrm>
            <a:off x="4143375" y="45069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327697" name="Line 17"/>
          <p:cNvSpPr>
            <a:spLocks noChangeShapeType="1"/>
          </p:cNvSpPr>
          <p:nvPr/>
        </p:nvSpPr>
        <p:spPr bwMode="auto">
          <a:xfrm flipH="1">
            <a:off x="4448175" y="4454525"/>
            <a:ext cx="1524000" cy="762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698" name="Text Box 18"/>
          <p:cNvSpPr txBox="1">
            <a:spLocks noChangeArrowheads="1"/>
          </p:cNvSpPr>
          <p:nvPr/>
        </p:nvSpPr>
        <p:spPr bwMode="auto">
          <a:xfrm>
            <a:off x="4829175" y="483235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327699" name="Line 19"/>
          <p:cNvSpPr>
            <a:spLocks noChangeShapeType="1"/>
          </p:cNvSpPr>
          <p:nvPr/>
        </p:nvSpPr>
        <p:spPr bwMode="auto">
          <a:xfrm flipH="1">
            <a:off x="4981575" y="4530725"/>
            <a:ext cx="1066800" cy="1143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700" name="Text Box 20"/>
          <p:cNvSpPr txBox="1">
            <a:spLocks noChangeArrowheads="1"/>
          </p:cNvSpPr>
          <p:nvPr/>
        </p:nvSpPr>
        <p:spPr bwMode="auto">
          <a:xfrm>
            <a:off x="4829175" y="521335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327701" name="Line 21"/>
          <p:cNvSpPr>
            <a:spLocks noChangeShapeType="1"/>
          </p:cNvSpPr>
          <p:nvPr/>
        </p:nvSpPr>
        <p:spPr bwMode="auto">
          <a:xfrm flipH="1" flipV="1">
            <a:off x="6429375" y="4454525"/>
            <a:ext cx="0" cy="6096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702" name="Text Box 22"/>
          <p:cNvSpPr txBox="1">
            <a:spLocks noChangeArrowheads="1"/>
          </p:cNvSpPr>
          <p:nvPr/>
        </p:nvSpPr>
        <p:spPr bwMode="auto">
          <a:xfrm>
            <a:off x="6200775" y="46069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live in</a:t>
            </a:r>
          </a:p>
        </p:txBody>
      </p:sp>
      <p:sp>
        <p:nvSpPr>
          <p:cNvPr id="327703" name="AutoShape 23"/>
          <p:cNvSpPr>
            <a:spLocks noChangeArrowheads="1"/>
          </p:cNvSpPr>
          <p:nvPr/>
        </p:nvSpPr>
        <p:spPr bwMode="auto">
          <a:xfrm rot="16774523">
            <a:off x="5514975" y="3235325"/>
            <a:ext cx="152400" cy="152400"/>
          </a:xfrm>
          <a:prstGeom prst="triangle">
            <a:avLst>
              <a:gd name="adj" fmla="val 50000"/>
            </a:avLst>
          </a:prstGeom>
          <a:noFill/>
          <a:ln w="9525" algn="ctr">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27704" name="Line 24"/>
          <p:cNvSpPr>
            <a:spLocks noChangeShapeType="1"/>
          </p:cNvSpPr>
          <p:nvPr/>
        </p:nvSpPr>
        <p:spPr bwMode="auto">
          <a:xfrm rot="-3372337">
            <a:off x="6151563" y="2724150"/>
            <a:ext cx="685800" cy="1524000"/>
          </a:xfrm>
          <a:prstGeom prst="line">
            <a:avLst/>
          </a:prstGeom>
          <a:noFill/>
          <a:ln w="9525">
            <a:solidFill>
              <a:srgbClr val="99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705" name="Line 25"/>
          <p:cNvSpPr>
            <a:spLocks noChangeShapeType="1"/>
          </p:cNvSpPr>
          <p:nvPr/>
        </p:nvSpPr>
        <p:spPr bwMode="auto">
          <a:xfrm flipH="1">
            <a:off x="5514975" y="3692525"/>
            <a:ext cx="1828800" cy="381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706" name="Text Box 26"/>
          <p:cNvSpPr txBox="1">
            <a:spLocks noChangeArrowheads="1"/>
          </p:cNvSpPr>
          <p:nvPr/>
        </p:nvSpPr>
        <p:spPr bwMode="auto">
          <a:xfrm>
            <a:off x="6200775" y="35401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327707" name="Line 27"/>
          <p:cNvSpPr>
            <a:spLocks noChangeShapeType="1"/>
          </p:cNvSpPr>
          <p:nvPr/>
        </p:nvSpPr>
        <p:spPr bwMode="auto">
          <a:xfrm>
            <a:off x="7115175" y="4302125"/>
            <a:ext cx="838200" cy="381000"/>
          </a:xfrm>
          <a:prstGeom prst="line">
            <a:avLst/>
          </a:prstGeom>
          <a:noFill/>
          <a:ln w="9525">
            <a:solidFill>
              <a:srgbClr val="99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327708" name="Text Box 28"/>
          <p:cNvSpPr txBox="1">
            <a:spLocks noChangeArrowheads="1"/>
          </p:cNvSpPr>
          <p:nvPr/>
        </p:nvSpPr>
        <p:spPr bwMode="auto">
          <a:xfrm>
            <a:off x="7496175" y="40735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have</a:t>
            </a:r>
          </a:p>
        </p:txBody>
      </p:sp>
      <p:sp>
        <p:nvSpPr>
          <p:cNvPr id="327709" name="Text Box 29"/>
          <p:cNvSpPr txBox="1">
            <a:spLocks noChangeArrowheads="1"/>
          </p:cNvSpPr>
          <p:nvPr/>
        </p:nvSpPr>
        <p:spPr bwMode="auto">
          <a:xfrm>
            <a:off x="304800" y="6324600"/>
            <a:ext cx="4800600" cy="457200"/>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solidFill>
                  <a:srgbClr val="00FF00"/>
                </a:solidFill>
              </a:rPr>
              <a:t>Things, Relationships, Diagram</a:t>
            </a:r>
          </a:p>
        </p:txBody>
      </p:sp>
    </p:spTree>
    <p:extLst>
      <p:ext uri="{BB962C8B-B14F-4D97-AF65-F5344CB8AC3E}">
        <p14:creationId xmlns:p14="http://schemas.microsoft.com/office/powerpoint/2010/main" val="2401479132"/>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6DF46459-2361-4C7F-8A07-A71E3C6D70E1}" type="slidenum">
              <a:rPr lang="en-US"/>
              <a:pPr/>
              <a:t>34</a:t>
            </a:fld>
            <a:endParaRPr lang="en-US"/>
          </a:p>
        </p:txBody>
      </p:sp>
      <p:sp>
        <p:nvSpPr>
          <p:cNvPr id="323586" name="Rectangle 2"/>
          <p:cNvSpPr>
            <a:spLocks noGrp="1" noChangeArrowheads="1"/>
          </p:cNvSpPr>
          <p:nvPr>
            <p:ph type="title"/>
          </p:nvPr>
        </p:nvSpPr>
        <p:spPr/>
        <p:txBody>
          <a:bodyPr>
            <a:normAutofit fontScale="90000"/>
          </a:bodyPr>
          <a:lstStyle/>
          <a:p>
            <a:r>
              <a:rPr lang="en-US" sz="3800"/>
              <a:t>How to do OOAD</a:t>
            </a:r>
            <a:br>
              <a:rPr lang="en-US" sz="3800"/>
            </a:br>
            <a:r>
              <a:rPr lang="en-US" sz="3800"/>
              <a:t>- notation vs. process</a:t>
            </a:r>
          </a:p>
        </p:txBody>
      </p:sp>
      <p:sp>
        <p:nvSpPr>
          <p:cNvPr id="323587" name="Rectangle 3"/>
          <p:cNvSpPr>
            <a:spLocks noGrp="1" noChangeArrowheads="1"/>
          </p:cNvSpPr>
          <p:nvPr>
            <p:ph type="body" sz="half" idx="1"/>
          </p:nvPr>
        </p:nvSpPr>
        <p:spPr>
          <a:xfrm>
            <a:off x="609600" y="1600200"/>
            <a:ext cx="3581400" cy="1600200"/>
          </a:xfrm>
        </p:spPr>
        <p:txBody>
          <a:bodyPr/>
          <a:lstStyle/>
          <a:p>
            <a:r>
              <a:rPr lang="en-US" sz="2800">
                <a:solidFill>
                  <a:srgbClr val="0000FF"/>
                </a:solidFill>
              </a:rPr>
              <a:t>UML is a notation.</a:t>
            </a:r>
          </a:p>
          <a:p>
            <a:r>
              <a:rPr lang="en-US" sz="2800">
                <a:solidFill>
                  <a:srgbClr val="0000FF"/>
                </a:solidFill>
              </a:rPr>
              <a:t>So are English, Elvish, Ku, …</a:t>
            </a:r>
          </a:p>
        </p:txBody>
      </p:sp>
      <p:pic>
        <p:nvPicPr>
          <p:cNvPr id="323588" name="Picture 4"/>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371600"/>
            <a:ext cx="3429000" cy="10604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23590" name="Rectangle 6"/>
          <p:cNvSpPr>
            <a:spLocks noChangeArrowheads="1"/>
          </p:cNvSpPr>
          <p:nvPr/>
        </p:nvSpPr>
        <p:spPr bwMode="auto">
          <a:xfrm>
            <a:off x="381000" y="396240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9pPr>
          </a:lstStyle>
          <a:p>
            <a:r>
              <a:rPr lang="en-US">
                <a:solidFill>
                  <a:srgbClr val="FF0000"/>
                </a:solidFill>
              </a:rPr>
              <a:t>But as yet I can’t</a:t>
            </a:r>
          </a:p>
        </p:txBody>
      </p:sp>
      <p:pic>
        <p:nvPicPr>
          <p:cNvPr id="323591" name="Picture 7"/>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38600" y="4343400"/>
            <a:ext cx="4114800" cy="18526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3235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62200"/>
            <a:ext cx="22383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5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63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2"/>
          </p:nvPr>
        </p:nvSpPr>
        <p:spPr/>
        <p:txBody>
          <a:bodyPr/>
          <a:lstStyle/>
          <a:p>
            <a:fld id="{C7D1B4EF-FEAB-452F-A7C7-CE276829922B}" type="slidenum">
              <a:rPr lang="en-US"/>
              <a:pPr/>
              <a:t>35</a:t>
            </a:fld>
            <a:endParaRPr lang="en-US"/>
          </a:p>
        </p:txBody>
      </p:sp>
      <p:sp>
        <p:nvSpPr>
          <p:cNvPr id="237574" name="Text Box 6"/>
          <p:cNvSpPr txBox="1">
            <a:spLocks noChangeArrowheads="1"/>
          </p:cNvSpPr>
          <p:nvPr/>
        </p:nvSpPr>
        <p:spPr bwMode="auto">
          <a:xfrm>
            <a:off x="990600" y="20574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Systems Engineering</a:t>
            </a:r>
          </a:p>
        </p:txBody>
      </p:sp>
      <p:sp>
        <p:nvSpPr>
          <p:cNvPr id="237579" name="Text Box 11"/>
          <p:cNvSpPr txBox="1">
            <a:spLocks noChangeArrowheads="1"/>
          </p:cNvSpPr>
          <p:nvPr/>
        </p:nvSpPr>
        <p:spPr bwMode="auto">
          <a:xfrm>
            <a:off x="990600" y="25908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Requirements Analysis</a:t>
            </a:r>
          </a:p>
        </p:txBody>
      </p:sp>
      <p:sp>
        <p:nvSpPr>
          <p:cNvPr id="237580" name="Text Box 12"/>
          <p:cNvSpPr txBox="1">
            <a:spLocks noChangeArrowheads="1"/>
          </p:cNvSpPr>
          <p:nvPr/>
        </p:nvSpPr>
        <p:spPr bwMode="auto">
          <a:xfrm>
            <a:off x="990600" y="31242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Project Planning</a:t>
            </a:r>
          </a:p>
        </p:txBody>
      </p:sp>
      <p:sp>
        <p:nvSpPr>
          <p:cNvPr id="237581" name="Text Box 13"/>
          <p:cNvSpPr txBox="1">
            <a:spLocks noChangeArrowheads="1"/>
          </p:cNvSpPr>
          <p:nvPr/>
        </p:nvSpPr>
        <p:spPr bwMode="auto">
          <a:xfrm>
            <a:off x="990600" y="36576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Architectural Design</a:t>
            </a:r>
          </a:p>
        </p:txBody>
      </p:sp>
      <p:sp>
        <p:nvSpPr>
          <p:cNvPr id="237582" name="Text Box 14"/>
          <p:cNvSpPr txBox="1">
            <a:spLocks noChangeArrowheads="1"/>
          </p:cNvSpPr>
          <p:nvPr/>
        </p:nvSpPr>
        <p:spPr bwMode="auto">
          <a:xfrm>
            <a:off x="990600" y="42672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Detailed Design</a:t>
            </a:r>
          </a:p>
        </p:txBody>
      </p:sp>
      <p:sp>
        <p:nvSpPr>
          <p:cNvPr id="237583" name="Text Box 15"/>
          <p:cNvSpPr txBox="1">
            <a:spLocks noChangeArrowheads="1"/>
          </p:cNvSpPr>
          <p:nvPr/>
        </p:nvSpPr>
        <p:spPr bwMode="auto">
          <a:xfrm>
            <a:off x="990600" y="48006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Implementation</a:t>
            </a:r>
          </a:p>
        </p:txBody>
      </p:sp>
      <p:sp>
        <p:nvSpPr>
          <p:cNvPr id="237585" name="Text Box 17"/>
          <p:cNvSpPr txBox="1">
            <a:spLocks noChangeArrowheads="1"/>
          </p:cNvSpPr>
          <p:nvPr/>
        </p:nvSpPr>
        <p:spPr bwMode="auto">
          <a:xfrm>
            <a:off x="990600" y="54102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Release</a:t>
            </a:r>
          </a:p>
        </p:txBody>
      </p:sp>
      <p:sp>
        <p:nvSpPr>
          <p:cNvPr id="237586" name="Text Box 18"/>
          <p:cNvSpPr txBox="1">
            <a:spLocks noChangeArrowheads="1"/>
          </p:cNvSpPr>
          <p:nvPr/>
        </p:nvSpPr>
        <p:spPr bwMode="auto">
          <a:xfrm>
            <a:off x="6096000" y="3352800"/>
            <a:ext cx="24384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t>Maintenance</a:t>
            </a:r>
          </a:p>
        </p:txBody>
      </p:sp>
      <p:sp>
        <p:nvSpPr>
          <p:cNvPr id="237588" name="Text Box 20"/>
          <p:cNvSpPr txBox="1">
            <a:spLocks noChangeArrowheads="1"/>
          </p:cNvSpPr>
          <p:nvPr/>
        </p:nvSpPr>
        <p:spPr bwMode="auto">
          <a:xfrm>
            <a:off x="4572000" y="2590800"/>
            <a:ext cx="468313" cy="20240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sz="1800"/>
              <a:t>Quality Assurance</a:t>
            </a:r>
          </a:p>
        </p:txBody>
      </p:sp>
      <p:sp>
        <p:nvSpPr>
          <p:cNvPr id="237589" name="Text Box 21"/>
          <p:cNvSpPr txBox="1">
            <a:spLocks noChangeArrowheads="1"/>
          </p:cNvSpPr>
          <p:nvPr/>
        </p:nvSpPr>
        <p:spPr bwMode="auto">
          <a:xfrm>
            <a:off x="2362200" y="1447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00FF"/>
                </a:solidFill>
              </a:rPr>
              <a:t>Software Lifecycle</a:t>
            </a:r>
          </a:p>
        </p:txBody>
      </p:sp>
      <p:sp>
        <p:nvSpPr>
          <p:cNvPr id="237590" name="Line 22"/>
          <p:cNvSpPr>
            <a:spLocks noChangeShapeType="1"/>
          </p:cNvSpPr>
          <p:nvPr/>
        </p:nvSpPr>
        <p:spPr bwMode="auto">
          <a:xfrm>
            <a:off x="2057400" y="2362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591" name="Line 23"/>
          <p:cNvSpPr>
            <a:spLocks noChangeShapeType="1"/>
          </p:cNvSpPr>
          <p:nvPr/>
        </p:nvSpPr>
        <p:spPr bwMode="auto">
          <a:xfrm>
            <a:off x="2057400" y="2895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592" name="Line 24"/>
          <p:cNvSpPr>
            <a:spLocks noChangeShapeType="1"/>
          </p:cNvSpPr>
          <p:nvPr/>
        </p:nvSpPr>
        <p:spPr bwMode="auto">
          <a:xfrm>
            <a:off x="2057400" y="3429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593" name="Line 25"/>
          <p:cNvSpPr>
            <a:spLocks noChangeShapeType="1"/>
          </p:cNvSpPr>
          <p:nvPr/>
        </p:nvSpPr>
        <p:spPr bwMode="auto">
          <a:xfrm>
            <a:off x="2057400" y="3962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594" name="Line 26"/>
          <p:cNvSpPr>
            <a:spLocks noChangeShapeType="1"/>
          </p:cNvSpPr>
          <p:nvPr/>
        </p:nvSpPr>
        <p:spPr bwMode="auto">
          <a:xfrm>
            <a:off x="2057400" y="4572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595" name="Line 27"/>
          <p:cNvSpPr>
            <a:spLocks noChangeShapeType="1"/>
          </p:cNvSpPr>
          <p:nvPr/>
        </p:nvSpPr>
        <p:spPr bwMode="auto">
          <a:xfrm>
            <a:off x="2057400" y="5105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3" name="Line 35"/>
          <p:cNvSpPr>
            <a:spLocks noChangeShapeType="1"/>
          </p:cNvSpPr>
          <p:nvPr/>
        </p:nvSpPr>
        <p:spPr bwMode="auto">
          <a:xfrm>
            <a:off x="2057400" y="5791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4" name="Line 36"/>
          <p:cNvSpPr>
            <a:spLocks noChangeShapeType="1"/>
          </p:cNvSpPr>
          <p:nvPr/>
        </p:nvSpPr>
        <p:spPr bwMode="auto">
          <a:xfrm>
            <a:off x="2057400" y="6019800"/>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5" name="Line 37"/>
          <p:cNvSpPr>
            <a:spLocks noChangeShapeType="1"/>
          </p:cNvSpPr>
          <p:nvPr/>
        </p:nvSpPr>
        <p:spPr bwMode="auto">
          <a:xfrm flipV="1">
            <a:off x="7391400" y="3733800"/>
            <a:ext cx="0" cy="228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6" name="Line 38"/>
          <p:cNvSpPr>
            <a:spLocks noChangeShapeType="1"/>
          </p:cNvSpPr>
          <p:nvPr/>
        </p:nvSpPr>
        <p:spPr bwMode="auto">
          <a:xfrm flipV="1">
            <a:off x="7391400" y="3733800"/>
            <a:ext cx="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7" name="Line 39"/>
          <p:cNvSpPr>
            <a:spLocks noChangeShapeType="1"/>
          </p:cNvSpPr>
          <p:nvPr/>
        </p:nvSpPr>
        <p:spPr bwMode="auto">
          <a:xfrm>
            <a:off x="2057400" y="1828800"/>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8" name="Line 40"/>
          <p:cNvSpPr>
            <a:spLocks noChangeShapeType="1"/>
          </p:cNvSpPr>
          <p:nvPr/>
        </p:nvSpPr>
        <p:spPr bwMode="auto">
          <a:xfrm>
            <a:off x="2057400" y="1828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09" name="Line 41"/>
          <p:cNvSpPr>
            <a:spLocks noChangeShapeType="1"/>
          </p:cNvSpPr>
          <p:nvPr/>
        </p:nvSpPr>
        <p:spPr bwMode="auto">
          <a:xfrm flipV="1">
            <a:off x="7391400" y="1828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37610" name="Rectangle 42"/>
          <p:cNvSpPr>
            <a:spLocks noChangeArrowheads="1"/>
          </p:cNvSpPr>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200">
                <a:solidFill>
                  <a:schemeClr val="tx2"/>
                </a:solidFill>
                <a:latin typeface="Arial" panose="020B0604020202020204" pitchFamily="34" charset="0"/>
              </a:defRPr>
            </a:lvl1pPr>
            <a:lvl2pPr>
              <a:spcBef>
                <a:spcPct val="0"/>
              </a:spcBef>
              <a:defRPr sz="4200">
                <a:solidFill>
                  <a:schemeClr val="tx2"/>
                </a:solidFill>
                <a:latin typeface="Arial" panose="020B0604020202020204" pitchFamily="34" charset="0"/>
              </a:defRPr>
            </a:lvl2pPr>
            <a:lvl3pPr>
              <a:spcBef>
                <a:spcPct val="0"/>
              </a:spcBef>
              <a:defRPr sz="4200">
                <a:solidFill>
                  <a:schemeClr val="tx2"/>
                </a:solidFill>
                <a:latin typeface="Arial" panose="020B0604020202020204" pitchFamily="34" charset="0"/>
              </a:defRPr>
            </a:lvl3pPr>
            <a:lvl4pPr>
              <a:spcBef>
                <a:spcPct val="0"/>
              </a:spcBef>
              <a:defRPr sz="4200">
                <a:solidFill>
                  <a:schemeClr val="tx2"/>
                </a:solidFill>
                <a:latin typeface="Arial" panose="020B0604020202020204" pitchFamily="34" charset="0"/>
              </a:defRPr>
            </a:lvl4pPr>
            <a:lvl5pPr>
              <a:spcBef>
                <a:spcPct val="0"/>
              </a:spcBef>
              <a:defRPr sz="4200">
                <a:solidFill>
                  <a:schemeClr val="tx2"/>
                </a:solidFill>
                <a:latin typeface="Arial" panose="020B0604020202020204" pitchFamily="34" charset="0"/>
              </a:defRPr>
            </a:lvl5pPr>
            <a:lvl6pPr marL="457200" fontAlgn="base">
              <a:spcBef>
                <a:spcPct val="0"/>
              </a:spcBef>
              <a:spcAft>
                <a:spcPct val="0"/>
              </a:spcAft>
              <a:defRPr sz="4200">
                <a:solidFill>
                  <a:schemeClr val="tx2"/>
                </a:solidFill>
                <a:latin typeface="Arial" panose="020B0604020202020204" pitchFamily="34" charset="0"/>
              </a:defRPr>
            </a:lvl6pPr>
            <a:lvl7pPr marL="914400" fontAlgn="base">
              <a:spcBef>
                <a:spcPct val="0"/>
              </a:spcBef>
              <a:spcAft>
                <a:spcPct val="0"/>
              </a:spcAft>
              <a:defRPr sz="4200">
                <a:solidFill>
                  <a:schemeClr val="tx2"/>
                </a:solidFill>
                <a:latin typeface="Arial" panose="020B0604020202020204" pitchFamily="34" charset="0"/>
              </a:defRPr>
            </a:lvl7pPr>
            <a:lvl8pPr marL="1371600" fontAlgn="base">
              <a:spcBef>
                <a:spcPct val="0"/>
              </a:spcBef>
              <a:spcAft>
                <a:spcPct val="0"/>
              </a:spcAft>
              <a:defRPr sz="4200">
                <a:solidFill>
                  <a:schemeClr val="tx2"/>
                </a:solidFill>
                <a:latin typeface="Arial" panose="020B0604020202020204" pitchFamily="34" charset="0"/>
              </a:defRPr>
            </a:lvl8pPr>
            <a:lvl9pPr marL="1828800" fontAlgn="base">
              <a:spcBef>
                <a:spcPct val="0"/>
              </a:spcBef>
              <a:spcAft>
                <a:spcPct val="0"/>
              </a:spcAft>
              <a:defRPr sz="4200">
                <a:solidFill>
                  <a:schemeClr val="tx2"/>
                </a:solidFill>
                <a:latin typeface="Arial" panose="020B0604020202020204" pitchFamily="34" charset="0"/>
              </a:defRPr>
            </a:lvl9pPr>
          </a:lstStyle>
          <a:p>
            <a:r>
              <a:rPr lang="en-US" sz="3200" b="1"/>
              <a:t>How to Do OOAD</a:t>
            </a:r>
            <a:r>
              <a:rPr lang="en-US" sz="3800" b="1"/>
              <a:t> </a:t>
            </a:r>
            <a:br>
              <a:rPr lang="en-US" sz="3800" b="1"/>
            </a:br>
            <a:r>
              <a:rPr lang="en-US" sz="2400" b="1"/>
              <a:t>– Where to Use OO?</a:t>
            </a:r>
            <a:r>
              <a:rPr lang="en-US" sz="2400"/>
              <a:t/>
            </a:r>
            <a:br>
              <a:rPr lang="en-US" sz="2400"/>
            </a:br>
            <a:endParaRPr lang="en-US" sz="2400"/>
          </a:p>
        </p:txBody>
      </p:sp>
      <p:sp>
        <p:nvSpPr>
          <p:cNvPr id="237612" name="Text Box 44"/>
          <p:cNvSpPr txBox="1">
            <a:spLocks noChangeArrowheads="1"/>
          </p:cNvSpPr>
          <p:nvPr/>
        </p:nvSpPr>
        <p:spPr bwMode="auto">
          <a:xfrm>
            <a:off x="6629400" y="685800"/>
            <a:ext cx="1874838" cy="4572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Traceability!</a:t>
            </a:r>
          </a:p>
        </p:txBody>
      </p:sp>
      <p:sp>
        <p:nvSpPr>
          <p:cNvPr id="237613" name="Text Box 45"/>
          <p:cNvSpPr txBox="1">
            <a:spLocks noChangeArrowheads="1"/>
          </p:cNvSpPr>
          <p:nvPr/>
        </p:nvSpPr>
        <p:spPr bwMode="auto">
          <a:xfrm>
            <a:off x="4556125" y="4938713"/>
            <a:ext cx="1817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1">
                <a:solidFill>
                  <a:srgbClr val="FF0000"/>
                </a:solidFill>
              </a:rPr>
              <a:t>Something missing?</a:t>
            </a:r>
          </a:p>
        </p:txBody>
      </p:sp>
      <p:sp>
        <p:nvSpPr>
          <p:cNvPr id="237614" name="AutoShape 46"/>
          <p:cNvSpPr>
            <a:spLocks noChangeArrowheads="1"/>
          </p:cNvSpPr>
          <p:nvPr/>
        </p:nvSpPr>
        <p:spPr bwMode="auto">
          <a:xfrm>
            <a:off x="4495800" y="4724400"/>
            <a:ext cx="1905000" cy="838200"/>
          </a:xfrm>
          <a:prstGeom prst="cloudCallout">
            <a:avLst>
              <a:gd name="adj1" fmla="val -41000"/>
              <a:gd name="adj2" fmla="val 70074"/>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d-ID"/>
          </a:p>
        </p:txBody>
      </p:sp>
      <p:sp>
        <p:nvSpPr>
          <p:cNvPr id="237615" name="Text Box 47"/>
          <p:cNvSpPr txBox="1">
            <a:spLocks noChangeArrowheads="1"/>
          </p:cNvSpPr>
          <p:nvPr/>
        </p:nvSpPr>
        <p:spPr bwMode="auto">
          <a:xfrm>
            <a:off x="3032125" y="6234113"/>
            <a:ext cx="1757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1">
                <a:solidFill>
                  <a:srgbClr val="CC00FF"/>
                </a:solidFill>
              </a:rPr>
              <a:t>What’s yours like?</a:t>
            </a:r>
          </a:p>
        </p:txBody>
      </p:sp>
      <p:sp>
        <p:nvSpPr>
          <p:cNvPr id="237616" name="AutoShape 48"/>
          <p:cNvSpPr>
            <a:spLocks noChangeArrowheads="1"/>
          </p:cNvSpPr>
          <p:nvPr/>
        </p:nvSpPr>
        <p:spPr bwMode="auto">
          <a:xfrm>
            <a:off x="2971800" y="6019800"/>
            <a:ext cx="1905000" cy="838200"/>
          </a:xfrm>
          <a:prstGeom prst="cloudCallout">
            <a:avLst>
              <a:gd name="adj1" fmla="val 47000"/>
              <a:gd name="adj2" fmla="val -66287"/>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d-ID"/>
          </a:p>
        </p:txBody>
      </p:sp>
    </p:spTree>
    <p:extLst>
      <p:ext uri="{BB962C8B-B14F-4D97-AF65-F5344CB8AC3E}">
        <p14:creationId xmlns:p14="http://schemas.microsoft.com/office/powerpoint/2010/main" val="196359041"/>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0C59B3F-E5D2-477C-A9B3-6AD5B6EFEC6B}" type="slidenum">
              <a:rPr lang="en-US"/>
              <a:pPr/>
              <a:t>36</a:t>
            </a:fld>
            <a:endParaRPr lang="en-US"/>
          </a:p>
        </p:txBody>
      </p:sp>
      <p:sp>
        <p:nvSpPr>
          <p:cNvPr id="303106" name="Rectangle 2"/>
          <p:cNvSpPr>
            <a:spLocks noGrp="1" noChangeArrowheads="1"/>
          </p:cNvSpPr>
          <p:nvPr>
            <p:ph type="title"/>
          </p:nvPr>
        </p:nvSpPr>
        <p:spPr/>
        <p:txBody>
          <a:bodyPr/>
          <a:lstStyle/>
          <a:p>
            <a:endParaRPr lang="id-ID"/>
          </a:p>
        </p:txBody>
      </p:sp>
      <p:sp>
        <p:nvSpPr>
          <p:cNvPr id="303108" name="Text Box 4"/>
          <p:cNvSpPr txBox="1">
            <a:spLocks noChangeArrowheads="1"/>
          </p:cNvSpPr>
          <p:nvPr>
            <p:ph type="body" idx="1"/>
          </p:nvPr>
        </p:nvSpPr>
        <p:spPr>
          <a:xfrm>
            <a:off x="5638800" y="5638800"/>
            <a:ext cx="2590800" cy="533400"/>
          </a:xfrm>
          <a:solidFill>
            <a:srgbClr val="FF0000"/>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buFont typeface="Wingdings" panose="05000000000000000000" pitchFamily="2" charset="2"/>
              <a:buNone/>
            </a:pPr>
            <a:r>
              <a:rPr lang="en-US" sz="2800" b="1"/>
              <a:t>Traceability!</a:t>
            </a:r>
          </a:p>
        </p:txBody>
      </p:sp>
      <p:sp>
        <p:nvSpPr>
          <p:cNvPr id="303109" name="Text Box 5"/>
          <p:cNvSpPr txBox="1">
            <a:spLocks noChangeArrowheads="1"/>
          </p:cNvSpPr>
          <p:nvPr/>
        </p:nvSpPr>
        <p:spPr bwMode="auto">
          <a:xfrm>
            <a:off x="6324600" y="2971800"/>
            <a:ext cx="2424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FF0000"/>
                </a:solidFill>
              </a:rPr>
              <a:t>Artificial problem</a:t>
            </a:r>
          </a:p>
        </p:txBody>
      </p:sp>
      <p:pic>
        <p:nvPicPr>
          <p:cNvPr id="3031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01980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1" name="Text Box 7"/>
          <p:cNvSpPr txBox="1">
            <a:spLocks noChangeArrowheads="1"/>
          </p:cNvSpPr>
          <p:nvPr/>
        </p:nvSpPr>
        <p:spPr bwMode="auto">
          <a:xfrm>
            <a:off x="6400800" y="3581400"/>
            <a:ext cx="2408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FFCC00"/>
                </a:solidFill>
              </a:rPr>
              <a:t>Accidental design</a:t>
            </a:r>
          </a:p>
        </p:txBody>
      </p:sp>
      <p:sp>
        <p:nvSpPr>
          <p:cNvPr id="303112" name="Rectangle 8"/>
          <p:cNvSpPr>
            <a:spLocks noChangeArrowheads="1"/>
          </p:cNvSpPr>
          <p:nvPr/>
        </p:nvSpPr>
        <p:spPr bwMode="auto">
          <a:xfrm>
            <a:off x="2743200" y="2971800"/>
            <a:ext cx="1143000" cy="381000"/>
          </a:xfrm>
          <a:prstGeom prst="rect">
            <a:avLst/>
          </a:prstGeom>
          <a:noFill/>
          <a:ln w="9525"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spTree>
    <p:extLst>
      <p:ext uri="{BB962C8B-B14F-4D97-AF65-F5344CB8AC3E}">
        <p14:creationId xmlns:p14="http://schemas.microsoft.com/office/powerpoint/2010/main" val="2246487267"/>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6874074-0B44-4559-BB79-C53C74F5AB52}" type="slidenum">
              <a:rPr lang="en-US"/>
              <a:pPr/>
              <a:t>37</a:t>
            </a:fld>
            <a:endParaRPr lang="en-US"/>
          </a:p>
        </p:txBody>
      </p:sp>
      <p:sp>
        <p:nvSpPr>
          <p:cNvPr id="304130" name="Rectangle 2"/>
          <p:cNvSpPr>
            <a:spLocks noGrp="1" noChangeArrowheads="1"/>
          </p:cNvSpPr>
          <p:nvPr>
            <p:ph type="title"/>
          </p:nvPr>
        </p:nvSpPr>
        <p:spPr/>
        <p:txBody>
          <a:bodyPr/>
          <a:lstStyle/>
          <a:p>
            <a:r>
              <a:rPr lang="en-US"/>
              <a:t>Specifications are important too</a:t>
            </a:r>
          </a:p>
        </p:txBody>
      </p:sp>
      <p:pic>
        <p:nvPicPr>
          <p:cNvPr id="30413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524000"/>
            <a:ext cx="5253038" cy="4419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304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53197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778587"/>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ADD65092-4A35-4D7F-AB68-595FF29B4078}" type="slidenum">
              <a:rPr lang="en-US"/>
              <a:pPr/>
              <a:t>38</a:t>
            </a:fld>
            <a:endParaRPr lang="en-US"/>
          </a:p>
        </p:txBody>
      </p:sp>
      <p:pic>
        <p:nvPicPr>
          <p:cNvPr id="216068"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447800"/>
            <a:ext cx="7391400" cy="5211763"/>
          </a:xfrm>
          <a:noFill/>
          <a:ln/>
        </p:spPr>
      </p:pic>
      <p:sp>
        <p:nvSpPr>
          <p:cNvPr id="216066" name="Rectangle 2"/>
          <p:cNvSpPr>
            <a:spLocks noGrp="1" noChangeArrowheads="1"/>
          </p:cNvSpPr>
          <p:nvPr>
            <p:ph type="title"/>
          </p:nvPr>
        </p:nvSpPr>
        <p:spPr/>
        <p:txBody>
          <a:bodyPr>
            <a:normAutofit fontScale="90000"/>
          </a:bodyPr>
          <a:lstStyle/>
          <a:p>
            <a:r>
              <a:rPr lang="en-US" sz="3200"/>
              <a:t>How to Do OOAD </a:t>
            </a:r>
            <a:br>
              <a:rPr lang="en-US" sz="3200"/>
            </a:br>
            <a:r>
              <a:rPr lang="en-US" sz="2400"/>
              <a:t>– OMT as Object-Oriented Methodology</a:t>
            </a:r>
          </a:p>
        </p:txBody>
      </p:sp>
      <p:sp>
        <p:nvSpPr>
          <p:cNvPr id="216067" name="Rectangle 3"/>
          <p:cNvSpPr>
            <a:spLocks noGrp="1" noChangeArrowheads="1"/>
          </p:cNvSpPr>
          <p:nvPr>
            <p:ph type="body" sz="half" idx="1"/>
          </p:nvPr>
        </p:nvSpPr>
        <p:spPr>
          <a:xfrm>
            <a:off x="609600" y="1124744"/>
            <a:ext cx="7924800" cy="381000"/>
          </a:xfrm>
        </p:spPr>
        <p:txBody>
          <a:bodyPr>
            <a:normAutofit lnSpcReduction="10000"/>
          </a:bodyPr>
          <a:lstStyle/>
          <a:p>
            <a:pPr>
              <a:buFont typeface="Wingdings" panose="05000000000000000000" pitchFamily="2" charset="2"/>
              <a:buNone/>
            </a:pPr>
            <a:r>
              <a:rPr lang="en-US" sz="2000" b="1" i="1" dirty="0"/>
              <a:t>OMT (Object Modeling Technique) by James </a:t>
            </a:r>
            <a:r>
              <a:rPr lang="en-US" sz="2000" b="1" i="1" dirty="0" err="1"/>
              <a:t>Rumbaugh</a:t>
            </a:r>
            <a:endParaRPr lang="en-US" sz="2000" b="1" i="1" dirty="0"/>
          </a:p>
          <a:p>
            <a:endParaRPr lang="en-US" sz="2000" b="1" i="1" dirty="0"/>
          </a:p>
        </p:txBody>
      </p:sp>
      <p:sp>
        <p:nvSpPr>
          <p:cNvPr id="216069" name="Text Box 5"/>
          <p:cNvSpPr txBox="1">
            <a:spLocks noChangeArrowheads="1"/>
          </p:cNvSpPr>
          <p:nvPr/>
        </p:nvSpPr>
        <p:spPr bwMode="auto">
          <a:xfrm>
            <a:off x="4191000" y="23622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id-ID" sz="1800">
              <a:latin typeface="Arial" panose="020B0604020202020204" pitchFamily="34" charset="0"/>
            </a:endParaRPr>
          </a:p>
        </p:txBody>
      </p:sp>
      <p:sp>
        <p:nvSpPr>
          <p:cNvPr id="216070" name="Text Box 6"/>
          <p:cNvSpPr txBox="1">
            <a:spLocks noChangeArrowheads="1"/>
          </p:cNvSpPr>
          <p:nvPr/>
        </p:nvSpPr>
        <p:spPr bwMode="auto">
          <a:xfrm>
            <a:off x="4572000" y="2057400"/>
            <a:ext cx="3962400" cy="28717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1800" b="1" i="1">
                <a:solidFill>
                  <a:srgbClr val="9900FF"/>
                </a:solidFill>
                <a:latin typeface="Arial" panose="020B0604020202020204" pitchFamily="34" charset="0"/>
              </a:rPr>
              <a:t>Object Model</a:t>
            </a:r>
            <a:r>
              <a:rPr lang="en-US" sz="1800">
                <a:solidFill>
                  <a:srgbClr val="9900FF"/>
                </a:solidFill>
                <a:latin typeface="Arial" panose="020B0604020202020204" pitchFamily="34" charset="0"/>
              </a:rPr>
              <a:t>:</a:t>
            </a:r>
            <a:r>
              <a:rPr lang="en-US" sz="1800">
                <a:latin typeface="Arial" panose="020B0604020202020204" pitchFamily="34" charset="0"/>
              </a:rPr>
              <a:t> </a:t>
            </a:r>
            <a:r>
              <a:rPr lang="en-US" sz="1600">
                <a:latin typeface="Arial" panose="020B0604020202020204" pitchFamily="34" charset="0"/>
              </a:rPr>
              <a:t>describes the </a:t>
            </a:r>
            <a:r>
              <a:rPr lang="en-US" sz="1600" b="1" i="1">
                <a:solidFill>
                  <a:srgbClr val="FF00FF"/>
                </a:solidFill>
                <a:latin typeface="Arial" panose="020B0604020202020204" pitchFamily="34" charset="0"/>
              </a:rPr>
              <a:t>static</a:t>
            </a:r>
            <a:r>
              <a:rPr lang="en-US" sz="1600">
                <a:latin typeface="Arial" panose="020B0604020202020204" pitchFamily="34" charset="0"/>
              </a:rPr>
              <a:t> structure of the objects in the system and their relationships  -&gt;  Object Diagrams.</a:t>
            </a:r>
          </a:p>
          <a:p>
            <a:pPr eaLnBrk="0" hangingPunct="0">
              <a:spcBef>
                <a:spcPct val="0"/>
              </a:spcBef>
            </a:pPr>
            <a:endParaRPr lang="en-US" sz="1600">
              <a:latin typeface="Arial" panose="020B0604020202020204" pitchFamily="34" charset="0"/>
            </a:endParaRPr>
          </a:p>
          <a:p>
            <a:pPr eaLnBrk="0" hangingPunct="0">
              <a:spcBef>
                <a:spcPct val="0"/>
              </a:spcBef>
            </a:pPr>
            <a:r>
              <a:rPr lang="en-US" sz="1800" b="1" i="1">
                <a:solidFill>
                  <a:srgbClr val="9900FF"/>
                </a:solidFill>
                <a:latin typeface="Arial" panose="020B0604020202020204" pitchFamily="34" charset="0"/>
              </a:rPr>
              <a:t>Dynamic Model</a:t>
            </a:r>
            <a:r>
              <a:rPr lang="en-US" sz="1800">
                <a:solidFill>
                  <a:srgbClr val="9900FF"/>
                </a:solidFill>
                <a:latin typeface="Arial" panose="020B0604020202020204" pitchFamily="34" charset="0"/>
              </a:rPr>
              <a:t>:</a:t>
            </a:r>
            <a:r>
              <a:rPr lang="en-US" sz="1800">
                <a:latin typeface="Arial" panose="020B0604020202020204" pitchFamily="34" charset="0"/>
              </a:rPr>
              <a:t> </a:t>
            </a:r>
            <a:r>
              <a:rPr lang="en-US" sz="1600">
                <a:latin typeface="Arial" panose="020B0604020202020204" pitchFamily="34" charset="0"/>
              </a:rPr>
              <a:t>describes the </a:t>
            </a:r>
            <a:r>
              <a:rPr lang="en-US" sz="1600" b="1" i="1">
                <a:solidFill>
                  <a:srgbClr val="FF00FF"/>
                </a:solidFill>
                <a:latin typeface="Arial" panose="020B0604020202020204" pitchFamily="34" charset="0"/>
              </a:rPr>
              <a:t>interactions</a:t>
            </a:r>
            <a:r>
              <a:rPr lang="en-US" sz="1600">
                <a:latin typeface="Arial" panose="020B0604020202020204" pitchFamily="34" charset="0"/>
              </a:rPr>
              <a:t> among objects in the system  -&gt; State Diagrams.</a:t>
            </a:r>
          </a:p>
          <a:p>
            <a:pPr eaLnBrk="0" hangingPunct="0">
              <a:spcBef>
                <a:spcPct val="0"/>
              </a:spcBef>
            </a:pPr>
            <a:endParaRPr lang="en-US" sz="1600">
              <a:latin typeface="Arial" panose="020B0604020202020204" pitchFamily="34" charset="0"/>
            </a:endParaRPr>
          </a:p>
          <a:p>
            <a:pPr eaLnBrk="0" hangingPunct="0">
              <a:spcBef>
                <a:spcPct val="0"/>
              </a:spcBef>
            </a:pPr>
            <a:r>
              <a:rPr lang="en-US" sz="1800" b="1" i="1">
                <a:solidFill>
                  <a:srgbClr val="9900FF"/>
                </a:solidFill>
                <a:latin typeface="Arial" panose="020B0604020202020204" pitchFamily="34" charset="0"/>
              </a:rPr>
              <a:t>Functional Model</a:t>
            </a:r>
            <a:r>
              <a:rPr lang="en-US" sz="1800">
                <a:solidFill>
                  <a:srgbClr val="9900FF"/>
                </a:solidFill>
                <a:latin typeface="Arial" panose="020B0604020202020204" pitchFamily="34" charset="0"/>
              </a:rPr>
              <a:t>:</a:t>
            </a:r>
            <a:r>
              <a:rPr lang="en-US" sz="1800">
                <a:latin typeface="Arial" panose="020B0604020202020204" pitchFamily="34" charset="0"/>
              </a:rPr>
              <a:t> </a:t>
            </a:r>
            <a:r>
              <a:rPr lang="en-US" sz="1600">
                <a:latin typeface="Arial" panose="020B0604020202020204" pitchFamily="34" charset="0"/>
              </a:rPr>
              <a:t>describes the data </a:t>
            </a:r>
            <a:r>
              <a:rPr lang="en-US" sz="1600" b="1" i="1">
                <a:solidFill>
                  <a:srgbClr val="FF00FF"/>
                </a:solidFill>
                <a:latin typeface="Arial" panose="020B0604020202020204" pitchFamily="34" charset="0"/>
              </a:rPr>
              <a:t>transformation</a:t>
            </a:r>
            <a:r>
              <a:rPr lang="en-US" sz="1600">
                <a:latin typeface="Arial" panose="020B0604020202020204" pitchFamily="34" charset="0"/>
              </a:rPr>
              <a:t> of the system</a:t>
            </a:r>
          </a:p>
          <a:p>
            <a:pPr eaLnBrk="0" hangingPunct="0">
              <a:spcBef>
                <a:spcPct val="0"/>
              </a:spcBef>
            </a:pPr>
            <a:r>
              <a:rPr lang="en-US" sz="1600">
                <a:latin typeface="Arial" panose="020B0604020202020204" pitchFamily="34" charset="0"/>
              </a:rPr>
              <a:t>-&gt; DataFlow Diagrams.</a:t>
            </a:r>
          </a:p>
        </p:txBody>
      </p:sp>
      <p:sp>
        <p:nvSpPr>
          <p:cNvPr id="216071" name="Text Box 7"/>
          <p:cNvSpPr txBox="1">
            <a:spLocks noChangeArrowheads="1"/>
          </p:cNvSpPr>
          <p:nvPr/>
        </p:nvSpPr>
        <p:spPr bwMode="auto">
          <a:xfrm>
            <a:off x="0" y="6400800"/>
            <a:ext cx="1874838" cy="4572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Traceability!</a:t>
            </a:r>
          </a:p>
        </p:txBody>
      </p:sp>
    </p:spTree>
    <p:extLst>
      <p:ext uri="{BB962C8B-B14F-4D97-AF65-F5344CB8AC3E}">
        <p14:creationId xmlns:p14="http://schemas.microsoft.com/office/powerpoint/2010/main" val="295171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AB4AFA0-803F-4AF3-9B7B-D3B1127A6A6F}" type="slidenum">
              <a:rPr lang="en-US"/>
              <a:pPr/>
              <a:t>39</a:t>
            </a:fld>
            <a:endParaRPr lang="en-US"/>
          </a:p>
        </p:txBody>
      </p:sp>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7467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15" name="Text Box 3"/>
          <p:cNvSpPr txBox="1">
            <a:spLocks noChangeArrowheads="1"/>
          </p:cNvSpPr>
          <p:nvPr/>
        </p:nvSpPr>
        <p:spPr bwMode="auto">
          <a:xfrm>
            <a:off x="5029200" y="1981200"/>
            <a:ext cx="3810000" cy="44751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r>
              <a:rPr lang="en-US" sz="1800" b="1" i="1">
                <a:solidFill>
                  <a:srgbClr val="9900FF"/>
                </a:solidFill>
              </a:rPr>
              <a:t>Analysis:</a:t>
            </a:r>
            <a:r>
              <a:rPr lang="en-US" sz="2000" b="1" i="1">
                <a:latin typeface="Times New Roman" panose="02020603050405020304" pitchFamily="18" charset="0"/>
              </a:rPr>
              <a:t> </a:t>
            </a:r>
          </a:p>
          <a:p>
            <a:pPr eaLnBrk="0" hangingPunct="0"/>
            <a:r>
              <a:rPr lang="en-US" sz="2000">
                <a:latin typeface="Times New Roman" panose="02020603050405020304" pitchFamily="18" charset="0"/>
              </a:rPr>
              <a:t>i)</a:t>
            </a:r>
            <a:r>
              <a:rPr lang="en-US" sz="2000" b="1" i="1">
                <a:latin typeface="Times New Roman" panose="02020603050405020304" pitchFamily="18" charset="0"/>
              </a:rPr>
              <a:t> </a:t>
            </a:r>
            <a:r>
              <a:rPr lang="en-US" sz="1400"/>
              <a:t>Model the </a:t>
            </a:r>
            <a:r>
              <a:rPr lang="en-US" sz="1400" b="1" i="1">
                <a:solidFill>
                  <a:srgbClr val="FF00FF"/>
                </a:solidFill>
              </a:rPr>
              <a:t>real world</a:t>
            </a:r>
            <a:r>
              <a:rPr lang="en-US" sz="1400"/>
              <a:t> showing its important properties;</a:t>
            </a:r>
          </a:p>
          <a:p>
            <a:pPr eaLnBrk="0" hangingPunct="0"/>
            <a:r>
              <a:rPr lang="en-US" sz="1400"/>
              <a:t> </a:t>
            </a:r>
            <a:r>
              <a:rPr lang="en-US" sz="1800"/>
              <a:t>ii)</a:t>
            </a:r>
            <a:r>
              <a:rPr lang="en-US" sz="1400"/>
              <a:t> Concise model of what the </a:t>
            </a:r>
            <a:r>
              <a:rPr lang="en-US" sz="1400" b="1" i="1">
                <a:solidFill>
                  <a:srgbClr val="FF00FF"/>
                </a:solidFill>
              </a:rPr>
              <a:t>system</a:t>
            </a:r>
            <a:r>
              <a:rPr lang="en-US" sz="1400"/>
              <a:t> will do</a:t>
            </a:r>
          </a:p>
          <a:p>
            <a:pPr eaLnBrk="0" hangingPunct="0"/>
            <a:endParaRPr lang="en-US" sz="1400"/>
          </a:p>
          <a:p>
            <a:pPr eaLnBrk="0" hangingPunct="0"/>
            <a:r>
              <a:rPr lang="en-US" sz="1800" b="1" i="1">
                <a:solidFill>
                  <a:srgbClr val="9900FF"/>
                </a:solidFill>
              </a:rPr>
              <a:t>System Design</a:t>
            </a:r>
            <a:r>
              <a:rPr lang="en-US" sz="1800" b="1" i="1">
                <a:solidFill>
                  <a:srgbClr val="9900FF"/>
                </a:solidFill>
                <a:latin typeface="Times New Roman" panose="02020603050405020304" pitchFamily="18" charset="0"/>
              </a:rPr>
              <a:t>:</a:t>
            </a:r>
            <a:r>
              <a:rPr lang="en-US" sz="2000" b="1" i="1">
                <a:latin typeface="Times New Roman" panose="02020603050405020304" pitchFamily="18" charset="0"/>
              </a:rPr>
              <a:t> </a:t>
            </a:r>
          </a:p>
          <a:p>
            <a:pPr eaLnBrk="0" hangingPunct="0"/>
            <a:r>
              <a:rPr lang="en-US" sz="1400"/>
              <a:t>Organize into subsystems based on analysis structure and propose </a:t>
            </a:r>
            <a:r>
              <a:rPr lang="en-US" sz="1400" b="1" i="1">
                <a:solidFill>
                  <a:srgbClr val="FF00FF"/>
                </a:solidFill>
              </a:rPr>
              <a:t>architecture</a:t>
            </a:r>
          </a:p>
          <a:p>
            <a:pPr eaLnBrk="0" hangingPunct="0"/>
            <a:endParaRPr lang="en-US" sz="1400"/>
          </a:p>
          <a:p>
            <a:pPr eaLnBrk="0" hangingPunct="0"/>
            <a:r>
              <a:rPr lang="en-US" sz="1800" b="1" i="1">
                <a:solidFill>
                  <a:srgbClr val="9900FF"/>
                </a:solidFill>
              </a:rPr>
              <a:t>Object Design</a:t>
            </a:r>
            <a:r>
              <a:rPr lang="en-US" sz="1800" b="1" i="1">
                <a:solidFill>
                  <a:srgbClr val="9900FF"/>
                </a:solidFill>
                <a:latin typeface="Times New Roman" panose="02020603050405020304" pitchFamily="18" charset="0"/>
              </a:rPr>
              <a:t>:</a:t>
            </a:r>
            <a:r>
              <a:rPr lang="en-US" sz="2000" b="1" i="1">
                <a:latin typeface="Times New Roman" panose="02020603050405020304" pitchFamily="18" charset="0"/>
              </a:rPr>
              <a:t> </a:t>
            </a:r>
            <a:r>
              <a:rPr lang="en-US" sz="1400"/>
              <a:t>Based on analysis model but with implementation details; Focus on </a:t>
            </a:r>
            <a:r>
              <a:rPr lang="en-US" sz="1400" b="1" i="1">
                <a:solidFill>
                  <a:srgbClr val="FF00FF"/>
                </a:solidFill>
              </a:rPr>
              <a:t>data structures and algorithms</a:t>
            </a:r>
            <a:r>
              <a:rPr lang="en-US" sz="1400"/>
              <a:t> to implement each class; Computer and domain objects</a:t>
            </a:r>
          </a:p>
          <a:p>
            <a:pPr eaLnBrk="0" hangingPunct="0"/>
            <a:endParaRPr lang="en-US" sz="1400"/>
          </a:p>
          <a:p>
            <a:pPr eaLnBrk="0" hangingPunct="0"/>
            <a:r>
              <a:rPr lang="en-US" sz="1800" b="1" i="1">
                <a:solidFill>
                  <a:srgbClr val="9900FF"/>
                </a:solidFill>
              </a:rPr>
              <a:t>Implementation:</a:t>
            </a:r>
            <a:r>
              <a:rPr lang="en-US" sz="2000" b="1" i="1">
                <a:latin typeface="Times New Roman" panose="02020603050405020304" pitchFamily="18" charset="0"/>
              </a:rPr>
              <a:t> </a:t>
            </a:r>
            <a:r>
              <a:rPr lang="en-US" sz="1400"/>
              <a:t>Translate the object classes and relationships into a </a:t>
            </a:r>
            <a:r>
              <a:rPr lang="en-US" sz="1400" b="1" i="1">
                <a:solidFill>
                  <a:srgbClr val="FF00FF"/>
                </a:solidFill>
              </a:rPr>
              <a:t>programming </a:t>
            </a:r>
            <a:r>
              <a:rPr lang="en-US" sz="1400"/>
              <a:t>language</a:t>
            </a:r>
            <a:r>
              <a:rPr lang="en-US" sz="1600"/>
              <a:t>	</a:t>
            </a:r>
          </a:p>
        </p:txBody>
      </p:sp>
      <p:sp>
        <p:nvSpPr>
          <p:cNvPr id="218116" name="Text Box 4"/>
          <p:cNvSpPr txBox="1">
            <a:spLocks noChangeArrowheads="1"/>
          </p:cNvSpPr>
          <p:nvPr/>
        </p:nvSpPr>
        <p:spPr bwMode="auto">
          <a:xfrm>
            <a:off x="533400" y="228600"/>
            <a:ext cx="7467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3200">
                <a:solidFill>
                  <a:schemeClr val="tx2"/>
                </a:solidFill>
                <a:latin typeface="Arial" panose="020B0604020202020204" pitchFamily="34" charset="0"/>
              </a:rPr>
              <a:t>How to Do OOAD</a:t>
            </a:r>
            <a:r>
              <a:rPr lang="en-US" sz="1800">
                <a:solidFill>
                  <a:schemeClr val="tx2"/>
                </a:solidFill>
                <a:latin typeface="Arial" panose="020B0604020202020204" pitchFamily="34" charset="0"/>
              </a:rPr>
              <a:t> </a:t>
            </a:r>
          </a:p>
          <a:p>
            <a:pPr>
              <a:spcBef>
                <a:spcPct val="0"/>
              </a:spcBef>
            </a:pPr>
            <a:r>
              <a:rPr lang="en-US">
                <a:solidFill>
                  <a:schemeClr val="tx2"/>
                </a:solidFill>
                <a:latin typeface="Arial" panose="020B0604020202020204" pitchFamily="34" charset="0"/>
              </a:rPr>
              <a:t>– OMT as Object-Oriented Methodology</a:t>
            </a:r>
          </a:p>
        </p:txBody>
      </p:sp>
      <p:sp>
        <p:nvSpPr>
          <p:cNvPr id="218117" name="Rectangle 5"/>
          <p:cNvSpPr>
            <a:spLocks noChangeArrowheads="1"/>
          </p:cNvSpPr>
          <p:nvPr/>
        </p:nvSpPr>
        <p:spPr bwMode="auto">
          <a:xfrm>
            <a:off x="609600" y="1124744"/>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buChar char="l"/>
              <a:defRPr>
                <a:solidFill>
                  <a:schemeClr val="tx1"/>
                </a:solidFill>
                <a:latin typeface="Arial" panose="020B0604020202020204" pitchFamily="34" charset="0"/>
              </a:defRPr>
            </a:lvl9pPr>
          </a:lstStyle>
          <a:p>
            <a:pPr>
              <a:buFont typeface="Wingdings" panose="05000000000000000000" pitchFamily="2" charset="2"/>
              <a:buNone/>
            </a:pPr>
            <a:r>
              <a:rPr lang="en-US" sz="2000" b="1" i="1" dirty="0"/>
              <a:t>OMT (Object Modeling Technique) by James </a:t>
            </a:r>
            <a:r>
              <a:rPr lang="en-US" sz="2000" b="1" i="1" dirty="0" err="1"/>
              <a:t>Rumbaugh</a:t>
            </a:r>
            <a:endParaRPr lang="en-US" sz="2000" b="1" i="1" dirty="0"/>
          </a:p>
          <a:p>
            <a:endParaRPr lang="en-US" sz="2000" b="1" i="1" dirty="0"/>
          </a:p>
        </p:txBody>
      </p:sp>
      <p:sp>
        <p:nvSpPr>
          <p:cNvPr id="218118" name="Text Box 6"/>
          <p:cNvSpPr txBox="1">
            <a:spLocks noChangeArrowheads="1"/>
          </p:cNvSpPr>
          <p:nvPr/>
        </p:nvSpPr>
        <p:spPr bwMode="auto">
          <a:xfrm>
            <a:off x="0" y="6400800"/>
            <a:ext cx="1874838" cy="4572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Traceability!</a:t>
            </a:r>
          </a:p>
        </p:txBody>
      </p:sp>
    </p:spTree>
    <p:extLst>
      <p:ext uri="{BB962C8B-B14F-4D97-AF65-F5344CB8AC3E}">
        <p14:creationId xmlns:p14="http://schemas.microsoft.com/office/powerpoint/2010/main" val="207309224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500" dirty="0"/>
              <a:t>Introduction System Analysis and Design</a:t>
            </a:r>
            <a:endParaRPr lang="en-US" sz="3500" dirty="0"/>
          </a:p>
        </p:txBody>
      </p:sp>
      <p:sp>
        <p:nvSpPr>
          <p:cNvPr id="4" name="Date Placeholder 3"/>
          <p:cNvSpPr>
            <a:spLocks noGrp="1"/>
          </p:cNvSpPr>
          <p:nvPr>
            <p:ph type="dt" sz="half" idx="10"/>
          </p:nvPr>
        </p:nvSpPr>
        <p:spPr/>
        <p:txBody>
          <a:bodyPr/>
          <a:lstStyle/>
          <a:p>
            <a:r>
              <a:rPr lang="en-US" dirty="0" smtClean="0"/>
              <a:t>14/2/2011</a:t>
            </a:r>
            <a:endParaRPr lang="en-US" dirty="0"/>
          </a:p>
        </p:txBody>
      </p:sp>
      <p:sp>
        <p:nvSpPr>
          <p:cNvPr id="5" name="Footer Placeholder 4"/>
          <p:cNvSpPr>
            <a:spLocks noGrp="1"/>
          </p:cNvSpPr>
          <p:nvPr>
            <p:ph type="ftr" sz="quarter" idx="11"/>
          </p:nvPr>
        </p:nvSpPr>
        <p:spPr/>
        <p:txBody>
          <a:bodyPr/>
          <a:lstStyle/>
          <a:p>
            <a:r>
              <a:rPr lang="en-US" dirty="0" err="1" smtClean="0"/>
              <a:t>Revisi</a:t>
            </a:r>
            <a:r>
              <a:rPr lang="en-US" dirty="0" smtClean="0"/>
              <a:t> </a:t>
            </a:r>
            <a:r>
              <a:rPr lang="en-US" dirty="0" smtClean="0"/>
              <a:t>01</a:t>
            </a:r>
            <a:endParaRPr lang="en-US" dirty="0"/>
          </a:p>
        </p:txBody>
      </p:sp>
      <p:sp>
        <p:nvSpPr>
          <p:cNvPr id="6" name="Slide Number Placeholder 5"/>
          <p:cNvSpPr>
            <a:spLocks noGrp="1"/>
          </p:cNvSpPr>
          <p:nvPr>
            <p:ph type="sldNum" sz="quarter" idx="12"/>
          </p:nvPr>
        </p:nvSpPr>
        <p:spPr/>
        <p:txBody>
          <a:bodyPr/>
          <a:lstStyle/>
          <a:p>
            <a:fld id="{DA80A70C-902A-499B-8946-FDFF5F575613}" type="slidenum">
              <a:rPr lang="en-US" smtClean="0"/>
              <a:pPr/>
              <a:t>4</a:t>
            </a:fld>
            <a:endParaRPr lang="en-US"/>
          </a:p>
        </p:txBody>
      </p:sp>
      <p:sp>
        <p:nvSpPr>
          <p:cNvPr id="8" name="Rectangle 6"/>
          <p:cNvSpPr>
            <a:spLocks noChangeArrowheads="1"/>
          </p:cNvSpPr>
          <p:nvPr/>
        </p:nvSpPr>
        <p:spPr bwMode="auto">
          <a:xfrm>
            <a:off x="395536" y="1412776"/>
            <a:ext cx="8382000"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nSpc>
                <a:spcPct val="90000"/>
              </a:lnSpc>
              <a:spcBef>
                <a:spcPct val="50000"/>
              </a:spcBef>
              <a:buFont typeface="Arial" panose="020B0604020202020204" pitchFamily="34" charset="0"/>
              <a:buChar char="•"/>
            </a:pPr>
            <a:r>
              <a:rPr lang="en-CA" b="1" dirty="0" smtClean="0">
                <a:solidFill>
                  <a:srgbClr val="FF0000"/>
                </a:solidFill>
                <a:latin typeface="+mj-lt"/>
              </a:rPr>
              <a:t>Systems </a:t>
            </a:r>
            <a:r>
              <a:rPr lang="en-CA" b="1" dirty="0">
                <a:solidFill>
                  <a:srgbClr val="FF0000"/>
                </a:solidFill>
                <a:latin typeface="+mj-lt"/>
              </a:rPr>
              <a:t>Analysis means </a:t>
            </a:r>
            <a:r>
              <a:rPr lang="en-CA" dirty="0">
                <a:latin typeface="+mj-lt"/>
              </a:rPr>
              <a:t>understanding and specifying in detail </a:t>
            </a:r>
            <a:r>
              <a:rPr lang="en-CA" b="1" i="1" dirty="0">
                <a:solidFill>
                  <a:srgbClr val="0000FF"/>
                </a:solidFill>
                <a:latin typeface="+mj-lt"/>
              </a:rPr>
              <a:t>what</a:t>
            </a:r>
            <a:r>
              <a:rPr lang="en-CA" dirty="0">
                <a:latin typeface="+mj-lt"/>
              </a:rPr>
              <a:t> an information system should do.</a:t>
            </a:r>
          </a:p>
          <a:p>
            <a:pPr marL="457200" indent="-457200">
              <a:lnSpc>
                <a:spcPct val="90000"/>
              </a:lnSpc>
              <a:spcBef>
                <a:spcPct val="50000"/>
              </a:spcBef>
              <a:buFont typeface="Arial" panose="020B0604020202020204" pitchFamily="34" charset="0"/>
              <a:buChar char="•"/>
            </a:pPr>
            <a:r>
              <a:rPr lang="en-CA" b="1" dirty="0" smtClean="0">
                <a:solidFill>
                  <a:srgbClr val="FF0000"/>
                </a:solidFill>
                <a:latin typeface="+mj-lt"/>
              </a:rPr>
              <a:t>System </a:t>
            </a:r>
            <a:r>
              <a:rPr lang="en-CA" b="1" dirty="0">
                <a:solidFill>
                  <a:srgbClr val="FF0000"/>
                </a:solidFill>
                <a:latin typeface="+mj-lt"/>
              </a:rPr>
              <a:t>Design has to do with </a:t>
            </a:r>
            <a:r>
              <a:rPr lang="en-CA" dirty="0">
                <a:latin typeface="+mj-lt"/>
              </a:rPr>
              <a:t>specifying in detail </a:t>
            </a:r>
            <a:r>
              <a:rPr lang="en-CA" b="1" i="1" dirty="0">
                <a:solidFill>
                  <a:srgbClr val="0000FF"/>
                </a:solidFill>
                <a:latin typeface="+mj-lt"/>
              </a:rPr>
              <a:t>how</a:t>
            </a:r>
            <a:r>
              <a:rPr lang="en-CA" dirty="0">
                <a:latin typeface="+mj-lt"/>
              </a:rPr>
              <a:t> the parts of an information system should be </a:t>
            </a:r>
            <a:r>
              <a:rPr lang="en-CA" dirty="0" smtClean="0">
                <a:latin typeface="+mj-lt"/>
              </a:rPr>
              <a:t>implemented</a:t>
            </a:r>
          </a:p>
          <a:p>
            <a:pPr>
              <a:lnSpc>
                <a:spcPct val="90000"/>
              </a:lnSpc>
              <a:spcBef>
                <a:spcPct val="50000"/>
              </a:spcBef>
            </a:pPr>
            <a:r>
              <a:rPr lang="en-CA" b="1" dirty="0" smtClean="0">
                <a:solidFill>
                  <a:srgbClr val="3333FF"/>
                </a:solidFill>
                <a:latin typeface="+mj-lt"/>
              </a:rPr>
              <a:t>Why is it important?</a:t>
            </a:r>
          </a:p>
          <a:p>
            <a:pPr marL="457200" indent="-457200">
              <a:lnSpc>
                <a:spcPct val="90000"/>
              </a:lnSpc>
              <a:spcBef>
                <a:spcPct val="50000"/>
              </a:spcBef>
              <a:buFont typeface="Arial" panose="020B0604020202020204" pitchFamily="34" charset="0"/>
              <a:buChar char="•"/>
            </a:pPr>
            <a:r>
              <a:rPr lang="en-CA" dirty="0" smtClean="0">
                <a:latin typeface="+mj-lt"/>
              </a:rPr>
              <a:t>Success </a:t>
            </a:r>
            <a:r>
              <a:rPr lang="en-CA" dirty="0">
                <a:latin typeface="+mj-lt"/>
              </a:rPr>
              <a:t>of information systems depends on good </a:t>
            </a:r>
            <a:r>
              <a:rPr lang="en-CA" dirty="0" smtClean="0">
                <a:latin typeface="+mj-lt"/>
              </a:rPr>
              <a:t>S</a:t>
            </a:r>
            <a:r>
              <a:rPr lang="id-ID" dirty="0" smtClean="0">
                <a:latin typeface="+mj-lt"/>
              </a:rPr>
              <a:t>ystem </a:t>
            </a:r>
            <a:r>
              <a:rPr lang="en-CA" dirty="0" smtClean="0">
                <a:latin typeface="+mj-lt"/>
              </a:rPr>
              <a:t>A</a:t>
            </a:r>
            <a:r>
              <a:rPr lang="id-ID" dirty="0" smtClean="0">
                <a:latin typeface="+mj-lt"/>
              </a:rPr>
              <a:t>nalysis and </a:t>
            </a:r>
            <a:r>
              <a:rPr lang="en-CA" dirty="0" smtClean="0">
                <a:latin typeface="+mj-lt"/>
              </a:rPr>
              <a:t>D</a:t>
            </a:r>
            <a:r>
              <a:rPr lang="id-ID" dirty="0" smtClean="0">
                <a:latin typeface="+mj-lt"/>
              </a:rPr>
              <a:t>esign</a:t>
            </a:r>
            <a:endParaRPr lang="en-CA" dirty="0">
              <a:latin typeface="+mj-lt"/>
            </a:endParaRPr>
          </a:p>
          <a:p>
            <a:pPr marL="457200" indent="-457200">
              <a:lnSpc>
                <a:spcPct val="90000"/>
              </a:lnSpc>
              <a:spcBef>
                <a:spcPct val="50000"/>
              </a:spcBef>
              <a:buFont typeface="Arial" panose="020B0604020202020204" pitchFamily="34" charset="0"/>
              <a:buChar char="•"/>
            </a:pPr>
            <a:r>
              <a:rPr lang="en-CA" dirty="0" smtClean="0">
                <a:latin typeface="+mj-lt"/>
              </a:rPr>
              <a:t>Widely </a:t>
            </a:r>
            <a:r>
              <a:rPr lang="en-CA" dirty="0">
                <a:latin typeface="+mj-lt"/>
              </a:rPr>
              <a:t>used in industry - proven techniques</a:t>
            </a:r>
          </a:p>
          <a:p>
            <a:pPr marL="457200" indent="-457200">
              <a:lnSpc>
                <a:spcPct val="90000"/>
              </a:lnSpc>
              <a:spcBef>
                <a:spcPct val="50000"/>
              </a:spcBef>
              <a:buFont typeface="Arial" panose="020B0604020202020204" pitchFamily="34" charset="0"/>
              <a:buChar char="•"/>
            </a:pPr>
            <a:r>
              <a:rPr lang="en-CA" dirty="0" smtClean="0">
                <a:latin typeface="+mj-lt"/>
              </a:rPr>
              <a:t>Part </a:t>
            </a:r>
            <a:r>
              <a:rPr lang="en-CA" dirty="0">
                <a:latin typeface="+mj-lt"/>
              </a:rPr>
              <a:t>of career growth in IT - lots of interesting and well-paying jobs! </a:t>
            </a:r>
          </a:p>
          <a:p>
            <a:pPr marL="457200" indent="-457200">
              <a:lnSpc>
                <a:spcPct val="90000"/>
              </a:lnSpc>
              <a:spcBef>
                <a:spcPct val="50000"/>
              </a:spcBef>
              <a:buFont typeface="Arial" panose="020B0604020202020204" pitchFamily="34" charset="0"/>
              <a:buChar char="•"/>
            </a:pPr>
            <a:r>
              <a:rPr lang="en-CA" dirty="0" smtClean="0">
                <a:latin typeface="+mj-lt"/>
              </a:rPr>
              <a:t>Increasing </a:t>
            </a:r>
            <a:r>
              <a:rPr lang="en-CA" dirty="0">
                <a:latin typeface="+mj-lt"/>
              </a:rPr>
              <a:t>demand for systems analysis skills</a:t>
            </a:r>
          </a:p>
        </p:txBody>
      </p:sp>
    </p:spTree>
    <p:extLst>
      <p:ext uri="{BB962C8B-B14F-4D97-AF65-F5344CB8AC3E}">
        <p14:creationId xmlns:p14="http://schemas.microsoft.com/office/powerpoint/2010/main" val="1916135985"/>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4BA3D056-A89F-4863-868F-27519FB1F439}" type="slidenum">
              <a:rPr lang="en-US"/>
              <a:pPr/>
              <a:t>40</a:t>
            </a:fld>
            <a:endParaRPr lang="en-US"/>
          </a:p>
        </p:txBody>
      </p:sp>
      <p:sp>
        <p:nvSpPr>
          <p:cNvPr id="329730" name="Rectangle 2"/>
          <p:cNvSpPr>
            <a:spLocks noGrp="1" noChangeArrowheads="1"/>
          </p:cNvSpPr>
          <p:nvPr>
            <p:ph type="title"/>
          </p:nvPr>
        </p:nvSpPr>
        <p:spPr>
          <a:xfrm>
            <a:off x="152400" y="228600"/>
            <a:ext cx="8153400" cy="914400"/>
          </a:xfrm>
        </p:spPr>
        <p:txBody>
          <a:bodyPr>
            <a:normAutofit fontScale="90000"/>
          </a:bodyPr>
          <a:lstStyle/>
          <a:p>
            <a:pPr algn="ctr"/>
            <a:r>
              <a:rPr lang="en-US" sz="3600"/>
              <a:t>A Unified Language + A Good Process </a:t>
            </a:r>
            <a:r>
              <a:rPr lang="en-US" sz="2800"/>
              <a:t> + </a:t>
            </a:r>
            <a:r>
              <a:rPr lang="en-US" sz="2800" i="1"/>
              <a:t>A Good Goal, perhaps</a:t>
            </a:r>
          </a:p>
        </p:txBody>
      </p:sp>
      <p:pic>
        <p:nvPicPr>
          <p:cNvPr id="329732"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34188" y="1447800"/>
            <a:ext cx="1693862" cy="54102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329744" name="Picture 1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1000" y="1447800"/>
            <a:ext cx="2057400" cy="14668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329731" name="Picture 3"/>
          <p:cNvPicPr>
            <a:picLocks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2438400" y="2667000"/>
            <a:ext cx="3505200" cy="1954213"/>
          </a:xfrm>
        </p:spPr>
      </p:pic>
      <p:pic>
        <p:nvPicPr>
          <p:cNvPr id="329749" name="Picture 21"/>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377950" y="3200400"/>
            <a:ext cx="644525"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065252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2386C5-C8A3-408C-9929-0ACA0B822B6F}" type="slidenum">
              <a:rPr lang="en-US"/>
              <a:pPr/>
              <a:t>41</a:t>
            </a:fld>
            <a:endParaRPr lang="en-US"/>
          </a:p>
        </p:txBody>
      </p:sp>
      <p:sp>
        <p:nvSpPr>
          <p:cNvPr id="314370" name="Rectangle 2"/>
          <p:cNvSpPr>
            <a:spLocks noGrp="1" noChangeArrowheads="1"/>
          </p:cNvSpPr>
          <p:nvPr>
            <p:ph type="title"/>
          </p:nvPr>
        </p:nvSpPr>
        <p:spPr/>
        <p:txBody>
          <a:bodyPr/>
          <a:lstStyle/>
          <a:p>
            <a:r>
              <a:rPr lang="en-US" sz="3600"/>
              <a:t>Introduction</a:t>
            </a:r>
            <a:r>
              <a:rPr lang="en-US"/>
              <a:t> to OOAD - Summary</a:t>
            </a:r>
          </a:p>
        </p:txBody>
      </p:sp>
      <p:sp>
        <p:nvSpPr>
          <p:cNvPr id="314371"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b="1" i="1"/>
              <a:t>Why</a:t>
            </a:r>
          </a:p>
          <a:p>
            <a:pPr>
              <a:lnSpc>
                <a:spcPct val="80000"/>
              </a:lnSpc>
            </a:pPr>
            <a:r>
              <a:rPr lang="en-US" sz="2000"/>
              <a:t>Once Software Crisis due to Communication and Complexity</a:t>
            </a:r>
          </a:p>
          <a:p>
            <a:pPr>
              <a:lnSpc>
                <a:spcPct val="80000"/>
              </a:lnSpc>
            </a:pPr>
            <a:r>
              <a:rPr lang="en-US" sz="2000"/>
              <a:t>Languages, Concepts, Models</a:t>
            </a:r>
          </a:p>
          <a:p>
            <a:pPr>
              <a:lnSpc>
                <a:spcPct val="80000"/>
              </a:lnSpc>
            </a:pPr>
            <a:r>
              <a:rPr lang="en-US" sz="2000"/>
              <a:t>OO for Conceptual Modeling</a:t>
            </a:r>
          </a:p>
          <a:p>
            <a:pPr>
              <a:lnSpc>
                <a:spcPct val="80000"/>
              </a:lnSpc>
              <a:buFont typeface="Wingdings" panose="05000000000000000000" pitchFamily="2" charset="2"/>
              <a:buNone/>
            </a:pPr>
            <a:endParaRPr lang="en-US" sz="2000"/>
          </a:p>
          <a:p>
            <a:pPr>
              <a:lnSpc>
                <a:spcPct val="80000"/>
              </a:lnSpc>
              <a:buFont typeface="Wingdings" panose="05000000000000000000" pitchFamily="2" charset="2"/>
              <a:buNone/>
            </a:pPr>
            <a:endParaRPr lang="en-US" sz="2000"/>
          </a:p>
          <a:p>
            <a:pPr>
              <a:lnSpc>
                <a:spcPct val="80000"/>
              </a:lnSpc>
              <a:buFont typeface="Wingdings" panose="05000000000000000000" pitchFamily="2" charset="2"/>
              <a:buNone/>
            </a:pPr>
            <a:r>
              <a:rPr lang="en-US" b="1" i="1"/>
              <a:t>What </a:t>
            </a:r>
            <a:endParaRPr lang="en-US"/>
          </a:p>
          <a:p>
            <a:pPr>
              <a:lnSpc>
                <a:spcPct val="80000"/>
              </a:lnSpc>
            </a:pPr>
            <a:r>
              <a:rPr lang="en-US" sz="2000"/>
              <a:t>Fundamental OO Concepts</a:t>
            </a:r>
          </a:p>
          <a:p>
            <a:pPr>
              <a:lnSpc>
                <a:spcPct val="80000"/>
              </a:lnSpc>
            </a:pPr>
            <a:r>
              <a:rPr lang="en-US" sz="2000"/>
              <a:t>A little taste of UML</a:t>
            </a:r>
          </a:p>
          <a:p>
            <a:pPr>
              <a:lnSpc>
                <a:spcPct val="80000"/>
              </a:lnSpc>
              <a:buFont typeface="Wingdings" panose="05000000000000000000" pitchFamily="2" charset="2"/>
              <a:buNone/>
            </a:pPr>
            <a:endParaRPr lang="en-US" sz="2000"/>
          </a:p>
          <a:p>
            <a:pPr>
              <a:lnSpc>
                <a:spcPct val="80000"/>
              </a:lnSpc>
              <a:buFont typeface="Wingdings" panose="05000000000000000000" pitchFamily="2" charset="2"/>
              <a:buNone/>
            </a:pPr>
            <a:r>
              <a:rPr lang="en-US" b="1" i="1"/>
              <a:t>How</a:t>
            </a:r>
            <a:endParaRPr lang="en-US"/>
          </a:p>
          <a:p>
            <a:pPr>
              <a:lnSpc>
                <a:spcPct val="80000"/>
              </a:lnSpc>
            </a:pPr>
            <a:r>
              <a:rPr lang="en-US" sz="2000"/>
              <a:t>OO development processes &amp; (Design) Patterns</a:t>
            </a:r>
          </a:p>
        </p:txBody>
      </p:sp>
    </p:spTree>
    <p:extLst>
      <p:ext uri="{BB962C8B-B14F-4D97-AF65-F5344CB8AC3E}">
        <p14:creationId xmlns:p14="http://schemas.microsoft.com/office/powerpoint/2010/main" val="2762495744"/>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3A2050E2-FE5F-4373-90A0-C0670C17A575}" type="slidenum">
              <a:rPr lang="en-US"/>
              <a:pPr/>
              <a:t>42</a:t>
            </a:fld>
            <a:endParaRPr lang="en-US"/>
          </a:p>
        </p:txBody>
      </p:sp>
      <p:sp>
        <p:nvSpPr>
          <p:cNvPr id="3389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389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38948" name="Rectangle 4"/>
          <p:cNvSpPr>
            <a:spLocks noChangeArrowheads="1"/>
          </p:cNvSpPr>
          <p:nvPr/>
        </p:nvSpPr>
        <p:spPr bwMode="auto">
          <a:xfrm>
            <a:off x="3810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0"/>
              </a:spcBef>
              <a:defRPr sz="4200">
                <a:solidFill>
                  <a:schemeClr val="tx2"/>
                </a:solidFill>
                <a:latin typeface="Arial" panose="020B0604020202020204" pitchFamily="34" charset="0"/>
              </a:defRPr>
            </a:lvl1pPr>
            <a:lvl2pPr>
              <a:spcBef>
                <a:spcPct val="0"/>
              </a:spcBef>
              <a:defRPr sz="4200">
                <a:solidFill>
                  <a:schemeClr val="tx2"/>
                </a:solidFill>
                <a:latin typeface="Arial" panose="020B0604020202020204" pitchFamily="34" charset="0"/>
              </a:defRPr>
            </a:lvl2pPr>
            <a:lvl3pPr>
              <a:spcBef>
                <a:spcPct val="0"/>
              </a:spcBef>
              <a:defRPr sz="4200">
                <a:solidFill>
                  <a:schemeClr val="tx2"/>
                </a:solidFill>
                <a:latin typeface="Arial" panose="020B0604020202020204" pitchFamily="34" charset="0"/>
              </a:defRPr>
            </a:lvl3pPr>
            <a:lvl4pPr>
              <a:spcBef>
                <a:spcPct val="0"/>
              </a:spcBef>
              <a:defRPr sz="4200">
                <a:solidFill>
                  <a:schemeClr val="tx2"/>
                </a:solidFill>
                <a:latin typeface="Arial" panose="020B0604020202020204" pitchFamily="34" charset="0"/>
              </a:defRPr>
            </a:lvl4pPr>
            <a:lvl5pPr>
              <a:spcBef>
                <a:spcPct val="0"/>
              </a:spcBef>
              <a:defRPr sz="4200">
                <a:solidFill>
                  <a:schemeClr val="tx2"/>
                </a:solidFill>
                <a:latin typeface="Arial" panose="020B0604020202020204" pitchFamily="34" charset="0"/>
              </a:defRPr>
            </a:lvl5pPr>
            <a:lvl6pPr marL="457200" fontAlgn="base">
              <a:spcBef>
                <a:spcPct val="0"/>
              </a:spcBef>
              <a:spcAft>
                <a:spcPct val="0"/>
              </a:spcAft>
              <a:defRPr sz="4200">
                <a:solidFill>
                  <a:schemeClr val="tx2"/>
                </a:solidFill>
                <a:latin typeface="Arial" panose="020B0604020202020204" pitchFamily="34" charset="0"/>
              </a:defRPr>
            </a:lvl6pPr>
            <a:lvl7pPr marL="914400" fontAlgn="base">
              <a:spcBef>
                <a:spcPct val="0"/>
              </a:spcBef>
              <a:spcAft>
                <a:spcPct val="0"/>
              </a:spcAft>
              <a:defRPr sz="4200">
                <a:solidFill>
                  <a:schemeClr val="tx2"/>
                </a:solidFill>
                <a:latin typeface="Arial" panose="020B0604020202020204" pitchFamily="34" charset="0"/>
              </a:defRPr>
            </a:lvl7pPr>
            <a:lvl8pPr marL="1371600" fontAlgn="base">
              <a:spcBef>
                <a:spcPct val="0"/>
              </a:spcBef>
              <a:spcAft>
                <a:spcPct val="0"/>
              </a:spcAft>
              <a:defRPr sz="4200">
                <a:solidFill>
                  <a:schemeClr val="tx2"/>
                </a:solidFill>
                <a:latin typeface="Arial" panose="020B0604020202020204" pitchFamily="34" charset="0"/>
              </a:defRPr>
            </a:lvl8pPr>
            <a:lvl9pPr marL="1828800" fontAlgn="base">
              <a:spcBef>
                <a:spcPct val="0"/>
              </a:spcBef>
              <a:spcAft>
                <a:spcPct val="0"/>
              </a:spcAft>
              <a:defRPr sz="4200">
                <a:solidFill>
                  <a:schemeClr val="tx2"/>
                </a:solidFill>
                <a:latin typeface="Arial" panose="020B0604020202020204" pitchFamily="34" charset="0"/>
              </a:defRPr>
            </a:lvl9pPr>
          </a:lstStyle>
          <a:p>
            <a:r>
              <a:rPr lang="en-US" sz="3200"/>
              <a:t>How to Do OOAD</a:t>
            </a:r>
            <a:r>
              <a:rPr lang="en-US"/>
              <a:t> </a:t>
            </a:r>
            <a:br>
              <a:rPr lang="en-US"/>
            </a:br>
            <a:r>
              <a:rPr lang="en-US" sz="2400"/>
              <a:t>- Historical Perspective</a:t>
            </a:r>
          </a:p>
        </p:txBody>
      </p:sp>
      <p:sp>
        <p:nvSpPr>
          <p:cNvPr id="338949" name="Rectangle 5"/>
          <p:cNvSpPr>
            <a:spLocks noChangeArrowheads="1"/>
          </p:cNvSpPr>
          <p:nvPr/>
        </p:nvSpPr>
        <p:spPr bwMode="auto">
          <a:xfrm>
            <a:off x="762000" y="2133600"/>
            <a:ext cx="2819400" cy="771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2000" b="1"/>
              <a:t>OO Prog. Languages</a:t>
            </a:r>
            <a:br>
              <a:rPr lang="en-US" sz="2000" b="1"/>
            </a:br>
            <a:r>
              <a:rPr lang="en-US"/>
              <a:t> </a:t>
            </a:r>
            <a:r>
              <a:rPr lang="en-US" sz="1800"/>
              <a:t>(Smalltalk, C++)</a:t>
            </a:r>
          </a:p>
        </p:txBody>
      </p:sp>
      <p:grpSp>
        <p:nvGrpSpPr>
          <p:cNvPr id="338950" name="Group 6"/>
          <p:cNvGrpSpPr>
            <a:grpSpLocks/>
          </p:cNvGrpSpPr>
          <p:nvPr/>
        </p:nvGrpSpPr>
        <p:grpSpPr bwMode="auto">
          <a:xfrm>
            <a:off x="3886200" y="2286000"/>
            <a:ext cx="3573463" cy="454025"/>
            <a:chOff x="2068" y="1441"/>
            <a:chExt cx="2779" cy="286"/>
          </a:xfrm>
        </p:grpSpPr>
        <p:sp>
          <p:nvSpPr>
            <p:cNvPr id="338951" name="Rectangle 7"/>
            <p:cNvSpPr>
              <a:spLocks noChangeArrowheads="1"/>
            </p:cNvSpPr>
            <p:nvPr/>
          </p:nvSpPr>
          <p:spPr bwMode="auto">
            <a:xfrm>
              <a:off x="3313" y="1441"/>
              <a:ext cx="153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t>just program!</a:t>
              </a:r>
            </a:p>
          </p:txBody>
        </p:sp>
        <p:sp>
          <p:nvSpPr>
            <p:cNvPr id="338952" name="Line 8"/>
            <p:cNvSpPr>
              <a:spLocks noChangeShapeType="1"/>
            </p:cNvSpPr>
            <p:nvPr/>
          </p:nvSpPr>
          <p:spPr bwMode="auto">
            <a:xfrm>
              <a:off x="2068" y="1584"/>
              <a:ext cx="10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338953" name="Rectangle 9"/>
          <p:cNvSpPr>
            <a:spLocks noChangeArrowheads="1"/>
          </p:cNvSpPr>
          <p:nvPr/>
        </p:nvSpPr>
        <p:spPr bwMode="auto">
          <a:xfrm>
            <a:off x="762000" y="3429000"/>
            <a:ext cx="2819400" cy="771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2000" b="1"/>
              <a:t>OO Design</a:t>
            </a:r>
            <a:br>
              <a:rPr lang="en-US" sz="2000" b="1"/>
            </a:br>
            <a:r>
              <a:rPr lang="en-US"/>
              <a:t> </a:t>
            </a:r>
            <a:r>
              <a:rPr lang="en-US" sz="1800"/>
              <a:t>(Booch)</a:t>
            </a:r>
          </a:p>
        </p:txBody>
      </p:sp>
      <p:grpSp>
        <p:nvGrpSpPr>
          <p:cNvPr id="338954" name="Group 10"/>
          <p:cNvGrpSpPr>
            <a:grpSpLocks/>
          </p:cNvGrpSpPr>
          <p:nvPr/>
        </p:nvGrpSpPr>
        <p:grpSpPr bwMode="auto">
          <a:xfrm>
            <a:off x="3511550" y="3659188"/>
            <a:ext cx="4411663" cy="819150"/>
            <a:chOff x="2212" y="2305"/>
            <a:chExt cx="2779" cy="516"/>
          </a:xfrm>
        </p:grpSpPr>
        <p:sp>
          <p:nvSpPr>
            <p:cNvPr id="338955" name="Rectangle 11"/>
            <p:cNvSpPr>
              <a:spLocks noChangeArrowheads="1"/>
            </p:cNvSpPr>
            <p:nvPr/>
          </p:nvSpPr>
          <p:spPr bwMode="auto">
            <a:xfrm>
              <a:off x="3457" y="2305"/>
              <a:ext cx="153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t>design then     	program</a:t>
              </a:r>
            </a:p>
          </p:txBody>
        </p:sp>
        <p:sp>
          <p:nvSpPr>
            <p:cNvPr id="338956" name="Line 12"/>
            <p:cNvSpPr>
              <a:spLocks noChangeShapeType="1"/>
            </p:cNvSpPr>
            <p:nvPr/>
          </p:nvSpPr>
          <p:spPr bwMode="auto">
            <a:xfrm>
              <a:off x="2212" y="2448"/>
              <a:ext cx="10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338957" name="Rectangle 13"/>
          <p:cNvSpPr>
            <a:spLocks noChangeArrowheads="1"/>
          </p:cNvSpPr>
          <p:nvPr/>
        </p:nvSpPr>
        <p:spPr bwMode="auto">
          <a:xfrm>
            <a:off x="762000" y="4800600"/>
            <a:ext cx="2819400" cy="681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2000" b="1"/>
              <a:t>OO Analysis</a:t>
            </a:r>
            <a:r>
              <a:rPr lang="en-US"/>
              <a:t/>
            </a:r>
            <a:br>
              <a:rPr lang="en-US"/>
            </a:br>
            <a:r>
              <a:rPr lang="en-US" sz="1800"/>
              <a:t>(Rumbaugh, Jacobson)</a:t>
            </a:r>
          </a:p>
        </p:txBody>
      </p:sp>
      <p:sp>
        <p:nvSpPr>
          <p:cNvPr id="338958" name="Rectangle 14"/>
          <p:cNvSpPr>
            <a:spLocks noChangeArrowheads="1"/>
          </p:cNvSpPr>
          <p:nvPr/>
        </p:nvSpPr>
        <p:spPr bwMode="auto">
          <a:xfrm>
            <a:off x="5106988" y="1509713"/>
            <a:ext cx="26416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b="1" i="1" u="sng">
                <a:solidFill>
                  <a:srgbClr val="0000FF"/>
                </a:solidFill>
              </a:rPr>
              <a:t>Process Perspective</a:t>
            </a:r>
          </a:p>
        </p:txBody>
      </p:sp>
      <p:sp>
        <p:nvSpPr>
          <p:cNvPr id="338959" name="Rectangle 15"/>
          <p:cNvSpPr>
            <a:spLocks noChangeArrowheads="1"/>
          </p:cNvSpPr>
          <p:nvPr/>
        </p:nvSpPr>
        <p:spPr bwMode="auto">
          <a:xfrm>
            <a:off x="609600" y="1524000"/>
            <a:ext cx="2170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b="1" i="1" u="sng">
                <a:solidFill>
                  <a:srgbClr val="0000FF"/>
                </a:solidFill>
              </a:rPr>
              <a:t>OO Technology</a:t>
            </a:r>
          </a:p>
        </p:txBody>
      </p:sp>
      <p:sp>
        <p:nvSpPr>
          <p:cNvPr id="338960" name="Line 16"/>
          <p:cNvSpPr>
            <a:spLocks noChangeShapeType="1"/>
          </p:cNvSpPr>
          <p:nvPr/>
        </p:nvSpPr>
        <p:spPr bwMode="auto">
          <a:xfrm flipV="1">
            <a:off x="3581400" y="5095875"/>
            <a:ext cx="1831975" cy="95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38961" name="Line 17"/>
          <p:cNvSpPr>
            <a:spLocks noChangeShapeType="1"/>
          </p:cNvSpPr>
          <p:nvPr/>
        </p:nvSpPr>
        <p:spPr bwMode="auto">
          <a:xfrm>
            <a:off x="533400" y="2057400"/>
            <a:ext cx="0" cy="3581400"/>
          </a:xfrm>
          <a:prstGeom prst="line">
            <a:avLst/>
          </a:prstGeom>
          <a:noFill/>
          <a:ln w="5715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38962" name="Text Box 18"/>
          <p:cNvSpPr txBox="1">
            <a:spLocks noChangeArrowheads="1"/>
          </p:cNvSpPr>
          <p:nvPr/>
        </p:nvSpPr>
        <p:spPr bwMode="auto">
          <a:xfrm>
            <a:off x="5486400" y="4724400"/>
            <a:ext cx="327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Analyze (use case) first,</a:t>
            </a:r>
          </a:p>
          <a:p>
            <a:r>
              <a:rPr lang="en-US"/>
              <a:t>	then design,</a:t>
            </a:r>
          </a:p>
          <a:p>
            <a:r>
              <a:rPr lang="en-US"/>
              <a:t>T	then program</a:t>
            </a:r>
          </a:p>
        </p:txBody>
      </p:sp>
      <p:sp>
        <p:nvSpPr>
          <p:cNvPr id="338963" name="Text Box 19"/>
          <p:cNvSpPr txBox="1">
            <a:spLocks noChangeArrowheads="1"/>
          </p:cNvSpPr>
          <p:nvPr/>
        </p:nvSpPr>
        <p:spPr bwMode="auto">
          <a:xfrm>
            <a:off x="365125" y="5832475"/>
            <a:ext cx="3155950" cy="4572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9900FF"/>
                </a:solidFill>
              </a:rPr>
              <a:t>Where are we heading?</a:t>
            </a:r>
          </a:p>
        </p:txBody>
      </p:sp>
    </p:spTree>
    <p:extLst>
      <p:ext uri="{BB962C8B-B14F-4D97-AF65-F5344CB8AC3E}">
        <p14:creationId xmlns:p14="http://schemas.microsoft.com/office/powerpoint/2010/main" val="88947617"/>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192F91-2DB9-450D-8CAE-5549A80B5D78}" type="slidenum">
              <a:rPr lang="en-US"/>
              <a:pPr/>
              <a:t>43</a:t>
            </a:fld>
            <a:endParaRPr lang="en-US"/>
          </a:p>
        </p:txBody>
      </p:sp>
      <p:sp>
        <p:nvSpPr>
          <p:cNvPr id="339970" name="Rectangle 2"/>
          <p:cNvSpPr>
            <a:spLocks noGrp="1" noChangeArrowheads="1"/>
          </p:cNvSpPr>
          <p:nvPr>
            <p:ph type="title"/>
          </p:nvPr>
        </p:nvSpPr>
        <p:spPr/>
        <p:txBody>
          <a:bodyPr/>
          <a:lstStyle/>
          <a:p>
            <a:r>
              <a:rPr lang="en-US" sz="3200"/>
              <a:t>How to Do OOAD</a:t>
            </a:r>
            <a:r>
              <a:rPr lang="en-US" sz="3800"/>
              <a:t> </a:t>
            </a:r>
            <a:br>
              <a:rPr lang="en-US" sz="3800"/>
            </a:br>
            <a:r>
              <a:rPr lang="en-US" sz="2400"/>
              <a:t>- OO Development Processes</a:t>
            </a:r>
          </a:p>
        </p:txBody>
      </p:sp>
      <p:sp>
        <p:nvSpPr>
          <p:cNvPr id="339971" name="Rectangle 3"/>
          <p:cNvSpPr>
            <a:spLocks noGrp="1" noChangeArrowheads="1"/>
          </p:cNvSpPr>
          <p:nvPr>
            <p:ph type="body" idx="1"/>
          </p:nvPr>
        </p:nvSpPr>
        <p:spPr>
          <a:xfrm>
            <a:off x="533400" y="2743200"/>
            <a:ext cx="7848600" cy="3200400"/>
          </a:xfrm>
        </p:spPr>
        <p:txBody>
          <a:bodyPr/>
          <a:lstStyle/>
          <a:p>
            <a:r>
              <a:rPr lang="en-US" sz="2400"/>
              <a:t>Fusion</a:t>
            </a:r>
          </a:p>
          <a:p>
            <a:pPr lvl="1"/>
            <a:r>
              <a:rPr lang="en-US" sz="2000"/>
              <a:t>Hewlett Packard</a:t>
            </a:r>
          </a:p>
          <a:p>
            <a:r>
              <a:rPr lang="en-US" sz="2400"/>
              <a:t>Recommended Process and Models</a:t>
            </a:r>
          </a:p>
          <a:p>
            <a:pPr lvl="1"/>
            <a:r>
              <a:rPr lang="en-US" sz="2000"/>
              <a:t>ObjectSpace best practices</a:t>
            </a:r>
          </a:p>
          <a:p>
            <a:pPr lvl="1"/>
            <a:r>
              <a:rPr lang="en-US" sz="2000"/>
              <a:t>Larman’s experiences</a:t>
            </a:r>
          </a:p>
          <a:p>
            <a:pPr lvl="1"/>
            <a:r>
              <a:rPr lang="en-US" sz="2000"/>
              <a:t>…</a:t>
            </a:r>
          </a:p>
          <a:p>
            <a:r>
              <a:rPr lang="en-US" sz="2400"/>
              <a:t>The Rational Unified Process (RUP)</a:t>
            </a:r>
          </a:p>
          <a:p>
            <a:pPr lvl="1"/>
            <a:r>
              <a:rPr lang="en-US" sz="2000"/>
              <a:t>Rational; Booch, Jacobson, and Rumbaugh</a:t>
            </a:r>
          </a:p>
        </p:txBody>
      </p:sp>
      <p:sp>
        <p:nvSpPr>
          <p:cNvPr id="339972" name="Text Box 4"/>
          <p:cNvSpPr txBox="1">
            <a:spLocks noChangeArrowheads="1"/>
          </p:cNvSpPr>
          <p:nvPr/>
        </p:nvSpPr>
        <p:spPr bwMode="auto">
          <a:xfrm>
            <a:off x="334963" y="1752600"/>
            <a:ext cx="7704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b="1" i="1">
                <a:latin typeface="Arial" panose="020B0604020202020204" pitchFamily="34" charset="0"/>
              </a:rPr>
              <a:t>Some Popular OOAD Processes (for reference only)</a:t>
            </a:r>
          </a:p>
        </p:txBody>
      </p:sp>
    </p:spTree>
    <p:extLst>
      <p:ext uri="{BB962C8B-B14F-4D97-AF65-F5344CB8AC3E}">
        <p14:creationId xmlns:p14="http://schemas.microsoft.com/office/powerpoint/2010/main" val="134996349"/>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A1193BC-B199-4E3D-A9BE-0A28CF34F1BB}" type="slidenum">
              <a:rPr lang="en-US"/>
              <a:pPr/>
              <a:t>44</a:t>
            </a:fld>
            <a:endParaRPr lang="en-US"/>
          </a:p>
        </p:txBody>
      </p:sp>
      <p:sp>
        <p:nvSpPr>
          <p:cNvPr id="340994" name="Rectangle 2"/>
          <p:cNvSpPr>
            <a:spLocks noGrp="1" noChangeArrowheads="1"/>
          </p:cNvSpPr>
          <p:nvPr>
            <p:ph type="title"/>
          </p:nvPr>
        </p:nvSpPr>
        <p:spPr/>
        <p:txBody>
          <a:bodyPr>
            <a:normAutofit fontScale="90000"/>
          </a:bodyPr>
          <a:lstStyle/>
          <a:p>
            <a:r>
              <a:rPr lang="en-US"/>
              <a:t>How to Do OOAD </a:t>
            </a:r>
            <a:br>
              <a:rPr lang="en-US"/>
            </a:br>
            <a:r>
              <a:rPr lang="en-US" sz="2800"/>
              <a:t>– One Good Way: Use (OO) Design Patterns </a:t>
            </a:r>
          </a:p>
        </p:txBody>
      </p:sp>
      <p:sp>
        <p:nvSpPr>
          <p:cNvPr id="340995" name="Rectangle 3"/>
          <p:cNvSpPr>
            <a:spLocks noGrp="1" noChangeArrowheads="1"/>
          </p:cNvSpPr>
          <p:nvPr>
            <p:ph type="body" idx="1"/>
          </p:nvPr>
        </p:nvSpPr>
        <p:spPr/>
        <p:txBody>
          <a:bodyPr/>
          <a:lstStyle/>
          <a:p>
            <a:pPr>
              <a:buFont typeface="Wingdings" panose="05000000000000000000" pitchFamily="2" charset="2"/>
              <a:buNone/>
            </a:pPr>
            <a:r>
              <a:rPr lang="en-US" sz="2400" b="1" i="1">
                <a:solidFill>
                  <a:srgbClr val="0000FF"/>
                </a:solidFill>
              </a:rPr>
              <a:t>Reusable solutions to typical problems.</a:t>
            </a:r>
          </a:p>
          <a:p>
            <a:pPr>
              <a:buFont typeface="Wingdings" panose="05000000000000000000" pitchFamily="2" charset="2"/>
              <a:buNone/>
            </a:pPr>
            <a:r>
              <a:rPr lang="en-US" sz="1800"/>
              <a:t>“Each design pattern systematically names, explains, and evaluates an important and recurring design in object-oriented systems.”  [Gamma]</a:t>
            </a:r>
          </a:p>
          <a:p>
            <a:endParaRPr lang="en-US" sz="1800"/>
          </a:p>
        </p:txBody>
      </p:sp>
      <p:sp>
        <p:nvSpPr>
          <p:cNvPr id="340996" name="Rectangle 4"/>
          <p:cNvSpPr>
            <a:spLocks noChangeArrowheads="1"/>
          </p:cNvSpPr>
          <p:nvPr/>
        </p:nvSpPr>
        <p:spPr bwMode="auto">
          <a:xfrm>
            <a:off x="533400" y="3352800"/>
            <a:ext cx="7924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r>
              <a:rPr lang="en-US" sz="2400"/>
              <a:t>Name </a:t>
            </a:r>
            <a:r>
              <a:rPr lang="en-US" sz="2000"/>
              <a:t>— </a:t>
            </a:r>
            <a:r>
              <a:rPr lang="en-US" sz="1600"/>
              <a:t>identifies a particular pattern, creating a vocabulary.</a:t>
            </a:r>
          </a:p>
          <a:p>
            <a:r>
              <a:rPr lang="en-US" sz="2400"/>
              <a:t>Problem</a:t>
            </a:r>
            <a:r>
              <a:rPr lang="en-US"/>
              <a:t> </a:t>
            </a:r>
            <a:r>
              <a:rPr lang="en-US" sz="1600"/>
              <a:t>— identifies context when pattern should be applied.</a:t>
            </a:r>
          </a:p>
          <a:p>
            <a:r>
              <a:rPr lang="en-US" sz="2400"/>
              <a:t>Solution</a:t>
            </a:r>
            <a:r>
              <a:rPr lang="en-US"/>
              <a:t> </a:t>
            </a:r>
            <a:r>
              <a:rPr lang="en-US" sz="1600"/>
              <a:t>— an abstract description of a design problem along with a template object design that solves the problem.</a:t>
            </a:r>
          </a:p>
          <a:p>
            <a:r>
              <a:rPr lang="en-US" sz="2400"/>
              <a:t>Consequences</a:t>
            </a:r>
            <a:r>
              <a:rPr lang="en-US"/>
              <a:t> </a:t>
            </a:r>
            <a:r>
              <a:rPr lang="en-US" sz="1600"/>
              <a:t>— results and trade-offs of applying the pattern.</a:t>
            </a:r>
          </a:p>
        </p:txBody>
      </p:sp>
    </p:spTree>
    <p:extLst>
      <p:ext uri="{BB962C8B-B14F-4D97-AF65-F5344CB8AC3E}">
        <p14:creationId xmlns:p14="http://schemas.microsoft.com/office/powerpoint/2010/main" val="2130869567"/>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0DAD02E9-2DD2-41D0-B6CB-53BDC6EF3AAD}" type="slidenum">
              <a:rPr lang="en-US"/>
              <a:pPr/>
              <a:t>45</a:t>
            </a:fld>
            <a:endParaRPr lang="en-US"/>
          </a:p>
        </p:txBody>
      </p:sp>
      <p:sp>
        <p:nvSpPr>
          <p:cNvPr id="342018" name="Oval 2"/>
          <p:cNvSpPr>
            <a:spLocks noChangeArrowheads="1"/>
          </p:cNvSpPr>
          <p:nvPr/>
        </p:nvSpPr>
        <p:spPr bwMode="auto">
          <a:xfrm>
            <a:off x="228600" y="4038600"/>
            <a:ext cx="2057400" cy="1066800"/>
          </a:xfrm>
          <a:prstGeom prst="ellipse">
            <a:avLst/>
          </a:prstGeom>
          <a:solidFill>
            <a:srgbClr val="CCFFFF"/>
          </a:solidFill>
          <a:ln w="9525" algn="ctr">
            <a:solidFill>
              <a:srgbClr val="00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sp>
        <p:nvSpPr>
          <p:cNvPr id="342019" name="Oval 3"/>
          <p:cNvSpPr>
            <a:spLocks noChangeArrowheads="1"/>
          </p:cNvSpPr>
          <p:nvPr/>
        </p:nvSpPr>
        <p:spPr bwMode="auto">
          <a:xfrm>
            <a:off x="762000" y="1600200"/>
            <a:ext cx="3810000" cy="2514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42020" name="Oval 4"/>
          <p:cNvSpPr>
            <a:spLocks noChangeArrowheads="1"/>
          </p:cNvSpPr>
          <p:nvPr/>
        </p:nvSpPr>
        <p:spPr bwMode="auto">
          <a:xfrm>
            <a:off x="3962400" y="1600200"/>
            <a:ext cx="4038600" cy="2514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42021" name="Oval 5"/>
          <p:cNvSpPr>
            <a:spLocks noChangeArrowheads="1"/>
          </p:cNvSpPr>
          <p:nvPr/>
        </p:nvSpPr>
        <p:spPr bwMode="auto">
          <a:xfrm>
            <a:off x="2438400" y="3124200"/>
            <a:ext cx="3886200" cy="2514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d-ID"/>
          </a:p>
        </p:txBody>
      </p:sp>
      <p:sp>
        <p:nvSpPr>
          <p:cNvPr id="342022" name="Text Box 6"/>
          <p:cNvSpPr txBox="1">
            <a:spLocks noChangeArrowheads="1"/>
          </p:cNvSpPr>
          <p:nvPr/>
        </p:nvSpPr>
        <p:spPr bwMode="auto">
          <a:xfrm>
            <a:off x="1524000" y="1752600"/>
            <a:ext cx="25908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9900"/>
                </a:solidFill>
                <a:latin typeface="Arial" panose="020B0604020202020204" pitchFamily="34" charset="0"/>
              </a:rPr>
              <a:t>Knowledge Representation (in A.I.)</a:t>
            </a:r>
          </a:p>
          <a:p>
            <a:r>
              <a:rPr lang="en-US" sz="1400" i="1"/>
              <a:t>Psychological Validity</a:t>
            </a:r>
          </a:p>
          <a:p>
            <a:r>
              <a:rPr lang="en-US" sz="1400" i="1"/>
              <a:t>Philosophical Validity</a:t>
            </a:r>
          </a:p>
          <a:p>
            <a:r>
              <a:rPr lang="en-US" sz="1400" i="1"/>
              <a:t>Computational Validity</a:t>
            </a:r>
          </a:p>
          <a:p>
            <a:endParaRPr lang="en-US" sz="1400" i="1"/>
          </a:p>
        </p:txBody>
      </p:sp>
      <p:sp>
        <p:nvSpPr>
          <p:cNvPr id="342023" name="Text Box 7"/>
          <p:cNvSpPr txBox="1">
            <a:spLocks noChangeArrowheads="1"/>
          </p:cNvSpPr>
          <p:nvPr/>
        </p:nvSpPr>
        <p:spPr bwMode="auto">
          <a:xfrm>
            <a:off x="5715000" y="1676400"/>
            <a:ext cx="23622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9900"/>
                </a:solidFill>
                <a:latin typeface="Arial" panose="020B0604020202020204" pitchFamily="34" charset="0"/>
              </a:rPr>
              <a:t>Databases</a:t>
            </a:r>
          </a:p>
          <a:p>
            <a:r>
              <a:rPr lang="en-US" sz="1200">
                <a:latin typeface="Arial" panose="020B0604020202020204" pitchFamily="34" charset="0"/>
              </a:rPr>
              <a:t>Emphasis in Persistent Data (and now ACID properties)</a:t>
            </a:r>
          </a:p>
          <a:p>
            <a:r>
              <a:rPr lang="en-US" sz="1400" i="1"/>
              <a:t>RelationalDB</a:t>
            </a:r>
          </a:p>
          <a:p>
            <a:r>
              <a:rPr lang="en-US" sz="1400" i="1"/>
              <a:t>Network DB </a:t>
            </a:r>
          </a:p>
          <a:p>
            <a:r>
              <a:rPr lang="en-US" sz="1400" i="1"/>
              <a:t>Hierarchical DB</a:t>
            </a:r>
          </a:p>
          <a:p>
            <a:r>
              <a:rPr lang="en-US" sz="1400" i="1"/>
              <a:t>OODB</a:t>
            </a:r>
          </a:p>
        </p:txBody>
      </p:sp>
      <p:sp>
        <p:nvSpPr>
          <p:cNvPr id="342024" name="Text Box 8"/>
          <p:cNvSpPr txBox="1">
            <a:spLocks noChangeArrowheads="1"/>
          </p:cNvSpPr>
          <p:nvPr/>
        </p:nvSpPr>
        <p:spPr bwMode="auto">
          <a:xfrm>
            <a:off x="3276600" y="4114800"/>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9900"/>
                </a:solidFill>
                <a:latin typeface="Arial" panose="020B0604020202020204" pitchFamily="34" charset="0"/>
              </a:rPr>
              <a:t>Programming Languages</a:t>
            </a:r>
          </a:p>
          <a:p>
            <a:r>
              <a:rPr lang="en-US" sz="1200">
                <a:latin typeface="Arial" panose="020B0604020202020204" pitchFamily="34" charset="0"/>
              </a:rPr>
              <a:t>Emphasis in Efficiency</a:t>
            </a:r>
          </a:p>
          <a:p>
            <a:r>
              <a:rPr lang="en-US" sz="1400" i="1"/>
              <a:t>Simula, SmallTalk, C++, Protel, Java</a:t>
            </a:r>
          </a:p>
        </p:txBody>
      </p:sp>
      <p:sp>
        <p:nvSpPr>
          <p:cNvPr id="342025" name="Text Box 9"/>
          <p:cNvSpPr txBox="1">
            <a:spLocks noChangeArrowheads="1"/>
          </p:cNvSpPr>
          <p:nvPr/>
        </p:nvSpPr>
        <p:spPr bwMode="auto">
          <a:xfrm>
            <a:off x="3962400" y="25146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chemeClr val="folHlink"/>
                </a:solidFill>
              </a:rPr>
              <a:t>ERD</a:t>
            </a:r>
          </a:p>
        </p:txBody>
      </p:sp>
      <p:sp>
        <p:nvSpPr>
          <p:cNvPr id="342026" name="Text Box 10"/>
          <p:cNvSpPr txBox="1">
            <a:spLocks noChangeArrowheads="1"/>
          </p:cNvSpPr>
          <p:nvPr/>
        </p:nvSpPr>
        <p:spPr bwMode="auto">
          <a:xfrm>
            <a:off x="3352800" y="34290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chemeClr val="folHlink"/>
                </a:solidFill>
              </a:rPr>
              <a:t>SDM</a:t>
            </a:r>
          </a:p>
        </p:txBody>
      </p:sp>
      <p:sp>
        <p:nvSpPr>
          <p:cNvPr id="342027" name="Text Box 11"/>
          <p:cNvSpPr txBox="1">
            <a:spLocks noChangeArrowheads="1"/>
          </p:cNvSpPr>
          <p:nvPr/>
        </p:nvSpPr>
        <p:spPr bwMode="auto">
          <a:xfrm>
            <a:off x="4038600" y="31242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rgbClr val="FF0000"/>
                </a:solidFill>
              </a:rPr>
              <a:t>CM</a:t>
            </a:r>
          </a:p>
        </p:txBody>
      </p:sp>
      <p:sp>
        <p:nvSpPr>
          <p:cNvPr id="342028" name="Text Box 12"/>
          <p:cNvSpPr txBox="1">
            <a:spLocks noChangeArrowheads="1"/>
          </p:cNvSpPr>
          <p:nvPr/>
        </p:nvSpPr>
        <p:spPr bwMode="auto">
          <a:xfrm>
            <a:off x="4876800" y="34290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chemeClr val="folHlink"/>
                </a:solidFill>
              </a:rPr>
              <a:t>ADT</a:t>
            </a:r>
          </a:p>
        </p:txBody>
      </p:sp>
      <p:sp>
        <p:nvSpPr>
          <p:cNvPr id="342029" name="Text Box 13"/>
          <p:cNvSpPr txBox="1">
            <a:spLocks noChangeArrowheads="1"/>
          </p:cNvSpPr>
          <p:nvPr/>
        </p:nvSpPr>
        <p:spPr bwMode="auto">
          <a:xfrm>
            <a:off x="6629400" y="4191000"/>
            <a:ext cx="2362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rgbClr val="0000FF"/>
                </a:solidFill>
              </a:rPr>
              <a:t>ERD: Entity Relationship Diagram</a:t>
            </a:r>
          </a:p>
          <a:p>
            <a:r>
              <a:rPr lang="en-US" sz="1200">
                <a:solidFill>
                  <a:srgbClr val="0000FF"/>
                </a:solidFill>
              </a:rPr>
              <a:t>SDM: Semantic Data Model</a:t>
            </a:r>
          </a:p>
          <a:p>
            <a:r>
              <a:rPr lang="en-US" sz="1200">
                <a:solidFill>
                  <a:srgbClr val="0000FF"/>
                </a:solidFill>
              </a:rPr>
              <a:t>ADT: Abstract Data Type</a:t>
            </a:r>
          </a:p>
          <a:p>
            <a:r>
              <a:rPr lang="en-US" sz="1200" b="1">
                <a:solidFill>
                  <a:srgbClr val="FF0000"/>
                </a:solidFill>
              </a:rPr>
              <a:t>CM: Conceptual Model</a:t>
            </a:r>
          </a:p>
        </p:txBody>
      </p:sp>
      <p:sp>
        <p:nvSpPr>
          <p:cNvPr id="342030" name="Rectangle 14"/>
          <p:cNvSpPr>
            <a:spLocks noGrp="1" noChangeArrowheads="1"/>
          </p:cNvSpPr>
          <p:nvPr>
            <p:ph type="title"/>
          </p:nvPr>
        </p:nvSpPr>
        <p:spPr>
          <a:noFill/>
          <a:ln/>
        </p:spPr>
        <p:txBody>
          <a:bodyPr/>
          <a:lstStyle/>
          <a:p>
            <a:r>
              <a:rPr lang="en-US" sz="3200" b="1"/>
              <a:t>Why Object-Oriented</a:t>
            </a:r>
            <a:r>
              <a:rPr lang="en-US" sz="3600" b="1"/>
              <a:t/>
            </a:r>
            <a:br>
              <a:rPr lang="en-US" sz="3600" b="1"/>
            </a:br>
            <a:r>
              <a:rPr lang="en-US" sz="3600" b="1"/>
              <a:t>- </a:t>
            </a:r>
            <a:r>
              <a:rPr lang="en-US" sz="2400" b="1"/>
              <a:t>Who’s Behind Object-Orientation </a:t>
            </a:r>
            <a:r>
              <a:rPr lang="en-US" sz="2400" i="1"/>
              <a:t>w. Diff. Concerns</a:t>
            </a:r>
          </a:p>
        </p:txBody>
      </p:sp>
      <p:sp>
        <p:nvSpPr>
          <p:cNvPr id="342031" name="Text Box 15"/>
          <p:cNvSpPr txBox="1">
            <a:spLocks noChangeArrowheads="1"/>
          </p:cNvSpPr>
          <p:nvPr/>
        </p:nvSpPr>
        <p:spPr bwMode="auto">
          <a:xfrm>
            <a:off x="304800" y="4343400"/>
            <a:ext cx="2057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US" sz="2000" b="1">
                <a:solidFill>
                  <a:srgbClr val="00FF00"/>
                </a:solidFill>
              </a:rPr>
              <a:t>System/Software</a:t>
            </a:r>
          </a:p>
          <a:p>
            <a:pPr>
              <a:lnSpc>
                <a:spcPct val="50000"/>
              </a:lnSpc>
            </a:pPr>
            <a:r>
              <a:rPr lang="en-US" sz="2000" b="1">
                <a:solidFill>
                  <a:srgbClr val="00FF00"/>
                </a:solidFill>
              </a:rPr>
              <a:t>Engineering</a:t>
            </a:r>
          </a:p>
        </p:txBody>
      </p:sp>
      <p:sp>
        <p:nvSpPr>
          <p:cNvPr id="342032" name="Text Box 16"/>
          <p:cNvSpPr txBox="1">
            <a:spLocks noChangeArrowheads="1"/>
          </p:cNvSpPr>
          <p:nvPr/>
        </p:nvSpPr>
        <p:spPr bwMode="auto">
          <a:xfrm>
            <a:off x="838200" y="6248400"/>
            <a:ext cx="7126288" cy="4572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9900FF"/>
                </a:solidFill>
              </a:rPr>
              <a:t>Where does </a:t>
            </a:r>
            <a:r>
              <a:rPr lang="en-US" b="1" i="1">
                <a:solidFill>
                  <a:srgbClr val="9900FF"/>
                </a:solidFill>
              </a:rPr>
              <a:t>Unified</a:t>
            </a:r>
            <a:r>
              <a:rPr lang="en-US">
                <a:solidFill>
                  <a:srgbClr val="9900FF"/>
                </a:solidFill>
              </a:rPr>
              <a:t> Modeling Language come into this?</a:t>
            </a:r>
          </a:p>
        </p:txBody>
      </p:sp>
    </p:spTree>
    <p:extLst>
      <p:ext uri="{BB962C8B-B14F-4D97-AF65-F5344CB8AC3E}">
        <p14:creationId xmlns:p14="http://schemas.microsoft.com/office/powerpoint/2010/main" val="2601743923"/>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550BA4-623C-46B9-A111-05FF44D63FAE}" type="slidenum">
              <a:rPr lang="en-US"/>
              <a:pPr/>
              <a:t>46</a:t>
            </a:fld>
            <a:endParaRPr lang="en-US"/>
          </a:p>
        </p:txBody>
      </p:sp>
      <p:sp>
        <p:nvSpPr>
          <p:cNvPr id="29698" name="Rectangle 2"/>
          <p:cNvSpPr>
            <a:spLocks noGrp="1" noChangeArrowheads="1"/>
          </p:cNvSpPr>
          <p:nvPr>
            <p:ph type="title"/>
          </p:nvPr>
        </p:nvSpPr>
        <p:spPr/>
        <p:txBody>
          <a:bodyPr/>
          <a:lstStyle/>
          <a:p>
            <a:r>
              <a:rPr lang="en-GB"/>
              <a:t>OO Analysis and Design</a:t>
            </a:r>
            <a:endParaRPr lang="en-US"/>
          </a:p>
        </p:txBody>
      </p:sp>
      <p:sp>
        <p:nvSpPr>
          <p:cNvPr id="29699" name="Rectangle 3"/>
          <p:cNvSpPr>
            <a:spLocks noGrp="1" noChangeArrowheads="1"/>
          </p:cNvSpPr>
          <p:nvPr>
            <p:ph type="body" idx="1"/>
          </p:nvPr>
        </p:nvSpPr>
        <p:spPr/>
        <p:txBody>
          <a:bodyPr/>
          <a:lstStyle/>
          <a:p>
            <a:pPr>
              <a:spcBef>
                <a:spcPct val="0"/>
              </a:spcBef>
              <a:buFontTx/>
              <a:buNone/>
            </a:pPr>
            <a:r>
              <a:rPr lang="en-GB" sz="2800"/>
              <a:t>Object-Oriented (OO) development is </a:t>
            </a:r>
            <a:r>
              <a:rPr lang="en-GB" sz="2800" b="1"/>
              <a:t>very different</a:t>
            </a:r>
            <a:r>
              <a:rPr lang="en-GB" sz="2800"/>
              <a:t> from structured development:</a:t>
            </a:r>
          </a:p>
          <a:p>
            <a:pPr>
              <a:spcBef>
                <a:spcPct val="0"/>
              </a:spcBef>
              <a:buFontTx/>
              <a:buNone/>
            </a:pPr>
            <a:endParaRPr lang="en-GB" sz="2800"/>
          </a:p>
          <a:p>
            <a:pPr>
              <a:spcBef>
                <a:spcPct val="0"/>
              </a:spcBef>
            </a:pPr>
            <a:r>
              <a:rPr lang="en-GB" sz="2800"/>
              <a:t>Structured approach focuses on major</a:t>
            </a:r>
            <a:r>
              <a:rPr lang="en-GB" sz="2800" b="1"/>
              <a:t> functions</a:t>
            </a:r>
            <a:r>
              <a:rPr lang="en-GB" sz="2800"/>
              <a:t> within a system and on the </a:t>
            </a:r>
            <a:r>
              <a:rPr lang="en-GB" sz="2800" b="1"/>
              <a:t>data</a:t>
            </a:r>
            <a:r>
              <a:rPr lang="en-GB" sz="2800"/>
              <a:t> used by the functions.</a:t>
            </a:r>
          </a:p>
          <a:p>
            <a:pPr>
              <a:spcBef>
                <a:spcPct val="0"/>
              </a:spcBef>
              <a:buFontTx/>
              <a:buNone/>
            </a:pPr>
            <a:endParaRPr lang="en-GB" sz="2800"/>
          </a:p>
          <a:p>
            <a:pPr>
              <a:spcBef>
                <a:spcPct val="0"/>
              </a:spcBef>
            </a:pPr>
            <a:r>
              <a:rPr lang="en-GB" sz="2800"/>
              <a:t>OO approach focuses on the </a:t>
            </a:r>
            <a:r>
              <a:rPr lang="en-GB" sz="2800" b="1"/>
              <a:t>objects</a:t>
            </a:r>
            <a:r>
              <a:rPr lang="en-GB" sz="2800"/>
              <a:t> in a system and on the relationships between those objects.</a:t>
            </a:r>
            <a:endParaRPr lang="en-US" sz="2800"/>
          </a:p>
        </p:txBody>
      </p:sp>
    </p:spTree>
    <p:extLst>
      <p:ext uri="{BB962C8B-B14F-4D97-AF65-F5344CB8AC3E}">
        <p14:creationId xmlns:p14="http://schemas.microsoft.com/office/powerpoint/2010/main" val="1252572585"/>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0A916A-CAAD-4186-B032-E127F3EF3EFE}" type="slidenum">
              <a:rPr lang="en-US"/>
              <a:pPr/>
              <a:t>47</a:t>
            </a:fld>
            <a:endParaRPr lang="en-US"/>
          </a:p>
        </p:txBody>
      </p:sp>
      <p:sp>
        <p:nvSpPr>
          <p:cNvPr id="30722" name="Rectangle 2"/>
          <p:cNvSpPr>
            <a:spLocks noGrp="1" noChangeArrowheads="1"/>
          </p:cNvSpPr>
          <p:nvPr>
            <p:ph type="title"/>
          </p:nvPr>
        </p:nvSpPr>
        <p:spPr/>
        <p:txBody>
          <a:bodyPr/>
          <a:lstStyle/>
          <a:p>
            <a:endParaRPr lang="id-ID"/>
          </a:p>
        </p:txBody>
      </p:sp>
      <p:sp>
        <p:nvSpPr>
          <p:cNvPr id="30723" name="Rectangle 3"/>
          <p:cNvSpPr>
            <a:spLocks noGrp="1" noChangeArrowheads="1"/>
          </p:cNvSpPr>
          <p:nvPr>
            <p:ph type="body" idx="1"/>
          </p:nvPr>
        </p:nvSpPr>
        <p:spPr/>
        <p:txBody>
          <a:bodyPr/>
          <a:lstStyle/>
          <a:p>
            <a:pPr>
              <a:buFont typeface="Symbol" panose="05050102010706020507" pitchFamily="18" charset="2"/>
              <a:buChar char="·"/>
            </a:pPr>
            <a:r>
              <a:rPr lang="en-GB" sz="2800"/>
              <a:t>Unlike functional decomposition, OO views a complex problem as a meaningful collection of objects that collaborate to achieve some higher level behaviour =&gt; closely </a:t>
            </a:r>
            <a:r>
              <a:rPr lang="en-GB" sz="2800" b="1"/>
              <a:t>mirrors how people view complex problems</a:t>
            </a:r>
            <a:r>
              <a:rPr lang="en-GB" sz="2800"/>
              <a:t> =&gt; using OO should make the job of developing large, complex systems more manageable.</a:t>
            </a:r>
            <a:endParaRPr lang="en-US"/>
          </a:p>
        </p:txBody>
      </p:sp>
    </p:spTree>
    <p:extLst>
      <p:ext uri="{BB962C8B-B14F-4D97-AF65-F5344CB8AC3E}">
        <p14:creationId xmlns:p14="http://schemas.microsoft.com/office/powerpoint/2010/main" val="2214175146"/>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A126A72-36C1-481F-8BE2-CFDBFA13133C}" type="slidenum">
              <a:rPr lang="en-US"/>
              <a:pPr/>
              <a:t>48</a:t>
            </a:fld>
            <a:endParaRPr lang="en-US"/>
          </a:p>
        </p:txBody>
      </p:sp>
      <p:pic>
        <p:nvPicPr>
          <p:cNvPr id="50179" name="Picture 3" descr="C:\Adang\SoftwareEngineeringIanSommervell\Object_Orien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395913" cy="3660775"/>
          </a:xfrm>
          <a:prstGeom prst="rect">
            <a:avLst/>
          </a:prstGeom>
          <a:noFill/>
          <a:extLst>
            <a:ext uri="{909E8E84-426E-40DD-AFC4-6F175D3DCCD1}">
              <a14:hiddenFill xmlns:a14="http://schemas.microsoft.com/office/drawing/2010/main">
                <a:solidFill>
                  <a:srgbClr val="FFFFFF"/>
                </a:solidFill>
              </a14:hiddenFill>
            </a:ext>
          </a:extLst>
        </p:spPr>
      </p:pic>
      <p:sp>
        <p:nvSpPr>
          <p:cNvPr id="50180" name="Rectangle 4"/>
          <p:cNvSpPr>
            <a:spLocks noGrp="1" noChangeArrowheads="1"/>
          </p:cNvSpPr>
          <p:nvPr>
            <p:ph type="title"/>
          </p:nvPr>
        </p:nvSpPr>
        <p:spPr/>
        <p:txBody>
          <a:bodyPr/>
          <a:lstStyle/>
          <a:p>
            <a:r>
              <a:rPr lang="en-US"/>
              <a:t>Object Oriented Model</a:t>
            </a:r>
          </a:p>
        </p:txBody>
      </p:sp>
    </p:spTree>
    <p:extLst>
      <p:ext uri="{BB962C8B-B14F-4D97-AF65-F5344CB8AC3E}">
        <p14:creationId xmlns:p14="http://schemas.microsoft.com/office/powerpoint/2010/main" val="2906193678"/>
      </p:ext>
    </p:extLst>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478AAF2-7D04-43CC-B7AF-91630B06AE37}" type="slidenum">
              <a:rPr lang="en-US"/>
              <a:pPr/>
              <a:t>49</a:t>
            </a:fld>
            <a:endParaRPr lang="en-US"/>
          </a:p>
        </p:txBody>
      </p:sp>
      <p:pic>
        <p:nvPicPr>
          <p:cNvPr id="51203" name="Picture 3" descr="C:\Adang\SoftwareEngineeringIanSommervell\Functional_orien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230813" cy="3494088"/>
          </a:xfrm>
          <a:prstGeom prst="rect">
            <a:avLst/>
          </a:prstGeom>
          <a:noFill/>
          <a:extLst>
            <a:ext uri="{909E8E84-426E-40DD-AFC4-6F175D3DCCD1}">
              <a14:hiddenFill xmlns:a14="http://schemas.microsoft.com/office/drawing/2010/main">
                <a:solidFill>
                  <a:srgbClr val="FFFFFF"/>
                </a:solidFill>
              </a14:hiddenFill>
            </a:ext>
          </a:extLst>
        </p:spPr>
      </p:pic>
      <p:sp>
        <p:nvSpPr>
          <p:cNvPr id="51204" name="Rectangle 4"/>
          <p:cNvSpPr>
            <a:spLocks noGrp="1" noChangeArrowheads="1"/>
          </p:cNvSpPr>
          <p:nvPr>
            <p:ph type="title"/>
          </p:nvPr>
        </p:nvSpPr>
        <p:spPr/>
        <p:txBody>
          <a:bodyPr/>
          <a:lstStyle/>
          <a:p>
            <a:r>
              <a:rPr lang="en-US"/>
              <a:t>Structured Model</a:t>
            </a:r>
          </a:p>
        </p:txBody>
      </p:sp>
    </p:spTree>
    <p:extLst>
      <p:ext uri="{BB962C8B-B14F-4D97-AF65-F5344CB8AC3E}">
        <p14:creationId xmlns:p14="http://schemas.microsoft.com/office/powerpoint/2010/main" val="282734798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D04D27-4E6F-4950-9C06-02F9816B01AA}" type="slidenum">
              <a:rPr lang="en-US"/>
              <a:pPr/>
              <a:t>5</a:t>
            </a:fld>
            <a:endParaRPr lang="en-US"/>
          </a:p>
        </p:txBody>
      </p:sp>
      <p:sp>
        <p:nvSpPr>
          <p:cNvPr id="67586" name="Rectangle 2"/>
          <p:cNvSpPr>
            <a:spLocks noGrp="1" noChangeArrowheads="1"/>
          </p:cNvSpPr>
          <p:nvPr>
            <p:ph type="title"/>
          </p:nvPr>
        </p:nvSpPr>
        <p:spPr/>
        <p:txBody>
          <a:bodyPr/>
          <a:lstStyle/>
          <a:p>
            <a:r>
              <a:rPr lang="en-GB"/>
              <a:t>OO Analysis and Design</a:t>
            </a:r>
            <a:endParaRPr lang="en-US"/>
          </a:p>
        </p:txBody>
      </p:sp>
      <p:sp>
        <p:nvSpPr>
          <p:cNvPr id="67587" name="Rectangle 3"/>
          <p:cNvSpPr>
            <a:spLocks noGrp="1" noChangeArrowheads="1"/>
          </p:cNvSpPr>
          <p:nvPr>
            <p:ph type="body" idx="1"/>
          </p:nvPr>
        </p:nvSpPr>
        <p:spPr/>
        <p:txBody>
          <a:bodyPr/>
          <a:lstStyle/>
          <a:p>
            <a:pPr eaLnBrk="0" hangingPunct="0">
              <a:spcBef>
                <a:spcPct val="0"/>
              </a:spcBef>
              <a:buFontTx/>
              <a:buNone/>
            </a:pPr>
            <a:r>
              <a:rPr lang="en-GB" sz="2400" b="1"/>
              <a:t>OO Analysis</a:t>
            </a:r>
            <a:r>
              <a:rPr lang="en-GB" sz="2400"/>
              <a:t> - examines requirements from the perspective of the classes and objects found in the vocabulary of the problem domain.  In other words, the world (of the system) is modelled in terms of objects and classes.</a:t>
            </a:r>
          </a:p>
          <a:p>
            <a:pPr eaLnBrk="0" hangingPunct="0">
              <a:spcBef>
                <a:spcPct val="0"/>
              </a:spcBef>
              <a:buFontTx/>
              <a:buNone/>
            </a:pPr>
            <a:endParaRPr lang="en-GB" sz="2400"/>
          </a:p>
          <a:p>
            <a:pPr eaLnBrk="0" hangingPunct="0">
              <a:spcBef>
                <a:spcPct val="0"/>
              </a:spcBef>
              <a:buFontTx/>
              <a:buNone/>
            </a:pPr>
            <a:r>
              <a:rPr lang="en-GB" sz="2400" b="1"/>
              <a:t>OO Design</a:t>
            </a:r>
            <a:r>
              <a:rPr lang="en-GB" sz="2400"/>
              <a:t> - OO decomposition and a notation for depicting models of the system under development.  Structures are developed whereby sets of objects collaborate to provide the behaviours that satisfy the requirements of the problem.</a:t>
            </a:r>
          </a:p>
          <a:p>
            <a:endParaRPr lang="en-US"/>
          </a:p>
        </p:txBody>
      </p:sp>
    </p:spTree>
    <p:extLst>
      <p:ext uri="{BB962C8B-B14F-4D97-AF65-F5344CB8AC3E}">
        <p14:creationId xmlns:p14="http://schemas.microsoft.com/office/powerpoint/2010/main" val="781191399"/>
      </p:ext>
    </p:extLst>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05FAA498-E15E-4E21-8626-167F63ED46D2}" type="slidenum">
              <a:rPr lang="en-US"/>
              <a:pPr/>
              <a:t>50</a:t>
            </a:fld>
            <a:endParaRPr lang="en-US"/>
          </a:p>
        </p:txBody>
      </p:sp>
      <p:sp>
        <p:nvSpPr>
          <p:cNvPr id="65538" name="Rectangle 2"/>
          <p:cNvSpPr>
            <a:spLocks noGrp="1" noChangeArrowheads="1"/>
          </p:cNvSpPr>
          <p:nvPr>
            <p:ph type="title"/>
          </p:nvPr>
        </p:nvSpPr>
        <p:spPr>
          <a:xfrm>
            <a:off x="685800" y="-152400"/>
            <a:ext cx="7772400" cy="1143000"/>
          </a:xfrm>
        </p:spPr>
        <p:txBody>
          <a:bodyPr/>
          <a:lstStyle/>
          <a:p>
            <a:r>
              <a:rPr lang="en-GB"/>
              <a:t>Comparison</a:t>
            </a:r>
            <a:endParaRPr lang="en-US"/>
          </a:p>
        </p:txBody>
      </p:sp>
      <p:sp>
        <p:nvSpPr>
          <p:cNvPr id="65540" name="Text Box 4"/>
          <p:cNvSpPr txBox="1">
            <a:spLocks noChangeArrowheads="1"/>
          </p:cNvSpPr>
          <p:nvPr/>
        </p:nvSpPr>
        <p:spPr bwMode="auto">
          <a:xfrm>
            <a:off x="76200" y="923925"/>
            <a:ext cx="4191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b="1" u="sng"/>
              <a:t>OO:</a:t>
            </a:r>
            <a:endParaRPr lang="en-GB"/>
          </a:p>
          <a:p>
            <a:pPr eaLnBrk="0" hangingPunct="0"/>
            <a:r>
              <a:rPr lang="en-GB"/>
              <a:t>Systems </a:t>
            </a:r>
            <a:r>
              <a:rPr lang="en-GB" b="1"/>
              <a:t>decomposed into collections of data objects</a:t>
            </a:r>
            <a:r>
              <a:rPr lang="en-GB"/>
              <a:t>; </a:t>
            </a:r>
          </a:p>
          <a:p>
            <a:pPr eaLnBrk="0" hangingPunct="0"/>
            <a:r>
              <a:rPr lang="en-GB"/>
              <a:t>function + data in one place =&gt;</a:t>
            </a:r>
          </a:p>
          <a:p>
            <a:pPr eaLnBrk="0" hangingPunct="0">
              <a:buFontTx/>
              <a:buChar char="•"/>
            </a:pPr>
            <a:r>
              <a:rPr lang="en-GB"/>
              <a:t>  System components more </a:t>
            </a:r>
          </a:p>
          <a:p>
            <a:pPr eaLnBrk="0" hangingPunct="0"/>
            <a:r>
              <a:rPr lang="en-GB"/>
              <a:t>    </a:t>
            </a:r>
            <a:r>
              <a:rPr lang="en-GB" u="sng"/>
              <a:t>independent</a:t>
            </a:r>
            <a:r>
              <a:rPr lang="en-GB"/>
              <a:t> =&gt; more resilient </a:t>
            </a:r>
          </a:p>
          <a:p>
            <a:pPr eaLnBrk="0" hangingPunct="0"/>
            <a:r>
              <a:rPr lang="en-GB"/>
              <a:t>    to requirements and </a:t>
            </a:r>
          </a:p>
          <a:p>
            <a:pPr eaLnBrk="0" hangingPunct="0"/>
            <a:r>
              <a:rPr lang="en-GB"/>
              <a:t>    maintenance changes.</a:t>
            </a:r>
          </a:p>
          <a:p>
            <a:pPr eaLnBrk="0" hangingPunct="0">
              <a:buFontTx/>
              <a:buChar char="•"/>
            </a:pPr>
            <a:r>
              <a:rPr lang="en-GB"/>
              <a:t>  </a:t>
            </a:r>
            <a:r>
              <a:rPr lang="en-GB" u="sng"/>
              <a:t>Inheritance and polymorphism</a:t>
            </a:r>
            <a:r>
              <a:rPr lang="en-GB"/>
              <a:t> </a:t>
            </a:r>
          </a:p>
          <a:p>
            <a:pPr eaLnBrk="0" hangingPunct="0"/>
            <a:r>
              <a:rPr lang="en-GB"/>
              <a:t>    are possible =&gt; reuse, </a:t>
            </a:r>
          </a:p>
          <a:p>
            <a:pPr eaLnBrk="0" hangingPunct="0"/>
            <a:r>
              <a:rPr lang="en-GB"/>
              <a:t>    extension, and tailoring of </a:t>
            </a:r>
          </a:p>
          <a:p>
            <a:pPr eaLnBrk="0" hangingPunct="0"/>
            <a:r>
              <a:rPr lang="en-GB"/>
              <a:t>    software/designs is possible.</a:t>
            </a:r>
          </a:p>
          <a:p>
            <a:pPr eaLnBrk="0" hangingPunct="0">
              <a:buFontTx/>
              <a:buChar char="•"/>
            </a:pPr>
            <a:r>
              <a:rPr lang="en-GB"/>
              <a:t>  Closely mirrors how humans </a:t>
            </a:r>
          </a:p>
          <a:p>
            <a:pPr eaLnBrk="0" hangingPunct="0"/>
            <a:r>
              <a:rPr lang="en-GB"/>
              <a:t>    decompose and solve </a:t>
            </a:r>
          </a:p>
          <a:p>
            <a:pPr eaLnBrk="0" hangingPunct="0"/>
            <a:r>
              <a:rPr lang="en-GB"/>
              <a:t>    complex.</a:t>
            </a:r>
          </a:p>
        </p:txBody>
      </p:sp>
      <p:sp>
        <p:nvSpPr>
          <p:cNvPr id="65541" name="Text Box 5"/>
          <p:cNvSpPr txBox="1">
            <a:spLocks noChangeArrowheads="1"/>
          </p:cNvSpPr>
          <p:nvPr/>
        </p:nvSpPr>
        <p:spPr bwMode="auto">
          <a:xfrm>
            <a:off x="4800600" y="923925"/>
            <a:ext cx="4191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b="1" u="sng"/>
              <a:t>Structured:</a:t>
            </a:r>
            <a:endParaRPr lang="en-GB"/>
          </a:p>
          <a:p>
            <a:pPr eaLnBrk="0" hangingPunct="0"/>
            <a:r>
              <a:rPr lang="en-GB"/>
              <a:t>Systems </a:t>
            </a:r>
            <a:r>
              <a:rPr lang="en-GB" b="1"/>
              <a:t>decomposed into functions</a:t>
            </a:r>
            <a:r>
              <a:rPr lang="en-GB"/>
              <a:t>; functions and data modelled separately =&gt;</a:t>
            </a:r>
          </a:p>
          <a:p>
            <a:pPr eaLnBrk="0" hangingPunct="0">
              <a:buFontTx/>
              <a:buChar char="•"/>
            </a:pPr>
            <a:r>
              <a:rPr lang="en-GB"/>
              <a:t>  System components are more </a:t>
            </a:r>
          </a:p>
          <a:p>
            <a:pPr eaLnBrk="0" hangingPunct="0"/>
            <a:r>
              <a:rPr lang="en-GB"/>
              <a:t>    </a:t>
            </a:r>
            <a:r>
              <a:rPr lang="en-GB" u="sng"/>
              <a:t>dependent</a:t>
            </a:r>
            <a:r>
              <a:rPr lang="en-GB"/>
              <a:t> on each other =&gt; </a:t>
            </a:r>
          </a:p>
          <a:p>
            <a:pPr eaLnBrk="0" hangingPunct="0"/>
            <a:r>
              <a:rPr lang="en-GB"/>
              <a:t>    requirements and </a:t>
            </a:r>
          </a:p>
          <a:p>
            <a:pPr eaLnBrk="0" hangingPunct="0"/>
            <a:r>
              <a:rPr lang="en-GB"/>
              <a:t>    maintenance changes more </a:t>
            </a:r>
          </a:p>
          <a:p>
            <a:pPr eaLnBrk="0" hangingPunct="0"/>
            <a:r>
              <a:rPr lang="en-GB"/>
              <a:t>    difficult</a:t>
            </a:r>
          </a:p>
          <a:p>
            <a:pPr eaLnBrk="0" hangingPunct="0">
              <a:buFontTx/>
              <a:buChar char="•"/>
            </a:pPr>
            <a:r>
              <a:rPr lang="en-GB"/>
              <a:t>  </a:t>
            </a:r>
            <a:r>
              <a:rPr lang="en-GB" u="sng"/>
              <a:t>Inheritance and polymorphism</a:t>
            </a:r>
            <a:r>
              <a:rPr lang="en-GB"/>
              <a:t> </a:t>
            </a:r>
          </a:p>
          <a:p>
            <a:pPr eaLnBrk="0" hangingPunct="0"/>
            <a:r>
              <a:rPr lang="en-GB"/>
              <a:t>    not possible =&gt; limited reuse </a:t>
            </a:r>
          </a:p>
          <a:p>
            <a:pPr eaLnBrk="0" hangingPunct="0"/>
            <a:r>
              <a:rPr lang="en-GB"/>
              <a:t>    possible.</a:t>
            </a:r>
          </a:p>
          <a:p>
            <a:pPr eaLnBrk="0" hangingPunct="0">
              <a:buFontTx/>
              <a:buChar char="•"/>
            </a:pPr>
            <a:r>
              <a:rPr lang="en-GB"/>
              <a:t>  System components </a:t>
            </a:r>
            <a:r>
              <a:rPr lang="en-GB" u="sng"/>
              <a:t>do not </a:t>
            </a:r>
          </a:p>
          <a:p>
            <a:pPr eaLnBrk="0" hangingPunct="0"/>
            <a:r>
              <a:rPr lang="en-GB"/>
              <a:t>    </a:t>
            </a:r>
            <a:r>
              <a:rPr lang="en-GB" u="sng"/>
              <a:t>map</a:t>
            </a:r>
            <a:r>
              <a:rPr lang="en-GB"/>
              <a:t> closely to real-world </a:t>
            </a:r>
          </a:p>
          <a:p>
            <a:pPr eaLnBrk="0" hangingPunct="0"/>
            <a:r>
              <a:rPr lang="en-GB"/>
              <a:t>    entities =&gt; difficult to manage </a:t>
            </a:r>
          </a:p>
          <a:p>
            <a:pPr eaLnBrk="0" hangingPunct="0"/>
            <a:r>
              <a:rPr lang="en-GB"/>
              <a:t>    complexity.</a:t>
            </a:r>
          </a:p>
        </p:txBody>
      </p:sp>
    </p:spTree>
    <p:extLst>
      <p:ext uri="{BB962C8B-B14F-4D97-AF65-F5344CB8AC3E}">
        <p14:creationId xmlns:p14="http://schemas.microsoft.com/office/powerpoint/2010/main" val="287669702"/>
      </p:ext>
    </p:extLst>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A16EB950-1504-4065-A558-1703AE9FE1DA}" type="slidenum">
              <a:rPr lang="en-US"/>
              <a:pPr/>
              <a:t>51</a:t>
            </a:fld>
            <a:endParaRPr lang="en-US"/>
          </a:p>
        </p:txBody>
      </p:sp>
      <p:sp>
        <p:nvSpPr>
          <p:cNvPr id="64514" name="Rectangle 2"/>
          <p:cNvSpPr>
            <a:spLocks noGrp="1" noChangeArrowheads="1"/>
          </p:cNvSpPr>
          <p:nvPr>
            <p:ph type="title"/>
          </p:nvPr>
        </p:nvSpPr>
        <p:spPr>
          <a:xfrm>
            <a:off x="685800" y="76200"/>
            <a:ext cx="7772400" cy="1143000"/>
          </a:xfrm>
        </p:spPr>
        <p:txBody>
          <a:bodyPr/>
          <a:lstStyle/>
          <a:p>
            <a:r>
              <a:rPr lang="en-GB"/>
              <a:t>Comparison</a:t>
            </a:r>
            <a:endParaRPr lang="en-US"/>
          </a:p>
        </p:txBody>
      </p:sp>
      <p:sp>
        <p:nvSpPr>
          <p:cNvPr id="64516" name="Text Box 4"/>
          <p:cNvSpPr txBox="1">
            <a:spLocks noChangeArrowheads="1"/>
          </p:cNvSpPr>
          <p:nvPr/>
        </p:nvSpPr>
        <p:spPr bwMode="auto">
          <a:xfrm>
            <a:off x="228600" y="1060450"/>
            <a:ext cx="4191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b="1" u="sng"/>
              <a:t>OO:</a:t>
            </a:r>
            <a:endParaRPr lang="en-GB"/>
          </a:p>
          <a:p>
            <a:pPr eaLnBrk="0" hangingPunct="0"/>
            <a:r>
              <a:rPr lang="en-GB"/>
              <a:t>Process allows for </a:t>
            </a:r>
            <a:r>
              <a:rPr lang="en-GB" b="1"/>
              <a:t>iterative</a:t>
            </a:r>
            <a:r>
              <a:rPr lang="en-GB"/>
              <a:t> and </a:t>
            </a:r>
            <a:r>
              <a:rPr lang="en-GB" b="1"/>
              <a:t>incremental</a:t>
            </a:r>
            <a:r>
              <a:rPr lang="en-GB"/>
              <a:t> development =&gt;</a:t>
            </a:r>
          </a:p>
          <a:p>
            <a:pPr eaLnBrk="0" hangingPunct="0">
              <a:buFontTx/>
              <a:buChar char="•"/>
            </a:pPr>
            <a:r>
              <a:rPr lang="en-GB"/>
              <a:t>  Integration of programs is </a:t>
            </a:r>
          </a:p>
          <a:p>
            <a:pPr eaLnBrk="0" hangingPunct="0"/>
            <a:r>
              <a:rPr lang="en-GB"/>
              <a:t>    series of incremental </a:t>
            </a:r>
          </a:p>
          <a:p>
            <a:pPr eaLnBrk="0" hangingPunct="0"/>
            <a:r>
              <a:rPr lang="en-GB"/>
              <a:t>    prototypes.</a:t>
            </a:r>
          </a:p>
          <a:p>
            <a:pPr eaLnBrk="0" hangingPunct="0">
              <a:buFontTx/>
              <a:buChar char="•"/>
            </a:pPr>
            <a:r>
              <a:rPr lang="en-GB"/>
              <a:t>  Users and developers get </a:t>
            </a:r>
          </a:p>
          <a:p>
            <a:pPr eaLnBrk="0" hangingPunct="0"/>
            <a:r>
              <a:rPr lang="en-GB"/>
              <a:t>    important feedback    </a:t>
            </a:r>
          </a:p>
          <a:p>
            <a:pPr eaLnBrk="0" hangingPunct="0"/>
            <a:r>
              <a:rPr lang="en-GB"/>
              <a:t>    throughout development.</a:t>
            </a:r>
          </a:p>
          <a:p>
            <a:pPr eaLnBrk="0" hangingPunct="0">
              <a:buFontTx/>
              <a:buChar char="•"/>
            </a:pPr>
            <a:r>
              <a:rPr lang="en-GB"/>
              <a:t>  Testing resources distributed </a:t>
            </a:r>
          </a:p>
          <a:p>
            <a:pPr eaLnBrk="0" hangingPunct="0"/>
            <a:r>
              <a:rPr lang="en-GB"/>
              <a:t>    more evenly.</a:t>
            </a:r>
          </a:p>
          <a:p>
            <a:pPr eaLnBrk="0" hangingPunct="0">
              <a:buFontTx/>
              <a:buChar char="•"/>
            </a:pPr>
            <a:r>
              <a:rPr lang="en-GB"/>
              <a:t>  If time is short, coding and </a:t>
            </a:r>
          </a:p>
          <a:p>
            <a:pPr eaLnBrk="0" hangingPunct="0"/>
            <a:r>
              <a:rPr lang="en-GB"/>
              <a:t>    testing can begin before the </a:t>
            </a:r>
          </a:p>
          <a:p>
            <a:pPr eaLnBrk="0" hangingPunct="0"/>
            <a:r>
              <a:rPr lang="en-GB"/>
              <a:t>    design is finished.</a:t>
            </a:r>
          </a:p>
        </p:txBody>
      </p:sp>
      <p:sp>
        <p:nvSpPr>
          <p:cNvPr id="64517" name="Text Box 5"/>
          <p:cNvSpPr txBox="1">
            <a:spLocks noChangeArrowheads="1"/>
          </p:cNvSpPr>
          <p:nvPr/>
        </p:nvSpPr>
        <p:spPr bwMode="auto">
          <a:xfrm>
            <a:off x="4876800" y="1060450"/>
            <a:ext cx="4267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b="1" u="sng"/>
              <a:t>Structured:</a:t>
            </a:r>
            <a:endParaRPr lang="en-GB"/>
          </a:p>
          <a:p>
            <a:pPr eaLnBrk="0" hangingPunct="0"/>
            <a:r>
              <a:rPr lang="en-GB"/>
              <a:t>Process </a:t>
            </a:r>
            <a:r>
              <a:rPr lang="en-GB" b="1"/>
              <a:t>less flexible</a:t>
            </a:r>
            <a:r>
              <a:rPr lang="en-GB"/>
              <a:t> and largely </a:t>
            </a:r>
            <a:r>
              <a:rPr lang="en-GB" b="1"/>
              <a:t>linear</a:t>
            </a:r>
            <a:r>
              <a:rPr lang="en-GB"/>
              <a:t> =&gt;</a:t>
            </a:r>
          </a:p>
          <a:p>
            <a:pPr eaLnBrk="0" hangingPunct="0">
              <a:buFontTx/>
              <a:buChar char="•"/>
            </a:pPr>
            <a:r>
              <a:rPr lang="en-GB"/>
              <a:t>  Integration of programs is ‘big </a:t>
            </a:r>
          </a:p>
          <a:p>
            <a:pPr eaLnBrk="0" hangingPunct="0"/>
            <a:r>
              <a:rPr lang="en-GB"/>
              <a:t>    bang’ effect.</a:t>
            </a:r>
          </a:p>
          <a:p>
            <a:pPr eaLnBrk="0" hangingPunct="0">
              <a:buFontTx/>
              <a:buChar char="•"/>
            </a:pPr>
            <a:r>
              <a:rPr lang="en-GB"/>
              <a:t>  Users or developers provided </a:t>
            </a:r>
          </a:p>
          <a:p>
            <a:pPr eaLnBrk="0" hangingPunct="0"/>
            <a:r>
              <a:rPr lang="en-GB"/>
              <a:t>    with little or no feedback; see </a:t>
            </a:r>
          </a:p>
          <a:p>
            <a:pPr eaLnBrk="0" hangingPunct="0"/>
            <a:r>
              <a:rPr lang="en-GB"/>
              <a:t>    system only when it has been </a:t>
            </a:r>
          </a:p>
          <a:p>
            <a:pPr eaLnBrk="0" hangingPunct="0"/>
            <a:r>
              <a:rPr lang="en-GB"/>
              <a:t>    completed.</a:t>
            </a:r>
          </a:p>
          <a:p>
            <a:pPr eaLnBrk="0" hangingPunct="0">
              <a:buFontTx/>
              <a:buChar char="•"/>
            </a:pPr>
            <a:r>
              <a:rPr lang="en-GB"/>
              <a:t>  Testing resources are </a:t>
            </a:r>
          </a:p>
          <a:p>
            <a:pPr eaLnBrk="0" hangingPunct="0"/>
            <a:r>
              <a:rPr lang="en-GB"/>
              <a:t>    concentrated in the </a:t>
            </a:r>
          </a:p>
          <a:p>
            <a:pPr eaLnBrk="0" hangingPunct="0"/>
            <a:r>
              <a:rPr lang="en-GB"/>
              <a:t>    implementation stage only.</a:t>
            </a:r>
          </a:p>
          <a:p>
            <a:pPr eaLnBrk="0" hangingPunct="0">
              <a:buFontTx/>
              <a:buChar char="•"/>
            </a:pPr>
            <a:r>
              <a:rPr lang="en-GB"/>
              <a:t>  Coding and testing cannot </a:t>
            </a:r>
          </a:p>
          <a:p>
            <a:pPr eaLnBrk="0" hangingPunct="0"/>
            <a:r>
              <a:rPr lang="en-GB"/>
              <a:t>    begin until all previous stages </a:t>
            </a:r>
          </a:p>
          <a:p>
            <a:pPr eaLnBrk="0" hangingPunct="0"/>
            <a:r>
              <a:rPr lang="en-GB"/>
              <a:t>    are complete.</a:t>
            </a:r>
          </a:p>
        </p:txBody>
      </p:sp>
    </p:spTree>
    <p:extLst>
      <p:ext uri="{BB962C8B-B14F-4D97-AF65-F5344CB8AC3E}">
        <p14:creationId xmlns:p14="http://schemas.microsoft.com/office/powerpoint/2010/main" val="4050938369"/>
      </p:ext>
    </p:extLst>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3DEC98-D9A6-4376-8681-191FA3A1BEB5}" type="slidenum">
              <a:rPr lang="en-US"/>
              <a:pPr/>
              <a:t>52</a:t>
            </a:fld>
            <a:endParaRPr lang="en-US"/>
          </a:p>
        </p:txBody>
      </p:sp>
      <p:sp>
        <p:nvSpPr>
          <p:cNvPr id="343042" name="Rectangle 2"/>
          <p:cNvSpPr>
            <a:spLocks noGrp="1" noChangeArrowheads="1"/>
          </p:cNvSpPr>
          <p:nvPr>
            <p:ph type="title"/>
          </p:nvPr>
        </p:nvSpPr>
        <p:spPr/>
        <p:txBody>
          <a:bodyPr/>
          <a:lstStyle/>
          <a:p>
            <a:r>
              <a:rPr lang="en-US" sz="3800"/>
              <a:t>Why Object-Oriented </a:t>
            </a:r>
            <a:br>
              <a:rPr lang="en-US" sz="3800"/>
            </a:br>
            <a:r>
              <a:rPr lang="en-US" sz="2400"/>
              <a:t>– A New Paradigm with Evolving Object Orientation</a:t>
            </a:r>
          </a:p>
        </p:txBody>
      </p:sp>
      <p:sp>
        <p:nvSpPr>
          <p:cNvPr id="343043" name="Rectangle 3"/>
          <p:cNvSpPr>
            <a:spLocks noChangeArrowheads="1"/>
          </p:cNvSpPr>
          <p:nvPr>
            <p:ph type="body" idx="1"/>
          </p:nvPr>
        </p:nvSpPr>
        <p:spPr>
          <a:xfrm>
            <a:off x="609600" y="1600200"/>
            <a:ext cx="7620000" cy="4343400"/>
          </a:xfrm>
          <a:noFill/>
          <a:ln/>
        </p:spPr>
        <p:txBody>
          <a:bodyPr/>
          <a:lstStyle/>
          <a:p>
            <a:pPr>
              <a:lnSpc>
                <a:spcPct val="90000"/>
              </a:lnSpc>
            </a:pPr>
            <a:r>
              <a:rPr lang="en-US" sz="2400"/>
              <a:t>OOP: Object-Oriented Programming</a:t>
            </a:r>
          </a:p>
          <a:p>
            <a:pPr lvl="1">
              <a:lnSpc>
                <a:spcPct val="90000"/>
              </a:lnSpc>
            </a:pPr>
            <a:r>
              <a:rPr lang="en-US" sz="1800"/>
              <a:t>Simula (1967), Smalltalk (70’s), C++ (mid 80’s), Eiffel, Ada95, Turing, …</a:t>
            </a:r>
          </a:p>
          <a:p>
            <a:pPr>
              <a:lnSpc>
                <a:spcPct val="90000"/>
              </a:lnSpc>
            </a:pPr>
            <a:r>
              <a:rPr lang="en-US" sz="2400"/>
              <a:t>OOD: Object-Oriented Design</a:t>
            </a:r>
          </a:p>
          <a:p>
            <a:pPr lvl="1">
              <a:lnSpc>
                <a:spcPct val="90000"/>
              </a:lnSpc>
            </a:pPr>
            <a:r>
              <a:rPr lang="en-US" sz="1800"/>
              <a:t>Taxis (1976), Adaplex, …, Grady Booch (1980)</a:t>
            </a:r>
          </a:p>
          <a:p>
            <a:pPr>
              <a:lnSpc>
                <a:spcPct val="90000"/>
              </a:lnSpc>
            </a:pPr>
            <a:r>
              <a:rPr lang="en-US" sz="2400"/>
              <a:t>OOA: Object-Oriented Requirements</a:t>
            </a:r>
          </a:p>
          <a:p>
            <a:pPr lvl="1">
              <a:lnSpc>
                <a:spcPct val="90000"/>
              </a:lnSpc>
            </a:pPr>
            <a:r>
              <a:rPr lang="en-US" sz="1800"/>
              <a:t>RML  (1981), James Rumbaugh (late 80’s)</a:t>
            </a:r>
          </a:p>
          <a:p>
            <a:pPr>
              <a:lnSpc>
                <a:spcPct val="90000"/>
              </a:lnSpc>
            </a:pPr>
            <a:r>
              <a:rPr lang="en-US" sz="2400"/>
              <a:t>OO-Databases (OODBs): </a:t>
            </a:r>
            <a:r>
              <a:rPr lang="en-US" sz="2000"/>
              <a:t>1980-90’s</a:t>
            </a:r>
          </a:p>
          <a:p>
            <a:pPr>
              <a:lnSpc>
                <a:spcPct val="90000"/>
              </a:lnSpc>
            </a:pPr>
            <a:r>
              <a:rPr lang="en-US" sz="2400"/>
              <a:t>OLE/DCOM, VisualBasic, CORBA, Java:</a:t>
            </a:r>
            <a:r>
              <a:rPr lang="en-US" sz="2400" b="1"/>
              <a:t> </a:t>
            </a:r>
            <a:r>
              <a:rPr lang="en-US" sz="2000"/>
              <a:t>mid 90’s</a:t>
            </a:r>
          </a:p>
          <a:p>
            <a:pPr>
              <a:lnSpc>
                <a:spcPct val="90000"/>
              </a:lnSpc>
            </a:pPr>
            <a:r>
              <a:rPr lang="en-US" sz="2400"/>
              <a:t>.Net, C#, (eb/voice…/-)XML, J2EE</a:t>
            </a:r>
            <a:r>
              <a:rPr lang="en-US" sz="2400" b="1"/>
              <a:t>: </a:t>
            </a:r>
            <a:r>
              <a:rPr lang="en-US" sz="2000"/>
              <a:t>into 2000+</a:t>
            </a:r>
          </a:p>
          <a:p>
            <a:pPr>
              <a:lnSpc>
                <a:spcPct val="90000"/>
              </a:lnSpc>
            </a:pPr>
            <a:r>
              <a:rPr lang="en-US" sz="2400"/>
              <a:t>UML: mid 90’s and still evolving</a:t>
            </a:r>
            <a:endParaRPr lang="en-US" sz="2000"/>
          </a:p>
          <a:p>
            <a:pPr>
              <a:lnSpc>
                <a:spcPct val="90000"/>
              </a:lnSpc>
            </a:pPr>
            <a:endParaRPr lang="en-US" sz="2000">
              <a:solidFill>
                <a:schemeClr val="folHlink"/>
              </a:solidFill>
            </a:endParaRPr>
          </a:p>
        </p:txBody>
      </p:sp>
    </p:spTree>
    <p:extLst>
      <p:ext uri="{BB962C8B-B14F-4D97-AF65-F5344CB8AC3E}">
        <p14:creationId xmlns:p14="http://schemas.microsoft.com/office/powerpoint/2010/main" val="300963678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oftware engineering explained"/>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682996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1828800" y="5718770"/>
            <a:ext cx="5227638" cy="590550"/>
          </a:xfrm>
          <a:prstGeom prst="rect">
            <a:avLst/>
          </a:prstGeom>
          <a:solidFill>
            <a:srgbClr val="FF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i="1" dirty="0">
                <a:solidFill>
                  <a:srgbClr val="FF0000"/>
                </a:solidFill>
                <a:latin typeface="Arial" panose="020B0604020202020204" pitchFamily="34" charset="0"/>
              </a:rPr>
              <a:t>What kind of language can alleviate difficulties with </a:t>
            </a:r>
          </a:p>
          <a:p>
            <a:pPr>
              <a:spcBef>
                <a:spcPct val="0"/>
              </a:spcBef>
            </a:pPr>
            <a:r>
              <a:rPr lang="en-US" sz="1600" b="1" i="1" dirty="0">
                <a:solidFill>
                  <a:srgbClr val="FF0000"/>
                </a:solidFill>
                <a:latin typeface="Arial" panose="020B0604020202020204" pitchFamily="34" charset="0"/>
              </a:rPr>
              <a:t>communication &amp; complexity </a:t>
            </a:r>
            <a:r>
              <a:rPr lang="en-US" sz="1600" b="1" i="1" dirty="0">
                <a:solidFill>
                  <a:srgbClr val="00CC00"/>
                </a:solidFill>
                <a:latin typeface="Arial" panose="020B0604020202020204" pitchFamily="34" charset="0"/>
              </a:rPr>
              <a:t>hopefully well</a:t>
            </a:r>
            <a:r>
              <a:rPr lang="en-US" sz="1600" b="1" i="1" dirty="0">
                <a:solidFill>
                  <a:srgbClr val="FF0000"/>
                </a:solidFill>
                <a:latin typeface="Arial" panose="020B0604020202020204" pitchFamily="34" charset="0"/>
              </a:rPr>
              <a:t>?</a:t>
            </a:r>
          </a:p>
        </p:txBody>
      </p:sp>
      <p:sp>
        <p:nvSpPr>
          <p:cNvPr id="13" name="Rectangle 2"/>
          <p:cNvSpPr>
            <a:spLocks noGrp="1" noChangeArrowheads="1"/>
          </p:cNvSpPr>
          <p:nvPr>
            <p:ph type="title"/>
          </p:nvPr>
        </p:nvSpPr>
        <p:spPr>
          <a:xfrm>
            <a:off x="195263" y="228600"/>
            <a:ext cx="8015287" cy="914400"/>
          </a:xfrm>
        </p:spPr>
        <p:txBody>
          <a:bodyPr>
            <a:normAutofit fontScale="90000"/>
          </a:bodyPr>
          <a:lstStyle/>
          <a:p>
            <a:r>
              <a:rPr lang="en-US" sz="3800" b="1" dirty="0"/>
              <a:t>Why Object-Oriented?</a:t>
            </a:r>
            <a:r>
              <a:rPr lang="en-US" sz="3800" dirty="0"/>
              <a:t/>
            </a:r>
            <a:br>
              <a:rPr lang="en-US" sz="3800" dirty="0"/>
            </a:br>
            <a:endParaRPr lang="en-US" sz="3800" dirty="0"/>
          </a:p>
        </p:txBody>
      </p:sp>
      <p:sp>
        <p:nvSpPr>
          <p:cNvPr id="14" name="Rectangle 3"/>
          <p:cNvSpPr txBox="1">
            <a:spLocks noChangeArrowheads="1"/>
          </p:cNvSpPr>
          <p:nvPr/>
        </p:nvSpPr>
        <p:spPr>
          <a:xfrm>
            <a:off x="609600" y="1600200"/>
            <a:ext cx="7848600" cy="1981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None/>
            </a:pPr>
            <a:r>
              <a:rPr lang="en-US" sz="800" i="1" smtClean="0"/>
              <a:t>	</a:t>
            </a:r>
            <a:r>
              <a:rPr lang="en-US" sz="1800" i="1" smtClean="0"/>
              <a:t>“The "software crises" came about when people realized the major problems in software development were … caused by </a:t>
            </a:r>
            <a:r>
              <a:rPr lang="en-US" sz="1800" b="1" i="1" smtClean="0"/>
              <a:t>communication</a:t>
            </a:r>
            <a:r>
              <a:rPr lang="en-US" sz="1800" i="1" smtClean="0"/>
              <a:t> difficulties and the management of </a:t>
            </a:r>
            <a:r>
              <a:rPr lang="en-US" sz="1800" b="1" i="1" smtClean="0"/>
              <a:t>complexity”</a:t>
            </a:r>
            <a:r>
              <a:rPr lang="en-US" sz="1800" i="1" smtClean="0"/>
              <a:t> [Budd]</a:t>
            </a:r>
          </a:p>
          <a:p>
            <a:pPr>
              <a:lnSpc>
                <a:spcPct val="80000"/>
              </a:lnSpc>
            </a:pPr>
            <a:endParaRPr lang="en-US" sz="1800" i="1" smtClean="0"/>
          </a:p>
          <a:p>
            <a:pPr>
              <a:lnSpc>
                <a:spcPct val="80000"/>
              </a:lnSpc>
              <a:buFont typeface="Wingdings" panose="05000000000000000000" pitchFamily="2" charset="2"/>
              <a:buNone/>
            </a:pPr>
            <a:r>
              <a:rPr lang="en-US" sz="1800" i="1" smtClean="0"/>
              <a:t>The Whorfian Hypothesis:</a:t>
            </a:r>
          </a:p>
          <a:p>
            <a:pPr>
              <a:lnSpc>
                <a:spcPct val="80000"/>
              </a:lnSpc>
              <a:buFont typeface="Wingdings" panose="05000000000000000000" pitchFamily="2" charset="2"/>
              <a:buNone/>
            </a:pPr>
            <a:r>
              <a:rPr lang="en-US" sz="1800" i="1" smtClean="0"/>
              <a:t>      Human beings</a:t>
            </a:r>
            <a:r>
              <a:rPr lang="en-US" sz="1800" smtClean="0"/>
              <a:t> … are very much at the mercy of the particular language which has become the medium of expression for their society … the 'real world' is … built upon the language habits …  We cut nature up, organize it into concepts, and ascribe significances as we do, largely because we are parties to an agreement to organize it in this way … and is codified in the patterns of our language. </a:t>
            </a:r>
          </a:p>
          <a:p>
            <a:pPr>
              <a:lnSpc>
                <a:spcPct val="80000"/>
              </a:lnSpc>
            </a:pPr>
            <a:endParaRPr lang="en-US" sz="1800" dirty="0"/>
          </a:p>
        </p:txBody>
      </p:sp>
      <p:pic>
        <p:nvPicPr>
          <p:cNvPr id="15" name="Picture 18" descr="j02825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063" y="4515445"/>
            <a:ext cx="811212"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j02825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563" y="4515445"/>
            <a:ext cx="820737" cy="1163638"/>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20"/>
          <p:cNvSpPr>
            <a:spLocks noChangeArrowheads="1"/>
          </p:cNvSpPr>
          <p:nvPr/>
        </p:nvSpPr>
        <p:spPr bwMode="auto">
          <a:xfrm>
            <a:off x="2057400" y="3780433"/>
            <a:ext cx="1617663" cy="1420812"/>
          </a:xfrm>
          <a:prstGeom prst="cloudCallout">
            <a:avLst>
              <a:gd name="adj1" fmla="val -33125"/>
              <a:gd name="adj2" fmla="val 3620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d-ID">
              <a:sym typeface="Wingdings" panose="05000000000000000000" pitchFamily="2" charset="2"/>
            </a:endParaRPr>
          </a:p>
        </p:txBody>
      </p:sp>
      <p:sp>
        <p:nvSpPr>
          <p:cNvPr id="18" name="AutoShape 21"/>
          <p:cNvSpPr>
            <a:spLocks noChangeArrowheads="1"/>
          </p:cNvSpPr>
          <p:nvPr/>
        </p:nvSpPr>
        <p:spPr bwMode="auto">
          <a:xfrm>
            <a:off x="2921000" y="3975695"/>
            <a:ext cx="862013" cy="981075"/>
          </a:xfrm>
          <a:prstGeom prst="cloud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d-ID"/>
          </a:p>
        </p:txBody>
      </p:sp>
      <p:sp>
        <p:nvSpPr>
          <p:cNvPr id="19" name="Text Box 22"/>
          <p:cNvSpPr txBox="1">
            <a:spLocks noChangeArrowheads="1"/>
          </p:cNvSpPr>
          <p:nvPr/>
        </p:nvSpPr>
        <p:spPr bwMode="auto">
          <a:xfrm>
            <a:off x="5886450" y="3829645"/>
            <a:ext cx="97155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ym typeface="Wingdings" panose="05000000000000000000" pitchFamily="2" charset="2"/>
              </a:rPr>
              <a:t></a:t>
            </a:r>
          </a:p>
          <a:p>
            <a:endParaRPr lang="en-US" sz="1600"/>
          </a:p>
        </p:txBody>
      </p:sp>
      <p:sp>
        <p:nvSpPr>
          <p:cNvPr id="20" name="AutoShape 23"/>
          <p:cNvSpPr>
            <a:spLocks noChangeArrowheads="1"/>
          </p:cNvSpPr>
          <p:nvPr/>
        </p:nvSpPr>
        <p:spPr bwMode="auto">
          <a:xfrm>
            <a:off x="2165350" y="3877270"/>
            <a:ext cx="863600" cy="1520825"/>
          </a:xfrm>
          <a:prstGeom prst="cloud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d-ID"/>
          </a:p>
        </p:txBody>
      </p:sp>
      <p:sp>
        <p:nvSpPr>
          <p:cNvPr id="21" name="Text Box 24"/>
          <p:cNvSpPr txBox="1">
            <a:spLocks noChangeArrowheads="1"/>
          </p:cNvSpPr>
          <p:nvPr/>
        </p:nvSpPr>
        <p:spPr bwMode="auto">
          <a:xfrm>
            <a:off x="2487613" y="5447308"/>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sp>
        <p:nvSpPr>
          <p:cNvPr id="22" name="AutoShape 25"/>
          <p:cNvSpPr>
            <a:spLocks noChangeArrowheads="1"/>
          </p:cNvSpPr>
          <p:nvPr/>
        </p:nvSpPr>
        <p:spPr bwMode="auto">
          <a:xfrm>
            <a:off x="5670550" y="3632795"/>
            <a:ext cx="1079500" cy="931863"/>
          </a:xfrm>
          <a:prstGeom prst="cloudCallout">
            <a:avLst>
              <a:gd name="adj1" fmla="val -45000"/>
              <a:gd name="adj2" fmla="val 10789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d-ID"/>
          </a:p>
        </p:txBody>
      </p:sp>
      <p:sp>
        <p:nvSpPr>
          <p:cNvPr id="23" name="AutoShape 26"/>
          <p:cNvSpPr>
            <a:spLocks noChangeArrowheads="1"/>
          </p:cNvSpPr>
          <p:nvPr/>
        </p:nvSpPr>
        <p:spPr bwMode="auto">
          <a:xfrm rot="15262456">
            <a:off x="2224088" y="3923307"/>
            <a:ext cx="882650" cy="1025525"/>
          </a:xfrm>
          <a:prstGeom prst="cloudCallout">
            <a:avLst>
              <a:gd name="adj1" fmla="val -43412"/>
              <a:gd name="adj2" fmla="val 6320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pPr algn="ctr"/>
            <a:endParaRPr lang="id-ID"/>
          </a:p>
        </p:txBody>
      </p:sp>
      <p:sp>
        <p:nvSpPr>
          <p:cNvPr id="24" name="Text Box 27"/>
          <p:cNvSpPr txBox="1">
            <a:spLocks noChangeArrowheads="1"/>
          </p:cNvSpPr>
          <p:nvPr/>
        </p:nvSpPr>
        <p:spPr bwMode="auto">
          <a:xfrm>
            <a:off x="2273300" y="4270970"/>
            <a:ext cx="1455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ym typeface="Wingdings" panose="05000000000000000000" pitchFamily="2" charset="2"/>
              </a:rPr>
              <a:t></a:t>
            </a:r>
          </a:p>
        </p:txBody>
      </p:sp>
      <p:sp>
        <p:nvSpPr>
          <p:cNvPr id="27" name="Date Placeholder 3"/>
          <p:cNvSpPr>
            <a:spLocks noGrp="1"/>
          </p:cNvSpPr>
          <p:nvPr>
            <p:ph type="dt" sz="half" idx="10"/>
          </p:nvPr>
        </p:nvSpPr>
        <p:spPr>
          <a:xfrm>
            <a:off x="457200" y="6356350"/>
            <a:ext cx="2133600" cy="365125"/>
          </a:xfrm>
        </p:spPr>
        <p:txBody>
          <a:bodyPr/>
          <a:lstStyle/>
          <a:p>
            <a:r>
              <a:rPr lang="en-US" smtClean="0"/>
              <a:t>14/2/2011</a:t>
            </a:r>
            <a:endParaRPr lang="en-US"/>
          </a:p>
        </p:txBody>
      </p:sp>
      <p:sp>
        <p:nvSpPr>
          <p:cNvPr id="28" name="Footer Placeholder 4"/>
          <p:cNvSpPr>
            <a:spLocks noGrp="1"/>
          </p:cNvSpPr>
          <p:nvPr>
            <p:ph type="ftr" sz="quarter" idx="11"/>
          </p:nvPr>
        </p:nvSpPr>
        <p:spPr>
          <a:xfrm>
            <a:off x="3124200" y="6356350"/>
            <a:ext cx="2895600" cy="365125"/>
          </a:xfrm>
        </p:spPr>
        <p:txBody>
          <a:bodyPr/>
          <a:lstStyle/>
          <a:p>
            <a:r>
              <a:rPr lang="en-US" smtClean="0"/>
              <a:t>Revisi 01 Design Grafis and Multimedia</a:t>
            </a:r>
            <a:endParaRPr lang="en-US"/>
          </a:p>
        </p:txBody>
      </p:sp>
      <p:sp>
        <p:nvSpPr>
          <p:cNvPr id="29"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dirty="0" smtClean="0"/>
              <a:t>6</a:t>
            </a:r>
            <a:endParaRPr lang="en-US" dirty="0"/>
          </a:p>
        </p:txBody>
      </p:sp>
    </p:spTree>
    <p:extLst>
      <p:ext uri="{BB962C8B-B14F-4D97-AF65-F5344CB8AC3E}">
        <p14:creationId xmlns:p14="http://schemas.microsoft.com/office/powerpoint/2010/main" val="250329593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4FB40733-E10E-42D6-9045-56FC353EB9BA}" type="slidenum">
              <a:rPr lang="en-US"/>
              <a:pPr/>
              <a:t>8</a:t>
            </a:fld>
            <a:endParaRPr lang="en-US"/>
          </a:p>
        </p:txBody>
      </p:sp>
      <p:sp>
        <p:nvSpPr>
          <p:cNvPr id="205826" name="Rectangle 2"/>
          <p:cNvSpPr>
            <a:spLocks noGrp="1" noChangeArrowheads="1"/>
          </p:cNvSpPr>
          <p:nvPr>
            <p:ph type="title"/>
          </p:nvPr>
        </p:nvSpPr>
        <p:spPr/>
        <p:txBody>
          <a:bodyPr/>
          <a:lstStyle/>
          <a:p>
            <a:r>
              <a:rPr lang="en-US" sz="3200"/>
              <a:t>Why Object-Oriented?</a:t>
            </a:r>
            <a:r>
              <a:rPr lang="en-US" sz="3800"/>
              <a:t> </a:t>
            </a:r>
            <a:br>
              <a:rPr lang="en-US" sz="3800"/>
            </a:br>
            <a:r>
              <a:rPr lang="en-US" sz="2400"/>
              <a:t>– Consider Human Growth &amp; Concept Formation</a:t>
            </a:r>
          </a:p>
        </p:txBody>
      </p:sp>
      <p:sp>
        <p:nvSpPr>
          <p:cNvPr id="205827" name="Rectangle 3"/>
          <p:cNvSpPr>
            <a:spLocks noGrp="1" noChangeArrowheads="1"/>
          </p:cNvSpPr>
          <p:nvPr>
            <p:ph type="body" idx="1"/>
          </p:nvPr>
        </p:nvSpPr>
        <p:spPr>
          <a:xfrm>
            <a:off x="609600" y="1600200"/>
            <a:ext cx="7924800" cy="685800"/>
          </a:xfrm>
        </p:spPr>
        <p:txBody>
          <a:bodyPr>
            <a:normAutofit fontScale="92500" lnSpcReduction="20000"/>
          </a:bodyPr>
          <a:lstStyle/>
          <a:p>
            <a:pPr>
              <a:lnSpc>
                <a:spcPct val="80000"/>
              </a:lnSpc>
            </a:pPr>
            <a:r>
              <a:rPr lang="en-US" sz="1400"/>
              <a:t>Communication &amp; complexity about the problem and the solution, all expressed in terms of </a:t>
            </a:r>
            <a:r>
              <a:rPr lang="en-US" sz="1400" b="1" i="1">
                <a:solidFill>
                  <a:srgbClr val="0000FF"/>
                </a:solidFill>
              </a:rPr>
              <a:t>concepts</a:t>
            </a:r>
            <a:r>
              <a:rPr lang="en-US" sz="1400"/>
              <a:t> in a language!</a:t>
            </a:r>
          </a:p>
          <a:p>
            <a:pPr>
              <a:lnSpc>
                <a:spcPct val="80000"/>
              </a:lnSpc>
            </a:pPr>
            <a:r>
              <a:rPr lang="en-US" sz="1400"/>
              <a:t>But then, What is CONCEPT?  [Martin &amp; Odell]</a:t>
            </a:r>
          </a:p>
          <a:p>
            <a:pPr>
              <a:lnSpc>
                <a:spcPct val="80000"/>
              </a:lnSpc>
            </a:pPr>
            <a:r>
              <a:rPr lang="en-US" sz="1400" i="1"/>
              <a:t>Consider Human Growth &amp; Concept Formation</a:t>
            </a:r>
          </a:p>
          <a:p>
            <a:pPr>
              <a:lnSpc>
                <a:spcPct val="80000"/>
              </a:lnSpc>
            </a:pPr>
            <a:endParaRPr lang="en-US" sz="1400" i="1"/>
          </a:p>
          <a:p>
            <a:pPr lvl="1">
              <a:lnSpc>
                <a:spcPct val="80000"/>
              </a:lnSpc>
            </a:pPr>
            <a:endParaRPr lang="en-US" sz="1400" i="1"/>
          </a:p>
        </p:txBody>
      </p:sp>
      <p:graphicFrame>
        <p:nvGraphicFramePr>
          <p:cNvPr id="205848" name="Group 24"/>
          <p:cNvGraphicFramePr>
            <a:graphicFrameLocks noGrp="1"/>
          </p:cNvGraphicFramePr>
          <p:nvPr/>
        </p:nvGraphicFramePr>
        <p:xfrm>
          <a:off x="1524000" y="2590800"/>
          <a:ext cx="6096000" cy="3241358"/>
        </p:xfrm>
        <a:graphic>
          <a:graphicData uri="http://schemas.openxmlformats.org/drawingml/2006/table">
            <a:tbl>
              <a:tblPr/>
              <a:tblGrid>
                <a:gridCol w="3048000"/>
                <a:gridCol w="3048000"/>
              </a:tblGrid>
              <a:tr h="228600">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1" i="0" u="none" strike="noStrike" cap="none" normalizeH="0" baseline="0" smtClean="0">
                          <a:ln>
                            <a:noFill/>
                          </a:ln>
                          <a:solidFill>
                            <a:schemeClr val="tx1"/>
                          </a:solidFill>
                          <a:effectLst/>
                          <a:latin typeface="Arial" panose="020B0604020202020204" pitchFamily="34" charset="0"/>
                        </a:rPr>
                        <a:t>stage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1" i="0" u="none" strike="noStrike" cap="none" normalizeH="0" baseline="0" smtClean="0">
                          <a:ln>
                            <a:noFill/>
                          </a:ln>
                          <a:solidFill>
                            <a:schemeClr val="tx1"/>
                          </a:solidFill>
                          <a:effectLst/>
                          <a:latin typeface="Arial" panose="020B0604020202020204" pitchFamily="34" charset="0"/>
                        </a:rPr>
                        <a:t>concepts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infant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the world is a buzzing confusion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very young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"blue" "sky“ (individual concepts)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"blue sky“   (more complex concept)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hypothesis: humans possess an innate capacity for perception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getting older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-&gt; increased meaning, precision, subtlety,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the sky is blue only on cloudless days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the sky is not really blue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it only looks blue from our planet Earth</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because of atmospheric effects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sz="1200" b="0" i="1" u="none" strike="noStrike" cap="none" normalizeH="0" baseline="0" smtClean="0">
                          <a:ln>
                            <a:noFill/>
                          </a:ln>
                          <a:solidFill>
                            <a:schemeClr val="tx1"/>
                          </a:solidFill>
                          <a:effectLst/>
                          <a:latin typeface="Arial" panose="020B0604020202020204" pitchFamily="34" charset="0"/>
                        </a:rPr>
                        <a:t>elaborate conceptual constructs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45" name="Text Box 21"/>
          <p:cNvSpPr txBox="1">
            <a:spLocks noChangeArrowheads="1"/>
          </p:cNvSpPr>
          <p:nvPr/>
        </p:nvSpPr>
        <p:spPr bwMode="auto">
          <a:xfrm>
            <a:off x="2133600" y="58674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i="1">
                <a:latin typeface="Arial" panose="020B0604020202020204" pitchFamily="34" charset="0"/>
              </a:rPr>
              <a:t>Concept formation: from chaos to order!</a:t>
            </a:r>
          </a:p>
        </p:txBody>
      </p:sp>
    </p:spTree>
    <p:extLst>
      <p:ext uri="{BB962C8B-B14F-4D97-AF65-F5344CB8AC3E}">
        <p14:creationId xmlns:p14="http://schemas.microsoft.com/office/powerpoint/2010/main" val="416197088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14/2/2011</a:t>
            </a:r>
            <a:endParaRPr lang="en-US"/>
          </a:p>
        </p:txBody>
      </p:sp>
      <p:sp>
        <p:nvSpPr>
          <p:cNvPr id="5" name="Footer Placeholder 4"/>
          <p:cNvSpPr>
            <a:spLocks noGrp="1"/>
          </p:cNvSpPr>
          <p:nvPr>
            <p:ph type="ftr" sz="quarter" idx="11"/>
          </p:nvPr>
        </p:nvSpPr>
        <p:spPr/>
        <p:txBody>
          <a:bodyPr/>
          <a:lstStyle/>
          <a:p>
            <a:r>
              <a:rPr lang="en-US" smtClean="0"/>
              <a:t>Revisi 01 Design Grafis and Multimedia</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9</a:t>
            </a:fld>
            <a:endParaRPr lang="en-US"/>
          </a:p>
        </p:txBody>
      </p:sp>
      <p:sp>
        <p:nvSpPr>
          <p:cNvPr id="12" name="Slide Number Placeholder 6"/>
          <p:cNvSpPr txBox="1">
            <a:spLocks/>
          </p:cNvSpPr>
          <p:nvPr/>
        </p:nvSpPr>
        <p:spPr>
          <a:xfrm>
            <a:off x="6553200" y="6064424"/>
            <a:ext cx="21336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B30B97-5A91-4ADE-BEE3-FA85ABE454D8}" type="slidenum">
              <a:rPr lang="en-US" smtClean="0"/>
              <a:pPr/>
              <a:t>7</a:t>
            </a:fld>
            <a:endParaRPr lang="en-US"/>
          </a:p>
        </p:txBody>
      </p:sp>
      <p:pic>
        <p:nvPicPr>
          <p:cNvPr id="13" name="Picture 7" descr="harry"/>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38400" y="2780928"/>
            <a:ext cx="6477000" cy="3414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2"/>
          <p:cNvSpPr>
            <a:spLocks noGrp="1" noChangeArrowheads="1"/>
          </p:cNvSpPr>
          <p:nvPr>
            <p:ph type="title"/>
          </p:nvPr>
        </p:nvSpPr>
        <p:spPr>
          <a:xfrm>
            <a:off x="195263" y="44624"/>
            <a:ext cx="8015287" cy="914400"/>
          </a:xfrm>
        </p:spPr>
        <p:txBody>
          <a:bodyPr>
            <a:normAutofit fontScale="90000"/>
          </a:bodyPr>
          <a:lstStyle/>
          <a:p>
            <a:r>
              <a:rPr lang="en-US" sz="3200" b="1"/>
              <a:t>Why Object-Oriented?</a:t>
            </a:r>
            <a:r>
              <a:rPr lang="en-US" sz="3200"/>
              <a:t/>
            </a:r>
            <a:br>
              <a:rPr lang="en-US" sz="3200"/>
            </a:br>
            <a:r>
              <a:rPr lang="en-US" sz="2400"/>
              <a:t>- concepts and objects</a:t>
            </a:r>
          </a:p>
        </p:txBody>
      </p:sp>
      <p:sp>
        <p:nvSpPr>
          <p:cNvPr id="15" name="Rectangle 5"/>
          <p:cNvSpPr txBox="1">
            <a:spLocks noChangeArrowheads="1"/>
          </p:cNvSpPr>
          <p:nvPr/>
        </p:nvSpPr>
        <p:spPr>
          <a:xfrm>
            <a:off x="609600" y="1072480"/>
            <a:ext cx="79248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sz="1600" b="1" i="1" dirty="0" smtClean="0"/>
              <a:t>So, concepts are needed to bring order … into </a:t>
            </a:r>
          </a:p>
          <a:p>
            <a:pPr>
              <a:buFont typeface="Wingdings" panose="05000000000000000000" pitchFamily="2" charset="2"/>
              <a:buNone/>
            </a:pPr>
            <a:r>
              <a:rPr lang="en-US" sz="1800" b="1" dirty="0" smtClean="0"/>
              <a:t>But, What is CONCEPT?</a:t>
            </a:r>
            <a:r>
              <a:rPr lang="en-US" b="1" dirty="0" smtClean="0"/>
              <a:t> </a:t>
            </a:r>
            <a:r>
              <a:rPr lang="en-US" sz="1400" dirty="0" smtClean="0"/>
              <a:t>[Martin &amp; Odell] [Novak, 1984, Cambridge University Press]</a:t>
            </a:r>
          </a:p>
          <a:p>
            <a:pPr>
              <a:buFont typeface="Wingdings" panose="05000000000000000000" pitchFamily="2" charset="2"/>
              <a:buNone/>
            </a:pPr>
            <a:r>
              <a:rPr lang="en-US" sz="1800" b="1" i="1" dirty="0" smtClean="0"/>
              <a:t>Study of a first grade class</a:t>
            </a:r>
          </a:p>
          <a:p>
            <a:pPr>
              <a:buFont typeface="Wingdings" panose="05000000000000000000" pitchFamily="2" charset="2"/>
              <a:buNone/>
            </a:pPr>
            <a:r>
              <a:rPr lang="en-US" sz="1400" b="1" i="1" dirty="0" smtClean="0"/>
              <a:t>      When given a list of concepts (water, salt water, Oceans,  Penguins,...),</a:t>
            </a:r>
          </a:p>
          <a:p>
            <a:pPr>
              <a:buFont typeface="Wingdings" panose="05000000000000000000" pitchFamily="2" charset="2"/>
              <a:buNone/>
            </a:pPr>
            <a:r>
              <a:rPr lang="en-US" sz="1400" b="1" i="1" dirty="0" smtClean="0"/>
              <a:t>      Harry constructed a </a:t>
            </a:r>
            <a:r>
              <a:rPr lang="en-US" sz="1400" b="1" i="1" dirty="0" smtClean="0">
                <a:solidFill>
                  <a:srgbClr val="FF00FF"/>
                </a:solidFill>
              </a:rPr>
              <a:t>concept diagram</a:t>
            </a:r>
            <a:r>
              <a:rPr lang="en-US" sz="1400" b="1" i="1" dirty="0" smtClean="0"/>
              <a:t> through which he </a:t>
            </a:r>
            <a:r>
              <a:rPr lang="en-US" sz="1400" b="1" i="1" dirty="0" smtClean="0">
                <a:solidFill>
                  <a:srgbClr val="FF00FF"/>
                </a:solidFill>
              </a:rPr>
              <a:t>understand</a:t>
            </a:r>
            <a:r>
              <a:rPr lang="en-US" sz="1400" b="1" i="1" dirty="0" smtClean="0"/>
              <a:t>s his world and communicates meaning</a:t>
            </a:r>
            <a:endParaRPr lang="en-US" sz="1800" b="1" i="1" dirty="0">
              <a:solidFill>
                <a:srgbClr val="0000FF"/>
              </a:solidFill>
            </a:endParaRPr>
          </a:p>
        </p:txBody>
      </p:sp>
      <p:sp>
        <p:nvSpPr>
          <p:cNvPr id="16" name="Text Box 9"/>
          <p:cNvSpPr txBox="1">
            <a:spLocks noChangeArrowheads="1"/>
          </p:cNvSpPr>
          <p:nvPr/>
        </p:nvSpPr>
        <p:spPr bwMode="auto">
          <a:xfrm>
            <a:off x="152400" y="6140624"/>
            <a:ext cx="8991600" cy="346075"/>
          </a:xfrm>
          <a:prstGeom prst="rect">
            <a:avLst/>
          </a:prstGeom>
          <a:solidFill>
            <a:srgbClr val="FFFF99"/>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1400" b="1" i="1">
                <a:solidFill>
                  <a:srgbClr val="0000FF"/>
                </a:solidFill>
                <a:latin typeface="Arial" panose="020B0604020202020204" pitchFamily="34" charset="0"/>
              </a:rPr>
              <a:t>Does Harry understand the concepts? Do </a:t>
            </a:r>
            <a:r>
              <a:rPr lang="en-US" sz="1600" b="1" i="1">
                <a:solidFill>
                  <a:srgbClr val="0000FF"/>
                </a:solidFill>
                <a:latin typeface="Arial" panose="020B0604020202020204" pitchFamily="34" charset="0"/>
              </a:rPr>
              <a:t>you</a:t>
            </a:r>
            <a:r>
              <a:rPr lang="en-US" sz="1400" b="1" i="1">
                <a:solidFill>
                  <a:srgbClr val="0000FF"/>
                </a:solidFill>
                <a:latin typeface="Arial" panose="020B0604020202020204" pitchFamily="34" charset="0"/>
              </a:rPr>
              <a:t> understand what Harry understands? Agree or Diagree?</a:t>
            </a:r>
          </a:p>
        </p:txBody>
      </p:sp>
    </p:spTree>
    <p:extLst>
      <p:ext uri="{BB962C8B-B14F-4D97-AF65-F5344CB8AC3E}">
        <p14:creationId xmlns:p14="http://schemas.microsoft.com/office/powerpoint/2010/main" val="1366737106"/>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quot;/&gt;&lt;property id=&quot;20307&quot; value=&quot;256&quot;/&gt;&lt;property id=&quot;20309&quot; value=&quot;-1&quot;/&gt;&lt;/object&gt;&lt;object type=&quot;3&quot; unique_id=&quot;11563&quot;&gt;&lt;property id=&quot;20148&quot; value=&quot;5&quot;/&gt;&lt;property id=&quot;20300&quot; value=&quot;Slide 2 - &amp;quot;Posisi dan Arti Penting Pembelajaran&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3026</TotalTime>
  <Words>2879</Words>
  <Application>Microsoft Office PowerPoint</Application>
  <PresentationFormat>On-screen Show (4:3)</PresentationFormat>
  <Paragraphs>666</Paragraphs>
  <Slides>52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Cambria</vt:lpstr>
      <vt:lpstr>Symbol</vt:lpstr>
      <vt:lpstr>Times New Roman</vt:lpstr>
      <vt:lpstr>Wingdings</vt:lpstr>
      <vt:lpstr>Office Theme</vt:lpstr>
      <vt:lpstr>PowerPoint Presentation</vt:lpstr>
      <vt:lpstr>INTRODUCTION TO OBJECT ORIENTED ANALYSIS AND DESIGN</vt:lpstr>
      <vt:lpstr>Objectives</vt:lpstr>
      <vt:lpstr>Introduction System Analysis and Design</vt:lpstr>
      <vt:lpstr>OO Analysis and Design</vt:lpstr>
      <vt:lpstr>PowerPoint Presentation</vt:lpstr>
      <vt:lpstr>Why Object-Oriented? </vt:lpstr>
      <vt:lpstr>Why Object-Oriented?  – Consider Human Growth &amp; Concept Formation</vt:lpstr>
      <vt:lpstr>Why Object-Oriented? - concepts and objects</vt:lpstr>
      <vt:lpstr>Why Object-Oriented? - concepts and objects</vt:lpstr>
      <vt:lpstr>PowerPoint Presentation</vt:lpstr>
      <vt:lpstr>Why Object-Oriented -&gt;                  What is a model and why?</vt:lpstr>
      <vt:lpstr> What is Object-Orientation?  - What is Object?</vt:lpstr>
      <vt:lpstr>PowerPoint Presentation</vt:lpstr>
      <vt:lpstr> What is Object-Orientation?  - What is Object?</vt:lpstr>
      <vt:lpstr>Term of objects</vt:lpstr>
      <vt:lpstr>Employee object &amp; class</vt:lpstr>
      <vt:lpstr>PowerPoint Presentation</vt:lpstr>
      <vt:lpstr>PowerPoint Presentation</vt:lpstr>
      <vt:lpstr>What is Object-Orientation? - Class</vt:lpstr>
      <vt:lpstr>Object Class</vt:lpstr>
      <vt:lpstr>PowerPoint Presentation</vt:lpstr>
      <vt:lpstr>PowerPoint Presentation</vt:lpstr>
      <vt:lpstr>PowerPoint Presentation</vt:lpstr>
      <vt:lpstr>PowerPoint Presentation</vt:lpstr>
      <vt:lpstr>PowerPoint Presentation</vt:lpstr>
      <vt:lpstr>What is Object-Orientation  - Abstract Class vs. Concrete Class</vt:lpstr>
      <vt:lpstr>What is Object-Orientation? -State</vt:lpstr>
      <vt:lpstr>What is Object-Orientation? -State transition impossible?</vt:lpstr>
      <vt:lpstr> What is Object-Oriented Application? </vt:lpstr>
      <vt:lpstr>What is OOAD?</vt:lpstr>
      <vt:lpstr>OOAD</vt:lpstr>
      <vt:lpstr>PowerPoint Presentation</vt:lpstr>
      <vt:lpstr>How to do OOAD - notation vs. process</vt:lpstr>
      <vt:lpstr>PowerPoint Presentation</vt:lpstr>
      <vt:lpstr>PowerPoint Presentation</vt:lpstr>
      <vt:lpstr>Specifications are important too</vt:lpstr>
      <vt:lpstr>How to Do OOAD  – OMT as Object-Oriented Methodology</vt:lpstr>
      <vt:lpstr>PowerPoint Presentation</vt:lpstr>
      <vt:lpstr>A Unified Language + A Good Process  + A Good Goal, perhaps</vt:lpstr>
      <vt:lpstr>Introduction to OOAD - Summary</vt:lpstr>
      <vt:lpstr>PowerPoint Presentation</vt:lpstr>
      <vt:lpstr>How to Do OOAD  - OO Development Processes</vt:lpstr>
      <vt:lpstr>How to Do OOAD  – One Good Way: Use (OO) Design Patterns </vt:lpstr>
      <vt:lpstr>Why Object-Oriented - Who’s Behind Object-Orientation w. Diff. Concerns</vt:lpstr>
      <vt:lpstr>OO Analysis and Design</vt:lpstr>
      <vt:lpstr>PowerPoint Presentation</vt:lpstr>
      <vt:lpstr>Object Oriented Model</vt:lpstr>
      <vt:lpstr>Structured Model</vt:lpstr>
      <vt:lpstr>Comparison</vt:lpstr>
      <vt:lpstr>Comparison</vt:lpstr>
      <vt:lpstr>Why Object-Oriented  – A New Paradigm with Evolving Object Orientation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Acer</cp:lastModifiedBy>
  <cp:revision>378</cp:revision>
  <dcterms:created xsi:type="dcterms:W3CDTF">2010-04-18T12:06:30Z</dcterms:created>
  <dcterms:modified xsi:type="dcterms:W3CDTF">2020-10-04T10:47:22Z</dcterms:modified>
</cp:coreProperties>
</file>