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AA721D-9AFA-43A3-9F3E-495C45BF5667}" type="slidenum">
              <a:rPr lang="id-ID" smtClean="0"/>
              <a:pPr/>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AA721D-9AFA-43A3-9F3E-495C45BF5667}"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7AA721D-9AFA-43A3-9F3E-495C45BF5667}" type="slidenum">
              <a:rPr lang="id-ID" smtClean="0"/>
              <a:pPr/>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17AA721D-9AFA-43A3-9F3E-495C45BF5667}" type="slidenum">
              <a:rPr lang="id-ID" smtClean="0"/>
              <a:pPr/>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AA721D-9AFA-43A3-9F3E-495C45BF5667}" type="slidenum">
              <a:rPr lang="id-ID" smtClean="0"/>
              <a:pPr/>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B0E5741-00B5-46C3-9535-56979E2A7CDA}" type="datetimeFigureOut">
              <a:rPr lang="id-ID" smtClean="0"/>
              <a:pPr/>
              <a:t>04/05/2020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AA721D-9AFA-43A3-9F3E-495C45BF5667}" type="slidenum">
              <a:rPr lang="id-ID" smtClean="0"/>
              <a:pPr/>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7AA721D-9AFA-43A3-9F3E-495C45BF5667}" type="slidenum">
              <a:rPr lang="id-ID" smtClean="0"/>
              <a:pPr/>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17AA721D-9AFA-43A3-9F3E-495C45BF5667}"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7AA721D-9AFA-43A3-9F3E-495C45BF5667}"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7AA721D-9AFA-43A3-9F3E-495C45BF5667}" type="slidenum">
              <a:rPr lang="id-ID" smtClean="0"/>
              <a:pPr/>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B0E5741-00B5-46C3-9535-56979E2A7CDA}" type="datetimeFigureOut">
              <a:rPr lang="id-ID" smtClean="0"/>
              <a:pPr/>
              <a:t>04/05/2020</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7AA721D-9AFA-43A3-9F3E-495C45BF5667}" type="slidenum">
              <a:rPr lang="id-ID" smtClean="0"/>
              <a:pPr/>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B0E5741-00B5-46C3-9535-56979E2A7CDA}" type="datetimeFigureOut">
              <a:rPr lang="id-ID" smtClean="0"/>
              <a:pPr/>
              <a:t>04/05/2020</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0E5741-00B5-46C3-9535-56979E2A7CDA}" type="datetimeFigureOut">
              <a:rPr lang="id-ID" smtClean="0"/>
              <a:pPr/>
              <a:t>04/05/2020</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7AA721D-9AFA-43A3-9F3E-495C45BF5667}" type="slidenum">
              <a:rPr lang="id-ID" smtClean="0"/>
              <a:pPr/>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tarbawiyah.com/2018/01/15/al-mawani-min-marifatillah-penghalang-dalam-mengenal-alla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dirty="0" smtClean="0">
                <a:solidFill>
                  <a:schemeClr val="accent1">
                    <a:lumMod val="75000"/>
                  </a:schemeClr>
                </a:solidFill>
              </a:rPr>
              <a:t>Penghalang dalam Mengenal Allah</a:t>
            </a:r>
            <a:endParaRPr lang="id-ID" dirty="0">
              <a:solidFill>
                <a:schemeClr val="accent1">
                  <a:lumMod val="75000"/>
                </a:schemeClr>
              </a:solidFill>
            </a:endParaRPr>
          </a:p>
        </p:txBody>
      </p:sp>
      <p:sp>
        <p:nvSpPr>
          <p:cNvPr id="2" name="Title 1"/>
          <p:cNvSpPr>
            <a:spLocks noGrp="1"/>
          </p:cNvSpPr>
          <p:nvPr>
            <p:ph type="ctrTitle"/>
          </p:nvPr>
        </p:nvSpPr>
        <p:spPr/>
        <p:txBody>
          <a:bodyPr/>
          <a:lstStyle/>
          <a:p>
            <a:r>
              <a:rPr lang="id-ID" dirty="0" smtClean="0">
                <a:solidFill>
                  <a:schemeClr val="tx1"/>
                </a:solidFill>
              </a:rPr>
              <a:t>AL-Mawani Min Ma’rifatillah</a:t>
            </a:r>
            <a:endParaRPr lang="id-ID" dirty="0">
              <a:solidFill>
                <a:schemeClr val="tx1"/>
              </a:solidFill>
            </a:endParaRPr>
          </a:p>
        </p:txBody>
      </p:sp>
      <p:sp>
        <p:nvSpPr>
          <p:cNvPr id="4" name="TextBox 3"/>
          <p:cNvSpPr txBox="1"/>
          <p:nvPr/>
        </p:nvSpPr>
        <p:spPr>
          <a:xfrm>
            <a:off x="3857620" y="5929330"/>
            <a:ext cx="5000660" cy="369332"/>
          </a:xfrm>
          <a:prstGeom prst="rect">
            <a:avLst/>
          </a:prstGeom>
          <a:noFill/>
        </p:spPr>
        <p:txBody>
          <a:bodyPr wrap="square" rtlCol="0">
            <a:spAutoFit/>
          </a:bodyPr>
          <a:lstStyle/>
          <a:p>
            <a:r>
              <a:rPr lang="id-ID" dirty="0" smtClean="0"/>
              <a:t>Materi Mata Kuliah Kajian Agama Islam 2020</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000" dirty="0" smtClean="0"/>
              <a:t>Lanjutan 5</a:t>
            </a:r>
            <a:endParaRPr lang="id-ID" sz="2000" dirty="0"/>
          </a:p>
        </p:txBody>
      </p:sp>
      <p:sp>
        <p:nvSpPr>
          <p:cNvPr id="3" name="Content Placeholder 2"/>
          <p:cNvSpPr>
            <a:spLocks noGrp="1"/>
          </p:cNvSpPr>
          <p:nvPr>
            <p:ph sz="quarter" idx="1"/>
          </p:nvPr>
        </p:nvSpPr>
        <p:spPr>
          <a:xfrm>
            <a:off x="301752" y="1527048"/>
            <a:ext cx="8503920" cy="4902348"/>
          </a:xfrm>
        </p:spPr>
        <p:txBody>
          <a:bodyPr>
            <a:normAutofit fontScale="85000" lnSpcReduction="20000"/>
          </a:bodyPr>
          <a:lstStyle/>
          <a:p>
            <a:r>
              <a:rPr lang="ar-AE" dirty="0" smtClean="0"/>
              <a:t>“رَانَ“ </a:t>
            </a:r>
            <a:r>
              <a:rPr lang="id-ID" dirty="0" smtClean="0"/>
              <a:t>artinya </a:t>
            </a:r>
            <a:r>
              <a:rPr lang="id-ID" i="1" dirty="0" smtClean="0"/>
              <a:t>ghalaba</a:t>
            </a:r>
            <a:r>
              <a:rPr lang="id-ID" dirty="0" smtClean="0"/>
              <a:t> (menguasai) atau menutupi. Berkata Abu Ubaid: </a:t>
            </a:r>
            <a:r>
              <a:rPr lang="id-ID" i="1" dirty="0" smtClean="0"/>
              <a:t>“Setiap apa saja yang menguasai dirimu, maka disebut dengan ‘rona’”</a:t>
            </a:r>
          </a:p>
          <a:p>
            <a:pPr>
              <a:buNone/>
            </a:pPr>
            <a:endParaRPr lang="id-ID" dirty="0" smtClean="0"/>
          </a:p>
          <a:p>
            <a:r>
              <a:rPr lang="id-ID" dirty="0" smtClean="0"/>
              <a:t>Berkata al-Baghawi: </a:t>
            </a:r>
            <a:r>
              <a:rPr lang="id-ID" i="1" dirty="0" smtClean="0"/>
              <a:t>“Ar-Rain artinya menguasai, dikatakan: ‘Minuman khamr itu telah membuat ‘ar-Rain’ atas akalnya’, maksudnya telah menutupi (menguasai) akalnya sehingga dia menjadi mabuk”.</a:t>
            </a:r>
            <a:r>
              <a:rPr lang="id-ID" dirty="0" smtClean="0"/>
              <a:t> </a:t>
            </a:r>
            <a:r>
              <a:rPr lang="id-ID" i="1" dirty="0" smtClean="0"/>
              <a:t>Sehingga, ayat tersebut bisa diartikan: Perbuatan-perbuatan maksiat itu telah menutupi dan menguasai hati mereka. Berkata Hasan al-Bashri: “Dosa yang menumpuk atas dosa yang lain, sehingga hati menjadi mati“.</a:t>
            </a:r>
          </a:p>
          <a:p>
            <a:endParaRPr lang="id-ID" dirty="0" smtClean="0"/>
          </a:p>
          <a:p>
            <a:r>
              <a:rPr lang="id-ID" dirty="0" smtClean="0"/>
              <a:t>Maka berdasarkan ayat ini jelaslah, orang yang banyak melakukan maksiat pasti akan terhalang dari mengenal Allah Ta’ala. </a:t>
            </a:r>
            <a:r>
              <a:rPr lang="id-ID" i="1" dirty="0" smtClean="0"/>
              <a:t>Na’udzubillahi min dzalik</a:t>
            </a:r>
            <a:r>
              <a:rPr lang="id-ID" dirty="0" smtClean="0"/>
              <a:t>.</a:t>
            </a:r>
          </a:p>
          <a:p>
            <a:pPr>
              <a:buNone/>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i="1" dirty="0">
                <a:solidFill>
                  <a:schemeClr val="tx1"/>
                </a:solidFill>
              </a:rPr>
              <a:t>Maradhu as-syubhah</a:t>
            </a:r>
            <a:endParaRPr lang="id-ID"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pPr marL="0" indent="0">
              <a:buNone/>
            </a:pPr>
            <a:r>
              <a:rPr lang="id-ID" b="1" dirty="0"/>
              <a:t>Pertama,</a:t>
            </a:r>
            <a:r>
              <a:rPr lang="id-ID" dirty="0"/>
              <a:t> </a:t>
            </a:r>
            <a:r>
              <a:rPr lang="id-ID" i="1" dirty="0"/>
              <a:t>al-jahlu </a:t>
            </a:r>
            <a:r>
              <a:rPr lang="id-ID" dirty="0"/>
              <a:t>(kejahilan/kebodohan). </a:t>
            </a:r>
            <a:endParaRPr lang="id-ID" dirty="0" smtClean="0"/>
          </a:p>
          <a:p>
            <a:endParaRPr lang="id-ID" dirty="0"/>
          </a:p>
          <a:p>
            <a:r>
              <a:rPr lang="id-ID" dirty="0" smtClean="0">
                <a:latin typeface="Cambria" panose="02040503050406030204" pitchFamily="18" charset="0"/>
              </a:rPr>
              <a:t>Yakni </a:t>
            </a:r>
            <a:r>
              <a:rPr lang="id-ID" dirty="0">
                <a:latin typeface="Cambria" panose="02040503050406030204" pitchFamily="18" charset="0"/>
              </a:rPr>
              <a:t>tidak mau memikirkan ayat-ayat Allah </a:t>
            </a:r>
            <a:r>
              <a:rPr lang="id-ID" i="1" dirty="0">
                <a:latin typeface="Cambria" panose="02040503050406030204" pitchFamily="18" charset="0"/>
              </a:rPr>
              <a:t>Ta’ala</a:t>
            </a:r>
            <a:r>
              <a:rPr lang="id-ID" dirty="0">
                <a:latin typeface="Cambria" panose="02040503050406030204" pitchFamily="18" charset="0"/>
              </a:rPr>
              <a:t>, baik ayat-ayat qauliyah -yang tersurat dalam Al-Qur’an-, maupun ayat-ayat kauniyah -yang tersirat di seluruh penjuru alam semesta-. Inilah yang menyebabkan terhalangnya manusia dari mengenal Allah </a:t>
            </a:r>
            <a:r>
              <a:rPr lang="id-ID" i="1" dirty="0">
                <a:latin typeface="Cambria" panose="02040503050406030204" pitchFamily="18" charset="0"/>
              </a:rPr>
              <a:t>Ta’ala</a:t>
            </a:r>
            <a:r>
              <a:rPr lang="id-ID" dirty="0" smtClean="0">
                <a:latin typeface="Cambria" panose="02040503050406030204" pitchFamily="18" charset="0"/>
              </a:rPr>
              <a:t>.</a:t>
            </a:r>
          </a:p>
          <a:p>
            <a:endParaRPr lang="id-ID" dirty="0">
              <a:latin typeface="Cambria" panose="02040503050406030204" pitchFamily="18" charset="0"/>
            </a:endParaRPr>
          </a:p>
          <a:p>
            <a:r>
              <a:rPr lang="id-ID" dirty="0">
                <a:latin typeface="Cambria" panose="02040503050406030204" pitchFamily="18" charset="0"/>
              </a:rPr>
              <a:t>Mereka tidak mau menggunakan potensi diri mereka untuk memikirkan ayat-ayat Allah </a:t>
            </a:r>
            <a:r>
              <a:rPr lang="id-ID" i="1" dirty="0">
                <a:latin typeface="Cambria" panose="02040503050406030204" pitchFamily="18" charset="0"/>
              </a:rPr>
              <a:t>Ta’ala</a:t>
            </a:r>
            <a:r>
              <a:rPr lang="id-ID" dirty="0">
                <a:latin typeface="Cambria" panose="02040503050406030204" pitchFamily="18" charset="0"/>
              </a:rPr>
              <a:t>, sehingga ia dicela dalam Al-Qur’an dengan ungkapan,</a:t>
            </a:r>
          </a:p>
          <a:p>
            <a:endParaRPr lang="id-ID" dirty="0"/>
          </a:p>
        </p:txBody>
      </p:sp>
    </p:spTree>
    <p:extLst>
      <p:ext uri="{BB962C8B-B14F-4D97-AF65-F5344CB8AC3E}">
        <p14:creationId xmlns:p14="http://schemas.microsoft.com/office/powerpoint/2010/main" xmlns="" val="15408520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301752" y="1527048"/>
            <a:ext cx="8503920" cy="5142312"/>
          </a:xfrm>
        </p:spPr>
        <p:txBody>
          <a:bodyPr>
            <a:normAutofit fontScale="70000" lnSpcReduction="20000"/>
          </a:bodyPr>
          <a:lstStyle/>
          <a:p>
            <a:pPr marL="0" indent="0" algn="r">
              <a:buNone/>
            </a:pPr>
            <a:r>
              <a:rPr lang="ar-AE" b="1" dirty="0"/>
              <a:t>وَالَّذِينَ كَذَّبُوا بِآيَاتِنَا صُمٌّ وَبُكْمٌ فِي الظُّلُمَاتِ</a:t>
            </a:r>
          </a:p>
          <a:p>
            <a:pPr marL="0" indent="0">
              <a:buNone/>
            </a:pPr>
            <a:r>
              <a:rPr lang="ar-AE" i="1" dirty="0"/>
              <a:t>“…</a:t>
            </a:r>
            <a:r>
              <a:rPr lang="id-ID" i="1" dirty="0"/>
              <a:t>dan orang-orang yang mendustakan ayat-ayat Kami adalah pekak, bisu dan berada dalam gelap gulita.”</a:t>
            </a:r>
            <a:r>
              <a:rPr lang="id-ID" dirty="0"/>
              <a:t> (QS. Al-An’am, 6: 39</a:t>
            </a:r>
            <a:r>
              <a:rPr lang="id-ID" dirty="0" smtClean="0"/>
              <a:t>).</a:t>
            </a:r>
          </a:p>
          <a:p>
            <a:pPr marL="0" indent="0">
              <a:buNone/>
            </a:pPr>
            <a:endParaRPr lang="id-ID" dirty="0"/>
          </a:p>
          <a:p>
            <a:r>
              <a:rPr lang="id-ID" dirty="0">
                <a:latin typeface="Cambria" panose="02040503050406030204" pitchFamily="18" charset="0"/>
              </a:rPr>
              <a:t>Padahal Allah </a:t>
            </a:r>
            <a:r>
              <a:rPr lang="id-ID" i="1" dirty="0">
                <a:latin typeface="Cambria" panose="02040503050406030204" pitchFamily="18" charset="0"/>
              </a:rPr>
              <a:t>Ta’ala</a:t>
            </a:r>
            <a:r>
              <a:rPr lang="id-ID" dirty="0">
                <a:latin typeface="Cambria" panose="02040503050406030204" pitchFamily="18" charset="0"/>
              </a:rPr>
              <a:t> telah memberikan kesempatan yang cukup kepada mereka untuk memikirkan ayat-ayat-Nya</a:t>
            </a:r>
            <a:r>
              <a:rPr lang="id-ID" dirty="0" smtClean="0">
                <a:latin typeface="Cambria" panose="02040503050406030204" pitchFamily="18" charset="0"/>
              </a:rPr>
              <a:t>,</a:t>
            </a:r>
          </a:p>
          <a:p>
            <a:pPr marL="0" indent="0">
              <a:buNone/>
            </a:pPr>
            <a:endParaRPr lang="id-ID" dirty="0"/>
          </a:p>
          <a:p>
            <a:pPr marL="0" indent="0" algn="r">
              <a:buNone/>
            </a:pPr>
            <a:r>
              <a:rPr lang="ar-AE" b="1" dirty="0"/>
              <a:t>وَهُمْ يَصْطَرِخُونَ فِيهَا رَبَّنَا أَخْرِجْنَا نَعْمَلْ صَالِحًا غَيْرَ الَّذِي كُنَّا نَعْمَلُ أَوَلَمْ نُعَمِّرْكُمْ مَا يَتَذَكَّرُ فِيهِ مَنْ تَذَكَّرَ وَجَاءَكُمُ النَّذِيرُ فَذُوقُوا فَمَا لِلظَّالِمِينَ مِنْ نَصِيرٍ</a:t>
            </a:r>
          </a:p>
          <a:p>
            <a:pPr marL="0" indent="0">
              <a:buNone/>
            </a:pPr>
            <a:r>
              <a:rPr lang="ar-AE" i="1" dirty="0" smtClean="0"/>
              <a:t>“</a:t>
            </a:r>
            <a:endParaRPr lang="id-ID" i="1" dirty="0" smtClean="0"/>
          </a:p>
          <a:p>
            <a:pPr marL="0" indent="0">
              <a:buNone/>
            </a:pPr>
            <a:r>
              <a:rPr lang="id-ID" i="1" dirty="0" smtClean="0"/>
              <a:t>Dan </a:t>
            </a:r>
            <a:r>
              <a:rPr lang="id-ID" i="1" dirty="0"/>
              <a:t>mereka berteriak di dalam neraka itu : ‘Ya Tuhan kami, keluarkanlah kami niscaya kami akan mengerjakan amal yang saleh berlainan dengan yang telah kami kerjakan’. Dan apakah Kami tidak memanjangkan umurmu dalam masa yang cukup untuk berfikir bagi orang yang mau berfikir, dan (apakah tidak) datang kepada kamu pemberi peringatan? Maka rasakanlah (azab Kami) dan tidak ada bagi orang-orang yang zalim seorang penolongpun.”</a:t>
            </a:r>
            <a:r>
              <a:rPr lang="id-ID" dirty="0"/>
              <a:t> (QS. Fathir, 35: 37)</a:t>
            </a:r>
          </a:p>
          <a:p>
            <a:endParaRPr lang="id-ID" dirty="0"/>
          </a:p>
        </p:txBody>
      </p:sp>
    </p:spTree>
    <p:extLst>
      <p:ext uri="{BB962C8B-B14F-4D97-AF65-F5344CB8AC3E}">
        <p14:creationId xmlns:p14="http://schemas.microsoft.com/office/powerpoint/2010/main" xmlns="" val="2039895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1800" dirty="0" smtClean="0"/>
              <a:t>2 </a:t>
            </a:r>
            <a:r>
              <a:rPr lang="id-ID" sz="1800" b="1" dirty="0" smtClean="0"/>
              <a:t>Kedua,</a:t>
            </a:r>
            <a:r>
              <a:rPr lang="id-ID" sz="1800" dirty="0" smtClean="0"/>
              <a:t> </a:t>
            </a:r>
            <a:r>
              <a:rPr lang="id-ID" sz="1800" i="1" dirty="0" smtClean="0"/>
              <a:t>al-irtiyab </a:t>
            </a:r>
            <a:r>
              <a:rPr lang="id-ID" sz="1800" dirty="0" smtClean="0"/>
              <a:t>(keragu-raguan).</a:t>
            </a:r>
            <a:br>
              <a:rPr lang="id-ID" sz="1800" dirty="0" smtClean="0"/>
            </a:br>
            <a:endParaRPr lang="id-ID" sz="1800" dirty="0"/>
          </a:p>
        </p:txBody>
      </p:sp>
      <p:sp>
        <p:nvSpPr>
          <p:cNvPr id="3" name="Content Placeholder 2"/>
          <p:cNvSpPr>
            <a:spLocks noGrp="1"/>
          </p:cNvSpPr>
          <p:nvPr>
            <p:ph sz="quarter" idx="1"/>
          </p:nvPr>
        </p:nvSpPr>
        <p:spPr>
          <a:xfrm>
            <a:off x="301752" y="1527048"/>
            <a:ext cx="8503920" cy="5214320"/>
          </a:xfrm>
        </p:spPr>
        <p:txBody>
          <a:bodyPr>
            <a:normAutofit fontScale="77500" lnSpcReduction="20000"/>
          </a:bodyPr>
          <a:lstStyle/>
          <a:p>
            <a:endParaRPr lang="id-ID" dirty="0" smtClean="0"/>
          </a:p>
          <a:p>
            <a:r>
              <a:rPr lang="id-ID" dirty="0">
                <a:latin typeface="Cambria" panose="02040503050406030204" pitchFamily="18" charset="0"/>
              </a:rPr>
              <a:t>H</a:t>
            </a:r>
            <a:r>
              <a:rPr lang="id-ID" dirty="0" smtClean="0">
                <a:latin typeface="Cambria" panose="02040503050406030204" pitchFamily="18" charset="0"/>
              </a:rPr>
              <a:t>al </a:t>
            </a:r>
            <a:r>
              <a:rPr lang="id-ID" dirty="0">
                <a:latin typeface="Cambria" panose="02040503050406030204" pitchFamily="18" charset="0"/>
              </a:rPr>
              <a:t>ini disebabkan karena sedikitnya ilmu dan ma’rifah (pemahaman). Bisa dikatakan pula, keragu-raguan ini lahir dari kebodohan. Begitulah orang-orang munafik, selalu berada dalam kondisi terombang-ambing antara iman dan kafir</a:t>
            </a:r>
            <a:r>
              <a:rPr lang="id-ID" dirty="0" smtClean="0">
                <a:latin typeface="Cambria" panose="02040503050406030204" pitchFamily="18" charset="0"/>
              </a:rPr>
              <a:t>,</a:t>
            </a:r>
          </a:p>
          <a:p>
            <a:pPr marL="0" indent="0">
              <a:buNone/>
            </a:pPr>
            <a:endParaRPr lang="id-ID" dirty="0"/>
          </a:p>
          <a:p>
            <a:pPr marL="0" indent="0" algn="r">
              <a:buNone/>
            </a:pPr>
            <a:r>
              <a:rPr lang="ar-AE" b="1" dirty="0"/>
              <a:t>مُذَبْذَبِينَ بَيْنَ ذَلِكَ لَا إِلَى هَؤُلَاءِ وَلَا إِلَى هَؤُلَاءِ وَمَنْ يُضْلِلِ اللَّهُ فَلَنْ تَجِدَ لَهُ سَبِيلًا</a:t>
            </a:r>
          </a:p>
          <a:p>
            <a:pPr marL="0" indent="0">
              <a:buNone/>
            </a:pPr>
            <a:r>
              <a:rPr lang="ar-AE" i="1" dirty="0" smtClean="0"/>
              <a:t>“</a:t>
            </a:r>
            <a:r>
              <a:rPr lang="id-ID" i="1" dirty="0" smtClean="0"/>
              <a:t>Mereka dalam keadaan ragu-ragu antara yang demikian (iman atau kafir); tidak masuk kepada golongan ini (orang-orang beriman) dan tidak (pula) kepada golongan itu (orang-orang kafir), maka kamu sekali-kali tidak akan mendapat jalan (untuk memberi petunjuk) baginya.”</a:t>
            </a:r>
            <a:r>
              <a:rPr lang="id-ID" dirty="0" smtClean="0"/>
              <a:t> (QS. An-Nisa, 4: 143)</a:t>
            </a:r>
          </a:p>
          <a:p>
            <a:pPr marL="0" indent="0">
              <a:buNone/>
            </a:pPr>
            <a:endParaRPr lang="id-ID" dirty="0" smtClean="0"/>
          </a:p>
          <a:p>
            <a:r>
              <a:rPr lang="id-ID" dirty="0" smtClean="0">
                <a:latin typeface="Cambria" panose="02040503050406030204" pitchFamily="18" charset="0"/>
              </a:rPr>
              <a:t>Mereka </a:t>
            </a:r>
            <a:r>
              <a:rPr lang="id-ID" dirty="0">
                <a:latin typeface="Cambria" panose="02040503050406030204" pitchFamily="18" charset="0"/>
              </a:rPr>
              <a:t>disesatkan oleh Allah </a:t>
            </a:r>
            <a:r>
              <a:rPr lang="id-ID" i="1" dirty="0">
                <a:latin typeface="Cambria" panose="02040503050406030204" pitchFamily="18" charset="0"/>
              </a:rPr>
              <a:t>Ta’ala</a:t>
            </a:r>
            <a:r>
              <a:rPr lang="id-ID" dirty="0">
                <a:latin typeface="Cambria" panose="02040503050406030204" pitchFamily="18" charset="0"/>
              </a:rPr>
              <a:t> karena keingkarannya dan tidak mau memahami petunjuk-petunjuk Allah </a:t>
            </a:r>
            <a:r>
              <a:rPr lang="id-ID" i="1" dirty="0">
                <a:latin typeface="Cambria" panose="02040503050406030204" pitchFamily="18" charset="0"/>
              </a:rPr>
              <a:t>Ta’ala</a:t>
            </a:r>
            <a:r>
              <a:rPr lang="id-ID" dirty="0">
                <a:latin typeface="Cambria" panose="02040503050406030204" pitchFamily="18" charset="0"/>
              </a:rPr>
              <a:t>. Maka orang-orang kafir dan munafik itu terhalang dari mengenal Allah Ta’ala, mereka dalam kondisi ragu-ragu sepanjang hidupnya hingga datang kematian yang tiba-tiba.</a:t>
            </a:r>
          </a:p>
          <a:p>
            <a:endParaRPr lang="id-ID" dirty="0"/>
          </a:p>
        </p:txBody>
      </p:sp>
    </p:spTree>
    <p:extLst>
      <p:ext uri="{BB962C8B-B14F-4D97-AF65-F5344CB8AC3E}">
        <p14:creationId xmlns:p14="http://schemas.microsoft.com/office/powerpoint/2010/main" xmlns="" val="3651976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marL="0" indent="0">
              <a:buNone/>
            </a:pPr>
            <a:r>
              <a:rPr lang="id-ID" dirty="0"/>
              <a:t>Allah </a:t>
            </a:r>
            <a:r>
              <a:rPr lang="id-ID" i="1" dirty="0"/>
              <a:t>Ta’ala</a:t>
            </a:r>
            <a:r>
              <a:rPr lang="id-ID" dirty="0"/>
              <a:t> berfirman</a:t>
            </a:r>
            <a:r>
              <a:rPr lang="id-ID" dirty="0" smtClean="0"/>
              <a:t>,</a:t>
            </a:r>
          </a:p>
          <a:p>
            <a:pPr marL="0" indent="0">
              <a:buNone/>
            </a:pPr>
            <a:endParaRPr lang="id-ID" dirty="0"/>
          </a:p>
          <a:p>
            <a:pPr marL="0" indent="0" algn="r">
              <a:buNone/>
            </a:pPr>
            <a:r>
              <a:rPr lang="ar-AE" b="1" dirty="0"/>
              <a:t>وَلَا يَزَالُ الَّذِينَ كَفَرُوا فِي مِرْيَةٍ مِنْهُ حَتَّى تَأْتِيَهُمُ السَّاعَةُ بَغْتَةً أَوْ يَأْتِيَهُمْ عَذَابُ يَوْمٍ عَقِيمٍ</a:t>
            </a:r>
          </a:p>
          <a:p>
            <a:pPr marL="0" indent="0">
              <a:buNone/>
            </a:pPr>
            <a:endParaRPr lang="id-ID" i="1" dirty="0" smtClean="0"/>
          </a:p>
          <a:p>
            <a:pPr marL="0" indent="0">
              <a:buNone/>
            </a:pPr>
            <a:r>
              <a:rPr lang="id-ID" sz="2400" i="1" dirty="0" smtClean="0"/>
              <a:t>“Dan </a:t>
            </a:r>
            <a:r>
              <a:rPr lang="id-ID" sz="2400" i="1" dirty="0"/>
              <a:t>senantiasalah orang-orang kafir itu berada dalam keragu-raguan terhadap Al Qur’an, hingga datang kepada mereka saat (kematiannya) dengan tiba-tiba atau datang kepada mereka azab hari kiamat..”</a:t>
            </a:r>
            <a:r>
              <a:rPr lang="id-ID" sz="2400" dirty="0"/>
              <a:t> (Al-Hajj, 22 : 55)</a:t>
            </a:r>
          </a:p>
          <a:p>
            <a:endParaRPr lang="id-ID" dirty="0"/>
          </a:p>
        </p:txBody>
      </p:sp>
    </p:spTree>
    <p:extLst>
      <p:ext uri="{BB962C8B-B14F-4D97-AF65-F5344CB8AC3E}">
        <p14:creationId xmlns:p14="http://schemas.microsoft.com/office/powerpoint/2010/main" xmlns="" val="3408088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a:bodyPr>
          <a:lstStyle/>
          <a:p>
            <a:pPr marL="0" indent="0">
              <a:buNone/>
            </a:pPr>
            <a:r>
              <a:rPr lang="id-ID" b="1" dirty="0"/>
              <a:t>Ketiga,</a:t>
            </a:r>
            <a:r>
              <a:rPr lang="id-ID" dirty="0"/>
              <a:t> </a:t>
            </a:r>
            <a:r>
              <a:rPr lang="id-ID" i="1" dirty="0"/>
              <a:t>al-inhiraf </a:t>
            </a:r>
            <a:r>
              <a:rPr lang="id-ID" dirty="0"/>
              <a:t>(penyimpangan). </a:t>
            </a:r>
            <a:endParaRPr lang="id-ID" dirty="0" smtClean="0"/>
          </a:p>
          <a:p>
            <a:endParaRPr lang="id-ID" dirty="0"/>
          </a:p>
          <a:p>
            <a:r>
              <a:rPr lang="id-ID" dirty="0" smtClean="0">
                <a:latin typeface="Cambria" panose="02040503050406030204" pitchFamily="18" charset="0"/>
              </a:rPr>
              <a:t>Manakala </a:t>
            </a:r>
            <a:r>
              <a:rPr lang="id-ID" dirty="0">
                <a:latin typeface="Cambria" panose="02040503050406030204" pitchFamily="18" charset="0"/>
              </a:rPr>
              <a:t>manusia tidak mau berpegang teguh kepada petunjuk Allah </a:t>
            </a:r>
            <a:r>
              <a:rPr lang="id-ID" i="1" dirty="0">
                <a:latin typeface="Cambria" panose="02040503050406030204" pitchFamily="18" charset="0"/>
              </a:rPr>
              <a:t>Ta’ala</a:t>
            </a:r>
            <a:r>
              <a:rPr lang="id-ID" dirty="0">
                <a:latin typeface="Cambria" panose="02040503050406030204" pitchFamily="18" charset="0"/>
              </a:rPr>
              <a:t>; tidak mau berkomitmen melaksanakan tuntunan-Nya; bahkan mereka malah mengikuti hawa nafsu dan akal fikirannya; maka pada saat itulah hatinya akan keras membatu. Terhijablah petunjuk Allah </a:t>
            </a:r>
            <a:r>
              <a:rPr lang="id-ID" i="1" dirty="0">
                <a:latin typeface="Cambria" panose="02040503050406030204" pitchFamily="18" charset="0"/>
              </a:rPr>
              <a:t>Ta’ala</a:t>
            </a:r>
            <a:r>
              <a:rPr lang="id-ID" dirty="0">
                <a:latin typeface="Cambria" panose="02040503050406030204" pitchFamily="18" charset="0"/>
              </a:rPr>
              <a:t> darinya. Ia pun melangkah semakin jauh dari jalan yang lurus, sehingga tak mampu mengenal Allah </a:t>
            </a:r>
            <a:r>
              <a:rPr lang="id-ID" i="1" dirty="0">
                <a:latin typeface="Cambria" panose="02040503050406030204" pitchFamily="18" charset="0"/>
              </a:rPr>
              <a:t>Ta’ala</a:t>
            </a:r>
            <a:r>
              <a:rPr lang="id-ID" dirty="0">
                <a:latin typeface="Cambria" panose="02040503050406030204" pitchFamily="18" charset="0"/>
              </a:rPr>
              <a:t> dengan benar. Hal seperti ini pernah dilakukan oleh orang-orang Yahudi pada masa lalu. </a:t>
            </a:r>
          </a:p>
        </p:txBody>
      </p:sp>
    </p:spTree>
    <p:extLst>
      <p:ext uri="{BB962C8B-B14F-4D97-AF65-F5344CB8AC3E}">
        <p14:creationId xmlns:p14="http://schemas.microsoft.com/office/powerpoint/2010/main" xmlns="" val="3257764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77500" lnSpcReduction="20000"/>
          </a:bodyPr>
          <a:lstStyle/>
          <a:p>
            <a:r>
              <a:rPr lang="id-ID" dirty="0">
                <a:latin typeface="Cambria" panose="02040503050406030204" pitchFamily="18" charset="0"/>
              </a:rPr>
              <a:t>Allah Ta’ala berfirman</a:t>
            </a:r>
            <a:r>
              <a:rPr lang="id-ID" dirty="0" smtClean="0">
                <a:latin typeface="Cambria" panose="02040503050406030204" pitchFamily="18" charset="0"/>
              </a:rPr>
              <a:t>,</a:t>
            </a:r>
          </a:p>
          <a:p>
            <a:pPr marL="0" indent="0">
              <a:buNone/>
            </a:pPr>
            <a:endParaRPr lang="id-ID" dirty="0">
              <a:latin typeface="Cambria" panose="02040503050406030204" pitchFamily="18" charset="0"/>
            </a:endParaRPr>
          </a:p>
          <a:p>
            <a:pPr marL="0" indent="0" algn="r">
              <a:buNone/>
            </a:pPr>
            <a:r>
              <a:rPr lang="ar-AE" b="1" dirty="0"/>
              <a:t>فَبِمَا نَقْضِهِمْ مِيثَاقَهُمْ لَعَنَّاهُمْ وَجَعَلْنَا قُلُوبَهُمْ قَاسِيَةً يُحَرِّفُونَ الْكَلِمَ عَنْ مَوَاضِعِهِ وَنَسُوا حَظًّا مِمَّا ذُكِّرُوا بِهِ وَلَا تَزَالُ تَطَّلِعُ عَلَى خَائِنَةٍ مِنْهُمْ إِلَّا قَلِيلًا مِنْهُمْ فَاعْفُ عَنْهُمْ وَاصْفَحْ إِنَّ اللَّهَ يُحِبُّ </a:t>
            </a:r>
            <a:r>
              <a:rPr lang="ar-AE" b="1" dirty="0" smtClean="0"/>
              <a:t>الْمُحْسِنِينَ</a:t>
            </a:r>
            <a:endParaRPr lang="id-ID" b="1" dirty="0" smtClean="0"/>
          </a:p>
          <a:p>
            <a:pPr marL="0" indent="0" algn="r">
              <a:buNone/>
            </a:pPr>
            <a:r>
              <a:rPr lang="id-ID" b="1" i="1" dirty="0" smtClean="0"/>
              <a:t>\</a:t>
            </a:r>
          </a:p>
          <a:p>
            <a:pPr marL="0" indent="0">
              <a:buNone/>
            </a:pPr>
            <a:r>
              <a:rPr lang="id-ID" i="1" dirty="0" smtClean="0"/>
              <a:t>...(Tetapi</a:t>
            </a:r>
            <a:r>
              <a:rPr lang="id-ID" i="1" dirty="0"/>
              <a:t>) karena mereka melanggar janjinya, Kami kutuk mereka, dan Kami jadikan hati mereka keras membatu. Mereka suka merobah perkataan (Allah) dari tempat-tempatnya, dan mereka (sengaja) melupakan sebagian dari apa yang mereka telah diperingatkan dengannya, dan kamu (Muhammad) senantiasa akan melihat kekhianatan dari mereka kecuali sedikit di antara mereka (yang tidak berkhianat), maka maafkanlah mereka dan biarkanlah mereka, sesungguhnya Allah menyukai orang-orang yang berbuat baik.”</a:t>
            </a:r>
            <a:r>
              <a:rPr lang="id-ID" dirty="0"/>
              <a:t> (QS. Al-Maidah, 5 : 13)</a:t>
            </a:r>
          </a:p>
          <a:p>
            <a:pPr marL="0" indent="0">
              <a:buNone/>
            </a:pPr>
            <a:endParaRPr lang="id-ID" dirty="0"/>
          </a:p>
        </p:txBody>
      </p:sp>
    </p:spTree>
    <p:extLst>
      <p:ext uri="{BB962C8B-B14F-4D97-AF65-F5344CB8AC3E}">
        <p14:creationId xmlns:p14="http://schemas.microsoft.com/office/powerpoint/2010/main" xmlns="" val="1840662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sz="2000" b="1" dirty="0" smtClean="0"/>
              <a:t/>
            </a:r>
            <a:br>
              <a:rPr lang="id-ID" sz="2000" b="1" dirty="0" smtClean="0"/>
            </a:br>
            <a:r>
              <a:rPr lang="id-ID" sz="2000" b="1" dirty="0" smtClean="0"/>
              <a:t/>
            </a:r>
            <a:br>
              <a:rPr lang="id-ID" sz="2000" b="1" dirty="0" smtClean="0"/>
            </a:br>
            <a:r>
              <a:rPr lang="id-ID" sz="2000" b="1" dirty="0" smtClean="0"/>
              <a:t>4.Keempat</a:t>
            </a:r>
            <a:r>
              <a:rPr lang="id-ID" sz="2000" b="1" dirty="0" smtClean="0"/>
              <a:t>,</a:t>
            </a:r>
            <a:r>
              <a:rPr lang="id-ID" sz="2000" dirty="0" smtClean="0"/>
              <a:t> </a:t>
            </a:r>
            <a:r>
              <a:rPr lang="id-ID" sz="2000" i="1" dirty="0" smtClean="0"/>
              <a:t>al-ghaflah </a:t>
            </a:r>
            <a:r>
              <a:rPr lang="id-ID" sz="2000" dirty="0" smtClean="0"/>
              <a:t>(kelalaian). </a:t>
            </a:r>
            <a:r>
              <a:rPr lang="id-ID" dirty="0" smtClean="0"/>
              <a:t/>
            </a:r>
            <a:br>
              <a:rPr lang="id-ID" dirty="0" smtClean="0"/>
            </a:br>
            <a:endParaRPr lang="id-ID" dirty="0"/>
          </a:p>
        </p:txBody>
      </p:sp>
      <p:sp>
        <p:nvSpPr>
          <p:cNvPr id="3" name="Content Placeholder 2"/>
          <p:cNvSpPr>
            <a:spLocks noGrp="1"/>
          </p:cNvSpPr>
          <p:nvPr>
            <p:ph sz="quarter" idx="1"/>
          </p:nvPr>
        </p:nvSpPr>
        <p:spPr>
          <a:xfrm>
            <a:off x="301752" y="1527048"/>
            <a:ext cx="8503920" cy="4926288"/>
          </a:xfrm>
        </p:spPr>
        <p:txBody>
          <a:bodyPr>
            <a:normAutofit fontScale="92500"/>
          </a:bodyPr>
          <a:lstStyle/>
          <a:p>
            <a:pPr marL="0" indent="0">
              <a:buNone/>
            </a:pPr>
            <a:endParaRPr lang="id-ID" dirty="0"/>
          </a:p>
          <a:p>
            <a:r>
              <a:rPr lang="id-ID" dirty="0" smtClean="0">
                <a:latin typeface="Cambria" panose="02040503050406030204" pitchFamily="18" charset="0"/>
              </a:rPr>
              <a:t>Dalam </a:t>
            </a:r>
            <a:r>
              <a:rPr lang="id-ID" dirty="0">
                <a:latin typeface="Cambria" panose="02040503050406030204" pitchFamily="18" charset="0"/>
              </a:rPr>
              <a:t>poin pertama telah disebutkan bahwa jika manusia tidak menggunakan potensi dirinya untuk memahami ayat-ayat Allah </a:t>
            </a:r>
            <a:r>
              <a:rPr lang="id-ID" i="1" dirty="0">
                <a:latin typeface="Cambria" panose="02040503050406030204" pitchFamily="18" charset="0"/>
              </a:rPr>
              <a:t>Ta’ala</a:t>
            </a:r>
            <a:r>
              <a:rPr lang="id-ID" dirty="0">
                <a:latin typeface="Cambria" panose="02040503050406030204" pitchFamily="18" charset="0"/>
              </a:rPr>
              <a:t>, maka mereka akan terhalang dalam mengenal-Nya. Hal ini karena kebodohan mereka itu membuat mereka lalai atau lengah</a:t>
            </a:r>
            <a:r>
              <a:rPr lang="id-ID" dirty="0" smtClean="0">
                <a:latin typeface="Cambria" panose="02040503050406030204" pitchFamily="18" charset="0"/>
              </a:rPr>
              <a:t>,</a:t>
            </a:r>
          </a:p>
          <a:p>
            <a:endParaRPr lang="id-ID" dirty="0">
              <a:latin typeface="Cambria" panose="02040503050406030204" pitchFamily="18" charset="0"/>
            </a:endParaRPr>
          </a:p>
          <a:p>
            <a:pPr marL="0" indent="0" algn="r">
              <a:buNone/>
            </a:pPr>
            <a:r>
              <a:rPr lang="ar-AE" b="1" dirty="0"/>
              <a:t>يَعْلَمُونَ ظَاهِرًا مِنَ الْحَيَاةِ الدُّنْيَا وَهُمْ عَنِ الْآخِرَةِ هُمْ غَافِلُونَ</a:t>
            </a:r>
          </a:p>
          <a:p>
            <a:pPr marL="0" indent="0">
              <a:buNone/>
            </a:pPr>
            <a:r>
              <a:rPr lang="ar-AE" i="1" dirty="0"/>
              <a:t>“</a:t>
            </a:r>
            <a:r>
              <a:rPr lang="id-ID" i="1" dirty="0"/>
              <a:t>Mereka hanya mengetahui yang lahir (saja) dari kehidupan dunia; sedang mereka tentang (kehidupan) akhirat adalah lalai.”</a:t>
            </a:r>
            <a:r>
              <a:rPr lang="id-ID" dirty="0"/>
              <a:t> (QS. Ar-Rum, 30: 7)</a:t>
            </a:r>
          </a:p>
        </p:txBody>
      </p:sp>
    </p:spTree>
    <p:extLst>
      <p:ext uri="{BB962C8B-B14F-4D97-AF65-F5344CB8AC3E}">
        <p14:creationId xmlns:p14="http://schemas.microsoft.com/office/powerpoint/2010/main" xmlns="" val="766097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301752" y="1527048"/>
            <a:ext cx="8503920" cy="4926288"/>
          </a:xfrm>
        </p:spPr>
        <p:txBody>
          <a:bodyPr>
            <a:normAutofit fontScale="85000" lnSpcReduction="10000"/>
          </a:bodyPr>
          <a:lstStyle/>
          <a:p>
            <a:pPr marL="0" indent="0">
              <a:buNone/>
            </a:pPr>
            <a:r>
              <a:rPr lang="id-ID" dirty="0"/>
              <a:t>Allah </a:t>
            </a:r>
            <a:r>
              <a:rPr lang="id-ID" i="1" dirty="0"/>
              <a:t>Ta’ala </a:t>
            </a:r>
            <a:r>
              <a:rPr lang="id-ID" dirty="0"/>
              <a:t>berfirman</a:t>
            </a:r>
            <a:r>
              <a:rPr lang="id-ID" dirty="0" smtClean="0"/>
              <a:t>,</a:t>
            </a:r>
          </a:p>
          <a:p>
            <a:pPr marL="0" indent="0">
              <a:buNone/>
            </a:pPr>
            <a:endParaRPr lang="id-ID" dirty="0"/>
          </a:p>
          <a:p>
            <a:pPr marL="0" indent="0" algn="r">
              <a:buNone/>
            </a:pPr>
            <a:r>
              <a:rPr lang="ar-AE" b="1" dirty="0"/>
              <a:t>وَلَقَدْ ذَرَأْنَا لِجَهَنَّمَ كَثِيرًا مِنَ الْجِنِّ وَالْإِنْسِ لَهُمْ قُلُوبٌ لَا يَفْقَهُونَ بِهَا وَلَهُمْ أَعْيُنٌ لَا يُبْصِرُونَ بِهَا وَلَهُمْ آذَانٌ لَا يَسْمَعُونَ بِهَا أُولَئِكَ كَالْأَنْعَامِ بَلْ هُمْ أَضَلُّ أُولَئِكَ هُمُ الْغَافِلُونَ</a:t>
            </a:r>
          </a:p>
          <a:p>
            <a:pPr marL="0" indent="0">
              <a:buNone/>
            </a:pPr>
            <a:endParaRPr lang="id-ID" i="1" dirty="0" smtClean="0"/>
          </a:p>
          <a:p>
            <a:pPr marL="0" indent="0">
              <a:buNone/>
            </a:pPr>
            <a:r>
              <a:rPr lang="ar-AE" i="1" dirty="0" smtClean="0"/>
              <a:t>“</a:t>
            </a:r>
            <a:r>
              <a:rPr lang="id-ID" i="1" dirty="0" smtClean="0"/>
              <a:t>Dan </a:t>
            </a:r>
            <a:r>
              <a:rPr lang="id-ID" i="1" dirty="0"/>
              <a:t>sesungguhnya Kami jadikan untuk isi neraka Jahannam kebanyakan dari jin dan manusia, mereka mempunyai hati, tetapi tidak dipergunakannya untuk memahami (ayat-ayat Allah) dan mereka mempunyai mata (tetapi) tidak dipergunakannya untuk melihat (tanda-tanda kekuasaan Allah), dan mereka mempunyai telinga (tetapi) tidak dipergunakannya untuk mendengar (ayat-ayat Allah). Mereka itu sebagai binatang ternak, bahkan mereka lebih sesat lagi. Mereka itulah orang-orang yang lalai.”</a:t>
            </a:r>
            <a:r>
              <a:rPr lang="id-ID" dirty="0"/>
              <a:t> (QS. Al-A’raf, 7 : 179)</a:t>
            </a:r>
          </a:p>
          <a:p>
            <a:pPr marL="0" indent="0">
              <a:buNone/>
            </a:pPr>
            <a:endParaRPr lang="id-ID" dirty="0"/>
          </a:p>
        </p:txBody>
      </p:sp>
    </p:spTree>
    <p:extLst>
      <p:ext uri="{BB962C8B-B14F-4D97-AF65-F5344CB8AC3E}">
        <p14:creationId xmlns:p14="http://schemas.microsoft.com/office/powerpoint/2010/main" xmlns="" val="811320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 </a:t>
            </a:r>
            <a:endParaRPr lang="id-ID" dirty="0"/>
          </a:p>
        </p:txBody>
      </p:sp>
      <p:sp>
        <p:nvSpPr>
          <p:cNvPr id="3" name="Content Placeholder 2"/>
          <p:cNvSpPr>
            <a:spLocks noGrp="1"/>
          </p:cNvSpPr>
          <p:nvPr>
            <p:ph sz="quarter" idx="1"/>
          </p:nvPr>
        </p:nvSpPr>
        <p:spPr/>
        <p:txBody>
          <a:bodyPr/>
          <a:lstStyle/>
          <a:p>
            <a:r>
              <a:rPr lang="id-ID" dirty="0">
                <a:hlinkClick r:id="rId2"/>
              </a:rPr>
              <a:t>[1]</a:t>
            </a:r>
            <a:r>
              <a:rPr lang="id-ID" dirty="0"/>
              <a:t> Lihat: </a:t>
            </a:r>
            <a:r>
              <a:rPr lang="id-ID" i="1" dirty="0"/>
              <a:t>Al-Qur’anul Karim wa Tafsiruhu, </a:t>
            </a:r>
            <a:r>
              <a:rPr lang="id-ID" dirty="0"/>
              <a:t>Jilid VIII, hal. 537</a:t>
            </a:r>
          </a:p>
          <a:p>
            <a:r>
              <a:rPr lang="id-ID" dirty="0">
                <a:hlinkClick r:id="rId2"/>
              </a:rPr>
              <a:t>[2]</a:t>
            </a:r>
            <a:r>
              <a:rPr lang="id-ID" dirty="0"/>
              <a:t> lihat: </a:t>
            </a:r>
            <a:r>
              <a:rPr lang="id-ID" i="1" dirty="0"/>
              <a:t>Al-Qur’anul Karim wa Tafsiruhu</a:t>
            </a:r>
            <a:r>
              <a:rPr lang="id-ID" dirty="0"/>
              <a:t>, Jilid VII hal. 597</a:t>
            </a:r>
          </a:p>
          <a:p>
            <a:r>
              <a:rPr lang="id-ID" dirty="0">
                <a:hlinkClick r:id="rId2"/>
              </a:rPr>
              <a:t>[3]</a:t>
            </a:r>
            <a:r>
              <a:rPr lang="id-ID" dirty="0"/>
              <a:t> </a:t>
            </a:r>
            <a:r>
              <a:rPr lang="id-ID" i="1" dirty="0"/>
              <a:t>Al-Qur’anul Karim wa Tafsiruhu</a:t>
            </a:r>
            <a:r>
              <a:rPr lang="id-ID" dirty="0"/>
              <a:t>, Jilid I hal. 45</a:t>
            </a:r>
          </a:p>
          <a:p>
            <a:r>
              <a:rPr lang="id-ID" dirty="0">
                <a:hlinkClick r:id="rId2"/>
              </a:rPr>
              <a:t>[4]</a:t>
            </a:r>
            <a:r>
              <a:rPr lang="id-ID" dirty="0"/>
              <a:t> Tafsir al-Qurthubi : 19/170</a:t>
            </a:r>
          </a:p>
          <a:p>
            <a:r>
              <a:rPr lang="id-ID" dirty="0">
                <a:hlinkClick r:id="rId2"/>
              </a:rPr>
              <a:t>[5]</a:t>
            </a:r>
            <a:r>
              <a:rPr lang="id-ID" dirty="0"/>
              <a:t> Tafsir al- Baghawi, Ma’alim at- Tanzil: </a:t>
            </a:r>
            <a:r>
              <a:rPr lang="id-ID" dirty="0" smtClean="0"/>
              <a:t>8/365</a:t>
            </a:r>
          </a:p>
          <a:p>
            <a:r>
              <a:rPr lang="id-ID" dirty="0" smtClean="0">
                <a:solidFill>
                  <a:srgbClr val="00B0F0"/>
                </a:solidFill>
              </a:rPr>
              <a:t>[6] </a:t>
            </a:r>
            <a:r>
              <a:rPr lang="id-ID" dirty="0" smtClean="0"/>
              <a:t>Syarah Rasmul Bayan Tarbiyah , Jasiman hal 70-74.</a:t>
            </a:r>
            <a:endParaRPr lang="id-ID" dirty="0"/>
          </a:p>
          <a:p>
            <a:pPr marL="0" indent="0">
              <a:buNone/>
            </a:pPr>
            <a:endParaRPr lang="id-ID" dirty="0"/>
          </a:p>
        </p:txBody>
      </p:sp>
      <p:sp>
        <p:nvSpPr>
          <p:cNvPr id="4" name="TextBox 3"/>
          <p:cNvSpPr txBox="1"/>
          <p:nvPr/>
        </p:nvSpPr>
        <p:spPr>
          <a:xfrm>
            <a:off x="7896856" y="6099048"/>
            <a:ext cx="1224136" cy="369332"/>
          </a:xfrm>
          <a:prstGeom prst="rect">
            <a:avLst/>
          </a:prstGeom>
          <a:noFill/>
        </p:spPr>
        <p:txBody>
          <a:bodyPr wrap="square" rtlCol="0">
            <a:spAutoFit/>
          </a:bodyPr>
          <a:lstStyle/>
          <a:p>
            <a:r>
              <a:rPr lang="id-ID" dirty="0" smtClean="0">
                <a:latin typeface="Cambria" panose="02040503050406030204" pitchFamily="18" charset="0"/>
              </a:rPr>
              <a:t>Tarbawi</a:t>
            </a:r>
            <a:endParaRPr lang="id-ID" dirty="0">
              <a:latin typeface="Cambria" panose="02040503050406030204" pitchFamily="18" charset="0"/>
            </a:endParaRPr>
          </a:p>
        </p:txBody>
      </p:sp>
    </p:spTree>
    <p:extLst>
      <p:ext uri="{BB962C8B-B14F-4D97-AF65-F5344CB8AC3E}">
        <p14:creationId xmlns:p14="http://schemas.microsoft.com/office/powerpoint/2010/main" xmlns="" val="3235454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t>
            </a:r>
            <a:endParaRPr lang="id-ID" dirty="0"/>
          </a:p>
        </p:txBody>
      </p:sp>
      <p:pic>
        <p:nvPicPr>
          <p:cNvPr id="4" name="Content Placeholder 3" descr="b-3-penghalang-marifatullah1.jpg"/>
          <p:cNvPicPr>
            <a:picLocks noGrp="1" noChangeAspect="1"/>
          </p:cNvPicPr>
          <p:nvPr>
            <p:ph sz="quarter" idx="1"/>
          </p:nvPr>
        </p:nvPicPr>
        <p:blipFill>
          <a:blip r:embed="rId2"/>
          <a:srcRect t="16026" r="10032" b="20223"/>
          <a:stretch>
            <a:fillRect/>
          </a:stretch>
        </p:blipFill>
        <p:spPr>
          <a:xfrm>
            <a:off x="214282" y="357190"/>
            <a:ext cx="8643998" cy="6215082"/>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lnSpcReduction="10000"/>
          </a:bodyPr>
          <a:lstStyle/>
          <a:p>
            <a:pPr>
              <a:buNone/>
            </a:pPr>
            <a:r>
              <a:rPr lang="id-ID" sz="2800" dirty="0" smtClean="0"/>
              <a:t>    Secara garis besar, terdapat dua hal yang menghalangi manusia dalam mengenal Allah. </a:t>
            </a:r>
          </a:p>
          <a:p>
            <a:pPr>
              <a:buNone/>
            </a:pPr>
            <a:endParaRPr lang="id-ID" sz="2800" dirty="0" smtClean="0"/>
          </a:p>
          <a:p>
            <a:pPr>
              <a:buNone/>
            </a:pPr>
            <a:r>
              <a:rPr lang="id-ID" sz="2800" i="1" dirty="0" smtClean="0"/>
              <a:t>Pertama,</a:t>
            </a:r>
            <a:r>
              <a:rPr lang="id-ID" sz="2800" dirty="0" smtClean="0"/>
              <a:t> </a:t>
            </a:r>
            <a:r>
              <a:rPr lang="id-ID" sz="2800" i="1" dirty="0" smtClean="0"/>
              <a:t>maradhus syahwat</a:t>
            </a:r>
            <a:r>
              <a:rPr lang="id-ID" sz="2800" dirty="0" smtClean="0"/>
              <a:t> (berkaitan dengan penyakit hati; berupa nafsu dan kesenangan serta perilaku yang tidak terpuji).</a:t>
            </a:r>
          </a:p>
          <a:p>
            <a:pPr>
              <a:buNone/>
            </a:pPr>
            <a:endParaRPr lang="id-ID" sz="2800" dirty="0" smtClean="0"/>
          </a:p>
          <a:p>
            <a:pPr>
              <a:buNone/>
            </a:pPr>
            <a:r>
              <a:rPr lang="id-ID" sz="2800" dirty="0" smtClean="0"/>
              <a:t> </a:t>
            </a:r>
            <a:r>
              <a:rPr lang="id-ID" sz="2800" i="1" dirty="0" smtClean="0"/>
              <a:t>Kedua, maradhus-syubhat </a:t>
            </a:r>
            <a:r>
              <a:rPr lang="id-ID" sz="2800" dirty="0" smtClean="0"/>
              <a:t>(berbagai hal yang menimbulkan keraguan, lebih banyak berkaitan dengan masalah akal dan logika).</a:t>
            </a:r>
            <a:endParaRPr lang="id-ID"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i="1" dirty="0" smtClean="0">
                <a:solidFill>
                  <a:schemeClr val="tx1"/>
                </a:solidFill>
              </a:rPr>
              <a:t>Maradhus Syahwat</a:t>
            </a:r>
            <a:r>
              <a:rPr lang="id-ID" b="1" dirty="0" smtClean="0">
                <a:solidFill>
                  <a:schemeClr val="tx1"/>
                </a:solidFill>
              </a:rPr>
              <a:t> </a:t>
            </a:r>
            <a:endParaRPr lang="id-ID" dirty="0">
              <a:solidFill>
                <a:schemeClr val="tx1"/>
              </a:solidFill>
            </a:endParaRPr>
          </a:p>
        </p:txBody>
      </p:sp>
      <p:sp>
        <p:nvSpPr>
          <p:cNvPr id="3" name="Content Placeholder 2"/>
          <p:cNvSpPr>
            <a:spLocks noGrp="1"/>
          </p:cNvSpPr>
          <p:nvPr>
            <p:ph sz="quarter" idx="1"/>
          </p:nvPr>
        </p:nvSpPr>
        <p:spPr/>
        <p:txBody>
          <a:bodyPr>
            <a:normAutofit fontScale="85000" lnSpcReduction="10000"/>
          </a:bodyPr>
          <a:lstStyle/>
          <a:p>
            <a:pPr>
              <a:buNone/>
            </a:pPr>
            <a:r>
              <a:rPr lang="id-ID" b="1" dirty="0" smtClean="0"/>
              <a:t>Pertama,</a:t>
            </a:r>
            <a:r>
              <a:rPr lang="id-ID" i="1" dirty="0" smtClean="0"/>
              <a:t> al-fisqu </a:t>
            </a:r>
            <a:r>
              <a:rPr lang="id-ID" dirty="0" smtClean="0"/>
              <a:t>(kefasikan).</a:t>
            </a:r>
          </a:p>
          <a:p>
            <a:pPr>
              <a:buNone/>
            </a:pPr>
            <a:endParaRPr lang="id-ID" dirty="0" smtClean="0"/>
          </a:p>
          <a:p>
            <a:r>
              <a:rPr lang="id-ID" dirty="0" smtClean="0">
                <a:latin typeface="Cambria" pitchFamily="18" charset="0"/>
              </a:rPr>
              <a:t>Fasik adalah orang yang senantiasa melanggar perintah dan larangan Allah, bergelimang dengan kemaksiatan serta senantiasa berbuat kerusakan di bumi. Mereka hanya memikirkan kehidupan dunia saja, tidak memikirkan kehidupan di akhirat nanti. Mereka disibukkan oleh harta-harta dan anak cucu mereka serta segala yang berhubungan dengan kesenangan duniawi.</a:t>
            </a:r>
          </a:p>
          <a:p>
            <a:pPr>
              <a:buNone/>
            </a:pPr>
            <a:endParaRPr lang="id-ID" dirty="0" smtClean="0">
              <a:latin typeface="Cambria" pitchFamily="18" charset="0"/>
            </a:endParaRPr>
          </a:p>
          <a:p>
            <a:r>
              <a:rPr lang="id-ID" dirty="0" smtClean="0">
                <a:latin typeface="Cambria" pitchFamily="18" charset="0"/>
              </a:rPr>
              <a:t>Mereka lupa kepada Allah, maka Allah pun membiarkan mereka bergelimang dalam kesesatan, lupa hakikat dirinya dan pada akhirnya semakin jauh dari jalan yang diridhai-Nya.</a:t>
            </a:r>
          </a:p>
          <a:p>
            <a:pPr>
              <a:buNone/>
            </a:pP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000" dirty="0" smtClean="0"/>
              <a:t>Lanjutan 1</a:t>
            </a:r>
            <a:endParaRPr lang="id-ID" sz="2000" dirty="0"/>
          </a:p>
        </p:txBody>
      </p:sp>
      <p:sp>
        <p:nvSpPr>
          <p:cNvPr id="3" name="Content Placeholder 2"/>
          <p:cNvSpPr>
            <a:spLocks noGrp="1"/>
          </p:cNvSpPr>
          <p:nvPr>
            <p:ph sz="quarter" idx="1"/>
          </p:nvPr>
        </p:nvSpPr>
        <p:spPr/>
        <p:txBody>
          <a:bodyPr>
            <a:normAutofit fontScale="92500" lnSpcReduction="10000"/>
          </a:bodyPr>
          <a:lstStyle/>
          <a:p>
            <a:pPr algn="r">
              <a:buNone/>
            </a:pPr>
            <a:r>
              <a:rPr lang="ar-AE" b="1" dirty="0" smtClean="0"/>
              <a:t>وَلَا تَكُونُوا كَالَّذِينَ نَسُوا اللَّهَ فَأَنْسَاهُمْ أَنْفُسَهُمْ أُولَئِكَ هُمُ الْفَاسِقُونَ</a:t>
            </a:r>
          </a:p>
          <a:p>
            <a:pPr>
              <a:buNone/>
            </a:pPr>
            <a:r>
              <a:rPr lang="id-ID" i="1" dirty="0" smtClean="0"/>
              <a:t>     </a:t>
            </a:r>
            <a:r>
              <a:rPr lang="ar-AE" i="1" dirty="0" smtClean="0"/>
              <a:t>“..</a:t>
            </a:r>
            <a:r>
              <a:rPr lang="id-ID" i="1" dirty="0" smtClean="0"/>
              <a:t>dan janganlah kamu seperti orang-orang yang lupa kepada Allah, lalu Allah menjadikan mereka lupa kepada mereka sendiri. mereka itulah orang-orang yang fasik.”</a:t>
            </a:r>
            <a:r>
              <a:rPr lang="id-ID" dirty="0" smtClean="0"/>
              <a:t> (QS. Al-Hasyr, 59: 19)</a:t>
            </a:r>
          </a:p>
          <a:p>
            <a:pPr>
              <a:buNone/>
            </a:pPr>
            <a:endParaRPr lang="id-ID" dirty="0" smtClean="0"/>
          </a:p>
          <a:p>
            <a:r>
              <a:rPr lang="id-ID" dirty="0" smtClean="0">
                <a:latin typeface="Cambria" pitchFamily="18" charset="0"/>
              </a:rPr>
              <a:t>Orang-orang yang fasik itu sebenarnya mengetahui mana yang hak, mana yang batil, mana yang baik, dan mana yang jahat. Namun ia tidak melaksanakan yang benar dan yang baik itu, melainkan ia melaksanakan yang batil dan yang jahat. Sifat dan perilaku seperti itulah yang akan menghalanginya dari mengenal Allah </a:t>
            </a:r>
            <a:r>
              <a:rPr lang="id-ID" i="1" dirty="0" smtClean="0">
                <a:latin typeface="Cambria" pitchFamily="18" charset="0"/>
              </a:rPr>
              <a:t>Ta’ala</a:t>
            </a:r>
            <a:r>
              <a:rPr lang="id-ID" dirty="0" smtClean="0">
                <a:latin typeface="Cambria" pitchFamily="18" charset="0"/>
              </a:rPr>
              <a:t>.</a:t>
            </a:r>
          </a:p>
          <a:p>
            <a:pPr>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000" dirty="0" smtClean="0"/>
              <a:t>2 </a:t>
            </a:r>
            <a:r>
              <a:rPr lang="id-ID" sz="2000" b="1" dirty="0" smtClean="0"/>
              <a:t>Kedua,</a:t>
            </a:r>
            <a:r>
              <a:rPr lang="id-ID" sz="2000" i="1" dirty="0" smtClean="0"/>
              <a:t> al-kibru </a:t>
            </a:r>
            <a:r>
              <a:rPr lang="id-ID" sz="2000" dirty="0" smtClean="0"/>
              <a:t>(kesombongan).</a:t>
            </a:r>
            <a:br>
              <a:rPr lang="id-ID" sz="2000" dirty="0" smtClean="0"/>
            </a:br>
            <a:endParaRPr lang="id-ID" sz="2000" dirty="0"/>
          </a:p>
        </p:txBody>
      </p:sp>
      <p:sp>
        <p:nvSpPr>
          <p:cNvPr id="3" name="Content Placeholder 2"/>
          <p:cNvSpPr>
            <a:spLocks noGrp="1"/>
          </p:cNvSpPr>
          <p:nvPr>
            <p:ph sz="quarter" idx="1"/>
          </p:nvPr>
        </p:nvSpPr>
        <p:spPr/>
        <p:txBody>
          <a:bodyPr>
            <a:normAutofit fontScale="77500" lnSpcReduction="20000"/>
          </a:bodyPr>
          <a:lstStyle/>
          <a:p>
            <a:pPr>
              <a:buNone/>
            </a:pPr>
            <a:endParaRPr lang="id-ID" dirty="0" smtClean="0"/>
          </a:p>
          <a:p>
            <a:pPr>
              <a:buNone/>
            </a:pPr>
            <a:r>
              <a:rPr lang="id-ID" dirty="0" smtClean="0"/>
              <a:t>	</a:t>
            </a:r>
            <a:r>
              <a:rPr lang="id-ID" dirty="0" smtClean="0">
                <a:latin typeface="Cambria" pitchFamily="18" charset="0"/>
              </a:rPr>
              <a:t>Kesombongan merupakan suatu sikap dimana hati seseorang ingkar dan selalu membantah terhadap ayat-ayat Allah </a:t>
            </a:r>
            <a:r>
              <a:rPr lang="id-ID" i="1" dirty="0" smtClean="0">
                <a:latin typeface="Cambria" pitchFamily="18" charset="0"/>
              </a:rPr>
              <a:t>Ta’ala</a:t>
            </a:r>
            <a:r>
              <a:rPr lang="id-ID" dirty="0" smtClean="0"/>
              <a:t>,</a:t>
            </a:r>
          </a:p>
          <a:p>
            <a:pPr>
              <a:buNone/>
            </a:pPr>
            <a:endParaRPr lang="id-ID" dirty="0" smtClean="0"/>
          </a:p>
          <a:p>
            <a:pPr algn="ctr">
              <a:buNone/>
            </a:pPr>
            <a:r>
              <a:rPr lang="ar-AE" b="1" dirty="0" smtClean="0"/>
              <a:t>الَّذِينَ يُجَادِلُونَ فِي آيَاتِ اللَّهِ بِغَيْرِ سُلْطَانٍ أَتَاهُمْ كَبُرَ مَقْتًا عِنْدَ اللَّهِ وَعِنْدَ الَّذِينَ آمَنُوا كَذَلِكَ يَطْبَعُ اللَّهُ عَلَى كُلِّ قَلْبِ مُتَكَبِّرٍ جَبَّارٍ</a:t>
            </a:r>
            <a:r>
              <a:rPr lang="id-ID" b="1" dirty="0" smtClean="0"/>
              <a:t> </a:t>
            </a:r>
            <a:endParaRPr lang="ar-AE" b="1" dirty="0" smtClean="0"/>
          </a:p>
          <a:p>
            <a:pPr>
              <a:buNone/>
            </a:pPr>
            <a:r>
              <a:rPr lang="ar-AE" i="1" dirty="0" smtClean="0"/>
              <a:t>“</a:t>
            </a:r>
            <a:r>
              <a:rPr lang="id-ID" i="1" dirty="0" smtClean="0"/>
              <a:t>(Yaitu) orang-orang yang memperdebatkan ayat-ayat Allah tanpa alasan yang sampai kepada mereka. Amat besar kemurkaan (bagi mereka) di sisi Allah dan di sisi orang-orang yang beriman. Demikianlah Allah mengunci mati hati orang yang sombong dan sewenang-wenang.”</a:t>
            </a:r>
            <a:r>
              <a:rPr lang="id-ID" dirty="0" smtClean="0"/>
              <a:t> (QS. Al-Mu’min, 40: 35)</a:t>
            </a:r>
          </a:p>
          <a:p>
            <a:pPr>
              <a:buNone/>
            </a:pPr>
            <a:endParaRPr lang="id-ID" dirty="0" smtClean="0"/>
          </a:p>
          <a:p>
            <a:pPr>
              <a:buNone/>
            </a:pPr>
            <a:r>
              <a:rPr lang="id-ID" dirty="0" smtClean="0"/>
              <a:t>	</a:t>
            </a:r>
            <a:r>
              <a:rPr lang="id-ID" dirty="0" smtClean="0">
                <a:latin typeface="Cambria" pitchFamily="18" charset="0"/>
              </a:rPr>
              <a:t>Allah menerangkan hukum-hukum-Nya bagi orang-orang yang menutup hatinya untuk menerima kebenaran wahyu, yaitu bahwa Ia akan menutup hati mereka.</a:t>
            </a:r>
          </a:p>
          <a:p>
            <a:pPr>
              <a:buNone/>
            </a:pP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1600" b="1" dirty="0" smtClean="0"/>
              <a:t>3 </a:t>
            </a:r>
            <a:r>
              <a:rPr lang="id-ID" sz="1600" b="1" dirty="0" smtClean="0"/>
              <a:t>Ketiga,</a:t>
            </a:r>
            <a:r>
              <a:rPr lang="id-ID" sz="1600" b="1" i="1" dirty="0" smtClean="0"/>
              <a:t> adz-dzulmu </a:t>
            </a:r>
            <a:r>
              <a:rPr lang="id-ID" sz="1600" b="1" dirty="0" smtClean="0"/>
              <a:t>(kedzaliman).</a:t>
            </a:r>
            <a:br>
              <a:rPr lang="id-ID" sz="1600" b="1" dirty="0" smtClean="0"/>
            </a:br>
            <a:endParaRPr lang="id-ID" sz="1600" b="1" dirty="0"/>
          </a:p>
        </p:txBody>
      </p:sp>
      <p:sp>
        <p:nvSpPr>
          <p:cNvPr id="3" name="Content Placeholder 2"/>
          <p:cNvSpPr>
            <a:spLocks noGrp="1"/>
          </p:cNvSpPr>
          <p:nvPr>
            <p:ph sz="quarter" idx="1"/>
          </p:nvPr>
        </p:nvSpPr>
        <p:spPr>
          <a:xfrm>
            <a:off x="301752" y="1527048"/>
            <a:ext cx="8503920" cy="5188100"/>
          </a:xfrm>
        </p:spPr>
        <p:txBody>
          <a:bodyPr>
            <a:normAutofit fontScale="77500" lnSpcReduction="20000"/>
          </a:bodyPr>
          <a:lstStyle/>
          <a:p>
            <a:pPr>
              <a:buNone/>
            </a:pPr>
            <a:endParaRPr lang="id-ID" dirty="0" smtClean="0"/>
          </a:p>
          <a:p>
            <a:pPr>
              <a:buNone/>
            </a:pPr>
            <a:r>
              <a:rPr lang="id-ID" dirty="0" smtClean="0"/>
              <a:t>Mengenai sifat dzalim ini, Allah </a:t>
            </a:r>
            <a:r>
              <a:rPr lang="id-ID" i="1" dirty="0" smtClean="0"/>
              <a:t>Ta’ala </a:t>
            </a:r>
            <a:r>
              <a:rPr lang="id-ID" dirty="0" smtClean="0"/>
              <a:t>berfirman,</a:t>
            </a:r>
          </a:p>
          <a:p>
            <a:pPr>
              <a:buNone/>
            </a:pPr>
            <a:endParaRPr lang="id-ID" dirty="0" smtClean="0"/>
          </a:p>
          <a:p>
            <a:pPr algn="r">
              <a:buNone/>
            </a:pPr>
            <a:r>
              <a:rPr lang="ar-AE" b="1" dirty="0" smtClean="0"/>
              <a:t>وَمَنْ أَظْلَمُ مِمَّنْ ذُكِّرَ بِآيَاتِ رَبِّهِ ثُمَّ أَعْرَضَ عَنْهَا إِنَّا مِنَ الْمُجْرِمِينَ مُنْتَقِمُونَ</a:t>
            </a:r>
          </a:p>
          <a:p>
            <a:pPr>
              <a:buNone/>
            </a:pPr>
            <a:r>
              <a:rPr lang="ar-AE" i="1" dirty="0" smtClean="0"/>
              <a:t>“</a:t>
            </a:r>
            <a:r>
              <a:rPr lang="id-ID" i="1" dirty="0" smtClean="0"/>
              <a:t>Dan siapakah yang lebih zalim daripada orang yang telah diperingatkan dengan ayat-ayat Tuhannya, kemudian ia berpaling daripadanya? Sesungguhnya Kami akan memberikan pembalasan kepada orang-orang yang berdosa.”</a:t>
            </a:r>
            <a:r>
              <a:rPr lang="id-ID" dirty="0" smtClean="0"/>
              <a:t> (As-Sajdah, 32: 22)</a:t>
            </a:r>
          </a:p>
          <a:p>
            <a:pPr>
              <a:buNone/>
            </a:pPr>
            <a:endParaRPr lang="id-ID" dirty="0" smtClean="0"/>
          </a:p>
          <a:p>
            <a:pPr>
              <a:buNone/>
            </a:pPr>
            <a:r>
              <a:rPr lang="id-ID" dirty="0" smtClean="0">
                <a:latin typeface="Cambria" pitchFamily="18" charset="0"/>
              </a:rPr>
              <a:t>     Allah </a:t>
            </a:r>
            <a:r>
              <a:rPr lang="id-ID" i="1" dirty="0" smtClean="0">
                <a:latin typeface="Cambria" pitchFamily="18" charset="0"/>
              </a:rPr>
              <a:t>Ta’ala</a:t>
            </a:r>
            <a:r>
              <a:rPr lang="id-ID" dirty="0" smtClean="0">
                <a:latin typeface="Cambria" pitchFamily="18" charset="0"/>
              </a:rPr>
              <a:t> menerangkan bahwa orang yang paling zalim ialah orang yang telah sampai kepadanya peringatan Allah, telah sampai pula kepadanya ayat-ayat Alquran dan petunjuk Rasul, kemudian mereka berpaling dari ajaran dan petunjuk itu karena angkuh dan penyakit dengki yang ada di dalam hatinya. Sikap dzalim (aniaya) seperti inilah yang menghalangi mereka dari mengenal Allah Ta’ala.</a:t>
            </a:r>
          </a:p>
          <a:p>
            <a:pPr>
              <a:buNone/>
            </a:pP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dirty="0" smtClean="0"/>
              <a:t>4. </a:t>
            </a:r>
            <a:r>
              <a:rPr lang="id-ID" sz="1600" b="1" dirty="0" smtClean="0"/>
              <a:t>Keempat,</a:t>
            </a:r>
            <a:r>
              <a:rPr lang="id-ID" sz="1600" i="1" dirty="0" smtClean="0"/>
              <a:t> al-kidzbu </a:t>
            </a:r>
            <a:r>
              <a:rPr lang="id-ID" sz="1600" dirty="0" smtClean="0"/>
              <a:t>(kedustaan)</a:t>
            </a:r>
            <a:br>
              <a:rPr lang="id-ID" sz="1600" dirty="0" smtClean="0"/>
            </a:br>
            <a:endParaRPr lang="id-ID" sz="1600" dirty="0"/>
          </a:p>
        </p:txBody>
      </p:sp>
      <p:sp>
        <p:nvSpPr>
          <p:cNvPr id="3" name="Content Placeholder 2"/>
          <p:cNvSpPr>
            <a:spLocks noGrp="1"/>
          </p:cNvSpPr>
          <p:nvPr>
            <p:ph sz="quarter" idx="1"/>
          </p:nvPr>
        </p:nvSpPr>
        <p:spPr>
          <a:xfrm>
            <a:off x="301752" y="1527048"/>
            <a:ext cx="8503920" cy="4902348"/>
          </a:xfrm>
        </p:spPr>
        <p:txBody>
          <a:bodyPr>
            <a:normAutofit fontScale="62500" lnSpcReduction="20000"/>
          </a:bodyPr>
          <a:lstStyle/>
          <a:p>
            <a:pPr>
              <a:buNone/>
            </a:pPr>
            <a:endParaRPr lang="id-ID" dirty="0" smtClean="0"/>
          </a:p>
          <a:p>
            <a:pPr>
              <a:buNone/>
            </a:pPr>
            <a:r>
              <a:rPr lang="id-ID" dirty="0" smtClean="0"/>
              <a:t>	</a:t>
            </a:r>
            <a:r>
              <a:rPr lang="id-ID" dirty="0" smtClean="0">
                <a:latin typeface="Cambria" pitchFamily="18" charset="0"/>
              </a:rPr>
              <a:t>Kedustaan merupakan sikap bohong (pura-pura) dan pengingkaran terhadap ayat-ayat Allah </a:t>
            </a:r>
            <a:r>
              <a:rPr lang="id-ID" i="1" dirty="0" smtClean="0">
                <a:latin typeface="Cambria" pitchFamily="18" charset="0"/>
              </a:rPr>
              <a:t>Ta’ala.</a:t>
            </a:r>
            <a:r>
              <a:rPr lang="id-ID" dirty="0" smtClean="0">
                <a:latin typeface="Cambria" pitchFamily="18" charset="0"/>
              </a:rPr>
              <a:t> Hal ini seperti yang dilakukan oleh orang-orang munafik sebagaimana dimuat dalam firman Allah </a:t>
            </a:r>
            <a:r>
              <a:rPr lang="id-ID" i="1" dirty="0" smtClean="0">
                <a:latin typeface="Cambria" pitchFamily="18" charset="0"/>
              </a:rPr>
              <a:t>Ta’ala</a:t>
            </a:r>
            <a:r>
              <a:rPr lang="id-ID" dirty="0" smtClean="0">
                <a:latin typeface="Cambria" pitchFamily="18" charset="0"/>
              </a:rPr>
              <a:t>,</a:t>
            </a:r>
          </a:p>
          <a:p>
            <a:pPr>
              <a:buNone/>
            </a:pPr>
            <a:endParaRPr lang="id-ID" dirty="0" smtClean="0"/>
          </a:p>
          <a:p>
            <a:pPr algn="ctr">
              <a:buNone/>
            </a:pPr>
            <a:r>
              <a:rPr lang="ar-AE" b="1" dirty="0" smtClean="0"/>
              <a:t>يُخَادِعُونَ اللَّهَ وَالَّذِينَ آمَنُوا وَمَا يَخْدَعُونَ إِلَّا أَنْفُسَهُمْ وَمَا يَشْعُرُونَ فِي قُلُوبِهِمْ مَرَضٌ فَزَادَهُمُ اللَّهُ مَرَضًا وَلَهُمْ عَذَابٌ أَلِيمٌ بِمَا كَانُوا يَكْذِبُونَ</a:t>
            </a:r>
          </a:p>
          <a:p>
            <a:pPr>
              <a:buNone/>
            </a:pPr>
            <a:r>
              <a:rPr lang="ar-AE" i="1" dirty="0" smtClean="0"/>
              <a:t> “</a:t>
            </a:r>
            <a:r>
              <a:rPr lang="id-ID" i="1" dirty="0" smtClean="0"/>
              <a:t>Mereka hendak menipu Allah dan orang-orang yang beriman, padahal mereka hanya menipu dirinya sendiri sedang mereka tidak sadar, dalam hati mereka ada penyakit, lalu ditambah Allah penyakitnya; dan bagi mereka siksa yang pedih, disebabkan mereka berdusta.”</a:t>
            </a:r>
            <a:r>
              <a:rPr lang="id-ID" dirty="0" smtClean="0"/>
              <a:t> (QS. Al-Baqarah, 2: 9-10)</a:t>
            </a:r>
          </a:p>
          <a:p>
            <a:pPr>
              <a:buNone/>
            </a:pPr>
            <a:r>
              <a:rPr lang="id-ID" dirty="0" smtClean="0"/>
              <a:t>	</a:t>
            </a:r>
          </a:p>
          <a:p>
            <a:pPr>
              <a:buNone/>
            </a:pPr>
            <a:r>
              <a:rPr lang="id-ID" dirty="0" smtClean="0"/>
              <a:t>	</a:t>
            </a:r>
            <a:r>
              <a:rPr lang="id-ID" dirty="0" smtClean="0">
                <a:latin typeface="Cambria" pitchFamily="18" charset="0"/>
              </a:rPr>
              <a:t>Mereka memperlihatkan iman, kasih sayang dan menyembunyikan permusuhan dalam batin. Mereka menyebarkan permusuhan dan fitnah-fitnah untuk melemahkan barisan kaum Muslimin. Namun usaha kaum munafik itu selalu gagal dan sia-sia. Hati mereka bertambah susah, sedih dan dengki, sehingga pertimbangan-pertimbangan yang benar dan jujur untuk menilai kebenaran semakin lenyap dari mereka. Akal pikiran mereka bertambah lemah untuk menanggapi kebenaran agama dan memahaminya</a:t>
            </a:r>
          </a:p>
          <a:p>
            <a:pPr>
              <a:buNone/>
            </a:pP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sz="2400" dirty="0" smtClean="0"/>
              <a:t>5 </a:t>
            </a:r>
            <a:r>
              <a:rPr lang="id-ID" sz="2200" b="1" dirty="0" smtClean="0"/>
              <a:t>Kelima,</a:t>
            </a:r>
            <a:r>
              <a:rPr lang="id-ID" sz="2200" i="1" dirty="0" smtClean="0"/>
              <a:t> katsratul ma’ashiy </a:t>
            </a:r>
            <a:r>
              <a:rPr lang="id-ID" sz="2200" dirty="0" smtClean="0"/>
              <a:t>(banyak melakukan perbuatan maksiat).</a:t>
            </a:r>
            <a:endParaRPr lang="id-ID" sz="2200" dirty="0"/>
          </a:p>
        </p:txBody>
      </p:sp>
      <p:sp>
        <p:nvSpPr>
          <p:cNvPr id="3" name="Content Placeholder 2"/>
          <p:cNvSpPr>
            <a:spLocks noGrp="1"/>
          </p:cNvSpPr>
          <p:nvPr>
            <p:ph sz="quarter" idx="1"/>
          </p:nvPr>
        </p:nvSpPr>
        <p:spPr>
          <a:xfrm>
            <a:off x="301752" y="1527048"/>
            <a:ext cx="8503920" cy="5116662"/>
          </a:xfrm>
        </p:spPr>
        <p:txBody>
          <a:bodyPr>
            <a:normAutofit fontScale="62500" lnSpcReduction="20000"/>
          </a:bodyPr>
          <a:lstStyle/>
          <a:p>
            <a:pPr>
              <a:buNone/>
            </a:pPr>
            <a:r>
              <a:rPr lang="id-ID" b="1" dirty="0" smtClean="0"/>
              <a:t>	</a:t>
            </a:r>
            <a:endParaRPr lang="id-ID" dirty="0" smtClean="0"/>
          </a:p>
          <a:p>
            <a:pPr>
              <a:buNone/>
            </a:pPr>
            <a:endParaRPr lang="id-ID" dirty="0" smtClean="0"/>
          </a:p>
          <a:p>
            <a:pPr>
              <a:buNone/>
            </a:pPr>
            <a:r>
              <a:rPr lang="id-ID" dirty="0" smtClean="0"/>
              <a:t>Allah </a:t>
            </a:r>
            <a:r>
              <a:rPr lang="id-ID" i="1" dirty="0" smtClean="0"/>
              <a:t>Ta’ala</a:t>
            </a:r>
            <a:r>
              <a:rPr lang="id-ID" dirty="0" smtClean="0"/>
              <a:t> berfirman,</a:t>
            </a:r>
          </a:p>
          <a:p>
            <a:pPr algn="r"/>
            <a:r>
              <a:rPr lang="ar-AE" b="1" dirty="0" smtClean="0"/>
              <a:t>كَلا بَلْ رَانَ عَلَى قُلُوبِهِمْ مَا كَانُوا يَكْسِبُونَ</a:t>
            </a:r>
          </a:p>
          <a:p>
            <a:pPr>
              <a:buNone/>
            </a:pPr>
            <a:r>
              <a:rPr lang="ar-AE" i="1" dirty="0" smtClean="0"/>
              <a:t>“</a:t>
            </a:r>
            <a:r>
              <a:rPr lang="id-ID" i="1" dirty="0" smtClean="0"/>
              <a:t>Sekali-kali tidak (demikian), sebenarnya apa yang selalu mereka usahakan itu menutupi hati mereka.”</a:t>
            </a:r>
            <a:r>
              <a:rPr lang="id-ID" dirty="0" smtClean="0"/>
              <a:t> (QS. Al-Muthaffifin, 83 : 14)</a:t>
            </a:r>
          </a:p>
          <a:p>
            <a:pPr>
              <a:buNone/>
            </a:pPr>
            <a:endParaRPr lang="id-ID" dirty="0" smtClean="0"/>
          </a:p>
          <a:p>
            <a:pPr>
              <a:buNone/>
            </a:pPr>
            <a:r>
              <a:rPr lang="id-ID" dirty="0" smtClean="0"/>
              <a:t>Disebutkan dalam hadist Abu Hurairah </a:t>
            </a:r>
            <a:r>
              <a:rPr lang="id-ID" i="1" dirty="0" smtClean="0"/>
              <a:t>radhiyallahu ‘anhu</a:t>
            </a:r>
            <a:r>
              <a:rPr lang="id-ID" dirty="0" smtClean="0"/>
              <a:t> bahwasanya Rasulullah </a:t>
            </a:r>
            <a:r>
              <a:rPr lang="id-ID" i="1" dirty="0" smtClean="0"/>
              <a:t>shallallahu ‘alaihi wa sallam</a:t>
            </a:r>
            <a:r>
              <a:rPr lang="id-ID" dirty="0" smtClean="0"/>
              <a:t> bersabda:</a:t>
            </a:r>
          </a:p>
          <a:p>
            <a:pPr>
              <a:buNone/>
            </a:pPr>
            <a:endParaRPr lang="id-ID" dirty="0" smtClean="0"/>
          </a:p>
          <a:p>
            <a:pPr algn="r">
              <a:buNone/>
            </a:pPr>
            <a:r>
              <a:rPr lang="ar-AE" b="1" dirty="0" smtClean="0"/>
              <a:t>إِنَّ العَبْدَ إِذَا أَخْطَأَ خَطِيئَةً نُكِتَتْ فِي قَلْبِهِ نُكْتَةٌ سَوْدَاءُ ، فَإِذَا هُوَ نَزَعَ وَاسْتَغْفَرَ وَتَابَ سُقِلَ قَلْبُهُ ، وَإِنْ عَادَ زِيدَ فِيهَا حَتَّى تَعْلُوَ قَلْبَهُ ، وَهُوَ الرَّانُ الَّذِي ذَكَرَ اللَّهُ ” كَلَّا بَلْ رَانَ عَلَى قُلُوبِهِمْ مَا كَانُوا يَكْسِبُونَ”</a:t>
            </a:r>
          </a:p>
          <a:p>
            <a:pPr>
              <a:buNone/>
            </a:pPr>
            <a:r>
              <a:rPr lang="ar-AE" i="1" dirty="0" smtClean="0"/>
              <a:t>”</a:t>
            </a:r>
            <a:r>
              <a:rPr lang="id-ID" i="1" dirty="0" smtClean="0"/>
              <a:t>  Sesungguhnya seorang hamba jika ia melakukan kesalahan, maka akan tercemari hatinya dengan satu bercak hitam. Jika ia menghentikan kesalahannya dan beristighfar (memohon ampun) serta bertaubat, maka hatinya menjadi bersih lagi. Jika ia melakukan kesalahan lagi, dan menambahnya maka hatinya lama-kelamaan akan menjadi hitam pekat. Inilah maksud dari ”al-Raan” (penutup hati) yang disebut Allah dalam firman-Nya: ”Sekali-kali tidak (demikian), sebenarnya apa yang selalu mereka usahakan itu menutupi hati mereka.” [Al-Muthoffifin: 14] ”</a:t>
            </a:r>
            <a:r>
              <a:rPr lang="id-ID" dirty="0" smtClean="0"/>
              <a:t> (Hadist Riwayat Tirmidzi (No : 3334) dan Ahmad  (2/297). Berkata Tirmidzi : “Ini adalah hadist Hasan Shahih).</a:t>
            </a:r>
          </a:p>
          <a:p>
            <a:pPr>
              <a:buNone/>
            </a:pP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132</TotalTime>
  <Words>379</Words>
  <Application>Microsoft Office PowerPoint</Application>
  <PresentationFormat>On-screen Show (4:3)</PresentationFormat>
  <Paragraphs>115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Civic</vt:lpstr>
      <vt:lpstr>AL-Mawani Min Ma’rifatillah</vt:lpstr>
      <vt:lpstr> </vt:lpstr>
      <vt:lpstr>Slide 3</vt:lpstr>
      <vt:lpstr>Maradhus Syahwat </vt:lpstr>
      <vt:lpstr>Lanjutan 1</vt:lpstr>
      <vt:lpstr>2 Kedua, al-kibru (kesombongan). </vt:lpstr>
      <vt:lpstr>3 Ketiga, adz-dzulmu (kedzaliman). </vt:lpstr>
      <vt:lpstr>4. Keempat, al-kidzbu (kedustaan) </vt:lpstr>
      <vt:lpstr>5 Kelima, katsratul ma’ashiy (banyak melakukan perbuatan maksiat).</vt:lpstr>
      <vt:lpstr>Lanjutan 5</vt:lpstr>
      <vt:lpstr>Maradhu as-syubhah</vt:lpstr>
      <vt:lpstr>Slide 12</vt:lpstr>
      <vt:lpstr>2 Kedua, al-irtiyab (keragu-raguan). </vt:lpstr>
      <vt:lpstr>Slide 14</vt:lpstr>
      <vt:lpstr>Slide 15</vt:lpstr>
      <vt:lpstr>Slide 16</vt:lpstr>
      <vt:lpstr>  4.Keempat, al-ghaflah (kelalaian).  </vt:lpstr>
      <vt:lpstr>Slide 18</vt:lpstr>
      <vt:lpstr>Referensi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AL-Mawani Min Ma’rifatillah</dc:title>
  <dc:creator>acer</dc:creator>
  <cp:lastModifiedBy>User</cp:lastModifiedBy>
  <cp:revision>17</cp:revision>
  <dcterms:created xsi:type="dcterms:W3CDTF">2020-05-03T02:45:56Z</dcterms:created>
  <dcterms:modified xsi:type="dcterms:W3CDTF">2020-05-03T22:15:25Z</dcterms:modified>
</cp:coreProperties>
</file>