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Open Sans 1 Bold Italics" panose="020B0604020202020204" charset="0"/>
      <p:regular r:id="rId15"/>
    </p:embeddedFont>
    <p:embeddedFont>
      <p:font typeface="Arimo" panose="020B0604020202020204" charset="0"/>
      <p:regular r:id="rId16"/>
    </p:embeddedFont>
    <p:embeddedFont>
      <p:font typeface="Open Sans 2 Bold" panose="020B0604020202020204" charset="0"/>
      <p:regular r:id="rId17"/>
    </p:embeddedFont>
    <p:embeddedFont>
      <p:font typeface="Open Sans 1 Bold" panose="020B0604020202020204" charset="0"/>
      <p:regular r:id="rId18"/>
    </p:embeddedFont>
    <p:embeddedFont>
      <p:font typeface="Montaser Arabic" panose="020B0604020202020204" charset="-78"/>
      <p:regular r:id="rId19"/>
    </p:embeddedFont>
    <p:embeddedFont>
      <p:font typeface="Calibri" panose="020F0502020204030204" pitchFamily="34" charset="0"/>
      <p:regular r:id="rId20"/>
      <p:bold r:id="rId21"/>
      <p:italic r:id="rId22"/>
      <p:boldItalic r:id="rId23"/>
    </p:embeddedFont>
    <p:embeddedFont>
      <p:font typeface="Arimo Bold" panose="020B0604020202020204" charset="0"/>
      <p:regular r:id="rId24"/>
    </p:embeddedFont>
    <p:embeddedFont>
      <p:font typeface="Poppins Bold" panose="020B0604020202020204" charset="0"/>
      <p:regular r:id="rId25"/>
    </p:embeddedFont>
    <p:embeddedFont>
      <p:font typeface="Poppins" panose="020B0604020202020204" charset="0"/>
      <p:regular r:id="rId26"/>
    </p:embeddedFont>
    <p:embeddedFont>
      <p:font typeface="Poppins Bold Italics"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4" d="100"/>
          <a:sy n="44" d="100"/>
        </p:scale>
        <p:origin x="85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7.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5.sv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6.svg"/><Relationship Id="rId1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7.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5.sv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6.svg"/><Relationship Id="rId1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sv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sv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3.svg"/><Relationship Id="rId3" Type="http://schemas.openxmlformats.org/officeDocument/2006/relationships/image" Target="../media/image13.svg"/><Relationship Id="rId7" Type="http://schemas.openxmlformats.org/officeDocument/2006/relationships/image" Target="../media/image17.svg"/><Relationship Id="rId12" Type="http://schemas.openxmlformats.org/officeDocument/2006/relationships/image" Target="../media/image13.png"/><Relationship Id="rId2" Type="http://schemas.openxmlformats.org/officeDocument/2006/relationships/image" Target="../media/image8.png"/><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1.svg"/><Relationship Id="rId5" Type="http://schemas.openxmlformats.org/officeDocument/2006/relationships/image" Target="../media/image15.svg"/><Relationship Id="rId1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9.sv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6.svg"/><Relationship Id="rId7"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8.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7.png"/><Relationship Id="rId3" Type="http://schemas.openxmlformats.org/officeDocument/2006/relationships/image" Target="../media/image18.png"/><Relationship Id="rId7" Type="http://schemas.openxmlformats.org/officeDocument/2006/relationships/image" Target="../media/image12.png"/><Relationship Id="rId12" Type="http://schemas.openxmlformats.org/officeDocument/2006/relationships/image" Target="../media/image20.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7.svg"/><Relationship Id="rId11" Type="http://schemas.openxmlformats.org/officeDocument/2006/relationships/image" Target="../media/image6.png"/><Relationship Id="rId5" Type="http://schemas.openxmlformats.org/officeDocument/2006/relationships/image" Target="../media/image10.png"/><Relationship Id="rId10" Type="http://schemas.openxmlformats.org/officeDocument/2006/relationships/image" Target="../media/image33.svg"/><Relationship Id="rId4" Type="http://schemas.openxmlformats.org/officeDocument/2006/relationships/image" Target="../media/image31.svg"/><Relationship Id="rId9" Type="http://schemas.openxmlformats.org/officeDocument/2006/relationships/image" Target="../media/image19.png"/><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6.svg"/><Relationship Id="rId7"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3.sv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3.png"/><Relationship Id="rId7"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3.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0.svg"/><Relationship Id="rId7" Type="http://schemas.openxmlformats.org/officeDocument/2006/relationships/image" Target="../media/image44.svg"/><Relationship Id="rId12" Type="http://schemas.openxmlformats.org/officeDocument/2006/relationships/image" Target="../media/image14.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7.png"/><Relationship Id="rId5" Type="http://schemas.openxmlformats.org/officeDocument/2006/relationships/image" Target="../media/image42.svg"/><Relationship Id="rId10" Type="http://schemas.openxmlformats.org/officeDocument/2006/relationships/image" Target="../media/image6.png"/><Relationship Id="rId4" Type="http://schemas.openxmlformats.org/officeDocument/2006/relationships/image" Target="../media/image25.png"/><Relationship Id="rId9" Type="http://schemas.openxmlformats.org/officeDocument/2006/relationships/image" Target="../media/image28.sv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3.sv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7.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5.sv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46.sv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7155688" y="-845312"/>
            <a:ext cx="11132312" cy="11132312"/>
            <a:chOff x="0" y="0"/>
            <a:chExt cx="17802845" cy="17802845"/>
          </a:xfrm>
        </p:grpSpPr>
        <p:sp>
          <p:nvSpPr>
            <p:cNvPr id="3" name="Freeform 3"/>
            <p:cNvSpPr/>
            <p:nvPr/>
          </p:nvSpPr>
          <p:spPr>
            <a:xfrm>
              <a:off x="0" y="0"/>
              <a:ext cx="17802861" cy="17802861"/>
            </a:xfrm>
            <a:custGeom>
              <a:avLst/>
              <a:gdLst/>
              <a:ahLst/>
              <a:cxnLst/>
              <a:rect l="l" t="t" r="r" b="b"/>
              <a:pathLst>
                <a:path w="17802861" h="17802861">
                  <a:moveTo>
                    <a:pt x="17802861" y="0"/>
                  </a:moveTo>
                  <a:lnTo>
                    <a:pt x="0" y="17802861"/>
                  </a:lnTo>
                  <a:lnTo>
                    <a:pt x="17802861" y="17802861"/>
                  </a:lnTo>
                  <a:close/>
                </a:path>
              </a:pathLst>
            </a:custGeom>
            <a:blipFill>
              <a:blip r:embed="rId2"/>
              <a:stretch>
                <a:fillRect l="-26059" r="-52057"/>
              </a:stretch>
            </a:blipFill>
          </p:spPr>
        </p:sp>
      </p:grpSp>
      <p:sp>
        <p:nvSpPr>
          <p:cNvPr id="4" name="Freeform 4"/>
          <p:cNvSpPr/>
          <p:nvPr/>
        </p:nvSpPr>
        <p:spPr>
          <a:xfrm>
            <a:off x="869511" y="7474200"/>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0690301" y="-4601731"/>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1625979" y="7109746"/>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3722499" y="-3358231"/>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891234" y="8353247"/>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10690301" y="-5211329"/>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891234" y="8921908"/>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Freeform 11"/>
          <p:cNvSpPr/>
          <p:nvPr/>
        </p:nvSpPr>
        <p:spPr>
          <a:xfrm>
            <a:off x="13722499" y="-4386931"/>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2" name="Freeform 12"/>
          <p:cNvSpPr/>
          <p:nvPr/>
        </p:nvSpPr>
        <p:spPr>
          <a:xfrm>
            <a:off x="-1625979" y="7758342"/>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13" name="Group 13"/>
          <p:cNvGrpSpPr/>
          <p:nvPr/>
        </p:nvGrpSpPr>
        <p:grpSpPr>
          <a:xfrm>
            <a:off x="-3076309" y="209058"/>
            <a:ext cx="3657600" cy="2007108"/>
            <a:chOff x="0" y="0"/>
            <a:chExt cx="4876800" cy="2676144"/>
          </a:xfrm>
        </p:grpSpPr>
        <p:sp>
          <p:nvSpPr>
            <p:cNvPr id="14" name="Freeform 14"/>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1"/>
              <a:stretch>
                <a:fillRect l="-63" r="-63"/>
              </a:stretch>
            </a:blipFill>
          </p:spPr>
        </p:sp>
      </p:grpSp>
      <p:sp>
        <p:nvSpPr>
          <p:cNvPr id="15" name="Freeform 15"/>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2"/>
            <a:stretch>
              <a:fillRect b="-5953"/>
            </a:stretch>
          </a:blipFill>
        </p:spPr>
      </p:sp>
      <p:sp>
        <p:nvSpPr>
          <p:cNvPr id="16" name="TextBox 16"/>
          <p:cNvSpPr txBox="1"/>
          <p:nvPr/>
        </p:nvSpPr>
        <p:spPr>
          <a:xfrm>
            <a:off x="1338542" y="1085164"/>
            <a:ext cx="10613567" cy="3227860"/>
          </a:xfrm>
          <a:prstGeom prst="rect">
            <a:avLst/>
          </a:prstGeom>
        </p:spPr>
        <p:txBody>
          <a:bodyPr lIns="0" tIns="0" rIns="0" bIns="0" rtlCol="0" anchor="t">
            <a:spAutoFit/>
          </a:bodyPr>
          <a:lstStyle/>
          <a:p>
            <a:pPr algn="l">
              <a:lnSpc>
                <a:spcPts val="7936"/>
              </a:lnSpc>
            </a:pPr>
            <a:r>
              <a:rPr lang="en-US" sz="4800">
                <a:solidFill>
                  <a:srgbClr val="000000"/>
                </a:solidFill>
                <a:latin typeface="Poppins Bold"/>
              </a:rPr>
              <a:t>BAB 4 </a:t>
            </a:r>
          </a:p>
          <a:p>
            <a:pPr algn="l">
              <a:lnSpc>
                <a:spcPts val="7936"/>
              </a:lnSpc>
            </a:pPr>
            <a:r>
              <a:rPr lang="en-US" sz="4800">
                <a:solidFill>
                  <a:srgbClr val="000000"/>
                </a:solidFill>
                <a:latin typeface="Poppins Bold"/>
              </a:rPr>
              <a:t>PENGUNGKAPAN DAN PELAPORAN KEBERLANJUTAN</a:t>
            </a:r>
          </a:p>
        </p:txBody>
      </p:sp>
      <p:sp>
        <p:nvSpPr>
          <p:cNvPr id="17" name="TextBox 17"/>
          <p:cNvSpPr txBox="1"/>
          <p:nvPr/>
        </p:nvSpPr>
        <p:spPr>
          <a:xfrm>
            <a:off x="1369716" y="4631081"/>
            <a:ext cx="9783246" cy="1115690"/>
          </a:xfrm>
          <a:prstGeom prst="rect">
            <a:avLst/>
          </a:prstGeom>
        </p:spPr>
        <p:txBody>
          <a:bodyPr lIns="0" tIns="0" rIns="0" bIns="0" rtlCol="0" anchor="t">
            <a:spAutoFit/>
          </a:bodyPr>
          <a:lstStyle/>
          <a:p>
            <a:pPr algn="l">
              <a:lnSpc>
                <a:spcPts val="2300"/>
              </a:lnSpc>
            </a:pPr>
            <a:endParaRPr lang="en-US" sz="2000" spc="303" dirty="0">
              <a:solidFill>
                <a:srgbClr val="000000"/>
              </a:solidFill>
              <a:latin typeface="Poppins Bold"/>
            </a:endParaRPr>
          </a:p>
          <a:p>
            <a:pPr algn="l">
              <a:lnSpc>
                <a:spcPts val="2300"/>
              </a:lnSpc>
            </a:pPr>
            <a:r>
              <a:rPr lang="en-US" sz="2000" spc="303" dirty="0" err="1">
                <a:solidFill>
                  <a:srgbClr val="000000"/>
                </a:solidFill>
                <a:latin typeface="Poppins Bold"/>
              </a:rPr>
              <a:t>Jaka</a:t>
            </a:r>
            <a:r>
              <a:rPr lang="en-US" sz="2000" spc="303" dirty="0">
                <a:solidFill>
                  <a:srgbClr val="000000"/>
                </a:solidFill>
                <a:latin typeface="Poppins Bold"/>
              </a:rPr>
              <a:t> </a:t>
            </a:r>
            <a:r>
              <a:rPr lang="en-US" sz="2000" spc="303" dirty="0" err="1">
                <a:solidFill>
                  <a:srgbClr val="000000"/>
                </a:solidFill>
                <a:latin typeface="Poppins Bold"/>
              </a:rPr>
              <a:t>Darmawan</a:t>
            </a:r>
            <a:r>
              <a:rPr lang="en-US" sz="2000" spc="303" dirty="0">
                <a:solidFill>
                  <a:srgbClr val="000000"/>
                </a:solidFill>
                <a:latin typeface="Poppins Bold"/>
              </a:rPr>
              <a:t>, SE., M.</a:t>
            </a:r>
            <a:r>
              <a:rPr lang="en-US" sz="2000" spc="303" dirty="0" err="1">
                <a:solidFill>
                  <a:srgbClr val="000000"/>
                </a:solidFill>
                <a:latin typeface="Poppins Bold"/>
              </a:rPr>
              <a:t>Ak</a:t>
            </a:r>
            <a:r>
              <a:rPr lang="en-US" sz="2000" spc="303" dirty="0">
                <a:solidFill>
                  <a:srgbClr val="000000"/>
                </a:solidFill>
                <a:latin typeface="Poppins Bold"/>
              </a:rPr>
              <a:t>.,MMT., </a:t>
            </a:r>
            <a:r>
              <a:rPr lang="en-US" sz="2000" spc="303" dirty="0" err="1">
                <a:solidFill>
                  <a:srgbClr val="000000"/>
                </a:solidFill>
                <a:latin typeface="Poppins Bold"/>
              </a:rPr>
              <a:t>Ak</a:t>
            </a:r>
            <a:r>
              <a:rPr lang="en-US" sz="2000" spc="303" dirty="0">
                <a:solidFill>
                  <a:srgbClr val="000000"/>
                </a:solidFill>
                <a:latin typeface="Poppins Bold"/>
              </a:rPr>
              <a:t>., CA., CPA., CMA.</a:t>
            </a:r>
          </a:p>
          <a:p>
            <a:pPr algn="l">
              <a:lnSpc>
                <a:spcPts val="4141"/>
              </a:lnSpc>
            </a:pPr>
            <a:endParaRPr lang="en-US" sz="2000" spc="303" dirty="0">
              <a:solidFill>
                <a:srgbClr val="000000"/>
              </a:solidFill>
              <a:latin typeface="Poppi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869511" y="7474200"/>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0762494" y="-5551398"/>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085929" y="-4442542"/>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0765098" y="-6559186"/>
            <a:ext cx="7032961" cy="7032961"/>
          </a:xfrm>
          <a:custGeom>
            <a:avLst/>
            <a:gdLst/>
            <a:ahLst/>
            <a:cxnLst/>
            <a:rect l="l" t="t" r="r" b="b"/>
            <a:pathLst>
              <a:path w="7032961" h="7032961">
                <a:moveTo>
                  <a:pt x="0" y="0"/>
                </a:moveTo>
                <a:lnTo>
                  <a:pt x="7032961" y="0"/>
                </a:lnTo>
                <a:lnTo>
                  <a:pt x="7032961" y="7032961"/>
                </a:lnTo>
                <a:lnTo>
                  <a:pt x="0" y="703296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4006335" y="-5597474"/>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7" name="Group 7"/>
          <p:cNvGrpSpPr/>
          <p:nvPr/>
        </p:nvGrpSpPr>
        <p:grpSpPr>
          <a:xfrm>
            <a:off x="-3076309" y="209058"/>
            <a:ext cx="3657600" cy="2007108"/>
            <a:chOff x="0" y="0"/>
            <a:chExt cx="4876800" cy="2676144"/>
          </a:xfrm>
        </p:grpSpPr>
        <p:sp>
          <p:nvSpPr>
            <p:cNvPr id="8" name="Freeform 8"/>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2"/>
              <a:stretch>
                <a:fillRect l="-63" r="-63"/>
              </a:stretch>
            </a:blipFill>
          </p:spPr>
        </p:sp>
      </p:grpSp>
      <p:sp>
        <p:nvSpPr>
          <p:cNvPr id="9" name="TextBox 9"/>
          <p:cNvSpPr txBox="1"/>
          <p:nvPr/>
        </p:nvSpPr>
        <p:spPr>
          <a:xfrm>
            <a:off x="5726202" y="1278616"/>
            <a:ext cx="8555376" cy="697123"/>
          </a:xfrm>
          <a:prstGeom prst="rect">
            <a:avLst/>
          </a:prstGeom>
        </p:spPr>
        <p:txBody>
          <a:bodyPr lIns="0" tIns="0" rIns="0" bIns="0" rtlCol="0" anchor="t">
            <a:spAutoFit/>
          </a:bodyPr>
          <a:lstStyle/>
          <a:p>
            <a:pPr algn="l">
              <a:lnSpc>
                <a:spcPts val="5521"/>
              </a:lnSpc>
            </a:pPr>
            <a:r>
              <a:rPr lang="en-US" sz="4800" spc="728">
                <a:solidFill>
                  <a:srgbClr val="21264D"/>
                </a:solidFill>
                <a:latin typeface="Montaser Arabic"/>
              </a:rPr>
              <a:t>JAWABAN</a:t>
            </a:r>
          </a:p>
        </p:txBody>
      </p:sp>
      <p:sp>
        <p:nvSpPr>
          <p:cNvPr id="10" name="Freeform 10"/>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3"/>
            <a:stretch>
              <a:fillRect b="-5953"/>
            </a:stretch>
          </a:blipFill>
        </p:spPr>
      </p:sp>
      <p:sp>
        <p:nvSpPr>
          <p:cNvPr id="11" name="Freeform 11"/>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14">
              <a:alphaModFix amt="15000"/>
            </a:blip>
            <a:stretch>
              <a:fillRect/>
            </a:stretch>
          </a:blipFill>
        </p:spPr>
      </p:sp>
      <p:sp>
        <p:nvSpPr>
          <p:cNvPr id="12" name="TextBox 12"/>
          <p:cNvSpPr txBox="1"/>
          <p:nvPr/>
        </p:nvSpPr>
        <p:spPr>
          <a:xfrm>
            <a:off x="574259" y="2225691"/>
            <a:ext cx="16685041" cy="7724634"/>
          </a:xfrm>
          <a:prstGeom prst="rect">
            <a:avLst/>
          </a:prstGeom>
        </p:spPr>
        <p:txBody>
          <a:bodyPr lIns="0" tIns="0" rIns="0" bIns="0" rtlCol="0" anchor="t">
            <a:spAutoFit/>
          </a:bodyPr>
          <a:lstStyle/>
          <a:p>
            <a:pPr marL="644029" lvl="1" indent="-322015" algn="l">
              <a:lnSpc>
                <a:spcPts val="3430"/>
              </a:lnSpc>
              <a:spcBef>
                <a:spcPct val="0"/>
              </a:spcBef>
              <a:buAutoNum type="arabicPeriod"/>
            </a:pPr>
            <a:r>
              <a:rPr lang="en-US" sz="2982">
                <a:solidFill>
                  <a:srgbClr val="21264D"/>
                </a:solidFill>
                <a:latin typeface="Open Sans 1 Bold"/>
              </a:rPr>
              <a:t>Perusahaan dapat memperkuat komitmen terhadap lingkungan dalam konteks pilar ESG dengan mengambil langkah-langkah konkret untuk mengurangi emisi gas rumah kaca dan mengelola sampah secara efektif. Untuk mengurangi emisi gas rumah kaca, perusahaan dapat beralih ke sumber energi terbarukan, meningkatkan efisiensi energi, dan mengadopsi teknologi hijau seperti kendaraan listrik atau peralatan hemat energi. Mereka juga dapat mengukur, melaporkan, dan menetapkan target pengurangan emisi yang jelas serta mengimbangi emisi yang tidak dapat dihindari melalui skema karbon offset. Dalam hal pengelolaan sampah, perusahaan dapat menerapkan program daur ulang yang komprehensif, mengurangi penggunaan material yang tidak ramah lingkungan, dan mempromosikan prinsip ekonomi sirkular dengan mendesain produk yang dapat didaur ulang atau digunakan kembali. (Jawaban atas pertanyaan Albert)</a:t>
            </a:r>
          </a:p>
          <a:p>
            <a:pPr marL="644029" lvl="1" indent="-322015" algn="l">
              <a:lnSpc>
                <a:spcPts val="3430"/>
              </a:lnSpc>
              <a:spcBef>
                <a:spcPct val="0"/>
              </a:spcBef>
              <a:buAutoNum type="arabicPeriod"/>
            </a:pPr>
            <a:r>
              <a:rPr lang="en-US" sz="2982">
                <a:solidFill>
                  <a:srgbClr val="21264D"/>
                </a:solidFill>
                <a:latin typeface="Open Sans 1 Bold"/>
              </a:rPr>
              <a:t> Perusahaan dapat menghadapi investor yang tidak tertarik pada pengembangan keuntungan lebih tinggi dengan mengambil beberapa langkah strategis. Pertama, perusahaan harus berkomunikasi secara transparan dan jelas mengenai rencana bisnis dan potensi keuntungan jangka panjang, menyoroti bagaimana investasi lebih lanjut dapat menghasilkan pertumbuhan yang berkelanjutan dan lebih besar di masa depan.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869511" y="7474200"/>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0762494" y="-5551398"/>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4085929" y="-4442542"/>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10765098" y="-6559186"/>
            <a:ext cx="7032961" cy="7032961"/>
          </a:xfrm>
          <a:custGeom>
            <a:avLst/>
            <a:gdLst/>
            <a:ahLst/>
            <a:cxnLst/>
            <a:rect l="l" t="t" r="r" b="b"/>
            <a:pathLst>
              <a:path w="7032961" h="7032961">
                <a:moveTo>
                  <a:pt x="0" y="0"/>
                </a:moveTo>
                <a:lnTo>
                  <a:pt x="7032961" y="0"/>
                </a:lnTo>
                <a:lnTo>
                  <a:pt x="7032961" y="7032961"/>
                </a:lnTo>
                <a:lnTo>
                  <a:pt x="0" y="703296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4006335" y="-5597474"/>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7" name="Group 7"/>
          <p:cNvGrpSpPr/>
          <p:nvPr/>
        </p:nvGrpSpPr>
        <p:grpSpPr>
          <a:xfrm>
            <a:off x="-3076309" y="209058"/>
            <a:ext cx="3657600" cy="2007108"/>
            <a:chOff x="0" y="0"/>
            <a:chExt cx="4876800" cy="2676144"/>
          </a:xfrm>
        </p:grpSpPr>
        <p:sp>
          <p:nvSpPr>
            <p:cNvPr id="8" name="Freeform 8"/>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2"/>
              <a:stretch>
                <a:fillRect l="-63" r="-63"/>
              </a:stretch>
            </a:blipFill>
          </p:spPr>
        </p:sp>
      </p:grpSp>
      <p:sp>
        <p:nvSpPr>
          <p:cNvPr id="9" name="TextBox 9"/>
          <p:cNvSpPr txBox="1"/>
          <p:nvPr/>
        </p:nvSpPr>
        <p:spPr>
          <a:xfrm>
            <a:off x="5682742" y="890483"/>
            <a:ext cx="8555376" cy="697123"/>
          </a:xfrm>
          <a:prstGeom prst="rect">
            <a:avLst/>
          </a:prstGeom>
        </p:spPr>
        <p:txBody>
          <a:bodyPr lIns="0" tIns="0" rIns="0" bIns="0" rtlCol="0" anchor="t">
            <a:spAutoFit/>
          </a:bodyPr>
          <a:lstStyle/>
          <a:p>
            <a:pPr algn="l">
              <a:lnSpc>
                <a:spcPts val="5521"/>
              </a:lnSpc>
            </a:pPr>
            <a:r>
              <a:rPr lang="en-US" sz="4800" spc="728">
                <a:solidFill>
                  <a:srgbClr val="21264D"/>
                </a:solidFill>
                <a:latin typeface="Montaser Arabic"/>
              </a:rPr>
              <a:t>JAWABAN</a:t>
            </a:r>
          </a:p>
        </p:txBody>
      </p:sp>
      <p:sp>
        <p:nvSpPr>
          <p:cNvPr id="10" name="Freeform 10"/>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3"/>
            <a:stretch>
              <a:fillRect b="-5953"/>
            </a:stretch>
          </a:blipFill>
        </p:spPr>
      </p:sp>
      <p:sp>
        <p:nvSpPr>
          <p:cNvPr id="11" name="Freeform 11"/>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14">
              <a:alphaModFix amt="15000"/>
            </a:blip>
            <a:stretch>
              <a:fillRect/>
            </a:stretch>
          </a:blipFill>
        </p:spPr>
      </p:sp>
      <p:sp>
        <p:nvSpPr>
          <p:cNvPr id="12" name="TextBox 12"/>
          <p:cNvSpPr txBox="1"/>
          <p:nvPr/>
        </p:nvSpPr>
        <p:spPr>
          <a:xfrm>
            <a:off x="468243" y="1985265"/>
            <a:ext cx="17351514" cy="8153259"/>
          </a:xfrm>
          <a:prstGeom prst="rect">
            <a:avLst/>
          </a:prstGeom>
        </p:spPr>
        <p:txBody>
          <a:bodyPr lIns="0" tIns="0" rIns="0" bIns="0" rtlCol="0" anchor="t">
            <a:spAutoFit/>
          </a:bodyPr>
          <a:lstStyle/>
          <a:p>
            <a:pPr algn="l">
              <a:lnSpc>
                <a:spcPts val="3430"/>
              </a:lnSpc>
            </a:pPr>
            <a:r>
              <a:rPr lang="en-US" sz="2982">
                <a:solidFill>
                  <a:srgbClr val="21264D"/>
                </a:solidFill>
                <a:latin typeface="Open Sans 1 Bold"/>
              </a:rPr>
              <a:t>Kedua, perusahaan bisa menawarkan insentif jangka pendek seperti dividen yang lebih tinggi atau pembelian kembali saham untuk menarik investor yang mencari pengembalian cepat. Ketiga, diversifikasi portofolio investor dengan menarik jenis investor yang berbeda, termasuk mereka yang berfokus pada pertumbuhan jangka panjang. Terakhir, meningkatkan efisiensi operasional dan inovasi produk atau layanan untuk menunjukkan potensi pertumbuhan yang nyata dan konkret, sehingga dapat meyakinkan investor tentang manfaat pengembangan lebih lanjut. (Jawaban atas pertanyaat Widya)</a:t>
            </a:r>
          </a:p>
          <a:p>
            <a:pPr algn="l">
              <a:lnSpc>
                <a:spcPts val="3430"/>
              </a:lnSpc>
            </a:pPr>
            <a:endParaRPr lang="en-US" sz="2982">
              <a:solidFill>
                <a:srgbClr val="21264D"/>
              </a:solidFill>
              <a:latin typeface="Open Sans 1 Bold"/>
            </a:endParaRPr>
          </a:p>
          <a:p>
            <a:pPr algn="l">
              <a:lnSpc>
                <a:spcPts val="3430"/>
              </a:lnSpc>
              <a:spcBef>
                <a:spcPct val="0"/>
              </a:spcBef>
            </a:pPr>
            <a:r>
              <a:rPr lang="en-US" sz="2982">
                <a:solidFill>
                  <a:srgbClr val="21264D"/>
                </a:solidFill>
                <a:latin typeface="Open Sans 1 Bold"/>
              </a:rPr>
              <a:t>3. Saat perusahaan menerapkan strategi ESG (Environmental, Social, and Governance), mereka mungkin menghadapi beberapa masalah. Pertama, ada potensi peningkatan biaya operasional karena investasi dalam teknologi hijau, program sosial, atau infrastruktur tata kelola yang lebih baik. Kedua, perusahaan dapat mengalami resistensi internal dari karyawan atau pemegang saham yang tidak melihat nilai langsung dari inisiatif ini atau merasa terganggu oleh perubahan signifikan dalam proses bisnis. Ketiga, kurangnya standar dan regulasi yang seragam dalam pelaporan ESG dapat menimbulkan tantangan dalam pengukuran dan pelaporan kinerja yang konsisten dan transparan. Terakhir, ada risiko reputasi jika perusahaan gagal memenuhi komitmen ESG-nya, yang dapat merusak kepercayaan pemangku kepentingan dan mengakibatkan dampak negatif terhadap citra perusahaan. (Jawaban atas pertanyaan Wayan Eka)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869511" y="7474200"/>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894332" y="7001565"/>
            <a:ext cx="6951246" cy="6951246"/>
          </a:xfrm>
          <a:custGeom>
            <a:avLst/>
            <a:gdLst/>
            <a:ahLst/>
            <a:cxnLst/>
            <a:rect l="l" t="t" r="r" b="b"/>
            <a:pathLst>
              <a:path w="6951246" h="6951246">
                <a:moveTo>
                  <a:pt x="0" y="0"/>
                </a:moveTo>
                <a:lnTo>
                  <a:pt x="6951246" y="0"/>
                </a:lnTo>
                <a:lnTo>
                  <a:pt x="6951246" y="6951246"/>
                </a:lnTo>
                <a:lnTo>
                  <a:pt x="0" y="695124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299871" y="8973173"/>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3555218" y="8813985"/>
            <a:ext cx="7110435" cy="7110435"/>
          </a:xfrm>
          <a:custGeom>
            <a:avLst/>
            <a:gdLst/>
            <a:ahLst/>
            <a:cxnLst/>
            <a:rect l="l" t="t" r="r" b="b"/>
            <a:pathLst>
              <a:path w="7110435" h="7110435">
                <a:moveTo>
                  <a:pt x="0" y="0"/>
                </a:moveTo>
                <a:lnTo>
                  <a:pt x="7110436" y="0"/>
                </a:lnTo>
                <a:lnTo>
                  <a:pt x="7110436" y="7110435"/>
                </a:lnTo>
                <a:lnTo>
                  <a:pt x="0" y="711043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182612" y="2696273"/>
            <a:ext cx="7110435" cy="7110435"/>
          </a:xfrm>
          <a:custGeom>
            <a:avLst/>
            <a:gdLst/>
            <a:ahLst/>
            <a:cxnLst/>
            <a:rect l="l" t="t" r="r" b="b"/>
            <a:pathLst>
              <a:path w="7110435" h="7110435">
                <a:moveTo>
                  <a:pt x="0" y="0"/>
                </a:moveTo>
                <a:lnTo>
                  <a:pt x="7110436" y="0"/>
                </a:lnTo>
                <a:lnTo>
                  <a:pt x="7110436" y="7110435"/>
                </a:lnTo>
                <a:lnTo>
                  <a:pt x="0" y="711043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7" name="Group 7"/>
          <p:cNvGrpSpPr/>
          <p:nvPr/>
        </p:nvGrpSpPr>
        <p:grpSpPr>
          <a:xfrm>
            <a:off x="-3076309" y="209058"/>
            <a:ext cx="3657600" cy="2007108"/>
            <a:chOff x="0" y="0"/>
            <a:chExt cx="4876800" cy="2676144"/>
          </a:xfrm>
        </p:grpSpPr>
        <p:sp>
          <p:nvSpPr>
            <p:cNvPr id="8" name="Freeform 8"/>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0"/>
              <a:stretch>
                <a:fillRect l="-63" r="-63"/>
              </a:stretch>
            </a:blipFill>
          </p:spPr>
        </p:sp>
      </p:grpSp>
      <p:sp>
        <p:nvSpPr>
          <p:cNvPr id="9" name="TextBox 9"/>
          <p:cNvSpPr txBox="1"/>
          <p:nvPr/>
        </p:nvSpPr>
        <p:spPr>
          <a:xfrm>
            <a:off x="5325268" y="1482270"/>
            <a:ext cx="8555376" cy="733896"/>
          </a:xfrm>
          <a:prstGeom prst="rect">
            <a:avLst/>
          </a:prstGeom>
        </p:spPr>
        <p:txBody>
          <a:bodyPr lIns="0" tIns="0" rIns="0" bIns="0" rtlCol="0" anchor="t">
            <a:spAutoFit/>
          </a:bodyPr>
          <a:lstStyle/>
          <a:p>
            <a:pPr algn="ctr">
              <a:lnSpc>
                <a:spcPts val="5521"/>
              </a:lnSpc>
            </a:pPr>
            <a:r>
              <a:rPr lang="en-US" sz="4800" spc="728">
                <a:solidFill>
                  <a:srgbClr val="21264D"/>
                </a:solidFill>
                <a:latin typeface="Poppins"/>
              </a:rPr>
              <a:t>Kesimpulan</a:t>
            </a:r>
          </a:p>
        </p:txBody>
      </p:sp>
      <p:sp>
        <p:nvSpPr>
          <p:cNvPr id="10" name="Freeform 10"/>
          <p:cNvSpPr/>
          <p:nvPr/>
        </p:nvSpPr>
        <p:spPr>
          <a:xfrm>
            <a:off x="13413199" y="-4108424"/>
            <a:ext cx="7110435" cy="7110435"/>
          </a:xfrm>
          <a:custGeom>
            <a:avLst/>
            <a:gdLst/>
            <a:ahLst/>
            <a:cxnLst/>
            <a:rect l="l" t="t" r="r" b="b"/>
            <a:pathLst>
              <a:path w="7110435" h="7110435">
                <a:moveTo>
                  <a:pt x="0" y="0"/>
                </a:moveTo>
                <a:lnTo>
                  <a:pt x="7110435" y="0"/>
                </a:lnTo>
                <a:lnTo>
                  <a:pt x="7110435" y="7110436"/>
                </a:lnTo>
                <a:lnTo>
                  <a:pt x="0" y="711043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TextBox 11"/>
          <p:cNvSpPr txBox="1"/>
          <p:nvPr/>
        </p:nvSpPr>
        <p:spPr>
          <a:xfrm>
            <a:off x="1764023" y="1288812"/>
            <a:ext cx="15677865" cy="13539116"/>
          </a:xfrm>
          <a:prstGeom prst="rect">
            <a:avLst/>
          </a:prstGeom>
        </p:spPr>
        <p:txBody>
          <a:bodyPr lIns="0" tIns="0" rIns="0" bIns="0" rtlCol="0" anchor="t">
            <a:spAutoFit/>
          </a:bodyPr>
          <a:lstStyle/>
          <a:p>
            <a:pPr algn="ctr">
              <a:lnSpc>
                <a:spcPts val="2533"/>
              </a:lnSpc>
            </a:pPr>
            <a:endParaRPr/>
          </a:p>
          <a:p>
            <a:pPr algn="ctr">
              <a:lnSpc>
                <a:spcPts val="2533"/>
              </a:lnSpc>
            </a:pPr>
            <a:endParaRPr/>
          </a:p>
          <a:p>
            <a:pPr algn="ctr">
              <a:lnSpc>
                <a:spcPts val="2533"/>
              </a:lnSpc>
            </a:pPr>
            <a:endParaRPr/>
          </a:p>
          <a:p>
            <a:pPr algn="ctr">
              <a:lnSpc>
                <a:spcPts val="2533"/>
              </a:lnSpc>
            </a:pPr>
            <a:endParaRPr/>
          </a:p>
          <a:p>
            <a:pPr algn="ctr">
              <a:lnSpc>
                <a:spcPts val="2533"/>
              </a:lnSpc>
            </a:pPr>
            <a:endParaRPr/>
          </a:p>
          <a:p>
            <a:pPr algn="l">
              <a:lnSpc>
                <a:spcPts val="2531"/>
              </a:lnSpc>
            </a:pPr>
            <a:r>
              <a:rPr lang="en-US" sz="2799">
                <a:solidFill>
                  <a:srgbClr val="21264D"/>
                </a:solidFill>
                <a:latin typeface="Open Sans 1 Bold"/>
              </a:rPr>
              <a:t>ESG</a:t>
            </a:r>
            <a:r>
              <a:rPr lang="en-US" sz="2799">
                <a:solidFill>
                  <a:srgbClr val="21264D"/>
                </a:solidFill>
                <a:latin typeface="Open Sans 1 Bold Italics"/>
              </a:rPr>
              <a:t>( Evironmntal, Sosial, and Governance) </a:t>
            </a:r>
            <a:r>
              <a:rPr lang="en-US" sz="2799">
                <a:solidFill>
                  <a:srgbClr val="21264D"/>
                </a:solidFill>
                <a:latin typeface="Open Sans 1 Bold"/>
              </a:rPr>
              <a:t>memiliki kaitan erat dengan CSR. Apabila perusahaan melakukan tanggung jawab sosial perusahaan (CSR) yang sesuai dengan tata kelola yang baik, aka penerapan ESG akan baik pula.</a:t>
            </a:r>
          </a:p>
          <a:p>
            <a:pPr algn="ctr">
              <a:lnSpc>
                <a:spcPts val="2531"/>
              </a:lnSpc>
            </a:pPr>
            <a:endParaRPr lang="en-US" sz="2799">
              <a:solidFill>
                <a:srgbClr val="21264D"/>
              </a:solidFill>
              <a:latin typeface="Open Sans 1 Bold"/>
            </a:endParaRPr>
          </a:p>
          <a:p>
            <a:pPr algn="ctr">
              <a:lnSpc>
                <a:spcPts val="2531"/>
              </a:lnSpc>
            </a:pPr>
            <a:r>
              <a:rPr lang="en-US" sz="2799">
                <a:solidFill>
                  <a:srgbClr val="21264D"/>
                </a:solidFill>
                <a:latin typeface="Open Sans 1 Bold"/>
              </a:rPr>
              <a:t>Perbedaan CSR DAN ESG</a:t>
            </a:r>
          </a:p>
          <a:p>
            <a:pPr algn="l">
              <a:lnSpc>
                <a:spcPts val="2531"/>
              </a:lnSpc>
            </a:pPr>
            <a:r>
              <a:rPr lang="en-US" sz="2799">
                <a:solidFill>
                  <a:srgbClr val="21264D"/>
                </a:solidFill>
                <a:latin typeface="Open Sans 1 Bold"/>
              </a:rPr>
              <a:t>1.Fokus Utama</a:t>
            </a:r>
          </a:p>
          <a:p>
            <a:pPr algn="l">
              <a:lnSpc>
                <a:spcPts val="2531"/>
              </a:lnSpc>
            </a:pPr>
            <a:r>
              <a:rPr lang="en-US" sz="2799">
                <a:solidFill>
                  <a:srgbClr val="21264D"/>
                </a:solidFill>
                <a:latin typeface="Open Sans 1 Bold"/>
              </a:rPr>
              <a:t>CSR fokus pada tanggung jawab sosial perusahaan melalui inisiatif sosial sedangkan ESG berfokus pada integrase tanggung jawab sosial dan lingkungan dalam inti praktik bisnis perusahaan</a:t>
            </a:r>
          </a:p>
          <a:p>
            <a:pPr algn="l">
              <a:lnSpc>
                <a:spcPts val="2531"/>
              </a:lnSpc>
            </a:pPr>
            <a:endParaRPr lang="en-US" sz="2799">
              <a:solidFill>
                <a:srgbClr val="21264D"/>
              </a:solidFill>
              <a:latin typeface="Open Sans 1 Bold"/>
            </a:endParaRPr>
          </a:p>
          <a:p>
            <a:pPr algn="l">
              <a:lnSpc>
                <a:spcPts val="2531"/>
              </a:lnSpc>
            </a:pPr>
            <a:r>
              <a:rPr lang="en-US" sz="2799">
                <a:solidFill>
                  <a:srgbClr val="21264D"/>
                </a:solidFill>
                <a:latin typeface="Open Sans 1 Bold"/>
              </a:rPr>
              <a:t>2. Pendekatan</a:t>
            </a:r>
          </a:p>
          <a:p>
            <a:pPr algn="l">
              <a:lnSpc>
                <a:spcPts val="2531"/>
              </a:lnSpc>
            </a:pPr>
            <a:r>
              <a:rPr lang="en-US" sz="2799">
                <a:solidFill>
                  <a:srgbClr val="21264D"/>
                </a:solidFill>
                <a:latin typeface="Open Sans 1 Bold"/>
              </a:rPr>
              <a:t>CSR mrupakan pendekatan yang bersifat sukarela sedangkan ESG ebih terstruktur dan terkait regulasi</a:t>
            </a:r>
          </a:p>
          <a:p>
            <a:pPr algn="l">
              <a:lnSpc>
                <a:spcPts val="2531"/>
              </a:lnSpc>
            </a:pPr>
            <a:endParaRPr lang="en-US" sz="2799">
              <a:solidFill>
                <a:srgbClr val="21264D"/>
              </a:solidFill>
              <a:latin typeface="Open Sans 1 Bold"/>
            </a:endParaRPr>
          </a:p>
          <a:p>
            <a:pPr algn="l">
              <a:lnSpc>
                <a:spcPts val="2531"/>
              </a:lnSpc>
            </a:pPr>
            <a:r>
              <a:rPr lang="en-US" sz="2799">
                <a:solidFill>
                  <a:srgbClr val="21264D"/>
                </a:solidFill>
                <a:latin typeface="Open Sans 1 Bold"/>
              </a:rPr>
              <a:t>3. Tujuan dan Fungsi</a:t>
            </a:r>
          </a:p>
          <a:p>
            <a:pPr algn="l">
              <a:lnSpc>
                <a:spcPts val="2531"/>
              </a:lnSpc>
            </a:pPr>
            <a:r>
              <a:rPr lang="en-US" sz="2799">
                <a:solidFill>
                  <a:srgbClr val="21264D"/>
                </a:solidFill>
                <a:latin typeface="Open Sans 1 Bold"/>
              </a:rPr>
              <a:t>CSR bertujuan meningkatkan Reputasi Perusahaan sedangkan ESG bertujuan untuk menciptakan perusahaan yang berkelanjutan</a:t>
            </a:r>
          </a:p>
          <a:p>
            <a:pPr algn="l">
              <a:lnSpc>
                <a:spcPts val="2531"/>
              </a:lnSpc>
            </a:pPr>
            <a:endParaRPr lang="en-US" sz="2799">
              <a:solidFill>
                <a:srgbClr val="21264D"/>
              </a:solidFill>
              <a:latin typeface="Open Sans 1 Bold"/>
            </a:endParaRPr>
          </a:p>
          <a:p>
            <a:pPr algn="ctr">
              <a:lnSpc>
                <a:spcPts val="2531"/>
              </a:lnSpc>
            </a:pPr>
            <a:r>
              <a:rPr lang="en-US" sz="2799">
                <a:solidFill>
                  <a:srgbClr val="21264D"/>
                </a:solidFill>
                <a:latin typeface="Open Sans 1 Bold"/>
              </a:rPr>
              <a:t>Persamaan</a:t>
            </a:r>
          </a:p>
          <a:p>
            <a:pPr algn="ctr">
              <a:lnSpc>
                <a:spcPts val="2531"/>
              </a:lnSpc>
            </a:pPr>
            <a:r>
              <a:rPr lang="en-US" sz="2799">
                <a:solidFill>
                  <a:srgbClr val="21264D"/>
                </a:solidFill>
                <a:latin typeface="Open Sans 1 Bold"/>
              </a:rPr>
              <a:t>Sama-sama melakukan tanggung jawab sosial perusahaan sesuai dengan tata kelola yang baik</a:t>
            </a: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a:p>
            <a:pPr algn="ctr">
              <a:lnSpc>
                <a:spcPts val="2533"/>
              </a:lnSpc>
            </a:pPr>
            <a:endParaRPr lang="en-US" sz="2799">
              <a:solidFill>
                <a:srgbClr val="21264D"/>
              </a:solidFill>
              <a:latin typeface="Open Sans 1 Bold"/>
            </a:endParaRPr>
          </a:p>
        </p:txBody>
      </p:sp>
      <p:sp>
        <p:nvSpPr>
          <p:cNvPr id="12" name="Freeform 12"/>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1"/>
            <a:stretch>
              <a:fillRect b="-5953"/>
            </a:stretch>
          </a:blipFill>
        </p:spPr>
      </p:sp>
      <p:sp>
        <p:nvSpPr>
          <p:cNvPr id="13" name="Freeform 13"/>
          <p:cNvSpPr/>
          <p:nvPr/>
        </p:nvSpPr>
        <p:spPr>
          <a:xfrm>
            <a:off x="5922278" y="2696273"/>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12">
              <a:alphaModFix amt="15000"/>
            </a:blip>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869511" y="7474200"/>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625979" y="7109746"/>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891234" y="8353247"/>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891234" y="8921908"/>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6" name="Freeform 6"/>
          <p:cNvSpPr/>
          <p:nvPr/>
        </p:nvSpPr>
        <p:spPr>
          <a:xfrm>
            <a:off x="13413199" y="-4108424"/>
            <a:ext cx="7110435" cy="7110435"/>
          </a:xfrm>
          <a:custGeom>
            <a:avLst/>
            <a:gdLst/>
            <a:ahLst/>
            <a:cxnLst/>
            <a:rect l="l" t="t" r="r" b="b"/>
            <a:pathLst>
              <a:path w="7110435" h="7110435">
                <a:moveTo>
                  <a:pt x="0" y="0"/>
                </a:moveTo>
                <a:lnTo>
                  <a:pt x="7110435" y="0"/>
                </a:lnTo>
                <a:lnTo>
                  <a:pt x="7110435" y="7110436"/>
                </a:lnTo>
                <a:lnTo>
                  <a:pt x="0" y="711043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7"/>
          <p:cNvSpPr/>
          <p:nvPr/>
        </p:nvSpPr>
        <p:spPr>
          <a:xfrm>
            <a:off x="-1625979" y="7758342"/>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8" name="Group 8"/>
          <p:cNvGrpSpPr/>
          <p:nvPr/>
        </p:nvGrpSpPr>
        <p:grpSpPr>
          <a:xfrm>
            <a:off x="-3076309" y="209058"/>
            <a:ext cx="3657600" cy="2007108"/>
            <a:chOff x="0" y="0"/>
            <a:chExt cx="4876800" cy="2676144"/>
          </a:xfrm>
        </p:grpSpPr>
        <p:sp>
          <p:nvSpPr>
            <p:cNvPr id="9" name="Freeform 9"/>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0"/>
              <a:stretch>
                <a:fillRect l="-63" r="-63"/>
              </a:stretch>
            </a:blipFill>
          </p:spPr>
        </p:sp>
      </p:grpSp>
      <p:sp>
        <p:nvSpPr>
          <p:cNvPr id="10" name="Freeform 10"/>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1"/>
            <a:stretch>
              <a:fillRect b="-5953"/>
            </a:stretch>
          </a:blipFill>
        </p:spPr>
      </p:sp>
      <p:sp>
        <p:nvSpPr>
          <p:cNvPr id="11" name="Freeform 11"/>
          <p:cNvSpPr/>
          <p:nvPr/>
        </p:nvSpPr>
        <p:spPr>
          <a:xfrm>
            <a:off x="6477416" y="3002012"/>
            <a:ext cx="5333169" cy="6097682"/>
          </a:xfrm>
          <a:custGeom>
            <a:avLst/>
            <a:gdLst/>
            <a:ahLst/>
            <a:cxnLst/>
            <a:rect l="l" t="t" r="r" b="b"/>
            <a:pathLst>
              <a:path w="5333169" h="6097682">
                <a:moveTo>
                  <a:pt x="0" y="0"/>
                </a:moveTo>
                <a:lnTo>
                  <a:pt x="5333168" y="0"/>
                </a:lnTo>
                <a:lnTo>
                  <a:pt x="5333168" y="6097681"/>
                </a:lnTo>
                <a:lnTo>
                  <a:pt x="0" y="6097681"/>
                </a:lnTo>
                <a:lnTo>
                  <a:pt x="0" y="0"/>
                </a:lnTo>
                <a:close/>
              </a:path>
            </a:pathLst>
          </a:custGeom>
          <a:blipFill>
            <a:blip r:embed="rId12"/>
            <a:stretch>
              <a:fillRect/>
            </a:stretch>
          </a:blipFill>
        </p:spPr>
      </p:sp>
      <p:sp>
        <p:nvSpPr>
          <p:cNvPr id="12" name="TextBox 12"/>
          <p:cNvSpPr txBox="1"/>
          <p:nvPr/>
        </p:nvSpPr>
        <p:spPr>
          <a:xfrm>
            <a:off x="5522681" y="1784217"/>
            <a:ext cx="7890518" cy="1566445"/>
          </a:xfrm>
          <a:prstGeom prst="rect">
            <a:avLst/>
          </a:prstGeom>
        </p:spPr>
        <p:txBody>
          <a:bodyPr wrap="square" lIns="0" tIns="0" rIns="0" bIns="0" rtlCol="0" anchor="t">
            <a:spAutoFit/>
          </a:bodyPr>
          <a:lstStyle/>
          <a:p>
            <a:pPr algn="ctr">
              <a:lnSpc>
                <a:spcPts val="12880"/>
              </a:lnSpc>
            </a:pPr>
            <a:r>
              <a:rPr lang="en-US" sz="9200" dirty="0">
                <a:solidFill>
                  <a:srgbClr val="000000"/>
                </a:solidFill>
                <a:latin typeface="Open Sans 2 Bold"/>
              </a:rPr>
              <a:t>Terimakasih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2245305" y="3418830"/>
            <a:ext cx="6651645" cy="1176664"/>
          </a:xfrm>
          <a:custGeom>
            <a:avLst/>
            <a:gdLst/>
            <a:ahLst/>
            <a:cxnLst/>
            <a:rect l="l" t="t" r="r" b="b"/>
            <a:pathLst>
              <a:path w="6651645" h="1176664">
                <a:moveTo>
                  <a:pt x="0" y="0"/>
                </a:moveTo>
                <a:lnTo>
                  <a:pt x="6651645" y="0"/>
                </a:lnTo>
                <a:lnTo>
                  <a:pt x="6651645" y="1176664"/>
                </a:lnTo>
                <a:lnTo>
                  <a:pt x="0" y="11766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2504641" y="6308467"/>
            <a:ext cx="6651645" cy="1333828"/>
          </a:xfrm>
          <a:custGeom>
            <a:avLst/>
            <a:gdLst/>
            <a:ahLst/>
            <a:cxnLst/>
            <a:rect l="l" t="t" r="r" b="b"/>
            <a:pathLst>
              <a:path w="6651645" h="1333828">
                <a:moveTo>
                  <a:pt x="0" y="0"/>
                </a:moveTo>
                <a:lnTo>
                  <a:pt x="6651645" y="0"/>
                </a:lnTo>
                <a:lnTo>
                  <a:pt x="6651645" y="1333828"/>
                </a:lnTo>
                <a:lnTo>
                  <a:pt x="0" y="13338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0611384" y="3418830"/>
            <a:ext cx="6651645" cy="1176664"/>
          </a:xfrm>
          <a:custGeom>
            <a:avLst/>
            <a:gdLst/>
            <a:ahLst/>
            <a:cxnLst/>
            <a:rect l="l" t="t" r="r" b="b"/>
            <a:pathLst>
              <a:path w="6651645" h="1176664">
                <a:moveTo>
                  <a:pt x="0" y="0"/>
                </a:moveTo>
                <a:lnTo>
                  <a:pt x="6651645" y="0"/>
                </a:lnTo>
                <a:lnTo>
                  <a:pt x="6651645" y="1176664"/>
                </a:lnTo>
                <a:lnTo>
                  <a:pt x="0" y="1176664"/>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0565114" y="6320349"/>
            <a:ext cx="6651645" cy="1333828"/>
          </a:xfrm>
          <a:custGeom>
            <a:avLst/>
            <a:gdLst/>
            <a:ahLst/>
            <a:cxnLst/>
            <a:rect l="l" t="t" r="r" b="b"/>
            <a:pathLst>
              <a:path w="6651645" h="1333828">
                <a:moveTo>
                  <a:pt x="0" y="0"/>
                </a:moveTo>
                <a:lnTo>
                  <a:pt x="6651645" y="0"/>
                </a:lnTo>
                <a:lnTo>
                  <a:pt x="6651645" y="1333828"/>
                </a:lnTo>
                <a:lnTo>
                  <a:pt x="0" y="13338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Freeform 6"/>
          <p:cNvSpPr/>
          <p:nvPr/>
        </p:nvSpPr>
        <p:spPr>
          <a:xfrm>
            <a:off x="1649289" y="3092465"/>
            <a:ext cx="2051035" cy="2051035"/>
          </a:xfrm>
          <a:custGeom>
            <a:avLst/>
            <a:gdLst/>
            <a:ahLst/>
            <a:cxnLst/>
            <a:rect l="l" t="t" r="r" b="b"/>
            <a:pathLst>
              <a:path w="2051035" h="2051035">
                <a:moveTo>
                  <a:pt x="0" y="0"/>
                </a:moveTo>
                <a:lnTo>
                  <a:pt x="2051036" y="0"/>
                </a:lnTo>
                <a:lnTo>
                  <a:pt x="2051036" y="2051036"/>
                </a:lnTo>
                <a:lnTo>
                  <a:pt x="0" y="20510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649289" y="5966704"/>
            <a:ext cx="2051035" cy="2051035"/>
          </a:xfrm>
          <a:custGeom>
            <a:avLst/>
            <a:gdLst/>
            <a:ahLst/>
            <a:cxnLst/>
            <a:rect l="l" t="t" r="r" b="b"/>
            <a:pathLst>
              <a:path w="2051035" h="2051035">
                <a:moveTo>
                  <a:pt x="0" y="0"/>
                </a:moveTo>
                <a:lnTo>
                  <a:pt x="2051036" y="0"/>
                </a:lnTo>
                <a:lnTo>
                  <a:pt x="2051036" y="2051036"/>
                </a:lnTo>
                <a:lnTo>
                  <a:pt x="0" y="20510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8"/>
          <p:cNvSpPr/>
          <p:nvPr/>
        </p:nvSpPr>
        <p:spPr>
          <a:xfrm>
            <a:off x="10011638" y="3092465"/>
            <a:ext cx="2051035" cy="2051035"/>
          </a:xfrm>
          <a:custGeom>
            <a:avLst/>
            <a:gdLst/>
            <a:ahLst/>
            <a:cxnLst/>
            <a:rect l="l" t="t" r="r" b="b"/>
            <a:pathLst>
              <a:path w="2051035" h="2051035">
                <a:moveTo>
                  <a:pt x="0" y="0"/>
                </a:moveTo>
                <a:lnTo>
                  <a:pt x="2051036" y="0"/>
                </a:lnTo>
                <a:lnTo>
                  <a:pt x="2051036" y="2051036"/>
                </a:lnTo>
                <a:lnTo>
                  <a:pt x="0" y="20510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p:cNvSpPr/>
          <p:nvPr/>
        </p:nvSpPr>
        <p:spPr>
          <a:xfrm>
            <a:off x="10011638" y="5978585"/>
            <a:ext cx="2051035" cy="2051035"/>
          </a:xfrm>
          <a:custGeom>
            <a:avLst/>
            <a:gdLst/>
            <a:ahLst/>
            <a:cxnLst/>
            <a:rect l="l" t="t" r="r" b="b"/>
            <a:pathLst>
              <a:path w="2051035" h="2051035">
                <a:moveTo>
                  <a:pt x="0" y="0"/>
                </a:moveTo>
                <a:lnTo>
                  <a:pt x="2051036" y="0"/>
                </a:lnTo>
                <a:lnTo>
                  <a:pt x="2051036" y="2051036"/>
                </a:lnTo>
                <a:lnTo>
                  <a:pt x="0" y="20510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0" name="Freeform 10"/>
          <p:cNvSpPr/>
          <p:nvPr/>
        </p:nvSpPr>
        <p:spPr>
          <a:xfrm>
            <a:off x="1028699" y="2882091"/>
            <a:ext cx="2475982" cy="2475982"/>
          </a:xfrm>
          <a:custGeom>
            <a:avLst/>
            <a:gdLst/>
            <a:ahLst/>
            <a:cxnLst/>
            <a:rect l="l" t="t" r="r" b="b"/>
            <a:pathLst>
              <a:path w="2475982" h="2475982">
                <a:moveTo>
                  <a:pt x="0" y="0"/>
                </a:moveTo>
                <a:lnTo>
                  <a:pt x="2475983" y="0"/>
                </a:lnTo>
                <a:lnTo>
                  <a:pt x="2475983" y="2475983"/>
                </a:lnTo>
                <a:lnTo>
                  <a:pt x="0" y="247598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a:off x="1028699" y="5753954"/>
            <a:ext cx="2490239" cy="2490239"/>
          </a:xfrm>
          <a:custGeom>
            <a:avLst/>
            <a:gdLst/>
            <a:ahLst/>
            <a:cxnLst/>
            <a:rect l="l" t="t" r="r" b="b"/>
            <a:pathLst>
              <a:path w="2490239" h="2490239">
                <a:moveTo>
                  <a:pt x="0" y="0"/>
                </a:moveTo>
                <a:lnTo>
                  <a:pt x="2490240" y="0"/>
                </a:lnTo>
                <a:lnTo>
                  <a:pt x="2490240" y="2490240"/>
                </a:lnTo>
                <a:lnTo>
                  <a:pt x="0" y="249024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Freeform 12"/>
          <p:cNvSpPr/>
          <p:nvPr/>
        </p:nvSpPr>
        <p:spPr>
          <a:xfrm>
            <a:off x="9391049" y="2867834"/>
            <a:ext cx="2490239" cy="2490239"/>
          </a:xfrm>
          <a:custGeom>
            <a:avLst/>
            <a:gdLst/>
            <a:ahLst/>
            <a:cxnLst/>
            <a:rect l="l" t="t" r="r" b="b"/>
            <a:pathLst>
              <a:path w="2490239" h="2490239">
                <a:moveTo>
                  <a:pt x="0" y="0"/>
                </a:moveTo>
                <a:lnTo>
                  <a:pt x="2490240" y="0"/>
                </a:lnTo>
                <a:lnTo>
                  <a:pt x="2490240" y="2490240"/>
                </a:lnTo>
                <a:lnTo>
                  <a:pt x="0" y="249024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3" name="Freeform 13"/>
          <p:cNvSpPr/>
          <p:nvPr/>
        </p:nvSpPr>
        <p:spPr>
          <a:xfrm>
            <a:off x="9348508" y="5742072"/>
            <a:ext cx="2490239" cy="2490239"/>
          </a:xfrm>
          <a:custGeom>
            <a:avLst/>
            <a:gdLst/>
            <a:ahLst/>
            <a:cxnLst/>
            <a:rect l="l" t="t" r="r" b="b"/>
            <a:pathLst>
              <a:path w="2490239" h="2490239">
                <a:moveTo>
                  <a:pt x="0" y="0"/>
                </a:moveTo>
                <a:lnTo>
                  <a:pt x="2490240" y="0"/>
                </a:lnTo>
                <a:lnTo>
                  <a:pt x="2490240" y="2490240"/>
                </a:lnTo>
                <a:lnTo>
                  <a:pt x="0" y="249024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4" name="Freeform 14"/>
          <p:cNvSpPr/>
          <p:nvPr/>
        </p:nvSpPr>
        <p:spPr>
          <a:xfrm>
            <a:off x="-1949847" y="8319831"/>
            <a:ext cx="7245960" cy="7025739"/>
          </a:xfrm>
          <a:custGeom>
            <a:avLst/>
            <a:gdLst/>
            <a:ahLst/>
            <a:cxnLst/>
            <a:rect l="l" t="t" r="r" b="b"/>
            <a:pathLst>
              <a:path w="7245960" h="7025739">
                <a:moveTo>
                  <a:pt x="0" y="0"/>
                </a:moveTo>
                <a:lnTo>
                  <a:pt x="7245960" y="0"/>
                </a:lnTo>
                <a:lnTo>
                  <a:pt x="7245960" y="7025739"/>
                </a:lnTo>
                <a:lnTo>
                  <a:pt x="0" y="7025739"/>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grpSp>
        <p:nvGrpSpPr>
          <p:cNvPr id="15" name="Group 15"/>
          <p:cNvGrpSpPr/>
          <p:nvPr/>
        </p:nvGrpSpPr>
        <p:grpSpPr>
          <a:xfrm>
            <a:off x="-3045964" y="209058"/>
            <a:ext cx="3657600" cy="2007108"/>
            <a:chOff x="0" y="0"/>
            <a:chExt cx="4876800" cy="2676144"/>
          </a:xfrm>
        </p:grpSpPr>
        <p:sp>
          <p:nvSpPr>
            <p:cNvPr id="16" name="Freeform 16"/>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4"/>
              <a:stretch>
                <a:fillRect l="-63" r="-63"/>
              </a:stretch>
            </a:blipFill>
          </p:spPr>
        </p:sp>
      </p:grpSp>
      <p:sp>
        <p:nvSpPr>
          <p:cNvPr id="17" name="Freeform 17"/>
          <p:cNvSpPr/>
          <p:nvPr/>
        </p:nvSpPr>
        <p:spPr>
          <a:xfrm>
            <a:off x="6685816" y="8592690"/>
            <a:ext cx="6651645" cy="1333828"/>
          </a:xfrm>
          <a:custGeom>
            <a:avLst/>
            <a:gdLst/>
            <a:ahLst/>
            <a:cxnLst/>
            <a:rect l="l" t="t" r="r" b="b"/>
            <a:pathLst>
              <a:path w="6651645" h="1333828">
                <a:moveTo>
                  <a:pt x="0" y="0"/>
                </a:moveTo>
                <a:lnTo>
                  <a:pt x="6651645" y="0"/>
                </a:lnTo>
                <a:lnTo>
                  <a:pt x="6651645" y="1333828"/>
                </a:lnTo>
                <a:lnTo>
                  <a:pt x="0" y="1333828"/>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8" name="Freeform 18"/>
          <p:cNvSpPr/>
          <p:nvPr/>
        </p:nvSpPr>
        <p:spPr>
          <a:xfrm>
            <a:off x="5164716" y="8197223"/>
            <a:ext cx="2051035" cy="2051035"/>
          </a:xfrm>
          <a:custGeom>
            <a:avLst/>
            <a:gdLst/>
            <a:ahLst/>
            <a:cxnLst/>
            <a:rect l="l" t="t" r="r" b="b"/>
            <a:pathLst>
              <a:path w="2051035" h="2051035">
                <a:moveTo>
                  <a:pt x="0" y="0"/>
                </a:moveTo>
                <a:lnTo>
                  <a:pt x="2051036" y="0"/>
                </a:lnTo>
                <a:lnTo>
                  <a:pt x="2051036" y="2051036"/>
                </a:lnTo>
                <a:lnTo>
                  <a:pt x="0" y="205103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9" name="Freeform 19"/>
          <p:cNvSpPr/>
          <p:nvPr/>
        </p:nvSpPr>
        <p:spPr>
          <a:xfrm>
            <a:off x="4585344" y="7758019"/>
            <a:ext cx="2490239" cy="2490239"/>
          </a:xfrm>
          <a:custGeom>
            <a:avLst/>
            <a:gdLst/>
            <a:ahLst/>
            <a:cxnLst/>
            <a:rect l="l" t="t" r="r" b="b"/>
            <a:pathLst>
              <a:path w="2490239" h="2490239">
                <a:moveTo>
                  <a:pt x="0" y="0"/>
                </a:moveTo>
                <a:lnTo>
                  <a:pt x="2490239" y="0"/>
                </a:lnTo>
                <a:lnTo>
                  <a:pt x="2490239" y="2490240"/>
                </a:lnTo>
                <a:lnTo>
                  <a:pt x="0" y="249024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0" name="Freeform 20"/>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5"/>
            <a:stretch>
              <a:fillRect b="-5953"/>
            </a:stretch>
          </a:blipFill>
        </p:spPr>
      </p:sp>
      <p:sp>
        <p:nvSpPr>
          <p:cNvPr id="21" name="Freeform 21"/>
          <p:cNvSpPr/>
          <p:nvPr/>
        </p:nvSpPr>
        <p:spPr>
          <a:xfrm>
            <a:off x="5216272" y="2076247"/>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16">
              <a:alphaModFix amt="15000"/>
            </a:blip>
            <a:stretch>
              <a:fillRect/>
            </a:stretch>
          </a:blipFill>
        </p:spPr>
      </p:sp>
      <p:sp>
        <p:nvSpPr>
          <p:cNvPr id="22" name="TextBox 22"/>
          <p:cNvSpPr txBox="1"/>
          <p:nvPr/>
        </p:nvSpPr>
        <p:spPr>
          <a:xfrm>
            <a:off x="2785341" y="1117362"/>
            <a:ext cx="12717318" cy="1390411"/>
          </a:xfrm>
          <a:prstGeom prst="rect">
            <a:avLst/>
          </a:prstGeom>
        </p:spPr>
        <p:txBody>
          <a:bodyPr lIns="0" tIns="0" rIns="0" bIns="0" rtlCol="0" anchor="t">
            <a:spAutoFit/>
          </a:bodyPr>
          <a:lstStyle/>
          <a:p>
            <a:pPr algn="ctr">
              <a:lnSpc>
                <a:spcPts val="9822"/>
              </a:lnSpc>
            </a:pPr>
            <a:r>
              <a:rPr lang="en-US" sz="8540">
                <a:solidFill>
                  <a:srgbClr val="21264D"/>
                </a:solidFill>
                <a:latin typeface="Poppins Bold"/>
              </a:rPr>
              <a:t>POKOK PEMBAHASAN</a:t>
            </a:r>
          </a:p>
        </p:txBody>
      </p:sp>
      <p:sp>
        <p:nvSpPr>
          <p:cNvPr id="23" name="TextBox 23"/>
          <p:cNvSpPr txBox="1"/>
          <p:nvPr/>
        </p:nvSpPr>
        <p:spPr>
          <a:xfrm>
            <a:off x="3973475" y="3869740"/>
            <a:ext cx="3195307" cy="505354"/>
          </a:xfrm>
          <a:prstGeom prst="rect">
            <a:avLst/>
          </a:prstGeom>
        </p:spPr>
        <p:txBody>
          <a:bodyPr lIns="0" tIns="0" rIns="0" bIns="0" rtlCol="0" anchor="t">
            <a:spAutoFit/>
          </a:bodyPr>
          <a:lstStyle/>
          <a:p>
            <a:pPr algn="l">
              <a:lnSpc>
                <a:spcPts val="3545"/>
              </a:lnSpc>
            </a:pPr>
            <a:r>
              <a:rPr lang="en-US" sz="3083">
                <a:solidFill>
                  <a:srgbClr val="21264D"/>
                </a:solidFill>
                <a:latin typeface="Poppins Bold"/>
              </a:rPr>
              <a:t>CSR VS ESG</a:t>
            </a:r>
          </a:p>
        </p:txBody>
      </p:sp>
      <p:sp>
        <p:nvSpPr>
          <p:cNvPr id="24" name="TextBox 24"/>
          <p:cNvSpPr txBox="1"/>
          <p:nvPr/>
        </p:nvSpPr>
        <p:spPr>
          <a:xfrm>
            <a:off x="3973475" y="6755861"/>
            <a:ext cx="3195307" cy="505354"/>
          </a:xfrm>
          <a:prstGeom prst="rect">
            <a:avLst/>
          </a:prstGeom>
        </p:spPr>
        <p:txBody>
          <a:bodyPr lIns="0" tIns="0" rIns="0" bIns="0" rtlCol="0" anchor="t">
            <a:spAutoFit/>
          </a:bodyPr>
          <a:lstStyle/>
          <a:p>
            <a:pPr algn="l">
              <a:lnSpc>
                <a:spcPts val="3545"/>
              </a:lnSpc>
            </a:pPr>
            <a:r>
              <a:rPr lang="en-US" sz="3083">
                <a:solidFill>
                  <a:srgbClr val="21264D"/>
                </a:solidFill>
                <a:latin typeface="Poppins Bold"/>
              </a:rPr>
              <a:t>3 PILAR ESG</a:t>
            </a:r>
          </a:p>
        </p:txBody>
      </p:sp>
      <p:sp>
        <p:nvSpPr>
          <p:cNvPr id="25" name="TextBox 25"/>
          <p:cNvSpPr txBox="1"/>
          <p:nvPr/>
        </p:nvSpPr>
        <p:spPr>
          <a:xfrm>
            <a:off x="12339553" y="3600182"/>
            <a:ext cx="4096371" cy="875559"/>
          </a:xfrm>
          <a:prstGeom prst="rect">
            <a:avLst/>
          </a:prstGeom>
        </p:spPr>
        <p:txBody>
          <a:bodyPr lIns="0" tIns="0" rIns="0" bIns="0" rtlCol="0" anchor="t">
            <a:spAutoFit/>
          </a:bodyPr>
          <a:lstStyle/>
          <a:p>
            <a:pPr algn="l">
              <a:lnSpc>
                <a:spcPts val="3315"/>
              </a:lnSpc>
            </a:pPr>
            <a:r>
              <a:rPr lang="en-US" sz="2883">
                <a:solidFill>
                  <a:srgbClr val="21264D"/>
                </a:solidFill>
                <a:latin typeface="Poppins Bold"/>
              </a:rPr>
              <a:t>IMPLEMENTASI STRATEGI ESG</a:t>
            </a:r>
          </a:p>
        </p:txBody>
      </p:sp>
      <p:sp>
        <p:nvSpPr>
          <p:cNvPr id="26" name="TextBox 26"/>
          <p:cNvSpPr txBox="1"/>
          <p:nvPr/>
        </p:nvSpPr>
        <p:spPr>
          <a:xfrm>
            <a:off x="12206203" y="6597612"/>
            <a:ext cx="4767545" cy="817140"/>
          </a:xfrm>
          <a:prstGeom prst="rect">
            <a:avLst/>
          </a:prstGeom>
        </p:spPr>
        <p:txBody>
          <a:bodyPr lIns="0" tIns="0" rIns="0" bIns="0" rtlCol="0" anchor="t">
            <a:spAutoFit/>
          </a:bodyPr>
          <a:lstStyle/>
          <a:p>
            <a:pPr algn="l">
              <a:lnSpc>
                <a:spcPts val="3084"/>
              </a:lnSpc>
            </a:pPr>
            <a:r>
              <a:rPr lang="en-US" sz="2683">
                <a:solidFill>
                  <a:srgbClr val="21264D"/>
                </a:solidFill>
                <a:latin typeface="Poppins Bold"/>
              </a:rPr>
              <a:t>AUDIT ESG DAN PENILAIAN MATERIALS</a:t>
            </a:r>
          </a:p>
        </p:txBody>
      </p:sp>
      <p:sp>
        <p:nvSpPr>
          <p:cNvPr id="27" name="TextBox 27"/>
          <p:cNvSpPr txBox="1"/>
          <p:nvPr/>
        </p:nvSpPr>
        <p:spPr>
          <a:xfrm>
            <a:off x="7546347" y="8828131"/>
            <a:ext cx="3195307" cy="817140"/>
          </a:xfrm>
          <a:prstGeom prst="rect">
            <a:avLst/>
          </a:prstGeom>
        </p:spPr>
        <p:txBody>
          <a:bodyPr lIns="0" tIns="0" rIns="0" bIns="0" rtlCol="0" anchor="t">
            <a:spAutoFit/>
          </a:bodyPr>
          <a:lstStyle/>
          <a:p>
            <a:pPr algn="l">
              <a:lnSpc>
                <a:spcPts val="3084"/>
              </a:lnSpc>
            </a:pPr>
            <a:r>
              <a:rPr lang="en-US" sz="2683">
                <a:solidFill>
                  <a:srgbClr val="21264D"/>
                </a:solidFill>
                <a:latin typeface="Poppins Bold"/>
              </a:rPr>
              <a:t>KERANGKA PELAPORAN ESG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4296747" y="2271800"/>
            <a:ext cx="8465680" cy="689022"/>
          </a:xfrm>
          <a:prstGeom prst="rect">
            <a:avLst/>
          </a:prstGeom>
        </p:spPr>
        <p:txBody>
          <a:bodyPr lIns="0" tIns="0" rIns="0" bIns="0" rtlCol="0" anchor="t">
            <a:spAutoFit/>
          </a:bodyPr>
          <a:lstStyle/>
          <a:p>
            <a:pPr algn="ctr">
              <a:lnSpc>
                <a:spcPts val="5430"/>
              </a:lnSpc>
            </a:pPr>
            <a:r>
              <a:rPr lang="en-US" sz="5400">
                <a:solidFill>
                  <a:srgbClr val="21264D"/>
                </a:solidFill>
                <a:latin typeface="Poppins Bold"/>
              </a:rPr>
              <a:t>PENDAHULUAN</a:t>
            </a:r>
          </a:p>
        </p:txBody>
      </p:sp>
      <p:sp>
        <p:nvSpPr>
          <p:cNvPr id="3" name="Freeform 3"/>
          <p:cNvSpPr/>
          <p:nvPr/>
        </p:nvSpPr>
        <p:spPr>
          <a:xfrm>
            <a:off x="3524842" y="3213722"/>
            <a:ext cx="11444302" cy="3727801"/>
          </a:xfrm>
          <a:custGeom>
            <a:avLst/>
            <a:gdLst/>
            <a:ahLst/>
            <a:cxnLst/>
            <a:rect l="l" t="t" r="r" b="b"/>
            <a:pathLst>
              <a:path w="11444302" h="3727801">
                <a:moveTo>
                  <a:pt x="0" y="0"/>
                </a:moveTo>
                <a:lnTo>
                  <a:pt x="11444302" y="0"/>
                </a:lnTo>
                <a:lnTo>
                  <a:pt x="11444302" y="3727801"/>
                </a:lnTo>
                <a:lnTo>
                  <a:pt x="0" y="372780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1381729" y="3651650"/>
            <a:ext cx="15524541" cy="6522597"/>
          </a:xfrm>
          <a:prstGeom prst="rect">
            <a:avLst/>
          </a:prstGeom>
        </p:spPr>
        <p:txBody>
          <a:bodyPr lIns="0" tIns="0" rIns="0" bIns="0" rtlCol="0" anchor="t">
            <a:spAutoFit/>
          </a:bodyPr>
          <a:lstStyle/>
          <a:p>
            <a:pPr algn="ctr">
              <a:lnSpc>
                <a:spcPts val="3738"/>
              </a:lnSpc>
            </a:pPr>
            <a:r>
              <a:rPr lang="en-US" sz="2670">
                <a:solidFill>
                  <a:srgbClr val="000000"/>
                </a:solidFill>
                <a:latin typeface="Open Sans 1 Bold"/>
              </a:rPr>
              <a:t>Pelaporan keberlanjutan adalah suatu bentuk pelaporan yang memungkinkan perusahaan menyampaikan kemajuan mereka menuju tujuan berdasarkan berbagai paramenter keberlanjutan, termasuk metrik lingkungan, sosial dan tata kelola, serta risiko dan dampak yang mungkin mereka hadapi saat ini atau di masa depan.</a:t>
            </a:r>
          </a:p>
          <a:p>
            <a:pPr algn="ctr">
              <a:lnSpc>
                <a:spcPts val="3738"/>
              </a:lnSpc>
            </a:pPr>
            <a:endParaRPr lang="en-US" sz="2670">
              <a:solidFill>
                <a:srgbClr val="000000"/>
              </a:solidFill>
              <a:latin typeface="Open Sans 1 Bold"/>
            </a:endParaRPr>
          </a:p>
          <a:p>
            <a:pPr algn="ctr">
              <a:lnSpc>
                <a:spcPts val="3736"/>
              </a:lnSpc>
            </a:pPr>
            <a:r>
              <a:rPr lang="en-US" sz="2670">
                <a:solidFill>
                  <a:srgbClr val="000000"/>
                </a:solidFill>
                <a:latin typeface="Open Sans 1 Bold"/>
              </a:rPr>
              <a:t>Tujuannutama pelaporan keberlanjutan adalah untuk mendorong tindakan nyata menuju upaya tersebut. Pelaporan keberlanjutan membantu perusahaan mengkomunikasikan dampak positif dan negatif dari tindakan mereka terhadap lingkungan, masyarakat serta perekonomian, dan dengan demikian menetapkan prioritas.</a:t>
            </a:r>
          </a:p>
          <a:p>
            <a:pPr algn="ctr">
              <a:lnSpc>
                <a:spcPts val="3736"/>
              </a:lnSpc>
            </a:pPr>
            <a:endParaRPr lang="en-US" sz="2670">
              <a:solidFill>
                <a:srgbClr val="000000"/>
              </a:solidFill>
              <a:latin typeface="Open Sans 1 Bold"/>
            </a:endParaRPr>
          </a:p>
          <a:p>
            <a:pPr algn="ctr">
              <a:lnSpc>
                <a:spcPts val="3736"/>
              </a:lnSpc>
            </a:pPr>
            <a:r>
              <a:rPr lang="en-US" sz="2670">
                <a:solidFill>
                  <a:srgbClr val="000000"/>
                </a:solidFill>
                <a:latin typeface="Open Sans 1 Bold"/>
              </a:rPr>
              <a:t>Untuk memberikan transparansi penuh dalam mengkomunikasikan kemajuan dan upaya keberlanjutan, format pelaporan dapat mencakup foto, angka, bagan. infografis, dan lain lain.</a:t>
            </a:r>
          </a:p>
          <a:p>
            <a:pPr algn="ctr">
              <a:lnSpc>
                <a:spcPts val="3738"/>
              </a:lnSpc>
            </a:pPr>
            <a:endParaRPr lang="en-US" sz="2670">
              <a:solidFill>
                <a:srgbClr val="000000"/>
              </a:solidFill>
              <a:latin typeface="Open Sans 1 Bold"/>
            </a:endParaRPr>
          </a:p>
        </p:txBody>
      </p:sp>
      <p:sp>
        <p:nvSpPr>
          <p:cNvPr id="5" name="Freeform 5"/>
          <p:cNvSpPr/>
          <p:nvPr/>
        </p:nvSpPr>
        <p:spPr>
          <a:xfrm>
            <a:off x="13300824" y="-4339040"/>
            <a:ext cx="7899014" cy="7658945"/>
          </a:xfrm>
          <a:custGeom>
            <a:avLst/>
            <a:gdLst/>
            <a:ahLst/>
            <a:cxnLst/>
            <a:rect l="l" t="t" r="r" b="b"/>
            <a:pathLst>
              <a:path w="7899014" h="7658945">
                <a:moveTo>
                  <a:pt x="0" y="0"/>
                </a:moveTo>
                <a:lnTo>
                  <a:pt x="7899014" y="0"/>
                </a:lnTo>
                <a:lnTo>
                  <a:pt x="7899014" y="7658945"/>
                </a:lnTo>
                <a:lnTo>
                  <a:pt x="0" y="765894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6" name="Group 6"/>
          <p:cNvGrpSpPr/>
          <p:nvPr/>
        </p:nvGrpSpPr>
        <p:grpSpPr>
          <a:xfrm>
            <a:off x="-3045964" y="209058"/>
            <a:ext cx="3657600" cy="2007108"/>
            <a:chOff x="0" y="0"/>
            <a:chExt cx="4876800" cy="2676144"/>
          </a:xfrm>
        </p:grpSpPr>
        <p:sp>
          <p:nvSpPr>
            <p:cNvPr id="7" name="Freeform 7"/>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6"/>
              <a:stretch>
                <a:fillRect l="-63" r="-63"/>
              </a:stretch>
            </a:blipFill>
          </p:spPr>
        </p:sp>
      </p:grpSp>
      <p:sp>
        <p:nvSpPr>
          <p:cNvPr id="8" name="Freeform 8"/>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7"/>
            <a:stretch>
              <a:fillRect b="-5953"/>
            </a:stretch>
          </a:blipFill>
        </p:spPr>
      </p:sp>
      <p:sp>
        <p:nvSpPr>
          <p:cNvPr id="9" name="Freeform 9"/>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8">
              <a:alphaModFix amt="15000"/>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grpSp>
        <p:nvGrpSpPr>
          <p:cNvPr id="2" name="Group 2"/>
          <p:cNvGrpSpPr/>
          <p:nvPr/>
        </p:nvGrpSpPr>
        <p:grpSpPr>
          <a:xfrm>
            <a:off x="13661974" y="594401"/>
            <a:ext cx="6925620" cy="10287000"/>
            <a:chOff x="0" y="0"/>
            <a:chExt cx="9234160" cy="13716000"/>
          </a:xfrm>
        </p:grpSpPr>
        <p:sp>
          <p:nvSpPr>
            <p:cNvPr id="3" name="Freeform 3"/>
            <p:cNvSpPr/>
            <p:nvPr/>
          </p:nvSpPr>
          <p:spPr>
            <a:xfrm>
              <a:off x="0" y="0"/>
              <a:ext cx="9234170" cy="13716000"/>
            </a:xfrm>
            <a:custGeom>
              <a:avLst/>
              <a:gdLst/>
              <a:ahLst/>
              <a:cxnLst/>
              <a:rect l="l" t="t" r="r" b="b"/>
              <a:pathLst>
                <a:path w="9234170" h="13716000">
                  <a:moveTo>
                    <a:pt x="9234170" y="0"/>
                  </a:moveTo>
                  <a:lnTo>
                    <a:pt x="5911342" y="13716000"/>
                  </a:lnTo>
                  <a:lnTo>
                    <a:pt x="0" y="13716000"/>
                  </a:lnTo>
                  <a:lnTo>
                    <a:pt x="3284220" y="0"/>
                  </a:lnTo>
                  <a:lnTo>
                    <a:pt x="9234170" y="0"/>
                  </a:lnTo>
                  <a:close/>
                </a:path>
              </a:pathLst>
            </a:custGeom>
            <a:blipFill>
              <a:blip r:embed="rId2"/>
              <a:stretch>
                <a:fillRect l="-61123" r="-61123"/>
              </a:stretch>
            </a:blipFill>
          </p:spPr>
        </p:sp>
      </p:grpSp>
      <p:sp>
        <p:nvSpPr>
          <p:cNvPr id="4" name="Freeform 4"/>
          <p:cNvSpPr/>
          <p:nvPr/>
        </p:nvSpPr>
        <p:spPr>
          <a:xfrm>
            <a:off x="1023074" y="6067699"/>
            <a:ext cx="10877404" cy="2084715"/>
          </a:xfrm>
          <a:custGeom>
            <a:avLst/>
            <a:gdLst/>
            <a:ahLst/>
            <a:cxnLst/>
            <a:rect l="l" t="t" r="r" b="b"/>
            <a:pathLst>
              <a:path w="10877404" h="2084715">
                <a:moveTo>
                  <a:pt x="0" y="0"/>
                </a:moveTo>
                <a:lnTo>
                  <a:pt x="10877404" y="0"/>
                </a:lnTo>
                <a:lnTo>
                  <a:pt x="10877404" y="2084715"/>
                </a:lnTo>
                <a:lnTo>
                  <a:pt x="0" y="208471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3314411" y="6243364"/>
            <a:ext cx="2051035" cy="2051035"/>
          </a:xfrm>
          <a:custGeom>
            <a:avLst/>
            <a:gdLst/>
            <a:ahLst/>
            <a:cxnLst/>
            <a:rect l="l" t="t" r="r" b="b"/>
            <a:pathLst>
              <a:path w="2051035" h="2051035">
                <a:moveTo>
                  <a:pt x="0" y="0"/>
                </a:moveTo>
                <a:lnTo>
                  <a:pt x="2051035" y="0"/>
                </a:lnTo>
                <a:lnTo>
                  <a:pt x="2051035" y="2051036"/>
                </a:lnTo>
                <a:lnTo>
                  <a:pt x="0" y="205103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13094809" y="6853627"/>
            <a:ext cx="2490239" cy="2490239"/>
          </a:xfrm>
          <a:custGeom>
            <a:avLst/>
            <a:gdLst/>
            <a:ahLst/>
            <a:cxnLst/>
            <a:rect l="l" t="t" r="r" b="b"/>
            <a:pathLst>
              <a:path w="2490239" h="2490239">
                <a:moveTo>
                  <a:pt x="0" y="0"/>
                </a:moveTo>
                <a:lnTo>
                  <a:pt x="2490239" y="0"/>
                </a:lnTo>
                <a:lnTo>
                  <a:pt x="2490239" y="2490239"/>
                </a:lnTo>
                <a:lnTo>
                  <a:pt x="0" y="249023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TextBox 7"/>
          <p:cNvSpPr txBox="1"/>
          <p:nvPr/>
        </p:nvSpPr>
        <p:spPr>
          <a:xfrm>
            <a:off x="1641995" y="1487037"/>
            <a:ext cx="8115300" cy="1363007"/>
          </a:xfrm>
          <a:prstGeom prst="rect">
            <a:avLst/>
          </a:prstGeom>
        </p:spPr>
        <p:txBody>
          <a:bodyPr lIns="0" tIns="0" rIns="0" bIns="0" rtlCol="0" anchor="t">
            <a:spAutoFit/>
          </a:bodyPr>
          <a:lstStyle/>
          <a:p>
            <a:pPr algn="l">
              <a:lnSpc>
                <a:spcPts val="9633"/>
              </a:lnSpc>
            </a:pPr>
            <a:r>
              <a:rPr lang="en-US" sz="8377">
                <a:solidFill>
                  <a:srgbClr val="21264D"/>
                </a:solidFill>
                <a:latin typeface="Poppins Bold"/>
              </a:rPr>
              <a:t>CSR VS ESG</a:t>
            </a:r>
          </a:p>
        </p:txBody>
      </p:sp>
      <p:sp>
        <p:nvSpPr>
          <p:cNvPr id="8" name="Freeform 8"/>
          <p:cNvSpPr/>
          <p:nvPr/>
        </p:nvSpPr>
        <p:spPr>
          <a:xfrm>
            <a:off x="6777351" y="-4330118"/>
            <a:ext cx="7245960" cy="7025739"/>
          </a:xfrm>
          <a:custGeom>
            <a:avLst/>
            <a:gdLst/>
            <a:ahLst/>
            <a:cxnLst/>
            <a:rect l="l" t="t" r="r" b="b"/>
            <a:pathLst>
              <a:path w="7245960" h="7025739">
                <a:moveTo>
                  <a:pt x="0" y="0"/>
                </a:moveTo>
                <a:lnTo>
                  <a:pt x="7245960" y="0"/>
                </a:lnTo>
                <a:lnTo>
                  <a:pt x="7245960" y="7025739"/>
                </a:lnTo>
                <a:lnTo>
                  <a:pt x="0" y="702573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9" name="Group 9"/>
          <p:cNvGrpSpPr/>
          <p:nvPr/>
        </p:nvGrpSpPr>
        <p:grpSpPr>
          <a:xfrm>
            <a:off x="-3045964" y="209058"/>
            <a:ext cx="3657600" cy="2007108"/>
            <a:chOff x="0" y="0"/>
            <a:chExt cx="4876800" cy="2676144"/>
          </a:xfrm>
        </p:grpSpPr>
        <p:sp>
          <p:nvSpPr>
            <p:cNvPr id="10" name="Freeform 10"/>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1"/>
              <a:stretch>
                <a:fillRect l="-63" r="-63"/>
              </a:stretch>
            </a:blipFill>
          </p:spPr>
        </p:sp>
      </p:grpSp>
      <p:grpSp>
        <p:nvGrpSpPr>
          <p:cNvPr id="11" name="Group 11"/>
          <p:cNvGrpSpPr/>
          <p:nvPr/>
        </p:nvGrpSpPr>
        <p:grpSpPr>
          <a:xfrm>
            <a:off x="11900478" y="6853627"/>
            <a:ext cx="685171" cy="830510"/>
            <a:chOff x="0" y="0"/>
            <a:chExt cx="913561" cy="1107347"/>
          </a:xfrm>
        </p:grpSpPr>
        <p:sp>
          <p:nvSpPr>
            <p:cNvPr id="12" name="Freeform 12"/>
            <p:cNvSpPr/>
            <p:nvPr/>
          </p:nvSpPr>
          <p:spPr>
            <a:xfrm>
              <a:off x="0" y="0"/>
              <a:ext cx="913511" cy="1107313"/>
            </a:xfrm>
            <a:custGeom>
              <a:avLst/>
              <a:gdLst/>
              <a:ahLst/>
              <a:cxnLst/>
              <a:rect l="l" t="t" r="r" b="b"/>
              <a:pathLst>
                <a:path w="913511" h="1107313">
                  <a:moveTo>
                    <a:pt x="0" y="0"/>
                  </a:moveTo>
                  <a:lnTo>
                    <a:pt x="913511" y="0"/>
                  </a:lnTo>
                  <a:lnTo>
                    <a:pt x="913511" y="1107313"/>
                  </a:lnTo>
                  <a:lnTo>
                    <a:pt x="0" y="1107313"/>
                  </a:lnTo>
                  <a:lnTo>
                    <a:pt x="0" y="0"/>
                  </a:lnTo>
                  <a:close/>
                </a:path>
              </a:pathLst>
            </a:custGeom>
            <a:blipFill>
              <a:blip r:embed="rId12"/>
              <a:stretch>
                <a:fillRect l="-964" r="-969" b="-3"/>
              </a:stretch>
            </a:blipFill>
          </p:spPr>
        </p:sp>
      </p:grpSp>
      <p:sp>
        <p:nvSpPr>
          <p:cNvPr id="13" name="AutoShape 13"/>
          <p:cNvSpPr/>
          <p:nvPr/>
        </p:nvSpPr>
        <p:spPr>
          <a:xfrm rot="7114970">
            <a:off x="5720997" y="4518004"/>
            <a:ext cx="1435463" cy="0"/>
          </a:xfrm>
          <a:prstGeom prst="line">
            <a:avLst/>
          </a:prstGeom>
          <a:ln w="9525" cap="rnd">
            <a:solidFill>
              <a:srgbClr val="4F81BD"/>
            </a:solidFill>
            <a:prstDash val="solid"/>
            <a:headEnd type="none" w="sm" len="sm"/>
            <a:tailEnd type="none" w="sm" len="sm"/>
          </a:ln>
        </p:spPr>
      </p:sp>
      <p:sp>
        <p:nvSpPr>
          <p:cNvPr id="14" name="AutoShape 14"/>
          <p:cNvSpPr/>
          <p:nvPr/>
        </p:nvSpPr>
        <p:spPr>
          <a:xfrm rot="3242746">
            <a:off x="5678363" y="4518004"/>
            <a:ext cx="1557182" cy="0"/>
          </a:xfrm>
          <a:prstGeom prst="line">
            <a:avLst/>
          </a:prstGeom>
          <a:ln w="9525" cap="rnd">
            <a:solidFill>
              <a:srgbClr val="4F81BD"/>
            </a:solidFill>
            <a:prstDash val="solid"/>
            <a:headEnd type="none" w="sm" len="sm"/>
            <a:tailEnd type="none" w="sm" len="sm"/>
          </a:ln>
        </p:spPr>
      </p:sp>
      <p:sp>
        <p:nvSpPr>
          <p:cNvPr id="15" name="Freeform 15"/>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3"/>
            <a:stretch>
              <a:fillRect b="-5953"/>
            </a:stretch>
          </a:blipFill>
        </p:spPr>
      </p:sp>
      <p:sp>
        <p:nvSpPr>
          <p:cNvPr id="16" name="TextBox 16"/>
          <p:cNvSpPr txBox="1"/>
          <p:nvPr/>
        </p:nvSpPr>
        <p:spPr>
          <a:xfrm>
            <a:off x="7342459" y="3882982"/>
            <a:ext cx="4900604" cy="1548408"/>
          </a:xfrm>
          <a:prstGeom prst="rect">
            <a:avLst/>
          </a:prstGeom>
        </p:spPr>
        <p:txBody>
          <a:bodyPr lIns="0" tIns="0" rIns="0" bIns="0" rtlCol="0" anchor="t">
            <a:spAutoFit/>
          </a:bodyPr>
          <a:lstStyle/>
          <a:p>
            <a:pPr algn="just">
              <a:lnSpc>
                <a:spcPts val="2394"/>
              </a:lnSpc>
            </a:pPr>
            <a:r>
              <a:rPr lang="en-US" sz="2083">
                <a:solidFill>
                  <a:srgbClr val="21264D"/>
                </a:solidFill>
                <a:latin typeface="Poppins Bold"/>
              </a:rPr>
              <a:t>ESG  (Evironmental, Social, and Governance)MENAWARKAN KERANGKA KERJA KOMPREHENSIF UNTUK NILAI DAN MENGUKUR KEBERHASILAN</a:t>
            </a:r>
          </a:p>
        </p:txBody>
      </p:sp>
      <p:sp>
        <p:nvSpPr>
          <p:cNvPr id="17" name="TextBox 17"/>
          <p:cNvSpPr txBox="1"/>
          <p:nvPr/>
        </p:nvSpPr>
        <p:spPr>
          <a:xfrm>
            <a:off x="1776043" y="3882982"/>
            <a:ext cx="3923603" cy="1548408"/>
          </a:xfrm>
          <a:prstGeom prst="rect">
            <a:avLst/>
          </a:prstGeom>
        </p:spPr>
        <p:txBody>
          <a:bodyPr lIns="0" tIns="0" rIns="0" bIns="0" rtlCol="0" anchor="t">
            <a:spAutoFit/>
          </a:bodyPr>
          <a:lstStyle/>
          <a:p>
            <a:pPr algn="just">
              <a:lnSpc>
                <a:spcPts val="2394"/>
              </a:lnSpc>
            </a:pPr>
            <a:r>
              <a:rPr lang="en-US" sz="2083">
                <a:solidFill>
                  <a:srgbClr val="21264D"/>
                </a:solidFill>
                <a:latin typeface="Poppins Bold"/>
              </a:rPr>
              <a:t>CSR </a:t>
            </a:r>
            <a:r>
              <a:rPr lang="en-US" sz="2083">
                <a:solidFill>
                  <a:srgbClr val="21264D"/>
                </a:solidFill>
                <a:latin typeface="Poppins Bold Italics"/>
              </a:rPr>
              <a:t>(Corporate Social Responbility</a:t>
            </a:r>
            <a:r>
              <a:rPr lang="en-US" sz="2083">
                <a:solidFill>
                  <a:srgbClr val="21264D"/>
                </a:solidFill>
                <a:latin typeface="Poppins Bold"/>
              </a:rPr>
              <a:t>) MEMBANTU MENETAPKAN NIAT DAN MEMASTIKAN AKUNTABILITAS</a:t>
            </a:r>
          </a:p>
        </p:txBody>
      </p:sp>
      <p:sp>
        <p:nvSpPr>
          <p:cNvPr id="18" name="TextBox 18"/>
          <p:cNvSpPr txBox="1"/>
          <p:nvPr/>
        </p:nvSpPr>
        <p:spPr>
          <a:xfrm>
            <a:off x="1776043" y="6092616"/>
            <a:ext cx="8648131" cy="2829623"/>
          </a:xfrm>
          <a:prstGeom prst="rect">
            <a:avLst/>
          </a:prstGeom>
        </p:spPr>
        <p:txBody>
          <a:bodyPr lIns="0" tIns="0" rIns="0" bIns="0" rtlCol="0" anchor="t">
            <a:spAutoFit/>
          </a:bodyPr>
          <a:lstStyle/>
          <a:p>
            <a:pPr algn="just">
              <a:lnSpc>
                <a:spcPts val="3261"/>
              </a:lnSpc>
            </a:pPr>
            <a:r>
              <a:rPr lang="en-US" sz="2329">
                <a:solidFill>
                  <a:srgbClr val="000000"/>
                </a:solidFill>
                <a:latin typeface="Arimo Bold"/>
              </a:rPr>
              <a:t>contoh antara hubungan CSR dan ESG adalah:</a:t>
            </a:r>
          </a:p>
          <a:p>
            <a:pPr algn="just">
              <a:lnSpc>
                <a:spcPts val="3261"/>
              </a:lnSpc>
            </a:pPr>
            <a:r>
              <a:rPr lang="en-US" sz="2329">
                <a:solidFill>
                  <a:srgbClr val="000000"/>
                </a:solidFill>
                <a:latin typeface="Arimo Bold"/>
              </a:rPr>
              <a:t>perusahaan teknologi yang ingin menerapkan praktik CSR. maka perusahaan dapat menyatakan secara terbuka komitmen untuk mengurangi jejak karbon dan mendukung komunitas lokal. melalui laporan ESG, perusahaan akan menguraikan rincian spesifik kebijakan CSR</a:t>
            </a:r>
            <a:r>
              <a:rPr lang="en-US" sz="2329">
                <a:solidFill>
                  <a:srgbClr val="000000"/>
                </a:solidFill>
                <a:latin typeface="Arimo"/>
              </a:rPr>
              <a:t>.</a:t>
            </a:r>
          </a:p>
          <a:p>
            <a:pPr algn="l">
              <a:lnSpc>
                <a:spcPts val="2754"/>
              </a:lnSpc>
            </a:pPr>
            <a:endParaRPr lang="en-US" sz="2329">
              <a:solidFill>
                <a:srgbClr val="000000"/>
              </a:solidFill>
              <a:latin typeface="Arimo"/>
            </a:endParaRPr>
          </a:p>
        </p:txBody>
      </p:sp>
      <p:sp>
        <p:nvSpPr>
          <p:cNvPr id="19" name="Freeform 19"/>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14">
              <a:alphaModFix amt="15000"/>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1559456" y="420788"/>
            <a:ext cx="13991836" cy="1571079"/>
          </a:xfrm>
          <a:prstGeom prst="rect">
            <a:avLst/>
          </a:prstGeom>
        </p:spPr>
        <p:txBody>
          <a:bodyPr lIns="0" tIns="0" rIns="0" bIns="0" rtlCol="0" anchor="t">
            <a:spAutoFit/>
          </a:bodyPr>
          <a:lstStyle/>
          <a:p>
            <a:pPr algn="ctr">
              <a:lnSpc>
                <a:spcPts val="9822"/>
              </a:lnSpc>
            </a:pPr>
            <a:r>
              <a:rPr lang="en-US" sz="6000">
                <a:solidFill>
                  <a:srgbClr val="21264D"/>
                </a:solidFill>
                <a:latin typeface="Poppins Bold"/>
              </a:rPr>
              <a:t>PILAR ESG</a:t>
            </a:r>
          </a:p>
        </p:txBody>
      </p:sp>
      <p:sp>
        <p:nvSpPr>
          <p:cNvPr id="3" name="Freeform 3"/>
          <p:cNvSpPr/>
          <p:nvPr/>
        </p:nvSpPr>
        <p:spPr>
          <a:xfrm>
            <a:off x="3298882" y="2878053"/>
            <a:ext cx="825580" cy="825580"/>
          </a:xfrm>
          <a:custGeom>
            <a:avLst/>
            <a:gdLst/>
            <a:ahLst/>
            <a:cxnLst/>
            <a:rect l="l" t="t" r="r" b="b"/>
            <a:pathLst>
              <a:path w="825580" h="825580">
                <a:moveTo>
                  <a:pt x="0" y="0"/>
                </a:moveTo>
                <a:lnTo>
                  <a:pt x="825580" y="0"/>
                </a:lnTo>
                <a:lnTo>
                  <a:pt x="825580" y="825580"/>
                </a:lnTo>
                <a:lnTo>
                  <a:pt x="0" y="8255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TextBox 4"/>
          <p:cNvSpPr txBox="1"/>
          <p:nvPr/>
        </p:nvSpPr>
        <p:spPr>
          <a:xfrm>
            <a:off x="1559456" y="5405876"/>
            <a:ext cx="873317" cy="466621"/>
          </a:xfrm>
          <a:prstGeom prst="rect">
            <a:avLst/>
          </a:prstGeom>
        </p:spPr>
        <p:txBody>
          <a:bodyPr lIns="0" tIns="0" rIns="0" bIns="0" rtlCol="0" anchor="t">
            <a:spAutoFit/>
          </a:bodyPr>
          <a:lstStyle/>
          <a:p>
            <a:pPr algn="ctr">
              <a:lnSpc>
                <a:spcPts val="3430"/>
              </a:lnSpc>
            </a:pPr>
            <a:r>
              <a:rPr lang="en-US" sz="2983">
                <a:solidFill>
                  <a:srgbClr val="FFFFFF"/>
                </a:solidFill>
                <a:latin typeface="Poppins Bold"/>
              </a:rPr>
              <a:t>01</a:t>
            </a:r>
          </a:p>
        </p:txBody>
      </p:sp>
      <p:sp>
        <p:nvSpPr>
          <p:cNvPr id="5" name="TextBox 5"/>
          <p:cNvSpPr txBox="1"/>
          <p:nvPr/>
        </p:nvSpPr>
        <p:spPr>
          <a:xfrm>
            <a:off x="10263250" y="5405876"/>
            <a:ext cx="873317" cy="466621"/>
          </a:xfrm>
          <a:prstGeom prst="rect">
            <a:avLst/>
          </a:prstGeom>
        </p:spPr>
        <p:txBody>
          <a:bodyPr lIns="0" tIns="0" rIns="0" bIns="0" rtlCol="0" anchor="t">
            <a:spAutoFit/>
          </a:bodyPr>
          <a:lstStyle/>
          <a:p>
            <a:pPr algn="ctr">
              <a:lnSpc>
                <a:spcPts val="3430"/>
              </a:lnSpc>
            </a:pPr>
            <a:r>
              <a:rPr lang="en-US" sz="2983">
                <a:solidFill>
                  <a:srgbClr val="FFFFFF"/>
                </a:solidFill>
                <a:latin typeface="Poppins Bold"/>
              </a:rPr>
              <a:t>03</a:t>
            </a:r>
          </a:p>
        </p:txBody>
      </p:sp>
      <p:sp>
        <p:nvSpPr>
          <p:cNvPr id="6" name="TextBox 6"/>
          <p:cNvSpPr txBox="1"/>
          <p:nvPr/>
        </p:nvSpPr>
        <p:spPr>
          <a:xfrm>
            <a:off x="1559456" y="7985256"/>
            <a:ext cx="873317" cy="466621"/>
          </a:xfrm>
          <a:prstGeom prst="rect">
            <a:avLst/>
          </a:prstGeom>
        </p:spPr>
        <p:txBody>
          <a:bodyPr lIns="0" tIns="0" rIns="0" bIns="0" rtlCol="0" anchor="t">
            <a:spAutoFit/>
          </a:bodyPr>
          <a:lstStyle/>
          <a:p>
            <a:pPr algn="ctr">
              <a:lnSpc>
                <a:spcPts val="3430"/>
              </a:lnSpc>
            </a:pPr>
            <a:r>
              <a:rPr lang="en-US" sz="2983">
                <a:solidFill>
                  <a:srgbClr val="FFFFFF"/>
                </a:solidFill>
                <a:latin typeface="Poppins Bold"/>
              </a:rPr>
              <a:t>02</a:t>
            </a:r>
          </a:p>
        </p:txBody>
      </p:sp>
      <p:sp>
        <p:nvSpPr>
          <p:cNvPr id="7" name="TextBox 7"/>
          <p:cNvSpPr txBox="1"/>
          <p:nvPr/>
        </p:nvSpPr>
        <p:spPr>
          <a:xfrm>
            <a:off x="10263250" y="7985256"/>
            <a:ext cx="873317" cy="445542"/>
          </a:xfrm>
          <a:prstGeom prst="rect">
            <a:avLst/>
          </a:prstGeom>
        </p:spPr>
        <p:txBody>
          <a:bodyPr lIns="0" tIns="0" rIns="0" bIns="0" rtlCol="0" anchor="t">
            <a:spAutoFit/>
          </a:bodyPr>
          <a:lstStyle/>
          <a:p>
            <a:pPr algn="ctr">
              <a:lnSpc>
                <a:spcPts val="3430"/>
              </a:lnSpc>
            </a:pPr>
            <a:r>
              <a:rPr lang="en-US" sz="2983">
                <a:solidFill>
                  <a:srgbClr val="FFFFFF"/>
                </a:solidFill>
                <a:latin typeface="Poppins Bold"/>
              </a:rPr>
              <a:t>\4</a:t>
            </a:r>
          </a:p>
        </p:txBody>
      </p:sp>
      <p:sp>
        <p:nvSpPr>
          <p:cNvPr id="8" name="TextBox 8"/>
          <p:cNvSpPr txBox="1"/>
          <p:nvPr/>
        </p:nvSpPr>
        <p:spPr>
          <a:xfrm>
            <a:off x="4876186" y="2667200"/>
            <a:ext cx="10774128" cy="1439164"/>
          </a:xfrm>
          <a:prstGeom prst="rect">
            <a:avLst/>
          </a:prstGeom>
        </p:spPr>
        <p:txBody>
          <a:bodyPr lIns="0" tIns="0" rIns="0" bIns="0" rtlCol="0" anchor="t">
            <a:spAutoFit/>
          </a:bodyPr>
          <a:lstStyle/>
          <a:p>
            <a:pPr algn="l">
              <a:lnSpc>
                <a:spcPts val="2279"/>
              </a:lnSpc>
            </a:pPr>
            <a:r>
              <a:rPr lang="en-US" sz="2400">
                <a:solidFill>
                  <a:srgbClr val="21264D"/>
                </a:solidFill>
                <a:latin typeface="Poppins Bold"/>
              </a:rPr>
              <a:t>Lingkungan</a:t>
            </a:r>
          </a:p>
          <a:p>
            <a:pPr algn="l">
              <a:lnSpc>
                <a:spcPts val="2280"/>
              </a:lnSpc>
            </a:pPr>
            <a:endParaRPr lang="en-US" sz="2400">
              <a:solidFill>
                <a:srgbClr val="21264D"/>
              </a:solidFill>
              <a:latin typeface="Poppins Bold"/>
            </a:endParaRPr>
          </a:p>
          <a:p>
            <a:pPr algn="l">
              <a:lnSpc>
                <a:spcPts val="2280"/>
              </a:lnSpc>
            </a:pPr>
            <a:r>
              <a:rPr lang="en-US" sz="1983">
                <a:solidFill>
                  <a:srgbClr val="21264D"/>
                </a:solidFill>
                <a:latin typeface="Poppins Bold"/>
              </a:rPr>
              <a:t>Meliputi Konsumsi energi, penggunaan air, emisi gas rumah kaca, pengelolaan sampah, polusi udara, hilangnya keanekaragaman hayati dan adaptasi perubahan iklim.</a:t>
            </a:r>
          </a:p>
        </p:txBody>
      </p:sp>
      <p:sp>
        <p:nvSpPr>
          <p:cNvPr id="9" name="Freeform 9"/>
          <p:cNvSpPr/>
          <p:nvPr/>
        </p:nvSpPr>
        <p:spPr>
          <a:xfrm>
            <a:off x="13946279" y="-4330118"/>
            <a:ext cx="7245960" cy="7025739"/>
          </a:xfrm>
          <a:custGeom>
            <a:avLst/>
            <a:gdLst/>
            <a:ahLst/>
            <a:cxnLst/>
            <a:rect l="l" t="t" r="r" b="b"/>
            <a:pathLst>
              <a:path w="7245960" h="7025739">
                <a:moveTo>
                  <a:pt x="0" y="0"/>
                </a:moveTo>
                <a:lnTo>
                  <a:pt x="7245960" y="0"/>
                </a:lnTo>
                <a:lnTo>
                  <a:pt x="7245960" y="7025739"/>
                </a:lnTo>
                <a:lnTo>
                  <a:pt x="0" y="702573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10" name="Group 10"/>
          <p:cNvGrpSpPr/>
          <p:nvPr/>
        </p:nvGrpSpPr>
        <p:grpSpPr>
          <a:xfrm>
            <a:off x="-3045964" y="209058"/>
            <a:ext cx="3657600" cy="2007108"/>
            <a:chOff x="0" y="0"/>
            <a:chExt cx="4876800" cy="2676144"/>
          </a:xfrm>
        </p:grpSpPr>
        <p:sp>
          <p:nvSpPr>
            <p:cNvPr id="11" name="Freeform 11"/>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6"/>
              <a:stretch>
                <a:fillRect l="-63" r="-63"/>
              </a:stretch>
            </a:blipFill>
          </p:spPr>
        </p:sp>
      </p:grpSp>
      <p:sp>
        <p:nvSpPr>
          <p:cNvPr id="12" name="Freeform 12"/>
          <p:cNvSpPr/>
          <p:nvPr/>
        </p:nvSpPr>
        <p:spPr>
          <a:xfrm>
            <a:off x="3316398" y="7169201"/>
            <a:ext cx="825580" cy="825580"/>
          </a:xfrm>
          <a:custGeom>
            <a:avLst/>
            <a:gdLst/>
            <a:ahLst/>
            <a:cxnLst/>
            <a:rect l="l" t="t" r="r" b="b"/>
            <a:pathLst>
              <a:path w="825580" h="825580">
                <a:moveTo>
                  <a:pt x="0" y="0"/>
                </a:moveTo>
                <a:lnTo>
                  <a:pt x="825580" y="0"/>
                </a:lnTo>
                <a:lnTo>
                  <a:pt x="825580" y="825580"/>
                </a:lnTo>
                <a:lnTo>
                  <a:pt x="0" y="8255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3" name="Freeform 13"/>
          <p:cNvSpPr/>
          <p:nvPr/>
        </p:nvSpPr>
        <p:spPr>
          <a:xfrm>
            <a:off x="3316399" y="5046917"/>
            <a:ext cx="825580" cy="825580"/>
          </a:xfrm>
          <a:custGeom>
            <a:avLst/>
            <a:gdLst/>
            <a:ahLst/>
            <a:cxnLst/>
            <a:rect l="l" t="t" r="r" b="b"/>
            <a:pathLst>
              <a:path w="825580" h="825580">
                <a:moveTo>
                  <a:pt x="0" y="0"/>
                </a:moveTo>
                <a:lnTo>
                  <a:pt x="825580" y="0"/>
                </a:lnTo>
                <a:lnTo>
                  <a:pt x="825580" y="825580"/>
                </a:lnTo>
                <a:lnTo>
                  <a:pt x="0" y="8255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14" name="TextBox 14"/>
          <p:cNvSpPr txBox="1"/>
          <p:nvPr/>
        </p:nvSpPr>
        <p:spPr>
          <a:xfrm>
            <a:off x="4876186" y="4951076"/>
            <a:ext cx="10344065" cy="1144211"/>
          </a:xfrm>
          <a:prstGeom prst="rect">
            <a:avLst/>
          </a:prstGeom>
        </p:spPr>
        <p:txBody>
          <a:bodyPr lIns="0" tIns="0" rIns="0" bIns="0" rtlCol="0" anchor="t">
            <a:spAutoFit/>
          </a:bodyPr>
          <a:lstStyle/>
          <a:p>
            <a:pPr algn="l">
              <a:lnSpc>
                <a:spcPts val="2279"/>
              </a:lnSpc>
            </a:pPr>
            <a:r>
              <a:rPr lang="en-US" sz="2400">
                <a:solidFill>
                  <a:srgbClr val="21264D"/>
                </a:solidFill>
                <a:latin typeface="Poppins Bold"/>
              </a:rPr>
              <a:t>Sosial</a:t>
            </a:r>
          </a:p>
          <a:p>
            <a:pPr algn="l">
              <a:lnSpc>
                <a:spcPts val="2280"/>
              </a:lnSpc>
            </a:pPr>
            <a:endParaRPr lang="en-US" sz="2400">
              <a:solidFill>
                <a:srgbClr val="21264D"/>
              </a:solidFill>
              <a:latin typeface="Poppins Bold"/>
            </a:endParaRPr>
          </a:p>
          <a:p>
            <a:pPr algn="l">
              <a:lnSpc>
                <a:spcPts val="2280"/>
              </a:lnSpc>
            </a:pPr>
            <a:r>
              <a:rPr lang="en-US" sz="1983">
                <a:solidFill>
                  <a:srgbClr val="21264D"/>
                </a:solidFill>
                <a:latin typeface="Poppins Bold"/>
              </a:rPr>
              <a:t>Meliputi Perlakuan perusahaan terhadap karyawan, pekerja rantai pasokan, anggota masyarakat dan kelompok masyarakat laiinya.</a:t>
            </a:r>
          </a:p>
        </p:txBody>
      </p:sp>
      <p:sp>
        <p:nvSpPr>
          <p:cNvPr id="15" name="TextBox 15"/>
          <p:cNvSpPr txBox="1"/>
          <p:nvPr/>
        </p:nvSpPr>
        <p:spPr>
          <a:xfrm>
            <a:off x="4777164" y="7068578"/>
            <a:ext cx="10774128" cy="1144211"/>
          </a:xfrm>
          <a:prstGeom prst="rect">
            <a:avLst/>
          </a:prstGeom>
        </p:spPr>
        <p:txBody>
          <a:bodyPr lIns="0" tIns="0" rIns="0" bIns="0" rtlCol="0" anchor="t">
            <a:spAutoFit/>
          </a:bodyPr>
          <a:lstStyle/>
          <a:p>
            <a:pPr algn="l">
              <a:lnSpc>
                <a:spcPts val="2279"/>
              </a:lnSpc>
            </a:pPr>
            <a:r>
              <a:rPr lang="en-US" sz="2400">
                <a:solidFill>
                  <a:srgbClr val="21264D"/>
                </a:solidFill>
                <a:latin typeface="Poppins Bold"/>
              </a:rPr>
              <a:t>Tata Kelola</a:t>
            </a:r>
          </a:p>
          <a:p>
            <a:pPr algn="l">
              <a:lnSpc>
                <a:spcPts val="2280"/>
              </a:lnSpc>
            </a:pPr>
            <a:endParaRPr lang="en-US" sz="2400">
              <a:solidFill>
                <a:srgbClr val="21264D"/>
              </a:solidFill>
              <a:latin typeface="Poppins Bold"/>
            </a:endParaRPr>
          </a:p>
          <a:p>
            <a:pPr algn="l">
              <a:lnSpc>
                <a:spcPts val="2280"/>
              </a:lnSpc>
            </a:pPr>
            <a:r>
              <a:rPr lang="en-US" sz="1983">
                <a:solidFill>
                  <a:srgbClr val="21264D"/>
                </a:solidFill>
                <a:latin typeface="Poppins Bold"/>
              </a:rPr>
              <a:t>Melibatkan praktik manajemen internal, kebijakan, dan pengendalian yang mengatur cara perusahaan beroprasi.</a:t>
            </a:r>
          </a:p>
        </p:txBody>
      </p:sp>
      <p:sp>
        <p:nvSpPr>
          <p:cNvPr id="16" name="Freeform 16"/>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7"/>
            <a:stretch>
              <a:fillRect b="-5953"/>
            </a:stretch>
          </a:blipFill>
        </p:spPr>
      </p:sp>
      <p:sp>
        <p:nvSpPr>
          <p:cNvPr id="17" name="Freeform 17"/>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8">
              <a:alphaModFix amt="15000"/>
            </a:blip>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182725" y="-1715208"/>
            <a:ext cx="7333546" cy="8468298"/>
            <a:chOff x="0" y="0"/>
            <a:chExt cx="9778061" cy="11291064"/>
          </a:xfrm>
        </p:grpSpPr>
        <p:sp>
          <p:nvSpPr>
            <p:cNvPr id="3" name="Freeform 3"/>
            <p:cNvSpPr/>
            <p:nvPr/>
          </p:nvSpPr>
          <p:spPr>
            <a:xfrm>
              <a:off x="0" y="0"/>
              <a:ext cx="9778111" cy="11291062"/>
            </a:xfrm>
            <a:custGeom>
              <a:avLst/>
              <a:gdLst/>
              <a:ahLst/>
              <a:cxnLst/>
              <a:rect l="l" t="t" r="r" b="b"/>
              <a:pathLst>
                <a:path w="9778111" h="11291062">
                  <a:moveTo>
                    <a:pt x="4888992" y="11291062"/>
                  </a:moveTo>
                  <a:lnTo>
                    <a:pt x="0" y="8468360"/>
                  </a:lnTo>
                  <a:lnTo>
                    <a:pt x="0" y="2822829"/>
                  </a:lnTo>
                  <a:lnTo>
                    <a:pt x="4888992" y="0"/>
                  </a:lnTo>
                  <a:lnTo>
                    <a:pt x="9778111" y="2822829"/>
                  </a:lnTo>
                  <a:lnTo>
                    <a:pt x="9778111" y="8468360"/>
                  </a:lnTo>
                  <a:lnTo>
                    <a:pt x="4888992" y="11291062"/>
                  </a:lnTo>
                  <a:close/>
                </a:path>
              </a:pathLst>
            </a:custGeom>
            <a:blipFill>
              <a:blip r:embed="rId2"/>
              <a:stretch>
                <a:fillRect b="-15531"/>
              </a:stretch>
            </a:blipFill>
          </p:spPr>
        </p:sp>
      </p:grpSp>
      <p:grpSp>
        <p:nvGrpSpPr>
          <p:cNvPr id="4" name="Group 4"/>
          <p:cNvGrpSpPr/>
          <p:nvPr/>
        </p:nvGrpSpPr>
        <p:grpSpPr>
          <a:xfrm rot="1802135">
            <a:off x="1364549" y="3791513"/>
            <a:ext cx="371392" cy="322774"/>
            <a:chOff x="0" y="0"/>
            <a:chExt cx="495189" cy="430365"/>
          </a:xfrm>
        </p:grpSpPr>
        <p:sp>
          <p:nvSpPr>
            <p:cNvPr id="5" name="Freeform 5"/>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sp>
        <p:nvSpPr>
          <p:cNvPr id="6" name="Freeform 6"/>
          <p:cNvSpPr/>
          <p:nvPr/>
        </p:nvSpPr>
        <p:spPr>
          <a:xfrm>
            <a:off x="-1949847" y="8469431"/>
            <a:ext cx="7245960" cy="7025739"/>
          </a:xfrm>
          <a:custGeom>
            <a:avLst/>
            <a:gdLst/>
            <a:ahLst/>
            <a:cxnLst/>
            <a:rect l="l" t="t" r="r" b="b"/>
            <a:pathLst>
              <a:path w="7245960" h="7025739">
                <a:moveTo>
                  <a:pt x="0" y="0"/>
                </a:moveTo>
                <a:lnTo>
                  <a:pt x="7245960" y="0"/>
                </a:lnTo>
                <a:lnTo>
                  <a:pt x="7245960" y="7025739"/>
                </a:lnTo>
                <a:lnTo>
                  <a:pt x="0" y="702573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7" name="Group 7"/>
          <p:cNvGrpSpPr/>
          <p:nvPr/>
        </p:nvGrpSpPr>
        <p:grpSpPr>
          <a:xfrm>
            <a:off x="-3045964" y="209058"/>
            <a:ext cx="3657600" cy="2007108"/>
            <a:chOff x="0" y="0"/>
            <a:chExt cx="4876800" cy="2676144"/>
          </a:xfrm>
        </p:grpSpPr>
        <p:sp>
          <p:nvSpPr>
            <p:cNvPr id="8" name="Freeform 8"/>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6"/>
              <a:stretch>
                <a:fillRect l="-63" r="-63"/>
              </a:stretch>
            </a:blipFill>
          </p:spPr>
        </p:sp>
      </p:grpSp>
      <p:sp>
        <p:nvSpPr>
          <p:cNvPr id="9" name="TextBox 9"/>
          <p:cNvSpPr txBox="1"/>
          <p:nvPr/>
        </p:nvSpPr>
        <p:spPr>
          <a:xfrm>
            <a:off x="1028700" y="837788"/>
            <a:ext cx="12080115" cy="721072"/>
          </a:xfrm>
          <a:prstGeom prst="rect">
            <a:avLst/>
          </a:prstGeom>
        </p:spPr>
        <p:txBody>
          <a:bodyPr lIns="0" tIns="0" rIns="0" bIns="0" rtlCol="0" anchor="t">
            <a:spAutoFit/>
          </a:bodyPr>
          <a:lstStyle/>
          <a:p>
            <a:pPr algn="ctr">
              <a:lnSpc>
                <a:spcPts val="5431"/>
              </a:lnSpc>
            </a:pPr>
            <a:r>
              <a:rPr lang="en-US" sz="4722">
                <a:solidFill>
                  <a:srgbClr val="21264D"/>
                </a:solidFill>
                <a:latin typeface="Poppins Bold"/>
              </a:rPr>
              <a:t>Implementasi Strategi ESG</a:t>
            </a:r>
          </a:p>
        </p:txBody>
      </p:sp>
      <p:grpSp>
        <p:nvGrpSpPr>
          <p:cNvPr id="10" name="Group 10"/>
          <p:cNvGrpSpPr/>
          <p:nvPr/>
        </p:nvGrpSpPr>
        <p:grpSpPr>
          <a:xfrm rot="1802135">
            <a:off x="1387133" y="4932561"/>
            <a:ext cx="371392" cy="322774"/>
            <a:chOff x="0" y="0"/>
            <a:chExt cx="495189" cy="430365"/>
          </a:xfrm>
        </p:grpSpPr>
        <p:sp>
          <p:nvSpPr>
            <p:cNvPr id="11" name="Freeform 11"/>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grpSp>
        <p:nvGrpSpPr>
          <p:cNvPr id="12" name="Group 12"/>
          <p:cNvGrpSpPr/>
          <p:nvPr/>
        </p:nvGrpSpPr>
        <p:grpSpPr>
          <a:xfrm rot="1802135">
            <a:off x="1395141" y="7608503"/>
            <a:ext cx="371392" cy="322774"/>
            <a:chOff x="0" y="0"/>
            <a:chExt cx="495189" cy="430365"/>
          </a:xfrm>
        </p:grpSpPr>
        <p:sp>
          <p:nvSpPr>
            <p:cNvPr id="13" name="Freeform 13"/>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grpSp>
        <p:nvGrpSpPr>
          <p:cNvPr id="14" name="Group 14"/>
          <p:cNvGrpSpPr/>
          <p:nvPr/>
        </p:nvGrpSpPr>
        <p:grpSpPr>
          <a:xfrm rot="1802135">
            <a:off x="1394386" y="6406262"/>
            <a:ext cx="371392" cy="322774"/>
            <a:chOff x="0" y="0"/>
            <a:chExt cx="495189" cy="430365"/>
          </a:xfrm>
        </p:grpSpPr>
        <p:sp>
          <p:nvSpPr>
            <p:cNvPr id="15" name="Freeform 15"/>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grpSp>
        <p:nvGrpSpPr>
          <p:cNvPr id="16" name="Group 16"/>
          <p:cNvGrpSpPr/>
          <p:nvPr/>
        </p:nvGrpSpPr>
        <p:grpSpPr>
          <a:xfrm rot="1802135">
            <a:off x="8590244" y="3623677"/>
            <a:ext cx="371392" cy="322774"/>
            <a:chOff x="0" y="0"/>
            <a:chExt cx="495189" cy="430365"/>
          </a:xfrm>
        </p:grpSpPr>
        <p:sp>
          <p:nvSpPr>
            <p:cNvPr id="17" name="Freeform 17"/>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grpSp>
        <p:nvGrpSpPr>
          <p:cNvPr id="18" name="Group 18"/>
          <p:cNvGrpSpPr/>
          <p:nvPr/>
        </p:nvGrpSpPr>
        <p:grpSpPr>
          <a:xfrm rot="1802135">
            <a:off x="8590242" y="7608504"/>
            <a:ext cx="371392" cy="322774"/>
            <a:chOff x="0" y="0"/>
            <a:chExt cx="495189" cy="430365"/>
          </a:xfrm>
        </p:grpSpPr>
        <p:sp>
          <p:nvSpPr>
            <p:cNvPr id="19" name="Freeform 19"/>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grpSp>
        <p:nvGrpSpPr>
          <p:cNvPr id="20" name="Group 20"/>
          <p:cNvGrpSpPr/>
          <p:nvPr/>
        </p:nvGrpSpPr>
        <p:grpSpPr>
          <a:xfrm rot="1802135">
            <a:off x="8590244" y="6321909"/>
            <a:ext cx="371392" cy="322774"/>
            <a:chOff x="0" y="0"/>
            <a:chExt cx="495189" cy="430365"/>
          </a:xfrm>
        </p:grpSpPr>
        <p:sp>
          <p:nvSpPr>
            <p:cNvPr id="21" name="Freeform 21"/>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grpSp>
        <p:nvGrpSpPr>
          <p:cNvPr id="22" name="Group 22"/>
          <p:cNvGrpSpPr/>
          <p:nvPr/>
        </p:nvGrpSpPr>
        <p:grpSpPr>
          <a:xfrm rot="1802135">
            <a:off x="8590242" y="4940247"/>
            <a:ext cx="371392" cy="322774"/>
            <a:chOff x="0" y="0"/>
            <a:chExt cx="495189" cy="430365"/>
          </a:xfrm>
        </p:grpSpPr>
        <p:sp>
          <p:nvSpPr>
            <p:cNvPr id="23" name="Freeform 23"/>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3"/>
              <a:stretch>
                <a:fillRect t="-155" r="-3" b="-146"/>
              </a:stretch>
            </a:blipFill>
          </p:spPr>
        </p:sp>
      </p:grpSp>
      <p:sp>
        <p:nvSpPr>
          <p:cNvPr id="24" name="TextBox 24"/>
          <p:cNvSpPr txBox="1"/>
          <p:nvPr/>
        </p:nvSpPr>
        <p:spPr>
          <a:xfrm>
            <a:off x="1338542" y="1603217"/>
            <a:ext cx="12148858" cy="1564748"/>
          </a:xfrm>
          <a:prstGeom prst="rect">
            <a:avLst/>
          </a:prstGeom>
        </p:spPr>
        <p:txBody>
          <a:bodyPr lIns="0" tIns="0" rIns="0" bIns="0" rtlCol="0" anchor="t">
            <a:spAutoFit/>
          </a:bodyPr>
          <a:lstStyle/>
          <a:p>
            <a:pPr algn="l">
              <a:lnSpc>
                <a:spcPts val="5430"/>
              </a:lnSpc>
            </a:pPr>
            <a:r>
              <a:rPr lang="en-US" sz="2400">
                <a:solidFill>
                  <a:srgbClr val="21264D"/>
                </a:solidFill>
                <a:latin typeface="Poppins Bold"/>
              </a:rPr>
              <a:t>Delapan Langkah untuk Mengembangkan dan Menerapkan Strategi  ESG, yaitu:</a:t>
            </a:r>
          </a:p>
        </p:txBody>
      </p:sp>
      <p:sp>
        <p:nvSpPr>
          <p:cNvPr id="25" name="TextBox 25"/>
          <p:cNvSpPr txBox="1"/>
          <p:nvPr/>
        </p:nvSpPr>
        <p:spPr>
          <a:xfrm>
            <a:off x="9220200" y="3553609"/>
            <a:ext cx="5355571" cy="337840"/>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Buat peta jalan penerapan.</a:t>
            </a:r>
          </a:p>
        </p:txBody>
      </p:sp>
      <p:sp>
        <p:nvSpPr>
          <p:cNvPr id="26" name="TextBox 26"/>
          <p:cNvSpPr txBox="1"/>
          <p:nvPr/>
        </p:nvSpPr>
        <p:spPr>
          <a:xfrm>
            <a:off x="2032806" y="7508651"/>
            <a:ext cx="5355571" cy="699658"/>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Menetapkan tujuan-tujuan terukur untuk inisiatif-inisiatif ESG.</a:t>
            </a:r>
          </a:p>
        </p:txBody>
      </p:sp>
      <p:sp>
        <p:nvSpPr>
          <p:cNvPr id="27" name="TextBox 27"/>
          <p:cNvSpPr txBox="1"/>
          <p:nvPr/>
        </p:nvSpPr>
        <p:spPr>
          <a:xfrm>
            <a:off x="2057400" y="4926139"/>
            <a:ext cx="5355571" cy="699658"/>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Menilai materialitas isu-isu ESG yang berbeda.</a:t>
            </a:r>
          </a:p>
        </p:txBody>
      </p:sp>
      <p:sp>
        <p:nvSpPr>
          <p:cNvPr id="28" name="TextBox 28"/>
          <p:cNvSpPr txBox="1"/>
          <p:nvPr/>
        </p:nvSpPr>
        <p:spPr>
          <a:xfrm>
            <a:off x="2054289" y="6222059"/>
            <a:ext cx="5565711" cy="699658"/>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Menetapkan garis dasar </a:t>
            </a:r>
            <a:r>
              <a:rPr lang="en-US" sz="2071">
                <a:solidFill>
                  <a:srgbClr val="000000"/>
                </a:solidFill>
                <a:latin typeface="Open Sans 1 Bold Italics"/>
              </a:rPr>
              <a:t>(baseline) </a:t>
            </a:r>
            <a:r>
              <a:rPr lang="en-US" sz="2071">
                <a:solidFill>
                  <a:srgbClr val="000000"/>
                </a:solidFill>
                <a:latin typeface="Open Sans 1 Bold"/>
              </a:rPr>
              <a:t>mengenai kinerja ESG.</a:t>
            </a:r>
          </a:p>
        </p:txBody>
      </p:sp>
      <p:sp>
        <p:nvSpPr>
          <p:cNvPr id="29" name="TextBox 29"/>
          <p:cNvSpPr txBox="1"/>
          <p:nvPr/>
        </p:nvSpPr>
        <p:spPr>
          <a:xfrm>
            <a:off x="9220200" y="4806184"/>
            <a:ext cx="5355571" cy="699658"/>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Pilih standar dan kerangka yang akan digunakan.</a:t>
            </a:r>
          </a:p>
        </p:txBody>
      </p:sp>
      <p:sp>
        <p:nvSpPr>
          <p:cNvPr id="30" name="TextBox 30"/>
          <p:cNvSpPr txBox="1"/>
          <p:nvPr/>
        </p:nvSpPr>
        <p:spPr>
          <a:xfrm>
            <a:off x="2057400" y="3620706"/>
            <a:ext cx="5355571" cy="699658"/>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Mendapatkan masukan dari pemangku kepentingan internal dan eksternal.</a:t>
            </a:r>
          </a:p>
        </p:txBody>
      </p:sp>
      <p:sp>
        <p:nvSpPr>
          <p:cNvPr id="31" name="TextBox 31"/>
          <p:cNvSpPr txBox="1"/>
          <p:nvPr/>
        </p:nvSpPr>
        <p:spPr>
          <a:xfrm>
            <a:off x="9220198" y="7369418"/>
            <a:ext cx="5355571" cy="699658"/>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Meninjau dan merevisi strategi bila diperlukan.</a:t>
            </a:r>
          </a:p>
        </p:txBody>
      </p:sp>
      <p:sp>
        <p:nvSpPr>
          <p:cNvPr id="32" name="TextBox 32"/>
          <p:cNvSpPr txBox="1"/>
          <p:nvPr/>
        </p:nvSpPr>
        <p:spPr>
          <a:xfrm>
            <a:off x="9220199" y="6222058"/>
            <a:ext cx="5355571" cy="699658"/>
          </a:xfrm>
          <a:prstGeom prst="rect">
            <a:avLst/>
          </a:prstGeom>
        </p:spPr>
        <p:txBody>
          <a:bodyPr lIns="0" tIns="0" rIns="0" bIns="0" rtlCol="0" anchor="t">
            <a:spAutoFit/>
          </a:bodyPr>
          <a:lstStyle/>
          <a:p>
            <a:pPr algn="l">
              <a:lnSpc>
                <a:spcPts val="2899"/>
              </a:lnSpc>
            </a:pPr>
            <a:r>
              <a:rPr lang="en-US" sz="2071">
                <a:solidFill>
                  <a:srgbClr val="000000"/>
                </a:solidFill>
                <a:latin typeface="Open Sans 1 Bold"/>
              </a:rPr>
              <a:t>Mengumpulkan, menganalisis, dan melaporkan data ESG </a:t>
            </a:r>
          </a:p>
        </p:txBody>
      </p:sp>
      <p:sp>
        <p:nvSpPr>
          <p:cNvPr id="33" name="Freeform 33"/>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7">
              <a:alphaModFix amt="15000"/>
            </a:blip>
            <a:stretch>
              <a:fillRect/>
            </a:stretch>
          </a:blipFill>
        </p:spPr>
      </p:sp>
      <p:sp>
        <p:nvSpPr>
          <p:cNvPr id="34" name="Freeform 34"/>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8"/>
            <a:stretch>
              <a:fillRect b="-5953"/>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4835144" y="1096027"/>
            <a:ext cx="8465680" cy="1413570"/>
          </a:xfrm>
          <a:prstGeom prst="rect">
            <a:avLst/>
          </a:prstGeom>
        </p:spPr>
        <p:txBody>
          <a:bodyPr lIns="0" tIns="0" rIns="0" bIns="0" rtlCol="0" anchor="t">
            <a:spAutoFit/>
          </a:bodyPr>
          <a:lstStyle/>
          <a:p>
            <a:pPr algn="ctr">
              <a:lnSpc>
                <a:spcPts val="5430"/>
              </a:lnSpc>
            </a:pPr>
            <a:r>
              <a:rPr lang="en-US" sz="4722">
                <a:solidFill>
                  <a:srgbClr val="21264D"/>
                </a:solidFill>
                <a:latin typeface="Poppins Bold"/>
              </a:rPr>
              <a:t>Audit ESG dan Penilaian Materialitas</a:t>
            </a:r>
          </a:p>
        </p:txBody>
      </p:sp>
      <p:sp>
        <p:nvSpPr>
          <p:cNvPr id="3" name="Freeform 3"/>
          <p:cNvSpPr/>
          <p:nvPr/>
        </p:nvSpPr>
        <p:spPr>
          <a:xfrm>
            <a:off x="2682244" y="3994670"/>
            <a:ext cx="5106719" cy="4495271"/>
          </a:xfrm>
          <a:custGeom>
            <a:avLst/>
            <a:gdLst/>
            <a:ahLst/>
            <a:cxnLst/>
            <a:rect l="l" t="t" r="r" b="b"/>
            <a:pathLst>
              <a:path w="5106719" h="4495271">
                <a:moveTo>
                  <a:pt x="0" y="0"/>
                </a:moveTo>
                <a:lnTo>
                  <a:pt x="5106719" y="0"/>
                </a:lnTo>
                <a:lnTo>
                  <a:pt x="5106719" y="4495271"/>
                </a:lnTo>
                <a:lnTo>
                  <a:pt x="0" y="449527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3577794" y="7736171"/>
            <a:ext cx="3536936" cy="177669"/>
          </a:xfrm>
          <a:custGeom>
            <a:avLst/>
            <a:gdLst/>
            <a:ahLst/>
            <a:cxnLst/>
            <a:rect l="l" t="t" r="r" b="b"/>
            <a:pathLst>
              <a:path w="3536936" h="177669">
                <a:moveTo>
                  <a:pt x="0" y="0"/>
                </a:moveTo>
                <a:lnTo>
                  <a:pt x="3536936" y="0"/>
                </a:lnTo>
                <a:lnTo>
                  <a:pt x="3536936" y="177669"/>
                </a:lnTo>
                <a:lnTo>
                  <a:pt x="0" y="17766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276589" y="3764087"/>
            <a:ext cx="5682716" cy="4956437"/>
          </a:xfrm>
          <a:custGeom>
            <a:avLst/>
            <a:gdLst/>
            <a:ahLst/>
            <a:cxnLst/>
            <a:rect l="l" t="t" r="r" b="b"/>
            <a:pathLst>
              <a:path w="5682716" h="4956437">
                <a:moveTo>
                  <a:pt x="0" y="0"/>
                </a:moveTo>
                <a:lnTo>
                  <a:pt x="5682716" y="0"/>
                </a:lnTo>
                <a:lnTo>
                  <a:pt x="5682716" y="4956437"/>
                </a:lnTo>
                <a:lnTo>
                  <a:pt x="0" y="495643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1061481" y="7833189"/>
            <a:ext cx="3536936" cy="177669"/>
          </a:xfrm>
          <a:custGeom>
            <a:avLst/>
            <a:gdLst/>
            <a:ahLst/>
            <a:cxnLst/>
            <a:rect l="l" t="t" r="r" b="b"/>
            <a:pathLst>
              <a:path w="3536936" h="177669">
                <a:moveTo>
                  <a:pt x="0" y="0"/>
                </a:moveTo>
                <a:lnTo>
                  <a:pt x="3536936" y="0"/>
                </a:lnTo>
                <a:lnTo>
                  <a:pt x="3536936" y="177669"/>
                </a:lnTo>
                <a:lnTo>
                  <a:pt x="0" y="177669"/>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TextBox 7"/>
          <p:cNvSpPr txBox="1"/>
          <p:nvPr/>
        </p:nvSpPr>
        <p:spPr>
          <a:xfrm>
            <a:off x="3234360" y="5436359"/>
            <a:ext cx="4229480" cy="2082629"/>
          </a:xfrm>
          <a:prstGeom prst="rect">
            <a:avLst/>
          </a:prstGeom>
        </p:spPr>
        <p:txBody>
          <a:bodyPr lIns="0" tIns="0" rIns="0" bIns="0" rtlCol="0" anchor="t">
            <a:spAutoFit/>
          </a:bodyPr>
          <a:lstStyle/>
          <a:p>
            <a:pPr algn="ctr">
              <a:lnSpc>
                <a:spcPts val="3318"/>
              </a:lnSpc>
            </a:pPr>
            <a:r>
              <a:rPr lang="en-US" sz="2370">
                <a:solidFill>
                  <a:srgbClr val="000000"/>
                </a:solidFill>
                <a:latin typeface="Open Sans 1 Bold"/>
              </a:rPr>
              <a:t>Langkah untuk memastikan kepatuhan terhadap kode etik, konveksi HAM, dan standar lingkungan</a:t>
            </a:r>
          </a:p>
        </p:txBody>
      </p:sp>
      <p:sp>
        <p:nvSpPr>
          <p:cNvPr id="8" name="TextBox 8"/>
          <p:cNvSpPr txBox="1"/>
          <p:nvPr/>
        </p:nvSpPr>
        <p:spPr>
          <a:xfrm>
            <a:off x="9988591" y="4967662"/>
            <a:ext cx="5682716" cy="2501663"/>
          </a:xfrm>
          <a:prstGeom prst="rect">
            <a:avLst/>
          </a:prstGeom>
        </p:spPr>
        <p:txBody>
          <a:bodyPr lIns="0" tIns="0" rIns="0" bIns="0" rtlCol="0" anchor="t">
            <a:spAutoFit/>
          </a:bodyPr>
          <a:lstStyle/>
          <a:p>
            <a:pPr algn="ctr">
              <a:lnSpc>
                <a:spcPts val="3318"/>
              </a:lnSpc>
            </a:pPr>
            <a:r>
              <a:rPr lang="en-US" sz="2370">
                <a:solidFill>
                  <a:srgbClr val="000000"/>
                </a:solidFill>
                <a:latin typeface="Open Sans 1 Bold"/>
              </a:rPr>
              <a:t>Menentukan topk sosial, kelestarian lingkungan dab juga tata kelola yang menerapkan konsep materialitas akuntansi keuangan pada isu-isu EG dan memperluasnya pada apa yang disebut materialitas ganda.</a:t>
            </a:r>
          </a:p>
        </p:txBody>
      </p:sp>
      <p:sp>
        <p:nvSpPr>
          <p:cNvPr id="9" name="TextBox 9"/>
          <p:cNvSpPr txBox="1"/>
          <p:nvPr/>
        </p:nvSpPr>
        <p:spPr>
          <a:xfrm>
            <a:off x="3185584" y="4406501"/>
            <a:ext cx="4026199" cy="381422"/>
          </a:xfrm>
          <a:prstGeom prst="rect">
            <a:avLst/>
          </a:prstGeom>
        </p:spPr>
        <p:txBody>
          <a:bodyPr lIns="0" tIns="0" rIns="0" bIns="0" rtlCol="0" anchor="t">
            <a:spAutoFit/>
          </a:bodyPr>
          <a:lstStyle/>
          <a:p>
            <a:pPr algn="ctr">
              <a:lnSpc>
                <a:spcPts val="2886"/>
              </a:lnSpc>
            </a:pPr>
            <a:r>
              <a:rPr lang="en-US" sz="2510">
                <a:solidFill>
                  <a:srgbClr val="21264D"/>
                </a:solidFill>
                <a:latin typeface="Poppins Bold"/>
              </a:rPr>
              <a:t>Audit ESG</a:t>
            </a:r>
          </a:p>
        </p:txBody>
      </p:sp>
      <p:sp>
        <p:nvSpPr>
          <p:cNvPr id="10" name="TextBox 10"/>
          <p:cNvSpPr txBox="1"/>
          <p:nvPr/>
        </p:nvSpPr>
        <p:spPr>
          <a:xfrm>
            <a:off x="10738711" y="4406501"/>
            <a:ext cx="4026199" cy="381422"/>
          </a:xfrm>
          <a:prstGeom prst="rect">
            <a:avLst/>
          </a:prstGeom>
        </p:spPr>
        <p:txBody>
          <a:bodyPr lIns="0" tIns="0" rIns="0" bIns="0" rtlCol="0" anchor="t">
            <a:spAutoFit/>
          </a:bodyPr>
          <a:lstStyle/>
          <a:p>
            <a:pPr algn="ctr">
              <a:lnSpc>
                <a:spcPts val="2886"/>
              </a:lnSpc>
            </a:pPr>
            <a:r>
              <a:rPr lang="en-US" sz="2510">
                <a:solidFill>
                  <a:srgbClr val="21264D"/>
                </a:solidFill>
                <a:latin typeface="Poppins Bold"/>
              </a:rPr>
              <a:t>Penilaian Materialistis</a:t>
            </a:r>
          </a:p>
        </p:txBody>
      </p:sp>
      <p:sp>
        <p:nvSpPr>
          <p:cNvPr id="11" name="Freeform 11"/>
          <p:cNvSpPr/>
          <p:nvPr/>
        </p:nvSpPr>
        <p:spPr>
          <a:xfrm>
            <a:off x="13300824" y="-4339040"/>
            <a:ext cx="7899014" cy="7658945"/>
          </a:xfrm>
          <a:custGeom>
            <a:avLst/>
            <a:gdLst/>
            <a:ahLst/>
            <a:cxnLst/>
            <a:rect l="l" t="t" r="r" b="b"/>
            <a:pathLst>
              <a:path w="7899014" h="7658945">
                <a:moveTo>
                  <a:pt x="0" y="0"/>
                </a:moveTo>
                <a:lnTo>
                  <a:pt x="7899014" y="0"/>
                </a:lnTo>
                <a:lnTo>
                  <a:pt x="7899014" y="7658945"/>
                </a:lnTo>
                <a:lnTo>
                  <a:pt x="0" y="7658945"/>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nvGrpSpPr>
          <p:cNvPr id="12" name="Group 12"/>
          <p:cNvGrpSpPr/>
          <p:nvPr/>
        </p:nvGrpSpPr>
        <p:grpSpPr>
          <a:xfrm>
            <a:off x="-3045964" y="209058"/>
            <a:ext cx="3657600" cy="2007108"/>
            <a:chOff x="0" y="0"/>
            <a:chExt cx="4876800" cy="2676144"/>
          </a:xfrm>
        </p:grpSpPr>
        <p:sp>
          <p:nvSpPr>
            <p:cNvPr id="13" name="Freeform 13"/>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0"/>
              <a:stretch>
                <a:fillRect l="-63" r="-63"/>
              </a:stretch>
            </a:blipFill>
          </p:spPr>
        </p:sp>
      </p:grpSp>
      <p:sp>
        <p:nvSpPr>
          <p:cNvPr id="14" name="Freeform 14"/>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1"/>
            <a:stretch>
              <a:fillRect b="-5953"/>
            </a:stretch>
          </a:blipFill>
        </p:spPr>
      </p:sp>
      <p:sp>
        <p:nvSpPr>
          <p:cNvPr id="15" name="Freeform 15"/>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12">
              <a:alphaModFix amt="15000"/>
            </a:blip>
            <a:stretch>
              <a:fillRect/>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802135">
            <a:off x="2596155" y="3747989"/>
            <a:ext cx="371392" cy="322774"/>
            <a:chOff x="0" y="0"/>
            <a:chExt cx="495189" cy="430365"/>
          </a:xfrm>
        </p:grpSpPr>
        <p:sp>
          <p:nvSpPr>
            <p:cNvPr id="3" name="Freeform 3"/>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sp>
        <p:nvSpPr>
          <p:cNvPr id="4" name="TextBox 4"/>
          <p:cNvSpPr txBox="1"/>
          <p:nvPr/>
        </p:nvSpPr>
        <p:spPr>
          <a:xfrm>
            <a:off x="10143574" y="3646740"/>
            <a:ext cx="5355571" cy="324272"/>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CDP</a:t>
            </a:r>
          </a:p>
        </p:txBody>
      </p:sp>
      <p:sp>
        <p:nvSpPr>
          <p:cNvPr id="5" name="Freeform 5"/>
          <p:cNvSpPr/>
          <p:nvPr/>
        </p:nvSpPr>
        <p:spPr>
          <a:xfrm>
            <a:off x="-1949847" y="8469431"/>
            <a:ext cx="7245960" cy="7025739"/>
          </a:xfrm>
          <a:custGeom>
            <a:avLst/>
            <a:gdLst/>
            <a:ahLst/>
            <a:cxnLst/>
            <a:rect l="l" t="t" r="r" b="b"/>
            <a:pathLst>
              <a:path w="7245960" h="7025739">
                <a:moveTo>
                  <a:pt x="0" y="0"/>
                </a:moveTo>
                <a:lnTo>
                  <a:pt x="7245960" y="0"/>
                </a:lnTo>
                <a:lnTo>
                  <a:pt x="7245960" y="7025739"/>
                </a:lnTo>
                <a:lnTo>
                  <a:pt x="0" y="702573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6" name="Group 6"/>
          <p:cNvGrpSpPr/>
          <p:nvPr/>
        </p:nvGrpSpPr>
        <p:grpSpPr>
          <a:xfrm>
            <a:off x="-3045964" y="209058"/>
            <a:ext cx="3657600" cy="2007108"/>
            <a:chOff x="0" y="0"/>
            <a:chExt cx="4876800" cy="2676144"/>
          </a:xfrm>
        </p:grpSpPr>
        <p:sp>
          <p:nvSpPr>
            <p:cNvPr id="7" name="Freeform 7"/>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5"/>
              <a:stretch>
                <a:fillRect l="-63" r="-63"/>
              </a:stretch>
            </a:blipFill>
          </p:spPr>
        </p:sp>
      </p:grpSp>
      <p:sp>
        <p:nvSpPr>
          <p:cNvPr id="8" name="TextBox 8"/>
          <p:cNvSpPr txBox="1"/>
          <p:nvPr/>
        </p:nvSpPr>
        <p:spPr>
          <a:xfrm>
            <a:off x="2805563" y="1586801"/>
            <a:ext cx="12080115" cy="721072"/>
          </a:xfrm>
          <a:prstGeom prst="rect">
            <a:avLst/>
          </a:prstGeom>
        </p:spPr>
        <p:txBody>
          <a:bodyPr lIns="0" tIns="0" rIns="0" bIns="0" rtlCol="0" anchor="t">
            <a:spAutoFit/>
          </a:bodyPr>
          <a:lstStyle/>
          <a:p>
            <a:pPr algn="ctr">
              <a:lnSpc>
                <a:spcPts val="5431"/>
              </a:lnSpc>
            </a:pPr>
            <a:r>
              <a:rPr lang="en-US" sz="4722">
                <a:solidFill>
                  <a:srgbClr val="21264D"/>
                </a:solidFill>
                <a:latin typeface="Poppins Bold"/>
              </a:rPr>
              <a:t>Kerangka Pelaporan ESG</a:t>
            </a:r>
          </a:p>
        </p:txBody>
      </p:sp>
      <p:grpSp>
        <p:nvGrpSpPr>
          <p:cNvPr id="9" name="Group 9"/>
          <p:cNvGrpSpPr/>
          <p:nvPr/>
        </p:nvGrpSpPr>
        <p:grpSpPr>
          <a:xfrm rot="1802135">
            <a:off x="2596155" y="4944964"/>
            <a:ext cx="371392" cy="322774"/>
            <a:chOff x="0" y="0"/>
            <a:chExt cx="495189" cy="430365"/>
          </a:xfrm>
        </p:grpSpPr>
        <p:sp>
          <p:nvSpPr>
            <p:cNvPr id="10" name="Freeform 10"/>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sp>
        <p:nvSpPr>
          <p:cNvPr id="11" name="TextBox 11"/>
          <p:cNvSpPr txBox="1"/>
          <p:nvPr/>
        </p:nvSpPr>
        <p:spPr>
          <a:xfrm>
            <a:off x="3788428" y="7517724"/>
            <a:ext cx="5355571" cy="324272"/>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Standar GRI</a:t>
            </a:r>
          </a:p>
        </p:txBody>
      </p:sp>
      <p:grpSp>
        <p:nvGrpSpPr>
          <p:cNvPr id="12" name="Group 12"/>
          <p:cNvGrpSpPr/>
          <p:nvPr/>
        </p:nvGrpSpPr>
        <p:grpSpPr>
          <a:xfrm rot="1802135">
            <a:off x="2619867" y="7494661"/>
            <a:ext cx="371392" cy="322774"/>
            <a:chOff x="0" y="0"/>
            <a:chExt cx="495189" cy="430365"/>
          </a:xfrm>
        </p:grpSpPr>
        <p:sp>
          <p:nvSpPr>
            <p:cNvPr id="13" name="Freeform 13"/>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grpSp>
        <p:nvGrpSpPr>
          <p:cNvPr id="14" name="Group 14"/>
          <p:cNvGrpSpPr/>
          <p:nvPr/>
        </p:nvGrpSpPr>
        <p:grpSpPr>
          <a:xfrm rot="1802135">
            <a:off x="2603160" y="6228480"/>
            <a:ext cx="371392" cy="322774"/>
            <a:chOff x="0" y="0"/>
            <a:chExt cx="495189" cy="430365"/>
          </a:xfrm>
        </p:grpSpPr>
        <p:sp>
          <p:nvSpPr>
            <p:cNvPr id="15" name="Freeform 15"/>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sp>
        <p:nvSpPr>
          <p:cNvPr id="16" name="TextBox 16"/>
          <p:cNvSpPr txBox="1"/>
          <p:nvPr/>
        </p:nvSpPr>
        <p:spPr>
          <a:xfrm>
            <a:off x="3765721" y="4999803"/>
            <a:ext cx="5355571" cy="324272"/>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Standar SASB</a:t>
            </a:r>
          </a:p>
        </p:txBody>
      </p:sp>
      <p:sp>
        <p:nvSpPr>
          <p:cNvPr id="17" name="TextBox 17"/>
          <p:cNvSpPr txBox="1"/>
          <p:nvPr/>
        </p:nvSpPr>
        <p:spPr>
          <a:xfrm>
            <a:off x="3765721" y="6298258"/>
            <a:ext cx="5565711" cy="324272"/>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Kerangka CDSB</a:t>
            </a:r>
          </a:p>
        </p:txBody>
      </p:sp>
      <p:grpSp>
        <p:nvGrpSpPr>
          <p:cNvPr id="18" name="Group 18"/>
          <p:cNvGrpSpPr/>
          <p:nvPr/>
        </p:nvGrpSpPr>
        <p:grpSpPr>
          <a:xfrm rot="1802135">
            <a:off x="9199845" y="3606687"/>
            <a:ext cx="371392" cy="322774"/>
            <a:chOff x="0" y="0"/>
            <a:chExt cx="495189" cy="430365"/>
          </a:xfrm>
        </p:grpSpPr>
        <p:sp>
          <p:nvSpPr>
            <p:cNvPr id="19" name="Freeform 19"/>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grpSp>
        <p:nvGrpSpPr>
          <p:cNvPr id="20" name="Group 20"/>
          <p:cNvGrpSpPr/>
          <p:nvPr/>
        </p:nvGrpSpPr>
        <p:grpSpPr>
          <a:xfrm rot="1802135">
            <a:off x="9199845" y="7541375"/>
            <a:ext cx="371392" cy="322774"/>
            <a:chOff x="0" y="0"/>
            <a:chExt cx="495189" cy="430365"/>
          </a:xfrm>
        </p:grpSpPr>
        <p:sp>
          <p:nvSpPr>
            <p:cNvPr id="21" name="Freeform 21"/>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grpSp>
        <p:nvGrpSpPr>
          <p:cNvPr id="22" name="Group 22"/>
          <p:cNvGrpSpPr/>
          <p:nvPr/>
        </p:nvGrpSpPr>
        <p:grpSpPr>
          <a:xfrm rot="1802135">
            <a:off x="9199846" y="6283240"/>
            <a:ext cx="371392" cy="322774"/>
            <a:chOff x="0" y="0"/>
            <a:chExt cx="495189" cy="430365"/>
          </a:xfrm>
        </p:grpSpPr>
        <p:sp>
          <p:nvSpPr>
            <p:cNvPr id="23" name="Freeform 23"/>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grpSp>
        <p:nvGrpSpPr>
          <p:cNvPr id="24" name="Group 24"/>
          <p:cNvGrpSpPr/>
          <p:nvPr/>
        </p:nvGrpSpPr>
        <p:grpSpPr>
          <a:xfrm rot="1802135">
            <a:off x="9199844" y="4944963"/>
            <a:ext cx="371392" cy="322774"/>
            <a:chOff x="0" y="0"/>
            <a:chExt cx="495189" cy="430365"/>
          </a:xfrm>
        </p:grpSpPr>
        <p:sp>
          <p:nvSpPr>
            <p:cNvPr id="25" name="Freeform 25"/>
            <p:cNvSpPr/>
            <p:nvPr/>
          </p:nvSpPr>
          <p:spPr>
            <a:xfrm>
              <a:off x="0" y="0"/>
              <a:ext cx="495173" cy="430403"/>
            </a:xfrm>
            <a:custGeom>
              <a:avLst/>
              <a:gdLst/>
              <a:ahLst/>
              <a:cxnLst/>
              <a:rect l="l" t="t" r="r" b="b"/>
              <a:pathLst>
                <a:path w="495173" h="430403">
                  <a:moveTo>
                    <a:pt x="0" y="0"/>
                  </a:moveTo>
                  <a:lnTo>
                    <a:pt x="495173" y="0"/>
                  </a:lnTo>
                  <a:lnTo>
                    <a:pt x="495173" y="430403"/>
                  </a:lnTo>
                  <a:lnTo>
                    <a:pt x="0" y="430403"/>
                  </a:lnTo>
                  <a:lnTo>
                    <a:pt x="0" y="0"/>
                  </a:lnTo>
                  <a:close/>
                </a:path>
              </a:pathLst>
            </a:custGeom>
            <a:blipFill>
              <a:blip r:embed="rId2"/>
              <a:stretch>
                <a:fillRect t="-155" r="-3" b="-146"/>
              </a:stretch>
            </a:blipFill>
          </p:spPr>
        </p:sp>
      </p:grpSp>
      <p:sp>
        <p:nvSpPr>
          <p:cNvPr id="26" name="TextBox 26"/>
          <p:cNvSpPr txBox="1"/>
          <p:nvPr/>
        </p:nvSpPr>
        <p:spPr>
          <a:xfrm>
            <a:off x="10143574" y="4474232"/>
            <a:ext cx="5355571" cy="1068065"/>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Satgas Pengungkapan Keuangan Terkait Perubahan Iklim</a:t>
            </a:r>
          </a:p>
        </p:txBody>
      </p:sp>
      <p:sp>
        <p:nvSpPr>
          <p:cNvPr id="27" name="TextBox 27"/>
          <p:cNvSpPr txBox="1"/>
          <p:nvPr/>
        </p:nvSpPr>
        <p:spPr>
          <a:xfrm>
            <a:off x="3765722" y="3585104"/>
            <a:ext cx="5355571" cy="696168"/>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Standar Pengungkapan Keberlanjutan IFRS</a:t>
            </a:r>
          </a:p>
        </p:txBody>
      </p:sp>
      <p:sp>
        <p:nvSpPr>
          <p:cNvPr id="28" name="TextBox 28"/>
          <p:cNvSpPr txBox="1"/>
          <p:nvPr/>
        </p:nvSpPr>
        <p:spPr>
          <a:xfrm>
            <a:off x="10143572" y="7378491"/>
            <a:ext cx="5355571" cy="696168"/>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Inisiatif Pengungkaan Tenaga Kerja</a:t>
            </a:r>
          </a:p>
        </p:txBody>
      </p:sp>
      <p:sp>
        <p:nvSpPr>
          <p:cNvPr id="29" name="TextBox 29"/>
          <p:cNvSpPr txBox="1"/>
          <p:nvPr/>
        </p:nvSpPr>
        <p:spPr>
          <a:xfrm>
            <a:off x="10143573" y="6298258"/>
            <a:ext cx="5355571" cy="324272"/>
          </a:xfrm>
          <a:prstGeom prst="rect">
            <a:avLst/>
          </a:prstGeom>
        </p:spPr>
        <p:txBody>
          <a:bodyPr lIns="0" tIns="0" rIns="0" bIns="0" rtlCol="0" anchor="t">
            <a:spAutoFit/>
          </a:bodyPr>
          <a:lstStyle/>
          <a:p>
            <a:pPr algn="l">
              <a:lnSpc>
                <a:spcPts val="2899"/>
              </a:lnSpc>
            </a:pPr>
            <a:r>
              <a:rPr lang="en-US" sz="2799">
                <a:solidFill>
                  <a:srgbClr val="000000"/>
                </a:solidFill>
                <a:latin typeface="Open Sans 1 Bold"/>
              </a:rPr>
              <a:t>Perjanjian Global PBB</a:t>
            </a:r>
          </a:p>
        </p:txBody>
      </p:sp>
      <p:sp>
        <p:nvSpPr>
          <p:cNvPr id="30" name="Freeform 30"/>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6"/>
            <a:stretch>
              <a:fillRect b="-5953"/>
            </a:stretch>
          </a:blipFill>
        </p:spPr>
      </p:sp>
      <p:sp>
        <p:nvSpPr>
          <p:cNvPr id="31" name="Freeform 31"/>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7">
              <a:alphaModFix amt="15000"/>
            </a:blip>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869511" y="7474200"/>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0762494" y="-5551398"/>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 name="Freeform 4"/>
          <p:cNvSpPr/>
          <p:nvPr/>
        </p:nvSpPr>
        <p:spPr>
          <a:xfrm>
            <a:off x="-1625979" y="7109746"/>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4085929" y="-4442542"/>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891234" y="8353247"/>
            <a:ext cx="6951246" cy="6951246"/>
          </a:xfrm>
          <a:custGeom>
            <a:avLst/>
            <a:gdLst/>
            <a:ahLst/>
            <a:cxnLst/>
            <a:rect l="l" t="t" r="r" b="b"/>
            <a:pathLst>
              <a:path w="6951246" h="6951246">
                <a:moveTo>
                  <a:pt x="0" y="0"/>
                </a:moveTo>
                <a:lnTo>
                  <a:pt x="6951247" y="0"/>
                </a:lnTo>
                <a:lnTo>
                  <a:pt x="6951247" y="6951247"/>
                </a:lnTo>
                <a:lnTo>
                  <a:pt x="0" y="695124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0765098" y="-6559186"/>
            <a:ext cx="7032961" cy="7032961"/>
          </a:xfrm>
          <a:custGeom>
            <a:avLst/>
            <a:gdLst/>
            <a:ahLst/>
            <a:cxnLst/>
            <a:rect l="l" t="t" r="r" b="b"/>
            <a:pathLst>
              <a:path w="7032961" h="7032961">
                <a:moveTo>
                  <a:pt x="0" y="0"/>
                </a:moveTo>
                <a:lnTo>
                  <a:pt x="7032961" y="0"/>
                </a:lnTo>
                <a:lnTo>
                  <a:pt x="7032961" y="7032961"/>
                </a:lnTo>
                <a:lnTo>
                  <a:pt x="0" y="703296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891234" y="8921908"/>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9" name="Freeform 9"/>
          <p:cNvSpPr/>
          <p:nvPr/>
        </p:nvSpPr>
        <p:spPr>
          <a:xfrm>
            <a:off x="14006335" y="-5597474"/>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625979" y="7758342"/>
            <a:ext cx="7110435" cy="7110435"/>
          </a:xfrm>
          <a:custGeom>
            <a:avLst/>
            <a:gdLst/>
            <a:ahLst/>
            <a:cxnLst/>
            <a:rect l="l" t="t" r="r" b="b"/>
            <a:pathLst>
              <a:path w="7110435" h="7110435">
                <a:moveTo>
                  <a:pt x="0" y="0"/>
                </a:moveTo>
                <a:lnTo>
                  <a:pt x="7110436" y="0"/>
                </a:lnTo>
                <a:lnTo>
                  <a:pt x="7110436" y="7110436"/>
                </a:lnTo>
                <a:lnTo>
                  <a:pt x="0" y="711043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grpSp>
        <p:nvGrpSpPr>
          <p:cNvPr id="11" name="Group 11"/>
          <p:cNvGrpSpPr/>
          <p:nvPr/>
        </p:nvGrpSpPr>
        <p:grpSpPr>
          <a:xfrm>
            <a:off x="-3076309" y="209058"/>
            <a:ext cx="3657600" cy="2007108"/>
            <a:chOff x="0" y="0"/>
            <a:chExt cx="4876800" cy="2676144"/>
          </a:xfrm>
        </p:grpSpPr>
        <p:sp>
          <p:nvSpPr>
            <p:cNvPr id="12" name="Freeform 12"/>
            <p:cNvSpPr/>
            <p:nvPr/>
          </p:nvSpPr>
          <p:spPr>
            <a:xfrm>
              <a:off x="0" y="0"/>
              <a:ext cx="4876800" cy="2676144"/>
            </a:xfrm>
            <a:custGeom>
              <a:avLst/>
              <a:gdLst/>
              <a:ahLst/>
              <a:cxnLst/>
              <a:rect l="l" t="t" r="r" b="b"/>
              <a:pathLst>
                <a:path w="4876800" h="2676144">
                  <a:moveTo>
                    <a:pt x="0" y="0"/>
                  </a:moveTo>
                  <a:lnTo>
                    <a:pt x="4876800" y="0"/>
                  </a:lnTo>
                  <a:lnTo>
                    <a:pt x="4876800" y="2676144"/>
                  </a:lnTo>
                  <a:lnTo>
                    <a:pt x="0" y="2676144"/>
                  </a:lnTo>
                  <a:lnTo>
                    <a:pt x="0" y="0"/>
                  </a:lnTo>
                  <a:close/>
                </a:path>
              </a:pathLst>
            </a:custGeom>
            <a:blipFill>
              <a:blip r:embed="rId12"/>
              <a:stretch>
                <a:fillRect l="-63" r="-63"/>
              </a:stretch>
            </a:blipFill>
          </p:spPr>
        </p:sp>
      </p:grpSp>
      <p:sp>
        <p:nvSpPr>
          <p:cNvPr id="13" name="TextBox 13"/>
          <p:cNvSpPr txBox="1"/>
          <p:nvPr/>
        </p:nvSpPr>
        <p:spPr>
          <a:xfrm>
            <a:off x="5682742" y="1531084"/>
            <a:ext cx="8555376" cy="697123"/>
          </a:xfrm>
          <a:prstGeom prst="rect">
            <a:avLst/>
          </a:prstGeom>
        </p:spPr>
        <p:txBody>
          <a:bodyPr lIns="0" tIns="0" rIns="0" bIns="0" rtlCol="0" anchor="t">
            <a:spAutoFit/>
          </a:bodyPr>
          <a:lstStyle/>
          <a:p>
            <a:pPr algn="l">
              <a:lnSpc>
                <a:spcPts val="5521"/>
              </a:lnSpc>
            </a:pPr>
            <a:r>
              <a:rPr lang="en-US" sz="4800" spc="728">
                <a:solidFill>
                  <a:srgbClr val="21264D"/>
                </a:solidFill>
                <a:latin typeface="Montaser Arabic"/>
              </a:rPr>
              <a:t>PERTANYAAN</a:t>
            </a:r>
          </a:p>
        </p:txBody>
      </p:sp>
      <p:sp>
        <p:nvSpPr>
          <p:cNvPr id="14" name="TextBox 14"/>
          <p:cNvSpPr txBox="1"/>
          <p:nvPr/>
        </p:nvSpPr>
        <p:spPr>
          <a:xfrm>
            <a:off x="1849645" y="2479831"/>
            <a:ext cx="14555766" cy="4972678"/>
          </a:xfrm>
          <a:prstGeom prst="rect">
            <a:avLst/>
          </a:prstGeom>
        </p:spPr>
        <p:txBody>
          <a:bodyPr lIns="0" tIns="0" rIns="0" bIns="0" rtlCol="0" anchor="t">
            <a:spAutoFit/>
          </a:bodyPr>
          <a:lstStyle/>
          <a:p>
            <a:pPr algn="l">
              <a:lnSpc>
                <a:spcPts val="4434"/>
              </a:lnSpc>
            </a:pPr>
            <a:r>
              <a:rPr lang="en-US" sz="3167">
                <a:solidFill>
                  <a:srgbClr val="21264D"/>
                </a:solidFill>
                <a:latin typeface="Open Sans 2 Bold"/>
              </a:rPr>
              <a:t>1. Bagaimana perusahaan dapat memperkuat komitmen terhadap lingkungan dengan mengurangi emisi gas rumah kaca dan mengelola sampah secara efektif dalam konteks pilar lingkungan dalam ESG? (Albert)</a:t>
            </a:r>
          </a:p>
          <a:p>
            <a:pPr algn="l">
              <a:lnSpc>
                <a:spcPts val="4434"/>
              </a:lnSpc>
            </a:pPr>
            <a:r>
              <a:rPr lang="en-US" sz="3167">
                <a:solidFill>
                  <a:srgbClr val="21264D"/>
                </a:solidFill>
                <a:latin typeface="Open Sans 2 Bold"/>
              </a:rPr>
              <a:t>2. Bagaimana perusahaan dapat menghadapi investor ysng tidak ingin mengembangkan keuntungan mereka demi lebih tinggi? (Widya)</a:t>
            </a:r>
          </a:p>
          <a:p>
            <a:pPr algn="l">
              <a:lnSpc>
                <a:spcPts val="4434"/>
              </a:lnSpc>
            </a:pPr>
            <a:r>
              <a:rPr lang="en-US" sz="3167">
                <a:solidFill>
                  <a:srgbClr val="21264D"/>
                </a:solidFill>
                <a:latin typeface="Open Sans 2 Bold"/>
              </a:rPr>
              <a:t>3. Masalah yang mungkin terjadi saat perusahaan menerapkan strategi ESG? (Wayan Eka)</a:t>
            </a:r>
          </a:p>
          <a:p>
            <a:pPr algn="l">
              <a:lnSpc>
                <a:spcPts val="3827"/>
              </a:lnSpc>
            </a:pPr>
            <a:endParaRPr lang="en-US" sz="3167">
              <a:solidFill>
                <a:srgbClr val="21264D"/>
              </a:solidFill>
              <a:latin typeface="Open Sans 2 Bold"/>
            </a:endParaRPr>
          </a:p>
        </p:txBody>
      </p:sp>
      <p:sp>
        <p:nvSpPr>
          <p:cNvPr id="15" name="Freeform 15"/>
          <p:cNvSpPr/>
          <p:nvPr/>
        </p:nvSpPr>
        <p:spPr>
          <a:xfrm>
            <a:off x="82983" y="151263"/>
            <a:ext cx="3692511" cy="886276"/>
          </a:xfrm>
          <a:custGeom>
            <a:avLst/>
            <a:gdLst/>
            <a:ahLst/>
            <a:cxnLst/>
            <a:rect l="l" t="t" r="r" b="b"/>
            <a:pathLst>
              <a:path w="3692511" h="886276">
                <a:moveTo>
                  <a:pt x="0" y="0"/>
                </a:moveTo>
                <a:lnTo>
                  <a:pt x="3692512" y="0"/>
                </a:lnTo>
                <a:lnTo>
                  <a:pt x="3692512" y="886276"/>
                </a:lnTo>
                <a:lnTo>
                  <a:pt x="0" y="886276"/>
                </a:lnTo>
                <a:lnTo>
                  <a:pt x="0" y="0"/>
                </a:lnTo>
                <a:close/>
              </a:path>
            </a:pathLst>
          </a:custGeom>
          <a:blipFill>
            <a:blip r:embed="rId13"/>
            <a:stretch>
              <a:fillRect b="-5953"/>
            </a:stretch>
          </a:blipFill>
        </p:spPr>
      </p:sp>
      <p:sp>
        <p:nvSpPr>
          <p:cNvPr id="16" name="Freeform 16"/>
          <p:cNvSpPr/>
          <p:nvPr/>
        </p:nvSpPr>
        <p:spPr>
          <a:xfrm>
            <a:off x="4848909" y="1975740"/>
            <a:ext cx="7361356" cy="7780915"/>
          </a:xfrm>
          <a:custGeom>
            <a:avLst/>
            <a:gdLst/>
            <a:ahLst/>
            <a:cxnLst/>
            <a:rect l="l" t="t" r="r" b="b"/>
            <a:pathLst>
              <a:path w="7361356" h="7780915">
                <a:moveTo>
                  <a:pt x="0" y="0"/>
                </a:moveTo>
                <a:lnTo>
                  <a:pt x="7361356" y="0"/>
                </a:lnTo>
                <a:lnTo>
                  <a:pt x="7361356" y="7780915"/>
                </a:lnTo>
                <a:lnTo>
                  <a:pt x="0" y="7780915"/>
                </a:lnTo>
                <a:lnTo>
                  <a:pt x="0" y="0"/>
                </a:lnTo>
                <a:close/>
              </a:path>
            </a:pathLst>
          </a:custGeom>
          <a:blipFill>
            <a:blip r:embed="rId14">
              <a:alphaModFix amt="15000"/>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1030</Words>
  <Application>Microsoft Office PowerPoint</Application>
  <PresentationFormat>Custom</PresentationFormat>
  <Paragraphs>106</Paragraphs>
  <Slides>13</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vt:i4>
      </vt:variant>
    </vt:vector>
  </HeadingPairs>
  <TitlesOfParts>
    <vt:vector size="25" baseType="lpstr">
      <vt:lpstr>Open Sans 1 Bold Italics</vt:lpstr>
      <vt:lpstr>Arimo</vt:lpstr>
      <vt:lpstr>Open Sans 2 Bold</vt:lpstr>
      <vt:lpstr>Open Sans 1 Bold</vt:lpstr>
      <vt:lpstr>Montaser Arabic</vt:lpstr>
      <vt:lpstr>Calibri</vt:lpstr>
      <vt:lpstr>Arimo Bold</vt:lpstr>
      <vt:lpstr>Arial</vt:lpstr>
      <vt:lpstr>Poppins Bold</vt:lpstr>
      <vt:lpstr>Poppins</vt:lpstr>
      <vt:lpstr>Poppins Bold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Kelompok 5_ Pengungkapan dan Pelaporan Keberlanjutan.pptx</dc:title>
  <dc:creator>User</dc:creator>
  <cp:lastModifiedBy>User</cp:lastModifiedBy>
  <cp:revision>4</cp:revision>
  <dcterms:created xsi:type="dcterms:W3CDTF">2006-08-16T00:00:00Z</dcterms:created>
  <dcterms:modified xsi:type="dcterms:W3CDTF">2024-08-06T07:14:53Z</dcterms:modified>
  <dc:identifier>DAGJIbcl1tw</dc:identifier>
</cp:coreProperties>
</file>