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9" r:id="rId1"/>
  </p:sldMasterIdLst>
  <p:notesMasterIdLst>
    <p:notesMasterId r:id="rId30"/>
  </p:notesMasterIdLst>
  <p:handoutMasterIdLst>
    <p:handoutMasterId r:id="rId31"/>
  </p:handoutMasterIdLst>
  <p:sldIdLst>
    <p:sldId id="453" r:id="rId2"/>
    <p:sldId id="454" r:id="rId3"/>
    <p:sldId id="455" r:id="rId4"/>
    <p:sldId id="456" r:id="rId5"/>
    <p:sldId id="457" r:id="rId6"/>
    <p:sldId id="458" r:id="rId7"/>
    <p:sldId id="459" r:id="rId8"/>
    <p:sldId id="460" r:id="rId9"/>
    <p:sldId id="461" r:id="rId10"/>
    <p:sldId id="462" r:id="rId11"/>
    <p:sldId id="463" r:id="rId12"/>
    <p:sldId id="464" r:id="rId13"/>
    <p:sldId id="465" r:id="rId14"/>
    <p:sldId id="466" r:id="rId15"/>
    <p:sldId id="467" r:id="rId16"/>
    <p:sldId id="468" r:id="rId17"/>
    <p:sldId id="469" r:id="rId18"/>
    <p:sldId id="470" r:id="rId19"/>
    <p:sldId id="471" r:id="rId20"/>
    <p:sldId id="472" r:id="rId21"/>
    <p:sldId id="473" r:id="rId22"/>
    <p:sldId id="477" r:id="rId23"/>
    <p:sldId id="486" r:id="rId24"/>
    <p:sldId id="478" r:id="rId25"/>
    <p:sldId id="479" r:id="rId26"/>
    <p:sldId id="481" r:id="rId27"/>
    <p:sldId id="482" r:id="rId28"/>
    <p:sldId id="483" r:id="rId29"/>
  </p:sldIdLst>
  <p:sldSz cx="9144000" cy="6858000" type="screen4x3"/>
  <p:notesSz cx="6858000" cy="9144000"/>
  <p:defaultTextStyle>
    <a:defPPr>
      <a:defRPr lang="en-US"/>
    </a:defPPr>
    <a:lvl1pPr algn="l" rtl="0" eaLnBrk="0" fontAlgn="base" hangingPunct="0">
      <a:spcBef>
        <a:spcPct val="0"/>
      </a:spcBef>
      <a:spcAft>
        <a:spcPct val="0"/>
      </a:spcAft>
      <a:defRPr sz="800" kern="1200">
        <a:solidFill>
          <a:schemeClr val="tx1"/>
        </a:solidFill>
        <a:latin typeface="Arial" charset="0"/>
        <a:ea typeface="+mn-ea"/>
        <a:cs typeface="+mn-cs"/>
      </a:defRPr>
    </a:lvl1pPr>
    <a:lvl2pPr marL="457200" algn="l" rtl="0" eaLnBrk="0" fontAlgn="base" hangingPunct="0">
      <a:spcBef>
        <a:spcPct val="0"/>
      </a:spcBef>
      <a:spcAft>
        <a:spcPct val="0"/>
      </a:spcAft>
      <a:defRPr sz="800" kern="1200">
        <a:solidFill>
          <a:schemeClr val="tx1"/>
        </a:solidFill>
        <a:latin typeface="Arial" charset="0"/>
        <a:ea typeface="+mn-ea"/>
        <a:cs typeface="+mn-cs"/>
      </a:defRPr>
    </a:lvl2pPr>
    <a:lvl3pPr marL="914400" algn="l" rtl="0" eaLnBrk="0" fontAlgn="base" hangingPunct="0">
      <a:spcBef>
        <a:spcPct val="0"/>
      </a:spcBef>
      <a:spcAft>
        <a:spcPct val="0"/>
      </a:spcAft>
      <a:defRPr sz="800" kern="1200">
        <a:solidFill>
          <a:schemeClr val="tx1"/>
        </a:solidFill>
        <a:latin typeface="Arial" charset="0"/>
        <a:ea typeface="+mn-ea"/>
        <a:cs typeface="+mn-cs"/>
      </a:defRPr>
    </a:lvl3pPr>
    <a:lvl4pPr marL="1371600" algn="l" rtl="0" eaLnBrk="0" fontAlgn="base" hangingPunct="0">
      <a:spcBef>
        <a:spcPct val="0"/>
      </a:spcBef>
      <a:spcAft>
        <a:spcPct val="0"/>
      </a:spcAft>
      <a:defRPr sz="800" kern="1200">
        <a:solidFill>
          <a:schemeClr val="tx1"/>
        </a:solidFill>
        <a:latin typeface="Arial" charset="0"/>
        <a:ea typeface="+mn-ea"/>
        <a:cs typeface="+mn-cs"/>
      </a:defRPr>
    </a:lvl4pPr>
    <a:lvl5pPr marL="1828800" algn="l" rtl="0" eaLnBrk="0" fontAlgn="base" hangingPunct="0">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660"/>
  </p:normalViewPr>
  <p:slideViewPr>
    <p:cSldViewPr>
      <p:cViewPr varScale="1">
        <p:scale>
          <a:sx n="69" d="100"/>
          <a:sy n="69" d="100"/>
        </p:scale>
        <p:origin x="145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C9EDA6B9-CBF9-47C0-993B-1251679E17FE}" type="datetimeFigureOut">
              <a:rPr lang="en-US"/>
              <a:pPr>
                <a:defRPr/>
              </a:pPr>
              <a:t>9/10/2023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1" hangingPunct="1">
              <a:defRPr sz="1200">
                <a:latin typeface="Arial" charset="0"/>
              </a:defRPr>
            </a:lvl1pPr>
          </a:lstStyle>
          <a:p>
            <a:pPr>
              <a:defRPr/>
            </a:pPr>
            <a:fld id="{F9589007-7D43-47A4-BC06-D867BE6C01E0}"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534F41C2-1DB2-4C4C-B7FD-35A66C8EBAE2}" type="datetimeFigureOut">
              <a:rPr lang="en-US"/>
              <a:pPr>
                <a:defRPr/>
              </a:pPr>
              <a:t>9/10/2023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D911210B-A200-4602-8E85-F5E9EB05CB1C}" type="slidenum">
              <a:rPr lang="en-US"/>
              <a:pPr>
                <a:defRPr/>
              </a:pPr>
              <a:t>‹#›</a:t>
            </a:fld>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Slide Image Placeholder 1"/>
          <p:cNvSpPr>
            <a:spLocks noGrp="1" noRot="1" noChangeAspect="1" noTextEdit="1"/>
          </p:cNvSpPr>
          <p:nvPr>
            <p:ph type="sldImg"/>
          </p:nvPr>
        </p:nvSpPr>
        <p:spPr bwMode="auto">
          <a:noFill/>
          <a:ln>
            <a:solidFill>
              <a:srgbClr val="000000"/>
            </a:solidFill>
            <a:miter lim="800000"/>
            <a:headEnd/>
            <a:tailEnd/>
          </a:ln>
        </p:spPr>
      </p:sp>
      <p:sp>
        <p:nvSpPr>
          <p:cNvPr id="3645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4" name="Slide Number Placeholder 3"/>
          <p:cNvSpPr>
            <a:spLocks noGrp="1"/>
          </p:cNvSpPr>
          <p:nvPr>
            <p:ph type="sldNum" sz="quarter" idx="5"/>
          </p:nvPr>
        </p:nvSpPr>
        <p:spPr/>
        <p:txBody>
          <a:bodyPr/>
          <a:lstStyle/>
          <a:p>
            <a:pPr>
              <a:defRPr/>
            </a:pPr>
            <a:fld id="{DCFA6903-90D9-4DB5-93F3-F2A4C6EF0FBA}" type="slidenum">
              <a:rPr lang="en-US" smtClean="0"/>
              <a:pPr>
                <a:defRPr/>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eaLnBrk="0" hangingPunct="0">
              <a:defRPr/>
            </a:lvl1pPr>
          </a:lstStyle>
          <a:p>
            <a:pPr>
              <a:defRPr/>
            </a:pPr>
            <a:fld id="{275FFBBD-F604-49E7-8BB5-DD7F34833FED}"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E4E2979B-DD43-4329-B60A-A149E83D22F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vl1pPr>
          </a:lstStyle>
          <a:p>
            <a:pPr>
              <a:defRPr/>
            </a:pPr>
            <a:fld id="{E16A1AD5-1C62-4EC7-8B62-1D671687DBB7}"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36811942-C067-408C-BC1C-5354506ABF4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vl1pPr>
          </a:lstStyle>
          <a:p>
            <a:pPr>
              <a:defRPr/>
            </a:pPr>
            <a:fld id="{A7B088BA-A4D2-4FC9-9E8C-B988A97CF47E}"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D36590EA-310D-4E5C-B7B7-57A60DDBF4F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vl1pPr>
          </a:lstStyle>
          <a:p>
            <a:pPr>
              <a:defRPr/>
            </a:pPr>
            <a:fld id="{309C82E0-A6CD-419C-BF67-582952DBAB8A}"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100D8700-0126-4E6D-81AC-99908A49D18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vl1pPr>
          </a:lstStyle>
          <a:p>
            <a:pPr>
              <a:defRPr/>
            </a:pPr>
            <a:fld id="{111EFAFA-3FBB-46A6-92EC-9ED64474699A}"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106BC22A-DA68-4821-B9D5-C5DA805B4B6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eaLnBrk="0" hangingPunct="0">
              <a:defRPr/>
            </a:lvl1pPr>
          </a:lstStyle>
          <a:p>
            <a:pPr>
              <a:defRPr/>
            </a:pPr>
            <a:fld id="{AE1EABC6-A5DD-47DC-910E-3AD64A64F327}" type="datetime1">
              <a:rPr lang="en-US"/>
              <a:pPr>
                <a:defRPr/>
              </a:pPr>
              <a:t>9/10/2023</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pPr>
              <a:defRPr/>
            </a:pPr>
            <a:fld id="{B019109D-395B-49A9-8300-0539F0B75E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eaLnBrk="0" hangingPunct="0">
              <a:defRPr/>
            </a:lvl1pPr>
          </a:lstStyle>
          <a:p>
            <a:pPr>
              <a:defRPr/>
            </a:pPr>
            <a:fld id="{05199209-BFE8-4F20-A766-855DE6D14B6F}" type="datetime1">
              <a:rPr lang="en-US"/>
              <a:pPr>
                <a:defRPr/>
              </a:pPr>
              <a:t>9/10/2023</a:t>
            </a:fld>
            <a:endParaRPr lang="en-US"/>
          </a:p>
        </p:txBody>
      </p:sp>
      <p:sp>
        <p:nvSpPr>
          <p:cNvPr id="8" name="Footer Placeholder 4"/>
          <p:cNvSpPr>
            <a:spLocks noGrp="1"/>
          </p:cNvSpPr>
          <p:nvPr>
            <p:ph type="ftr" sz="quarter" idx="11"/>
          </p:nvPr>
        </p:nvSpPr>
        <p:spPr/>
        <p:txBody>
          <a:bodyPr/>
          <a:lstStyle>
            <a:lvl1pPr eaLnBrk="0" hangingPunct="0">
              <a:defRPr/>
            </a:lvl1pPr>
          </a:lstStyle>
          <a:p>
            <a:pPr>
              <a:defRPr/>
            </a:pPr>
            <a:endParaRPr lang="en-US"/>
          </a:p>
        </p:txBody>
      </p:sp>
      <p:sp>
        <p:nvSpPr>
          <p:cNvPr id="9" name="Slide Number Placeholder 5"/>
          <p:cNvSpPr>
            <a:spLocks noGrp="1"/>
          </p:cNvSpPr>
          <p:nvPr>
            <p:ph type="sldNum" sz="quarter" idx="12"/>
          </p:nvPr>
        </p:nvSpPr>
        <p:spPr/>
        <p:txBody>
          <a:bodyPr/>
          <a:lstStyle>
            <a:lvl1pPr eaLnBrk="0" hangingPunct="0">
              <a:defRPr/>
            </a:lvl1pPr>
          </a:lstStyle>
          <a:p>
            <a:pPr>
              <a:defRPr/>
            </a:pPr>
            <a:fld id="{B2095612-1DD7-4408-A0EB-7D92B39EB38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eaLnBrk="0" hangingPunct="0">
              <a:defRPr/>
            </a:lvl1pPr>
          </a:lstStyle>
          <a:p>
            <a:pPr>
              <a:defRPr/>
            </a:pPr>
            <a:fld id="{31BDA8B1-DCF0-428A-9381-5F32D7959DCE}" type="datetime1">
              <a:rPr lang="en-US"/>
              <a:pPr>
                <a:defRPr/>
              </a:pPr>
              <a:t>9/10/2023</a:t>
            </a:fld>
            <a:endParaRPr lang="en-US"/>
          </a:p>
        </p:txBody>
      </p:sp>
      <p:sp>
        <p:nvSpPr>
          <p:cNvPr id="4" name="Footer Placeholder 4"/>
          <p:cNvSpPr>
            <a:spLocks noGrp="1"/>
          </p:cNvSpPr>
          <p:nvPr>
            <p:ph type="ftr" sz="quarter" idx="11"/>
          </p:nvPr>
        </p:nvSpPr>
        <p:spPr/>
        <p:txBody>
          <a:bodyPr/>
          <a:lstStyle>
            <a:lvl1pPr eaLnBrk="0" hangingPunct="0">
              <a:defRPr/>
            </a:lvl1pPr>
          </a:lstStyle>
          <a:p>
            <a:pPr>
              <a:defRPr/>
            </a:pPr>
            <a:endParaRPr lang="en-US"/>
          </a:p>
        </p:txBody>
      </p:sp>
      <p:sp>
        <p:nvSpPr>
          <p:cNvPr id="5" name="Slide Number Placeholder 5"/>
          <p:cNvSpPr>
            <a:spLocks noGrp="1"/>
          </p:cNvSpPr>
          <p:nvPr>
            <p:ph type="sldNum" sz="quarter" idx="12"/>
          </p:nvPr>
        </p:nvSpPr>
        <p:spPr/>
        <p:txBody>
          <a:bodyPr/>
          <a:lstStyle>
            <a:lvl1pPr eaLnBrk="0" hangingPunct="0">
              <a:defRPr/>
            </a:lvl1pPr>
          </a:lstStyle>
          <a:p>
            <a:pPr>
              <a:defRPr/>
            </a:pPr>
            <a:fld id="{14BFE023-C0F5-47E6-BDD7-6197F940209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eaLnBrk="0" hangingPunct="0">
              <a:defRPr/>
            </a:lvl1pPr>
          </a:lstStyle>
          <a:p>
            <a:pPr>
              <a:defRPr/>
            </a:pPr>
            <a:fld id="{3AC000A1-D4B6-4D7E-B8A7-A471D8A0CA52}" type="datetime1">
              <a:rPr lang="en-US"/>
              <a:pPr>
                <a:defRPr/>
              </a:pPr>
              <a:t>9/10/2023</a:t>
            </a:fld>
            <a:endParaRPr lang="en-US"/>
          </a:p>
        </p:txBody>
      </p:sp>
      <p:sp>
        <p:nvSpPr>
          <p:cNvPr id="3" name="Footer Placeholder 4"/>
          <p:cNvSpPr>
            <a:spLocks noGrp="1"/>
          </p:cNvSpPr>
          <p:nvPr>
            <p:ph type="ftr" sz="quarter" idx="11"/>
          </p:nvPr>
        </p:nvSpPr>
        <p:spPr/>
        <p:txBody>
          <a:bodyPr/>
          <a:lstStyle>
            <a:lvl1pPr eaLnBrk="0" hangingPunct="0">
              <a:defRPr/>
            </a:lvl1pPr>
          </a:lstStyle>
          <a:p>
            <a:pPr>
              <a:defRPr/>
            </a:pPr>
            <a:endParaRPr lang="en-US"/>
          </a:p>
        </p:txBody>
      </p:sp>
      <p:sp>
        <p:nvSpPr>
          <p:cNvPr id="4" name="Slide Number Placeholder 5"/>
          <p:cNvSpPr>
            <a:spLocks noGrp="1"/>
          </p:cNvSpPr>
          <p:nvPr>
            <p:ph type="sldNum" sz="quarter" idx="12"/>
          </p:nvPr>
        </p:nvSpPr>
        <p:spPr/>
        <p:txBody>
          <a:bodyPr/>
          <a:lstStyle>
            <a:lvl1pPr eaLnBrk="0" hangingPunct="0">
              <a:defRPr/>
            </a:lvl1pPr>
          </a:lstStyle>
          <a:p>
            <a:pPr>
              <a:defRPr/>
            </a:pPr>
            <a:fld id="{01D618A6-AB16-43E4-AFE5-8B4423434D6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eaLnBrk="0" hangingPunct="0">
              <a:defRPr/>
            </a:lvl1pPr>
          </a:lstStyle>
          <a:p>
            <a:pPr>
              <a:defRPr/>
            </a:pPr>
            <a:fld id="{52285BCA-D86E-4650-A6AB-9A3AC3111D70}" type="datetime1">
              <a:rPr lang="en-US"/>
              <a:pPr>
                <a:defRPr/>
              </a:pPr>
              <a:t>9/10/2023</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pPr>
              <a:defRPr/>
            </a:pPr>
            <a:fld id="{3F77412E-D6AD-4C48-BF99-015942CE356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eaLnBrk="0" hangingPunct="0">
              <a:defRPr/>
            </a:lvl1pPr>
          </a:lstStyle>
          <a:p>
            <a:pPr>
              <a:defRPr/>
            </a:pPr>
            <a:fld id="{A0E59237-12EE-4A4E-AD59-BEF6FE874B6A}" type="datetime1">
              <a:rPr lang="en-US"/>
              <a:pPr>
                <a:defRPr/>
              </a:pPr>
              <a:t>9/10/2023</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pPr>
              <a:defRPr/>
            </a:pPr>
            <a:fld id="{3E5BB5DF-48C0-4193-A32F-EF04355DF4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cs typeface="+mn-cs"/>
              </a:defRPr>
            </a:lvl1pPr>
          </a:lstStyle>
          <a:p>
            <a:pPr>
              <a:defRPr/>
            </a:pPr>
            <a:fld id="{6C60EFC8-19E9-45C4-8D9E-E06F48382CBD}" type="datetime1">
              <a:rPr lang="en-US"/>
              <a:pPr>
                <a:defRPr/>
              </a:pPr>
              <a:t>9/10/2023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prstClr val="black">
                    <a:tint val="75000"/>
                  </a:prstClr>
                </a:solidFill>
                <a:latin typeface="+mn-lt"/>
                <a:cs typeface="+mn-cs"/>
              </a:defRPr>
            </a:lvl1pPr>
          </a:lstStyle>
          <a:p>
            <a:pPr>
              <a:defRPr/>
            </a:pPr>
            <a:fld id="{D6670158-FC84-454A-AC9A-358AB6798E8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646" r:id="rId1"/>
    <p:sldLayoutId id="2147485647" r:id="rId2"/>
    <p:sldLayoutId id="2147485648" r:id="rId3"/>
    <p:sldLayoutId id="2147485649" r:id="rId4"/>
    <p:sldLayoutId id="2147485650" r:id="rId5"/>
    <p:sldLayoutId id="2147485651" r:id="rId6"/>
    <p:sldLayoutId id="2147485652" r:id="rId7"/>
    <p:sldLayoutId id="2147485653" r:id="rId8"/>
    <p:sldLayoutId id="2147485654" r:id="rId9"/>
    <p:sldLayoutId id="2147485655" r:id="rId10"/>
    <p:sldLayoutId id="2147485656"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609600" y="2133600"/>
            <a:ext cx="8229600" cy="1143000"/>
          </a:xfrm>
        </p:spPr>
        <p:txBody>
          <a:bodyPr>
            <a:normAutofit fontScale="90000"/>
          </a:bodyPr>
          <a:lstStyle/>
          <a:p>
            <a:pPr eaLnBrk="1" fontAlgn="auto" hangingPunct="1">
              <a:spcAft>
                <a:spcPts val="0"/>
              </a:spcAft>
              <a:defRPr/>
            </a:pPr>
            <a:r>
              <a:rPr lang="en-US" b="1" smtClean="0"/>
              <a:t>SUMBER DAYA MANUSIA YANG MENGACU PADA KUALITAS</a:t>
            </a:r>
            <a:endParaRPr lang="en-US" smtClean="0"/>
          </a:p>
        </p:txBody>
      </p:sp>
      <p:sp>
        <p:nvSpPr>
          <p:cNvPr id="4" name="Slide Number Placeholder 3"/>
          <p:cNvSpPr>
            <a:spLocks noGrp="1"/>
          </p:cNvSpPr>
          <p:nvPr>
            <p:ph type="sldNum" sz="quarter" idx="12"/>
          </p:nvPr>
        </p:nvSpPr>
        <p:spPr/>
        <p:txBody>
          <a:bodyPr/>
          <a:lstStyle/>
          <a:p>
            <a:pPr>
              <a:defRPr/>
            </a:pPr>
            <a:fld id="{E2FAA3AC-FFEF-4F14-B03D-CDBEB6093944}" type="slidenum">
              <a:rPr lang="en-US">
                <a:solidFill>
                  <a:schemeClr val="tx1">
                    <a:tint val="75000"/>
                  </a:schemeClr>
                </a:solidFill>
              </a:rPr>
              <a:pPr>
                <a:defRPr/>
              </a:pPr>
              <a:t>1</a:t>
            </a:fld>
            <a:endParaRPr lang="en-US">
              <a:solidFill>
                <a:schemeClr val="tx1">
                  <a:tint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63B9139-3BD7-401F-8ECA-3EEB100B938C}" type="slidenum">
              <a:rPr lang="en-US">
                <a:solidFill>
                  <a:schemeClr val="tx1">
                    <a:tint val="75000"/>
                  </a:schemeClr>
                </a:solidFill>
              </a:rPr>
              <a:pPr>
                <a:defRPr/>
              </a:pPr>
              <a:t>10</a:t>
            </a:fld>
            <a:endParaRPr lang="en-US">
              <a:solidFill>
                <a:schemeClr val="tx1">
                  <a:tint val="75000"/>
                </a:schemeClr>
              </a:solidFill>
            </a:endParaRPr>
          </a:p>
        </p:txBody>
      </p:sp>
      <p:sp>
        <p:nvSpPr>
          <p:cNvPr id="3" name="Content Placeholder 2"/>
          <p:cNvSpPr>
            <a:spLocks noGrp="1"/>
          </p:cNvSpPr>
          <p:nvPr>
            <p:ph sz="quarter" idx="1"/>
          </p:nvPr>
        </p:nvSpPr>
        <p:spPr>
          <a:xfrm>
            <a:off x="457200" y="457200"/>
            <a:ext cx="8229600" cy="5668963"/>
          </a:xfrm>
        </p:spPr>
        <p:txBody>
          <a:bodyPr rtlCol="0">
            <a:normAutofit lnSpcReduction="10000"/>
          </a:bodyPr>
          <a:lstStyle/>
          <a:p>
            <a:pPr marL="274320" indent="-274320" eaLnBrk="1" fontAlgn="auto" hangingPunct="1">
              <a:spcBef>
                <a:spcPts val="580"/>
              </a:spcBef>
              <a:spcAft>
                <a:spcPts val="0"/>
              </a:spcAft>
              <a:buFont typeface="Arial" pitchFamily="34" charset="0"/>
              <a:buNone/>
              <a:defRPr/>
            </a:pPr>
            <a:r>
              <a:rPr lang="it-IT" b="1" dirty="0" smtClean="0"/>
              <a:t>1. Spesifikasi Kerja (Job Spesification) </a:t>
            </a:r>
            <a:endParaRPr lang="en-US" dirty="0" smtClean="0"/>
          </a:p>
          <a:p>
            <a:pPr marL="274320" indent="4763" eaLnBrk="1" fontAlgn="auto" hangingPunct="1">
              <a:spcBef>
                <a:spcPts val="580"/>
              </a:spcBef>
              <a:spcAft>
                <a:spcPts val="0"/>
              </a:spcAft>
              <a:buFont typeface="Arial" pitchFamily="34" charset="0"/>
              <a:buNone/>
              <a:defRPr/>
            </a:pPr>
            <a:r>
              <a:rPr lang="it-IT" dirty="0" smtClean="0"/>
              <a:t>yaitu pembagian kerja menjadi tugas- tugas yang unik, yang mana pencapaiannya dapat dilakukan dengan cara: </a:t>
            </a:r>
            <a:endParaRPr lang="en-US" dirty="0" smtClean="0"/>
          </a:p>
          <a:p>
            <a:pPr marL="274320" indent="4763" eaLnBrk="1" fontAlgn="auto" hangingPunct="1">
              <a:spcBef>
                <a:spcPts val="580"/>
              </a:spcBef>
              <a:spcAft>
                <a:spcPts val="0"/>
              </a:spcAft>
              <a:buFont typeface="Arial" pitchFamily="34" charset="0"/>
              <a:buNone/>
              <a:defRPr/>
            </a:pPr>
            <a:r>
              <a:rPr lang="it-IT" dirty="0" smtClean="0"/>
              <a:t>a. Pengembangan ketrampilan. </a:t>
            </a:r>
            <a:endParaRPr lang="en-US" dirty="0" smtClean="0"/>
          </a:p>
          <a:p>
            <a:pPr marL="274320" indent="4763" eaLnBrk="1" fontAlgn="auto" hangingPunct="1">
              <a:spcBef>
                <a:spcPts val="580"/>
              </a:spcBef>
              <a:spcAft>
                <a:spcPts val="0"/>
              </a:spcAft>
              <a:buFont typeface="Arial" pitchFamily="34" charset="0"/>
              <a:buNone/>
              <a:defRPr/>
            </a:pPr>
            <a:r>
              <a:rPr lang="it-IT" dirty="0" smtClean="0"/>
              <a:t>b. Lebih sedikit waktu yang terbuang. </a:t>
            </a:r>
            <a:endParaRPr lang="en-US" dirty="0" smtClean="0"/>
          </a:p>
          <a:p>
            <a:pPr marL="274320" indent="4763" eaLnBrk="1" fontAlgn="auto" hangingPunct="1">
              <a:spcBef>
                <a:spcPts val="580"/>
              </a:spcBef>
              <a:spcAft>
                <a:spcPts val="0"/>
              </a:spcAft>
              <a:buFont typeface="Arial" pitchFamily="34" charset="0"/>
              <a:buNone/>
              <a:defRPr/>
            </a:pPr>
            <a:r>
              <a:rPr lang="en-US" dirty="0" smtClean="0"/>
              <a:t>c. </a:t>
            </a:r>
            <a:r>
              <a:rPr lang="en-US" dirty="0" err="1" smtClean="0"/>
              <a:t>Pengembangan</a:t>
            </a:r>
            <a:r>
              <a:rPr lang="en-US" dirty="0" smtClean="0"/>
              <a:t> </a:t>
            </a:r>
            <a:r>
              <a:rPr lang="en-US" dirty="0" err="1" smtClean="0"/>
              <a:t>peralatan</a:t>
            </a:r>
            <a:r>
              <a:rPr lang="en-US" dirty="0" smtClean="0"/>
              <a:t> yang </a:t>
            </a:r>
            <a:r>
              <a:rPr lang="en-US" dirty="0" err="1" smtClean="0"/>
              <a:t>khusus</a:t>
            </a:r>
            <a:r>
              <a:rPr lang="en-US" dirty="0" smtClean="0"/>
              <a:t>. </a:t>
            </a:r>
          </a:p>
          <a:p>
            <a:pPr marL="274320" indent="-274320" eaLnBrk="1" fontAlgn="auto" hangingPunct="1">
              <a:spcBef>
                <a:spcPts val="580"/>
              </a:spcBef>
              <a:spcAft>
                <a:spcPts val="0"/>
              </a:spcAft>
              <a:buFont typeface="Arial" pitchFamily="34" charset="0"/>
              <a:buNone/>
              <a:defRPr/>
            </a:pPr>
            <a:r>
              <a:rPr lang="en-US" dirty="0" smtClean="0"/>
              <a:t> </a:t>
            </a:r>
            <a:r>
              <a:rPr lang="en-US" b="1" dirty="0" smtClean="0"/>
              <a:t>2. </a:t>
            </a:r>
            <a:r>
              <a:rPr lang="en-US" b="1" dirty="0" err="1" smtClean="0"/>
              <a:t>Perluasan</a:t>
            </a:r>
            <a:r>
              <a:rPr lang="en-US" b="1" dirty="0" smtClean="0"/>
              <a:t> </a:t>
            </a:r>
            <a:r>
              <a:rPr lang="en-US" b="1" dirty="0" err="1" smtClean="0"/>
              <a:t>Kerja</a:t>
            </a:r>
            <a:r>
              <a:rPr lang="en-US" b="1" dirty="0" smtClean="0"/>
              <a:t> (Job Expansion) </a:t>
            </a:r>
            <a:endParaRPr lang="en-US" dirty="0" smtClean="0"/>
          </a:p>
          <a:p>
            <a:pPr marL="274320" indent="-274320" algn="just" eaLnBrk="1" fontAlgn="auto" hangingPunct="1">
              <a:spcBef>
                <a:spcPts val="580"/>
              </a:spcBef>
              <a:spcAft>
                <a:spcPts val="0"/>
              </a:spcAft>
              <a:buFont typeface="Arial" pitchFamily="34" charset="0"/>
              <a:buNone/>
              <a:defRPr/>
            </a:pPr>
            <a:r>
              <a:rPr lang="en-US" dirty="0" smtClean="0"/>
              <a:t>	</a:t>
            </a:r>
            <a:r>
              <a:rPr lang="en-US" dirty="0" err="1" smtClean="0"/>
              <a:t>yaitu</a:t>
            </a:r>
            <a:r>
              <a:rPr lang="en-US" dirty="0" smtClean="0"/>
              <a:t> </a:t>
            </a:r>
            <a:r>
              <a:rPr lang="en-US" dirty="0" err="1" smtClean="0"/>
              <a:t>usaha</a:t>
            </a:r>
            <a:r>
              <a:rPr lang="en-US" dirty="0" smtClean="0"/>
              <a:t> </a:t>
            </a:r>
            <a:r>
              <a:rPr lang="en-US" dirty="0" err="1" smtClean="0"/>
              <a:t>meningkatlkan</a:t>
            </a:r>
            <a:r>
              <a:rPr lang="en-US" dirty="0" smtClean="0"/>
              <a:t> </a:t>
            </a:r>
            <a:r>
              <a:rPr lang="en-US" dirty="0" err="1" smtClean="0"/>
              <a:t>kualitas</a:t>
            </a:r>
            <a:r>
              <a:rPr lang="en-US" dirty="0" smtClean="0"/>
              <a:t> </a:t>
            </a:r>
            <a:r>
              <a:rPr lang="en-US" dirty="0" err="1" smtClean="0"/>
              <a:t>lingkungan</a:t>
            </a:r>
            <a:r>
              <a:rPr lang="en-US" dirty="0" smtClean="0"/>
              <a:t> </a:t>
            </a:r>
            <a:r>
              <a:rPr lang="en-US" dirty="0" err="1" smtClean="0"/>
              <a:t>kerja</a:t>
            </a:r>
            <a:r>
              <a:rPr lang="en-US" dirty="0" smtClean="0"/>
              <a:t> </a:t>
            </a:r>
            <a:r>
              <a:rPr lang="en-US" dirty="0" err="1" smtClean="0"/>
              <a:t>dengan</a:t>
            </a:r>
            <a:r>
              <a:rPr lang="en-US" dirty="0" smtClean="0"/>
              <a:t> </a:t>
            </a:r>
            <a:r>
              <a:rPr lang="en-US" dirty="0" err="1" smtClean="0"/>
              <a:t>mengalihkan</a:t>
            </a:r>
            <a:r>
              <a:rPr lang="en-US" dirty="0" smtClean="0"/>
              <a:t> </a:t>
            </a:r>
            <a:r>
              <a:rPr lang="en-US" dirty="0" err="1" smtClean="0"/>
              <a:t>spesialisasi</a:t>
            </a:r>
            <a:r>
              <a:rPr lang="en-US" dirty="0" smtClean="0"/>
              <a:t> </a:t>
            </a:r>
            <a:r>
              <a:rPr lang="en-US" dirty="0" err="1" smtClean="0"/>
              <a:t>kerja</a:t>
            </a:r>
            <a:r>
              <a:rPr lang="en-US" dirty="0" smtClean="0"/>
              <a:t> </a:t>
            </a:r>
            <a:r>
              <a:rPr lang="en-US" dirty="0" err="1" smtClean="0"/>
              <a:t>menuju</a:t>
            </a:r>
            <a:r>
              <a:rPr lang="en-US" dirty="0" smtClean="0"/>
              <a:t> </a:t>
            </a:r>
            <a:r>
              <a:rPr lang="en-US" dirty="0" err="1" smtClean="0"/>
              <a:t>disain</a:t>
            </a:r>
            <a:r>
              <a:rPr lang="en-US" dirty="0" smtClean="0"/>
              <a:t> </a:t>
            </a:r>
            <a:r>
              <a:rPr lang="en-US" dirty="0" err="1" smtClean="0"/>
              <a:t>kerja</a:t>
            </a:r>
            <a:r>
              <a:rPr lang="en-US" dirty="0" smtClean="0"/>
              <a:t> yang </a:t>
            </a:r>
            <a:r>
              <a:rPr lang="en-US" dirty="0" err="1" smtClean="0"/>
              <a:t>lebih</a:t>
            </a:r>
            <a:r>
              <a:rPr lang="en-US" dirty="0" smtClean="0"/>
              <a:t> </a:t>
            </a:r>
            <a:r>
              <a:rPr lang="en-US" dirty="0" err="1" smtClean="0"/>
              <a:t>bervariasi</a:t>
            </a:r>
            <a:r>
              <a:rPr lang="en-US"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6D6298B-D8F3-433D-824A-E0702768BC48}" type="slidenum">
              <a:rPr lang="en-US">
                <a:solidFill>
                  <a:schemeClr val="tx1">
                    <a:tint val="75000"/>
                  </a:schemeClr>
                </a:solidFill>
              </a:rPr>
              <a:pPr>
                <a:defRPr/>
              </a:pPr>
              <a:t>11</a:t>
            </a:fld>
            <a:endParaRPr lang="en-US">
              <a:solidFill>
                <a:schemeClr val="tx1">
                  <a:tint val="75000"/>
                </a:schemeClr>
              </a:solidFill>
            </a:endParaRPr>
          </a:p>
        </p:txBody>
      </p:sp>
      <p:sp>
        <p:nvSpPr>
          <p:cNvPr id="3" name="Content Placeholder 2"/>
          <p:cNvSpPr>
            <a:spLocks noGrp="1"/>
          </p:cNvSpPr>
          <p:nvPr>
            <p:ph sz="quarter" idx="1"/>
          </p:nvPr>
        </p:nvSpPr>
        <p:spPr>
          <a:xfrm>
            <a:off x="457200" y="381000"/>
            <a:ext cx="8229600" cy="6096000"/>
          </a:xfrm>
        </p:spPr>
        <p:txBody>
          <a:bodyPr>
            <a:normAutofit/>
          </a:bodyPr>
          <a:lstStyle/>
          <a:p>
            <a:pPr marL="274320" indent="-274320" algn="just" eaLnBrk="1" fontAlgn="auto" hangingPunct="1">
              <a:spcBef>
                <a:spcPts val="580"/>
              </a:spcBef>
              <a:spcAft>
                <a:spcPts val="0"/>
              </a:spcAft>
              <a:buFont typeface="Arial" pitchFamily="34" charset="0"/>
              <a:buNone/>
              <a:defRPr/>
            </a:pPr>
            <a:r>
              <a:rPr lang="en-US" sz="2400" dirty="0" err="1" smtClean="0"/>
              <a:t>Adapun</a:t>
            </a:r>
            <a:r>
              <a:rPr lang="en-US" sz="2400" dirty="0" smtClean="0"/>
              <a:t> </a:t>
            </a:r>
            <a:r>
              <a:rPr lang="en-US" sz="2400" b="1" dirty="0" err="1" smtClean="0"/>
              <a:t>modifikasinya</a:t>
            </a:r>
            <a:r>
              <a:rPr lang="en-US" sz="2400" dirty="0" smtClean="0"/>
              <a:t> </a:t>
            </a:r>
            <a:r>
              <a:rPr lang="en-US" sz="2400" dirty="0" err="1" smtClean="0"/>
              <a:t>dapat</a:t>
            </a:r>
            <a:r>
              <a:rPr lang="en-US" sz="2400" dirty="0" smtClean="0"/>
              <a:t> </a:t>
            </a:r>
            <a:r>
              <a:rPr lang="en-US" sz="2400" dirty="0" err="1" smtClean="0"/>
              <a:t>dengan</a:t>
            </a:r>
            <a:r>
              <a:rPr lang="en-US" sz="2400" dirty="0" smtClean="0"/>
              <a:t> </a:t>
            </a:r>
            <a:r>
              <a:rPr lang="en-US" sz="2400" dirty="0" err="1" smtClean="0"/>
              <a:t>cara</a:t>
            </a:r>
            <a:r>
              <a:rPr lang="en-US" sz="2400" dirty="0" smtClean="0"/>
              <a:t>: </a:t>
            </a:r>
          </a:p>
          <a:p>
            <a:pPr marL="457200" indent="-457200" algn="just" eaLnBrk="1" fontAlgn="auto" hangingPunct="1">
              <a:spcBef>
                <a:spcPts val="580"/>
              </a:spcBef>
              <a:spcAft>
                <a:spcPts val="0"/>
              </a:spcAft>
              <a:buFont typeface="Arial" pitchFamily="34" charset="0"/>
              <a:buAutoNum type="alphaLcPeriod"/>
              <a:defRPr/>
            </a:pPr>
            <a:r>
              <a:rPr lang="en-US" sz="2400" b="1" dirty="0" err="1" smtClean="0"/>
              <a:t>Pemekaran</a:t>
            </a:r>
            <a:r>
              <a:rPr lang="en-US" sz="2400" b="1" dirty="0" smtClean="0"/>
              <a:t> </a:t>
            </a:r>
            <a:r>
              <a:rPr lang="en-US" sz="2400" b="1" dirty="0" err="1" smtClean="0"/>
              <a:t>pekerjaan</a:t>
            </a:r>
            <a:r>
              <a:rPr lang="en-US" sz="2400" b="1" dirty="0" smtClean="0"/>
              <a:t> </a:t>
            </a:r>
            <a:r>
              <a:rPr lang="id-ID" sz="2400" dirty="0" smtClean="0"/>
              <a:t> </a:t>
            </a:r>
            <a:r>
              <a:rPr lang="en-US" sz="2400" dirty="0" err="1" smtClean="0"/>
              <a:t>yaitu</a:t>
            </a:r>
            <a:r>
              <a:rPr lang="en-US" sz="2400" dirty="0" smtClean="0"/>
              <a:t> </a:t>
            </a:r>
            <a:r>
              <a:rPr lang="en-US" sz="2400" dirty="0" err="1" smtClean="0"/>
              <a:t>pengelompokan</a:t>
            </a:r>
            <a:r>
              <a:rPr lang="en-US" sz="2400" dirty="0" smtClean="0"/>
              <a:t> </a:t>
            </a:r>
            <a:r>
              <a:rPr lang="en-US" sz="2400" dirty="0" err="1" smtClean="0"/>
              <a:t>beragam</a:t>
            </a:r>
            <a:r>
              <a:rPr lang="en-US" sz="2400" dirty="0" smtClean="0"/>
              <a:t> </a:t>
            </a:r>
            <a:r>
              <a:rPr lang="en-US" sz="2400" dirty="0" err="1" smtClean="0"/>
              <a:t>tugas</a:t>
            </a:r>
            <a:r>
              <a:rPr lang="en-US" sz="2400" dirty="0" smtClean="0"/>
              <a:t> yang </a:t>
            </a:r>
            <a:r>
              <a:rPr lang="en-US" sz="2400" dirty="0" err="1" smtClean="0"/>
              <a:t>memiliki</a:t>
            </a:r>
            <a:r>
              <a:rPr lang="en-US" sz="2400" dirty="0" smtClean="0"/>
              <a:t> </a:t>
            </a:r>
            <a:r>
              <a:rPr lang="en-US" sz="2400" dirty="0" err="1" smtClean="0"/>
              <a:t>tingkat</a:t>
            </a:r>
            <a:r>
              <a:rPr lang="en-US" sz="2400" dirty="0" smtClean="0"/>
              <a:t> </a:t>
            </a:r>
            <a:r>
              <a:rPr lang="en-US" sz="2400" dirty="0" err="1" smtClean="0"/>
              <a:t>keahlian</a:t>
            </a:r>
            <a:r>
              <a:rPr lang="en-US" sz="2400" dirty="0" smtClean="0"/>
              <a:t> yang </a:t>
            </a:r>
            <a:r>
              <a:rPr lang="en-US" sz="2400" dirty="0" err="1" smtClean="0"/>
              <a:t>hampir</a:t>
            </a:r>
            <a:r>
              <a:rPr lang="en-US" sz="2400" dirty="0" smtClean="0"/>
              <a:t> </a:t>
            </a:r>
            <a:r>
              <a:rPr lang="en-US" sz="2400" dirty="0" err="1" smtClean="0"/>
              <a:t>sama</a:t>
            </a:r>
            <a:r>
              <a:rPr lang="en-US" sz="2400" dirty="0" smtClean="0"/>
              <a:t>, </a:t>
            </a:r>
            <a:r>
              <a:rPr lang="en-US" sz="2400" dirty="0" err="1" smtClean="0"/>
              <a:t>merupakan</a:t>
            </a:r>
            <a:r>
              <a:rPr lang="en-US" sz="2400" dirty="0" smtClean="0"/>
              <a:t> </a:t>
            </a:r>
            <a:r>
              <a:rPr lang="en-US" sz="2400" dirty="0" err="1" smtClean="0"/>
              <a:t>pemekaran</a:t>
            </a:r>
            <a:r>
              <a:rPr lang="en-US" sz="2400" dirty="0" smtClean="0"/>
              <a:t> </a:t>
            </a:r>
            <a:r>
              <a:rPr lang="en-US" sz="2400" dirty="0" err="1" smtClean="0"/>
              <a:t>secara</a:t>
            </a:r>
            <a:r>
              <a:rPr lang="en-US" sz="2400" dirty="0" smtClean="0"/>
              <a:t> horizontal. </a:t>
            </a:r>
          </a:p>
          <a:p>
            <a:pPr marL="457200" indent="-457200" algn="just" eaLnBrk="1" fontAlgn="auto" hangingPunct="1">
              <a:spcBef>
                <a:spcPts val="580"/>
              </a:spcBef>
              <a:spcAft>
                <a:spcPts val="0"/>
              </a:spcAft>
              <a:buFont typeface="Arial" pitchFamily="34" charset="0"/>
              <a:buAutoNum type="alphaLcPeriod"/>
              <a:defRPr/>
            </a:pPr>
            <a:r>
              <a:rPr lang="en-US" sz="2400" b="1" dirty="0" err="1" smtClean="0"/>
              <a:t>Rotasi</a:t>
            </a:r>
            <a:r>
              <a:rPr lang="en-US" sz="2400" b="1" dirty="0" smtClean="0"/>
              <a:t> </a:t>
            </a:r>
            <a:r>
              <a:rPr lang="en-US" sz="2400" b="1" dirty="0" err="1" smtClean="0"/>
              <a:t>pekerjaan</a:t>
            </a:r>
            <a:r>
              <a:rPr lang="en-US" sz="2400" b="1" dirty="0" smtClean="0"/>
              <a:t> </a:t>
            </a:r>
            <a:r>
              <a:rPr lang="id-ID" sz="2400" dirty="0" smtClean="0"/>
              <a:t> </a:t>
            </a:r>
            <a:r>
              <a:rPr lang="en-US" sz="2400" dirty="0" err="1" smtClean="0"/>
              <a:t>yaitu</a:t>
            </a:r>
            <a:r>
              <a:rPr lang="en-US" sz="2400" dirty="0" smtClean="0"/>
              <a:t> </a:t>
            </a:r>
            <a:r>
              <a:rPr lang="en-US" sz="2400" dirty="0" err="1" smtClean="0"/>
              <a:t>sebuah</a:t>
            </a:r>
            <a:r>
              <a:rPr lang="en-US" sz="2400" dirty="0" smtClean="0"/>
              <a:t> </a:t>
            </a:r>
            <a:r>
              <a:rPr lang="en-US" sz="2400" dirty="0" err="1" smtClean="0"/>
              <a:t>sistem</a:t>
            </a:r>
            <a:r>
              <a:rPr lang="en-US" sz="2400" dirty="0" smtClean="0"/>
              <a:t> </a:t>
            </a:r>
            <a:r>
              <a:rPr lang="en-US" sz="2400" dirty="0" err="1" smtClean="0"/>
              <a:t>dimana</a:t>
            </a:r>
            <a:r>
              <a:rPr lang="en-US" sz="2400" dirty="0" smtClean="0"/>
              <a:t> </a:t>
            </a:r>
            <a:r>
              <a:rPr lang="en-US" sz="2400" dirty="0" err="1" smtClean="0"/>
              <a:t>seorang</a:t>
            </a:r>
            <a:r>
              <a:rPr lang="en-US" sz="2400" dirty="0" smtClean="0"/>
              <a:t> </a:t>
            </a:r>
            <a:r>
              <a:rPr lang="en-US" sz="2400" dirty="0" err="1" smtClean="0"/>
              <a:t>karyawan</a:t>
            </a:r>
            <a:r>
              <a:rPr lang="en-US" sz="2400" dirty="0" smtClean="0"/>
              <a:t> </a:t>
            </a:r>
            <a:r>
              <a:rPr lang="en-US" sz="2400" dirty="0" err="1" smtClean="0"/>
              <a:t>dipindahkan</a:t>
            </a:r>
            <a:r>
              <a:rPr lang="en-US" sz="2400" dirty="0" smtClean="0"/>
              <a:t> </a:t>
            </a:r>
            <a:r>
              <a:rPr lang="en-US" sz="2400" dirty="0" err="1" smtClean="0"/>
              <a:t>dari</a:t>
            </a:r>
            <a:r>
              <a:rPr lang="en-US" sz="2400" dirty="0" smtClean="0"/>
              <a:t> </a:t>
            </a:r>
            <a:r>
              <a:rPr lang="en-US" sz="2400" dirty="0" err="1" smtClean="0"/>
              <a:t>satu</a:t>
            </a:r>
            <a:r>
              <a:rPr lang="en-US" sz="2400" dirty="0" smtClean="0"/>
              <a:t> </a:t>
            </a:r>
            <a:r>
              <a:rPr lang="en-US" sz="2400" dirty="0" err="1" smtClean="0"/>
              <a:t>pekerjaan</a:t>
            </a:r>
            <a:r>
              <a:rPr lang="en-US" sz="2400" dirty="0" smtClean="0"/>
              <a:t> yang </a:t>
            </a:r>
            <a:r>
              <a:rPr lang="en-US" sz="2400" dirty="0" err="1" smtClean="0"/>
              <a:t>khusus</a:t>
            </a:r>
            <a:r>
              <a:rPr lang="en-US" sz="2400" dirty="0" smtClean="0"/>
              <a:t> </a:t>
            </a:r>
            <a:r>
              <a:rPr lang="en-US" sz="2400" dirty="0" err="1" smtClean="0"/>
              <a:t>ke</a:t>
            </a:r>
            <a:r>
              <a:rPr lang="en-US" sz="2400" dirty="0" smtClean="0"/>
              <a:t> </a:t>
            </a:r>
            <a:r>
              <a:rPr lang="en-US" sz="2400" dirty="0" err="1" smtClean="0"/>
              <a:t>pekerjaan</a:t>
            </a:r>
            <a:r>
              <a:rPr lang="en-US" sz="2400" dirty="0" smtClean="0"/>
              <a:t> </a:t>
            </a:r>
            <a:r>
              <a:rPr lang="en-US" sz="2400" dirty="0" err="1" smtClean="0"/>
              <a:t>khusus</a:t>
            </a:r>
            <a:r>
              <a:rPr lang="en-US" sz="2400" dirty="0" smtClean="0"/>
              <a:t> lain. </a:t>
            </a:r>
          </a:p>
          <a:p>
            <a:pPr marL="457200" indent="-457200" algn="just" eaLnBrk="1" fontAlgn="auto" hangingPunct="1">
              <a:spcBef>
                <a:spcPts val="580"/>
              </a:spcBef>
              <a:spcAft>
                <a:spcPts val="0"/>
              </a:spcAft>
              <a:buFont typeface="Arial" pitchFamily="34" charset="0"/>
              <a:buAutoNum type="alphaLcPeriod"/>
              <a:defRPr/>
            </a:pPr>
            <a:r>
              <a:rPr lang="en-US" sz="2400" b="1" dirty="0" err="1" smtClean="0"/>
              <a:t>Pengayaan</a:t>
            </a:r>
            <a:r>
              <a:rPr lang="en-US" sz="2400" b="1" dirty="0" smtClean="0"/>
              <a:t> </a:t>
            </a:r>
            <a:r>
              <a:rPr lang="en-US" sz="2400" b="1" dirty="0" err="1" smtClean="0"/>
              <a:t>pekerjaan</a:t>
            </a:r>
            <a:r>
              <a:rPr lang="en-US" sz="2400" b="1" dirty="0" smtClean="0"/>
              <a:t> </a:t>
            </a:r>
            <a:r>
              <a:rPr lang="id-ID" sz="2400" dirty="0" smtClean="0"/>
              <a:t> </a:t>
            </a:r>
            <a:r>
              <a:rPr lang="en-US" sz="2400" dirty="0" err="1" smtClean="0"/>
              <a:t>yaitu</a:t>
            </a:r>
            <a:r>
              <a:rPr lang="en-US" sz="2400" dirty="0" smtClean="0"/>
              <a:t> </a:t>
            </a:r>
            <a:r>
              <a:rPr lang="en-US" sz="2400" dirty="0" err="1" smtClean="0"/>
              <a:t>sebuah</a:t>
            </a:r>
            <a:r>
              <a:rPr lang="en-US" sz="2400" dirty="0" smtClean="0"/>
              <a:t> </a:t>
            </a:r>
            <a:r>
              <a:rPr lang="en-US" sz="2400" dirty="0" err="1" smtClean="0"/>
              <a:t>metode</a:t>
            </a:r>
            <a:r>
              <a:rPr lang="en-US" sz="2400" dirty="0" smtClean="0"/>
              <a:t> yang </a:t>
            </a:r>
            <a:r>
              <a:rPr lang="en-US" sz="2400" dirty="0" err="1" smtClean="0"/>
              <a:t>memberikan</a:t>
            </a:r>
            <a:r>
              <a:rPr lang="en-US" sz="2400" dirty="0" smtClean="0"/>
              <a:t> </a:t>
            </a:r>
            <a:r>
              <a:rPr lang="en-US" sz="2400" dirty="0" err="1" smtClean="0"/>
              <a:t>karyawan</a:t>
            </a:r>
            <a:r>
              <a:rPr lang="en-US" sz="2400" dirty="0" smtClean="0"/>
              <a:t> </a:t>
            </a:r>
            <a:r>
              <a:rPr lang="en-US" sz="2400" dirty="0" err="1" smtClean="0"/>
              <a:t>tanggung</a:t>
            </a:r>
            <a:r>
              <a:rPr lang="en-US" sz="2400" dirty="0" smtClean="0"/>
              <a:t> </a:t>
            </a:r>
            <a:r>
              <a:rPr lang="en-US" sz="2400" dirty="0" err="1" smtClean="0"/>
              <a:t>jawab</a:t>
            </a:r>
            <a:r>
              <a:rPr lang="en-US" sz="2400" dirty="0" smtClean="0"/>
              <a:t> yang </a:t>
            </a:r>
            <a:r>
              <a:rPr lang="en-US" sz="2400" dirty="0" err="1" smtClean="0"/>
              <a:t>lebih</a:t>
            </a:r>
            <a:r>
              <a:rPr lang="en-US" sz="2400" dirty="0" smtClean="0"/>
              <a:t> yang </a:t>
            </a:r>
            <a:r>
              <a:rPr lang="en-US" sz="2400" dirty="0" err="1" smtClean="0"/>
              <a:t>meliputi</a:t>
            </a:r>
            <a:r>
              <a:rPr lang="en-US" sz="2400" dirty="0" smtClean="0"/>
              <a:t> </a:t>
            </a:r>
            <a:r>
              <a:rPr lang="en-US" sz="2400" dirty="0" err="1" smtClean="0"/>
              <a:t>perencanaan</a:t>
            </a:r>
            <a:r>
              <a:rPr lang="en-US" sz="2400" dirty="0" smtClean="0"/>
              <a:t> </a:t>
            </a:r>
            <a:r>
              <a:rPr lang="en-US" sz="2400" dirty="0" err="1" smtClean="0"/>
              <a:t>dan</a:t>
            </a:r>
            <a:r>
              <a:rPr lang="en-US" sz="2400" dirty="0" smtClean="0"/>
              <a:t> </a:t>
            </a:r>
            <a:r>
              <a:rPr lang="en-US" sz="2400" dirty="0" err="1" smtClean="0"/>
              <a:t>pengendalian</a:t>
            </a:r>
            <a:r>
              <a:rPr lang="en-US" sz="2400" dirty="0" smtClean="0"/>
              <a:t> yang </a:t>
            </a:r>
            <a:r>
              <a:rPr lang="en-US" sz="2400" dirty="0" err="1" smtClean="0"/>
              <a:t>diperlukan</a:t>
            </a:r>
            <a:r>
              <a:rPr lang="en-US" sz="2400" dirty="0" smtClean="0"/>
              <a:t> </a:t>
            </a:r>
            <a:r>
              <a:rPr lang="en-US" sz="2400" dirty="0" err="1" smtClean="0"/>
              <a:t>untuk</a:t>
            </a:r>
            <a:r>
              <a:rPr lang="en-US" sz="2400" dirty="0" smtClean="0"/>
              <a:t> </a:t>
            </a:r>
            <a:r>
              <a:rPr lang="en-US" sz="2400" dirty="0" err="1" smtClean="0"/>
              <a:t>menyelesaikan</a:t>
            </a:r>
            <a:r>
              <a:rPr lang="en-US" sz="2400" dirty="0" smtClean="0"/>
              <a:t> </a:t>
            </a:r>
            <a:r>
              <a:rPr lang="en-US" sz="2400" dirty="0" err="1" smtClean="0"/>
              <a:t>pekerjaan</a:t>
            </a:r>
            <a:r>
              <a:rPr lang="en-US" sz="2400" dirty="0" smtClean="0"/>
              <a:t>. </a:t>
            </a:r>
          </a:p>
          <a:p>
            <a:pPr marL="457200" indent="-457200" algn="just" eaLnBrk="1" fontAlgn="auto" hangingPunct="1">
              <a:spcBef>
                <a:spcPts val="580"/>
              </a:spcBef>
              <a:spcAft>
                <a:spcPts val="0"/>
              </a:spcAft>
              <a:buFont typeface="Arial" pitchFamily="34" charset="0"/>
              <a:buAutoNum type="alphaLcPeriod"/>
              <a:defRPr/>
            </a:pPr>
            <a:r>
              <a:rPr lang="en-US" sz="2400" b="1" dirty="0" err="1" smtClean="0"/>
              <a:t>Pemberdayaan</a:t>
            </a:r>
            <a:r>
              <a:rPr lang="en-US" sz="2400" b="1" dirty="0" smtClean="0"/>
              <a:t> </a:t>
            </a:r>
            <a:r>
              <a:rPr lang="en-US" sz="2400" b="1" dirty="0" err="1" smtClean="0"/>
              <a:t>karyawan</a:t>
            </a:r>
            <a:r>
              <a:rPr lang="id-ID" sz="2400" b="1" dirty="0"/>
              <a:t> </a:t>
            </a:r>
            <a:r>
              <a:rPr lang="en-US" sz="2400" dirty="0" smtClean="0"/>
              <a:t>yang </a:t>
            </a:r>
            <a:r>
              <a:rPr lang="en-US" sz="2400" dirty="0" err="1" smtClean="0"/>
              <a:t>merupakan</a:t>
            </a:r>
            <a:r>
              <a:rPr lang="en-US" sz="2400" dirty="0" smtClean="0"/>
              <a:t> </a:t>
            </a:r>
            <a:r>
              <a:rPr lang="en-US" sz="2400" dirty="0" err="1" smtClean="0"/>
              <a:t>praktek</a:t>
            </a:r>
            <a:r>
              <a:rPr lang="en-US" sz="2400" dirty="0" smtClean="0"/>
              <a:t> </a:t>
            </a:r>
            <a:r>
              <a:rPr lang="en-US" sz="2400" dirty="0" err="1" smtClean="0"/>
              <a:t>dalam</a:t>
            </a:r>
            <a:r>
              <a:rPr lang="en-US" sz="2400" dirty="0" smtClean="0"/>
              <a:t> </a:t>
            </a:r>
            <a:r>
              <a:rPr lang="en-US" sz="2400" dirty="0" err="1" smtClean="0"/>
              <a:t>memperluas</a:t>
            </a:r>
            <a:r>
              <a:rPr lang="en-US" sz="2400" dirty="0" smtClean="0"/>
              <a:t> </a:t>
            </a:r>
            <a:r>
              <a:rPr lang="en-US" sz="2400" dirty="0" err="1" smtClean="0"/>
              <a:t>pekerjaan</a:t>
            </a:r>
            <a:r>
              <a:rPr lang="en-US" sz="2400" dirty="0" smtClean="0"/>
              <a:t>, </a:t>
            </a:r>
            <a:r>
              <a:rPr lang="en-US" sz="2400" dirty="0" err="1" smtClean="0"/>
              <a:t>sehingga</a:t>
            </a:r>
            <a:r>
              <a:rPr lang="en-US" sz="2400" dirty="0" smtClean="0"/>
              <a:t> </a:t>
            </a:r>
            <a:r>
              <a:rPr lang="en-US" sz="2400" dirty="0" err="1" smtClean="0"/>
              <a:t>karyawan</a:t>
            </a:r>
            <a:r>
              <a:rPr lang="en-US" sz="2400" dirty="0" smtClean="0"/>
              <a:t> </a:t>
            </a:r>
            <a:r>
              <a:rPr lang="en-US" sz="2400" dirty="0" err="1" smtClean="0"/>
              <a:t>menerima</a:t>
            </a:r>
            <a:r>
              <a:rPr lang="en-US" sz="2400" dirty="0" smtClean="0"/>
              <a:t> </a:t>
            </a:r>
            <a:r>
              <a:rPr lang="en-US" sz="2400" dirty="0" err="1" smtClean="0"/>
              <a:t>tanggung</a:t>
            </a:r>
            <a:r>
              <a:rPr lang="en-US" sz="2400" dirty="0" smtClean="0"/>
              <a:t> </a:t>
            </a:r>
            <a:r>
              <a:rPr lang="en-US" sz="2400" dirty="0" err="1" smtClean="0"/>
              <a:t>jawab</a:t>
            </a:r>
            <a:r>
              <a:rPr lang="en-US" sz="2400" dirty="0" smtClean="0"/>
              <a:t> yang </a:t>
            </a:r>
            <a:r>
              <a:rPr lang="en-US" sz="2400" dirty="0" err="1" smtClean="0"/>
              <a:t>lebih</a:t>
            </a:r>
            <a:r>
              <a:rPr lang="en-US" sz="2400" dirty="0" smtClean="0"/>
              <a:t> </a:t>
            </a:r>
            <a:r>
              <a:rPr lang="en-US" sz="2400" dirty="0" err="1" smtClean="0"/>
              <a:t>dan</a:t>
            </a:r>
            <a:r>
              <a:rPr lang="en-US" sz="2400" dirty="0" smtClean="0"/>
              <a:t> </a:t>
            </a:r>
            <a:r>
              <a:rPr lang="en-US" sz="2400" dirty="0" err="1" smtClean="0"/>
              <a:t>otoritas</a:t>
            </a:r>
            <a:r>
              <a:rPr lang="en-US" sz="2400" dirty="0" smtClean="0"/>
              <a:t> </a:t>
            </a:r>
            <a:r>
              <a:rPr lang="en-US" sz="2400" dirty="0" err="1" smtClean="0"/>
              <a:t>berpindah</a:t>
            </a:r>
            <a:r>
              <a:rPr lang="en-US" sz="2400" dirty="0" smtClean="0"/>
              <a:t> </a:t>
            </a:r>
            <a:r>
              <a:rPr lang="en-US" sz="2400" dirty="0" err="1" smtClean="0"/>
              <a:t>pada</a:t>
            </a:r>
            <a:r>
              <a:rPr lang="en-US" sz="2400" dirty="0" smtClean="0"/>
              <a:t> </a:t>
            </a:r>
            <a:r>
              <a:rPr lang="en-US" sz="2400" dirty="0" err="1" smtClean="0"/>
              <a:t>tingkat</a:t>
            </a:r>
            <a:r>
              <a:rPr lang="en-US" sz="2400" dirty="0" smtClean="0"/>
              <a:t> </a:t>
            </a:r>
            <a:r>
              <a:rPr lang="en-US" sz="2400" dirty="0" err="1" smtClean="0"/>
              <a:t>organisasi</a:t>
            </a:r>
            <a:r>
              <a:rPr lang="en-US" sz="2400" dirty="0" smtClean="0"/>
              <a:t> </a:t>
            </a:r>
            <a:r>
              <a:rPr lang="en-US" sz="2400" dirty="0" err="1" smtClean="0"/>
              <a:t>serendah</a:t>
            </a:r>
            <a:r>
              <a:rPr lang="en-US" sz="2400" dirty="0" smtClean="0"/>
              <a:t> </a:t>
            </a:r>
            <a:r>
              <a:rPr lang="en-US" sz="2400" dirty="0" err="1" smtClean="0"/>
              <a:t>mungkin</a:t>
            </a:r>
            <a:r>
              <a:rPr lang="en-US" sz="2400" dirty="0" smtClean="0"/>
              <a:t>. </a:t>
            </a:r>
          </a:p>
          <a:p>
            <a:pPr marL="274320" indent="-274320" eaLnBrk="1" fontAlgn="auto" hangingPunct="1">
              <a:spcBef>
                <a:spcPts val="580"/>
              </a:spcBef>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F96C27E8-D9F8-4D98-AF0F-56AE376B5E86}" type="slidenum">
              <a:rPr lang="en-US">
                <a:solidFill>
                  <a:schemeClr val="tx1">
                    <a:tint val="75000"/>
                  </a:schemeClr>
                </a:solidFill>
              </a:rPr>
              <a:pPr>
                <a:defRPr/>
              </a:pPr>
              <a:t>12</a:t>
            </a:fld>
            <a:endParaRPr lang="en-US" dirty="0">
              <a:solidFill>
                <a:schemeClr val="tx1">
                  <a:tint val="75000"/>
                </a:schemeClr>
              </a:solidFill>
            </a:endParaRPr>
          </a:p>
        </p:txBody>
      </p:sp>
      <p:sp>
        <p:nvSpPr>
          <p:cNvPr id="3" name="Content Placeholder 2"/>
          <p:cNvSpPr>
            <a:spLocks noGrp="1"/>
          </p:cNvSpPr>
          <p:nvPr>
            <p:ph sz="quarter" idx="1"/>
          </p:nvPr>
        </p:nvSpPr>
        <p:spPr>
          <a:xfrm>
            <a:off x="228600" y="0"/>
            <a:ext cx="8458200" cy="6858000"/>
          </a:xfrm>
        </p:spPr>
        <p:txBody>
          <a:bodyPr rtlCol="0">
            <a:noAutofit/>
          </a:bodyPr>
          <a:lstStyle/>
          <a:p>
            <a:pPr marL="274320" indent="-274320" algn="just" eaLnBrk="1" fontAlgn="auto" hangingPunct="1">
              <a:spcBef>
                <a:spcPts val="580"/>
              </a:spcBef>
              <a:spcAft>
                <a:spcPts val="0"/>
              </a:spcAft>
              <a:buFont typeface="Arial" pitchFamily="34" charset="0"/>
              <a:buNone/>
              <a:defRPr/>
            </a:pPr>
            <a:r>
              <a:rPr lang="en-US" sz="2000" b="1" dirty="0" smtClean="0">
                <a:latin typeface="Arial" pitchFamily="34" charset="0"/>
                <a:cs typeface="Arial" pitchFamily="34" charset="0"/>
              </a:rPr>
              <a:t>3. </a:t>
            </a:r>
            <a:r>
              <a:rPr lang="en-US" sz="2000" b="1" dirty="0" err="1" smtClean="0">
                <a:latin typeface="Arial" pitchFamily="34" charset="0"/>
                <a:cs typeface="Arial" pitchFamily="34" charset="0"/>
              </a:rPr>
              <a:t>Komponen</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Psikologi</a:t>
            </a:r>
            <a:r>
              <a:rPr lang="en-US" sz="2000" b="1" dirty="0" smtClean="0">
                <a:latin typeface="Arial" pitchFamily="34" charset="0"/>
                <a:cs typeface="Arial" pitchFamily="34" charset="0"/>
              </a:rPr>
              <a:t> (Psychological Components) </a:t>
            </a:r>
            <a:endParaRPr lang="en-US" sz="2000" dirty="0" smtClean="0">
              <a:latin typeface="Arial" pitchFamily="34" charset="0"/>
              <a:cs typeface="Arial" pitchFamily="34" charset="0"/>
            </a:endParaRPr>
          </a:p>
          <a:p>
            <a:pPr marL="274320" indent="-274320" algn="just" eaLnBrk="1" fontAlgn="auto" hangingPunct="1">
              <a:spcBef>
                <a:spcPts val="580"/>
              </a:spcBef>
              <a:spcAft>
                <a:spcPts val="0"/>
              </a:spcAft>
              <a:buFont typeface="Arial" pitchFamily="34" charset="0"/>
              <a:buNone/>
              <a:defRPr/>
            </a:pP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Suatu</a:t>
            </a:r>
            <a:r>
              <a:rPr lang="en-US" sz="2000" dirty="0" smtClean="0">
                <a:latin typeface="Arial" pitchFamily="34" charset="0"/>
                <a:cs typeface="Arial" pitchFamily="34" charset="0"/>
              </a:rPr>
              <a:t> </a:t>
            </a:r>
            <a:r>
              <a:rPr lang="en-US" sz="2000" b="1" dirty="0" err="1" smtClean="0">
                <a:latin typeface="Arial" pitchFamily="34" charset="0"/>
                <a:cs typeface="Arial" pitchFamily="34" charset="0"/>
              </a:rPr>
              <a:t>strategi</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sumber</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daya</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manusia</a:t>
            </a:r>
            <a:r>
              <a:rPr lang="en-US" sz="2000" b="1" dirty="0" smtClean="0">
                <a:latin typeface="Arial" pitchFamily="34" charset="0"/>
                <a:cs typeface="Arial" pitchFamily="34" charset="0"/>
              </a:rPr>
              <a:t> yang </a:t>
            </a:r>
            <a:r>
              <a:rPr lang="en-US" sz="2000" b="1" dirty="0" err="1" smtClean="0">
                <a:latin typeface="Arial" pitchFamily="34" charset="0"/>
                <a:cs typeface="Arial" pitchFamily="34" charset="0"/>
              </a:rPr>
              <a:t>efektif</a:t>
            </a:r>
            <a:r>
              <a:rPr lang="en-US" sz="2000" b="1" dirty="0" smtClean="0">
                <a:latin typeface="Arial" pitchFamily="34" charset="0"/>
                <a:cs typeface="Arial" pitchFamily="34" charset="0"/>
              </a:rPr>
              <a:t> </a:t>
            </a:r>
            <a:r>
              <a:rPr lang="en-US" sz="2000" dirty="0" err="1" smtClean="0">
                <a:latin typeface="Arial" pitchFamily="34" charset="0"/>
                <a:cs typeface="Arial" pitchFamily="34" charset="0"/>
              </a:rPr>
              <a:t>membutuhkan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pertimbangan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komponen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psikologis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dari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disain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pekerjaan</a:t>
            </a:r>
            <a:r>
              <a:rPr lang="en-US" sz="2000" dirty="0" smtClean="0">
                <a:latin typeface="Arial" pitchFamily="34" charset="0"/>
                <a:cs typeface="Arial" pitchFamily="34" charset="0"/>
              </a:rPr>
              <a:t>. </a:t>
            </a:r>
            <a:endParaRPr lang="en-US" sz="800" dirty="0" smtClean="0"/>
          </a:p>
          <a:p>
            <a:pPr marL="274320" indent="-274320" algn="just" eaLnBrk="1" fontAlgn="auto" hangingPunct="1">
              <a:spcBef>
                <a:spcPts val="580"/>
              </a:spcBef>
              <a:spcAft>
                <a:spcPts val="0"/>
              </a:spcAft>
              <a:buFont typeface="Arial" pitchFamily="34" charset="0"/>
              <a:buNone/>
              <a:defRPr/>
            </a:pPr>
            <a:r>
              <a:rPr lang="en-US" sz="2000" dirty="0" smtClean="0">
                <a:latin typeface="Arial" pitchFamily="34" charset="0"/>
                <a:cs typeface="Arial" pitchFamily="34" charset="0"/>
              </a:rPr>
              <a:t>a. </a:t>
            </a:r>
            <a:r>
              <a:rPr lang="en-US" sz="2000" dirty="0" err="1" smtClean="0">
                <a:latin typeface="Arial" pitchFamily="34" charset="0"/>
                <a:cs typeface="Arial" pitchFamily="34" charset="0"/>
              </a:rPr>
              <a:t>Hasil</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dari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penelitian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Hawthrorne</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tentang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psikologi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tempat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kerja</a:t>
            </a:r>
            <a:r>
              <a:rPr lang="en-US" sz="2000" dirty="0" smtClean="0">
                <a:latin typeface="Arial" pitchFamily="34" charset="0"/>
                <a:cs typeface="Arial" pitchFamily="34" charset="0"/>
              </a:rPr>
              <a:t> yang </a:t>
            </a:r>
            <a:r>
              <a:rPr lang="en-US" sz="2000" dirty="0" err="1" smtClean="0">
                <a:latin typeface="Arial" pitchFamily="34" charset="0"/>
                <a:cs typeface="Arial" pitchFamily="34" charset="0"/>
              </a:rPr>
              <a:t>menyimpulkan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bahwa</a:t>
            </a:r>
            <a:r>
              <a:rPr lang="en-US" sz="2000" dirty="0" smtClean="0">
                <a:latin typeface="Arial" pitchFamily="34" charset="0"/>
                <a:cs typeface="Arial" pitchFamily="34" charset="0"/>
              </a:rPr>
              <a:t> </a:t>
            </a:r>
            <a:r>
              <a:rPr lang="en-US" sz="2000" b="1" dirty="0" err="1" smtClean="0">
                <a:latin typeface="Arial" pitchFamily="34" charset="0"/>
                <a:cs typeface="Arial" pitchFamily="34" charset="0"/>
              </a:rPr>
              <a:t>terdapat</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sistem</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sosial</a:t>
            </a:r>
            <a:r>
              <a:rPr lang="en-US" sz="2000" b="1" dirty="0" smtClean="0">
                <a:latin typeface="Arial" pitchFamily="34" charset="0"/>
                <a:cs typeface="Arial" pitchFamily="34" charset="0"/>
              </a:rPr>
              <a:t> yang </a:t>
            </a:r>
            <a:r>
              <a:rPr lang="en-US" sz="2000" b="1" dirty="0" err="1" smtClean="0">
                <a:latin typeface="Arial" pitchFamily="34" charset="0"/>
                <a:cs typeface="Arial" pitchFamily="34" charset="0"/>
              </a:rPr>
              <a:t>dinamis</a:t>
            </a:r>
            <a:r>
              <a:rPr lang="en-US" sz="2000" b="1" dirty="0" smtClean="0">
                <a:latin typeface="Arial" pitchFamily="34" charset="0"/>
                <a:cs typeface="Arial" pitchFamily="34" charset="0"/>
              </a:rPr>
              <a:t> di </a:t>
            </a:r>
            <a:r>
              <a:rPr lang="en-US" sz="2000" b="1" dirty="0" err="1" smtClean="0">
                <a:latin typeface="Arial" pitchFamily="34" charset="0"/>
                <a:cs typeface="Arial" pitchFamily="34" charset="0"/>
              </a:rPr>
              <a:t>tempat</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kerja</a:t>
            </a:r>
            <a:r>
              <a:rPr lang="en-US" sz="2000" b="1" dirty="0" smtClean="0">
                <a:latin typeface="Arial" pitchFamily="34" charset="0"/>
                <a:cs typeface="Arial" pitchFamily="34" charset="0"/>
              </a:rPr>
              <a:t>. </a:t>
            </a:r>
          </a:p>
          <a:p>
            <a:pPr marL="274320" indent="-274320" algn="just" eaLnBrk="1" fontAlgn="auto" hangingPunct="1">
              <a:spcBef>
                <a:spcPts val="580"/>
              </a:spcBef>
              <a:spcAft>
                <a:spcPts val="0"/>
              </a:spcAft>
              <a:buFont typeface="Arial" pitchFamily="34" charset="0"/>
              <a:buNone/>
              <a:defRPr/>
            </a:pPr>
            <a:r>
              <a:rPr lang="en-US" sz="2000" dirty="0" smtClean="0">
                <a:latin typeface="Arial" pitchFamily="34" charset="0"/>
                <a:cs typeface="Arial" pitchFamily="34" charset="0"/>
              </a:rPr>
              <a:t>b. </a:t>
            </a:r>
            <a:r>
              <a:rPr lang="en-US" sz="2000" dirty="0" err="1" smtClean="0">
                <a:latin typeface="Arial" pitchFamily="34" charset="0"/>
                <a:cs typeface="Arial" pitchFamily="34" charset="0"/>
              </a:rPr>
              <a:t>Hasil</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penelitian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Hackman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Oldman</a:t>
            </a:r>
            <a:r>
              <a:rPr lang="en-US" sz="2000" dirty="0" smtClean="0">
                <a:latin typeface="Arial" pitchFamily="34" charset="0"/>
                <a:cs typeface="Arial" pitchFamily="34" charset="0"/>
              </a:rPr>
              <a:t> yang </a:t>
            </a:r>
            <a:r>
              <a:rPr lang="en-US" sz="2000" dirty="0" err="1" smtClean="0">
                <a:latin typeface="Arial" pitchFamily="34" charset="0"/>
                <a:cs typeface="Arial" pitchFamily="34" charset="0"/>
              </a:rPr>
              <a:t>menyimpulkkan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adanya</a:t>
            </a:r>
            <a:r>
              <a:rPr lang="en-US" sz="2000" dirty="0" smtClean="0">
                <a:latin typeface="Arial" pitchFamily="34" charset="0"/>
                <a:cs typeface="Arial" pitchFamily="34" charset="0"/>
              </a:rPr>
              <a:t> lima </a:t>
            </a:r>
            <a:r>
              <a:rPr lang="en-US" sz="2000" b="1" dirty="0" err="1" smtClean="0">
                <a:latin typeface="Arial" pitchFamily="34" charset="0"/>
                <a:cs typeface="Arial" pitchFamily="34" charset="0"/>
              </a:rPr>
              <a:t>karakteristik</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disain</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kerja</a:t>
            </a:r>
            <a:r>
              <a:rPr lang="en-US" sz="2000" b="1" dirty="0" smtClean="0">
                <a:latin typeface="Arial" pitchFamily="34" charset="0"/>
                <a:cs typeface="Arial" pitchFamily="34" charset="0"/>
              </a:rPr>
              <a:t> </a:t>
            </a:r>
            <a:r>
              <a:rPr lang="en-US" sz="2000" dirty="0" err="1" smtClean="0">
                <a:latin typeface="Arial" pitchFamily="34" charset="0"/>
                <a:cs typeface="Arial" pitchFamily="34" charset="0"/>
              </a:rPr>
              <a:t>yaitu</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meliputi</a:t>
            </a:r>
            <a:r>
              <a:rPr lang="en-US" sz="2000" dirty="0" smtClean="0">
                <a:latin typeface="Arial" pitchFamily="34" charset="0"/>
                <a:cs typeface="Arial" pitchFamily="34" charset="0"/>
              </a:rPr>
              <a:t>: </a:t>
            </a:r>
          </a:p>
          <a:p>
            <a:pPr marL="631825" indent="0" algn="just" eaLnBrk="1" fontAlgn="auto" hangingPunct="1">
              <a:spcBef>
                <a:spcPts val="0"/>
              </a:spcBef>
              <a:spcAft>
                <a:spcPts val="0"/>
              </a:spcAft>
              <a:buFont typeface="Arial" pitchFamily="34" charset="0"/>
              <a:buNone/>
              <a:defRPr/>
            </a:pPr>
            <a:r>
              <a:rPr lang="fi-FI" sz="2000" dirty="0" smtClean="0">
                <a:latin typeface="Arial" pitchFamily="34" charset="0"/>
                <a:cs typeface="Arial" pitchFamily="34" charset="0"/>
              </a:rPr>
              <a:t>- Keragaman keahlian         - Identitas pekerjaan </a:t>
            </a:r>
            <a:endParaRPr lang="en-US" sz="2000" dirty="0" smtClean="0">
              <a:latin typeface="Arial" pitchFamily="34" charset="0"/>
              <a:cs typeface="Arial" pitchFamily="34" charset="0"/>
            </a:endParaRPr>
          </a:p>
          <a:p>
            <a:pPr marL="631825" indent="0" algn="just" eaLnBrk="1" fontAlgn="auto" hangingPunct="1">
              <a:spcBef>
                <a:spcPts val="0"/>
              </a:spcBef>
              <a:spcAft>
                <a:spcPts val="0"/>
              </a:spcAft>
              <a:buFont typeface="Arial" pitchFamily="34" charset="0"/>
              <a:buNone/>
              <a:defRPr/>
            </a:pPr>
            <a:r>
              <a:rPr lang="fi-FI" sz="2000" dirty="0" smtClean="0">
                <a:latin typeface="Arial" pitchFamily="34" charset="0"/>
                <a:cs typeface="Arial" pitchFamily="34" charset="0"/>
              </a:rPr>
              <a:t>- Arti pekerjaan                    </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Otonomi</a:t>
            </a:r>
            <a:r>
              <a:rPr lang="en-US" sz="2000" dirty="0" smtClean="0">
                <a:latin typeface="Arial" pitchFamily="34" charset="0"/>
                <a:cs typeface="Arial" pitchFamily="34" charset="0"/>
              </a:rPr>
              <a:t> </a:t>
            </a:r>
          </a:p>
          <a:p>
            <a:pPr marL="631825" indent="0" algn="just" eaLnBrk="1" fontAlgn="auto" hangingPunct="1">
              <a:spcBef>
                <a:spcPts val="0"/>
              </a:spcBef>
              <a:spcAft>
                <a:spcPts val="0"/>
              </a:spcAft>
              <a:buFont typeface="Arial" pitchFamily="34" charset="0"/>
              <a:buNone/>
              <a:defRPr/>
            </a:pP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Umpan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balik</a:t>
            </a:r>
            <a:r>
              <a:rPr lang="en-US" sz="2000" dirty="0" smtClean="0">
                <a:latin typeface="Arial" pitchFamily="34" charset="0"/>
                <a:cs typeface="Arial" pitchFamily="34" charset="0"/>
              </a:rPr>
              <a:t> </a:t>
            </a:r>
          </a:p>
          <a:p>
            <a:pPr marL="274320" indent="-274320" algn="just" eaLnBrk="1" fontAlgn="auto" hangingPunct="1">
              <a:spcBef>
                <a:spcPts val="580"/>
              </a:spcBef>
              <a:spcAft>
                <a:spcPts val="0"/>
              </a:spcAft>
              <a:buFont typeface="Arial" pitchFamily="34" charset="0"/>
              <a:buNone/>
              <a:defRPr/>
            </a:pPr>
            <a:endParaRPr lang="en-US" sz="800" dirty="0" smtClean="0"/>
          </a:p>
          <a:p>
            <a:pPr marL="274320" indent="-274320" algn="just" eaLnBrk="1" fontAlgn="auto" hangingPunct="1">
              <a:spcBef>
                <a:spcPts val="580"/>
              </a:spcBef>
              <a:spcAft>
                <a:spcPts val="0"/>
              </a:spcAft>
              <a:buFont typeface="Arial" pitchFamily="34" charset="0"/>
              <a:buNone/>
              <a:defRPr/>
            </a:pPr>
            <a:r>
              <a:rPr lang="en-US" sz="2000" b="1" dirty="0" smtClean="0">
                <a:latin typeface="Arial" pitchFamily="34" charset="0"/>
                <a:cs typeface="Arial" pitchFamily="34" charset="0"/>
              </a:rPr>
              <a:t>4. Tim yang </a:t>
            </a:r>
            <a:r>
              <a:rPr lang="en-US" sz="2000" b="1" dirty="0" err="1" smtClean="0">
                <a:latin typeface="Arial" pitchFamily="34" charset="0"/>
                <a:cs typeface="Arial" pitchFamily="34" charset="0"/>
              </a:rPr>
              <a:t>mandiri</a:t>
            </a:r>
            <a:r>
              <a:rPr lang="en-US" sz="2000" b="1" dirty="0" smtClean="0">
                <a:latin typeface="Arial" pitchFamily="34" charset="0"/>
                <a:cs typeface="Arial" pitchFamily="34" charset="0"/>
              </a:rPr>
              <a:t> (Self Directed Team) </a:t>
            </a:r>
            <a:endParaRPr lang="en-US" sz="2000" dirty="0" smtClean="0">
              <a:latin typeface="Arial" pitchFamily="34" charset="0"/>
              <a:cs typeface="Arial" pitchFamily="34" charset="0"/>
            </a:endParaRPr>
          </a:p>
          <a:p>
            <a:pPr marL="274320" indent="-274320" algn="just" eaLnBrk="1" fontAlgn="auto" hangingPunct="1">
              <a:spcBef>
                <a:spcPts val="580"/>
              </a:spcBef>
              <a:spcAft>
                <a:spcPts val="0"/>
              </a:spcAft>
              <a:buFont typeface="Arial" pitchFamily="34" charset="0"/>
              <a:buNone/>
              <a:defRPr/>
            </a:pP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yaitu</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sekelompok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individu</a:t>
            </a:r>
            <a:r>
              <a:rPr lang="en-US" sz="2000" dirty="0" smtClean="0">
                <a:latin typeface="Arial" pitchFamily="34" charset="0"/>
                <a:cs typeface="Arial" pitchFamily="34" charset="0"/>
              </a:rPr>
              <a:t> yang </a:t>
            </a:r>
            <a:r>
              <a:rPr lang="en-US" sz="2000" dirty="0" err="1" smtClean="0">
                <a:latin typeface="Arial" pitchFamily="34" charset="0"/>
                <a:cs typeface="Arial" pitchFamily="34" charset="0"/>
              </a:rPr>
              <a:t>diberdayakan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bekerja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bersama-sama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untuk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meraih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sebuah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tujuan</a:t>
            </a:r>
            <a:r>
              <a:rPr lang="en-US" sz="2000" dirty="0" smtClean="0">
                <a:latin typeface="Arial" pitchFamily="34" charset="0"/>
                <a:cs typeface="Arial" pitchFamily="34" charset="0"/>
              </a:rPr>
              <a:t> yang </a:t>
            </a:r>
            <a:r>
              <a:rPr lang="en-US" sz="2000" dirty="0" err="1" smtClean="0">
                <a:latin typeface="Arial" pitchFamily="34" charset="0"/>
                <a:cs typeface="Arial" pitchFamily="34" charset="0"/>
              </a:rPr>
              <a:t>sama</a:t>
            </a:r>
            <a:r>
              <a:rPr lang="en-US" sz="2000" dirty="0" smtClean="0">
                <a:latin typeface="Arial" pitchFamily="34" charset="0"/>
                <a:cs typeface="Arial" pitchFamily="34" charset="0"/>
              </a:rPr>
              <a:t>. Tim </a:t>
            </a:r>
            <a:r>
              <a:rPr lang="en-US" sz="2000" dirty="0" err="1" smtClean="0">
                <a:latin typeface="Arial" pitchFamily="34" charset="0"/>
                <a:cs typeface="Arial" pitchFamily="34" charset="0"/>
              </a:rPr>
              <a:t>semacam</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dapat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dikelola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untuk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tujuan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jangka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panjang</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atau</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jangka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pendek</a:t>
            </a:r>
            <a:r>
              <a:rPr lang="en-US" sz="2000" dirty="0" smtClean="0">
                <a:latin typeface="Arial" pitchFamily="34" charset="0"/>
                <a:cs typeface="Arial" pitchFamily="34" charset="0"/>
              </a:rPr>
              <a:t>. Tim </a:t>
            </a:r>
            <a:r>
              <a:rPr lang="en-US" sz="2000" dirty="0" err="1" smtClean="0">
                <a:latin typeface="Arial" pitchFamily="34" charset="0"/>
                <a:cs typeface="Arial" pitchFamily="34" charset="0"/>
              </a:rPr>
              <a:t>semacam</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efektif</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karena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pada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dasarnya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mereka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dapat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menyediakan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pemberdayaan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karyawan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memastikan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adanya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karakteristik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pekerjaan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inti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memuaskan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banyak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kebutuhan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psikologis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anggota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tim</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secara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individu</a:t>
            </a:r>
            <a:r>
              <a:rPr lang="en-US" sz="2000" dirty="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Title 1"/>
          <p:cNvSpPr>
            <a:spLocks noGrp="1"/>
          </p:cNvSpPr>
          <p:nvPr>
            <p:ph type="title"/>
          </p:nvPr>
        </p:nvSpPr>
        <p:spPr>
          <a:xfrm>
            <a:off x="457200" y="122238"/>
            <a:ext cx="8229600" cy="639762"/>
          </a:xfrm>
        </p:spPr>
        <p:txBody>
          <a:bodyPr/>
          <a:lstStyle/>
          <a:p>
            <a:pPr eaLnBrk="1" hangingPunct="1"/>
            <a:r>
              <a:rPr lang="en-US" sz="2800" b="1" smtClean="0">
                <a:latin typeface="Arial" charset="0"/>
                <a:cs typeface="Arial" charset="0"/>
              </a:rPr>
              <a:t>5. Motivasi dan System Insentif. </a:t>
            </a:r>
            <a:endParaRPr lang="en-US" sz="280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43F83B97-8409-4693-9019-1F398C46AA6D}" type="slidenum">
              <a:rPr lang="en-US">
                <a:solidFill>
                  <a:schemeClr val="tx1">
                    <a:tint val="75000"/>
                  </a:schemeClr>
                </a:solidFill>
              </a:rPr>
              <a:pPr>
                <a:defRPr/>
              </a:pPr>
              <a:t>13</a:t>
            </a:fld>
            <a:endParaRPr lang="en-US">
              <a:solidFill>
                <a:schemeClr val="tx1">
                  <a:tint val="75000"/>
                </a:schemeClr>
              </a:solidFill>
            </a:endParaRPr>
          </a:p>
        </p:txBody>
      </p:sp>
      <p:sp>
        <p:nvSpPr>
          <p:cNvPr id="3" name="Content Placeholder 2"/>
          <p:cNvSpPr>
            <a:spLocks noGrp="1"/>
          </p:cNvSpPr>
          <p:nvPr>
            <p:ph sz="quarter" idx="1"/>
          </p:nvPr>
        </p:nvSpPr>
        <p:spPr>
          <a:xfrm>
            <a:off x="381000" y="838200"/>
            <a:ext cx="8229600" cy="5715000"/>
          </a:xfrm>
        </p:spPr>
        <p:txBody>
          <a:bodyPr rtlCol="0">
            <a:normAutofit fontScale="62500" lnSpcReduction="20000"/>
          </a:bodyPr>
          <a:lstStyle/>
          <a:p>
            <a:pPr marL="274320" indent="-274320" algn="just" eaLnBrk="1" fontAlgn="auto" hangingPunct="1">
              <a:spcBef>
                <a:spcPts val="580"/>
              </a:spcBef>
              <a:spcAft>
                <a:spcPts val="0"/>
              </a:spcAft>
              <a:buFont typeface="Arial" pitchFamily="34" charset="0"/>
              <a:buNone/>
              <a:defRPr/>
            </a:pPr>
            <a:r>
              <a:rPr lang="en-US" dirty="0" smtClean="0"/>
              <a:t>	</a:t>
            </a:r>
            <a:r>
              <a:rPr lang="id-ID" sz="4200" dirty="0">
                <a:latin typeface="Arial" pitchFamily="34" charset="0"/>
                <a:cs typeface="Arial" pitchFamily="34" charset="0"/>
              </a:rPr>
              <a:t>F</a:t>
            </a:r>
            <a:r>
              <a:rPr lang="en-US" sz="4200" dirty="0" err="1" smtClean="0">
                <a:latin typeface="Arial" pitchFamily="34" charset="0"/>
                <a:cs typeface="Arial" pitchFamily="34" charset="0"/>
              </a:rPr>
              <a:t>aktor</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keuangan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merupakan</a:t>
            </a:r>
            <a:r>
              <a:rPr lang="en-US" sz="4200" dirty="0" smtClean="0">
                <a:latin typeface="Arial" pitchFamily="34" charset="0"/>
                <a:cs typeface="Arial" pitchFamily="34" charset="0"/>
              </a:rPr>
              <a:t> motivator yang </a:t>
            </a:r>
            <a:r>
              <a:rPr lang="en-US" sz="4200" dirty="0" err="1" smtClean="0">
                <a:latin typeface="Arial" pitchFamily="34" charset="0"/>
                <a:cs typeface="Arial" pitchFamily="34" charset="0"/>
              </a:rPr>
              <a:t>cukup</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berarti</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bagi</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karyawan</a:t>
            </a:r>
            <a:r>
              <a:rPr lang="en-US" sz="4200" dirty="0" smtClean="0">
                <a:latin typeface="Arial" pitchFamily="34" charset="0"/>
                <a:cs typeface="Arial" pitchFamily="34" charset="0"/>
              </a:rPr>
              <a:t>. </a:t>
            </a:r>
          </a:p>
          <a:p>
            <a:pPr marL="274320" indent="-274320" algn="just" eaLnBrk="1" fontAlgn="auto" hangingPunct="1">
              <a:spcBef>
                <a:spcPts val="580"/>
              </a:spcBef>
              <a:spcAft>
                <a:spcPts val="0"/>
              </a:spcAft>
              <a:buFont typeface="Arial" pitchFamily="34" charset="0"/>
              <a:buNone/>
              <a:defRPr/>
            </a:pPr>
            <a:endParaRPr lang="en-US" sz="1500" dirty="0" smtClean="0"/>
          </a:p>
          <a:p>
            <a:pPr marL="274320" indent="-274320" algn="just" eaLnBrk="1" fontAlgn="auto" hangingPunct="1">
              <a:spcBef>
                <a:spcPts val="580"/>
              </a:spcBef>
              <a:spcAft>
                <a:spcPts val="0"/>
              </a:spcAft>
              <a:buFont typeface="Arial" pitchFamily="34" charset="0"/>
              <a:buNone/>
              <a:defRPr/>
            </a:pPr>
            <a:r>
              <a:rPr lang="en-US" sz="4200" dirty="0" err="1" smtClean="0">
                <a:latin typeface="Arial" pitchFamily="34" charset="0"/>
                <a:cs typeface="Arial" pitchFamily="34" charset="0"/>
              </a:rPr>
              <a:t>Adapun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bentuk</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penghargaan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keuangan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diantaranya</a:t>
            </a:r>
            <a:r>
              <a:rPr lang="en-US" sz="4200" dirty="0" smtClean="0">
                <a:latin typeface="Arial" pitchFamily="34" charset="0"/>
                <a:cs typeface="Arial" pitchFamily="34" charset="0"/>
              </a:rPr>
              <a:t>: </a:t>
            </a:r>
          </a:p>
          <a:p>
            <a:pPr marL="274320" indent="-274320" algn="just" eaLnBrk="1" fontAlgn="auto" hangingPunct="1">
              <a:spcBef>
                <a:spcPts val="580"/>
              </a:spcBef>
              <a:spcAft>
                <a:spcPts val="0"/>
              </a:spcAft>
              <a:buFont typeface="Arial" pitchFamily="34" charset="0"/>
              <a:buNone/>
              <a:defRPr/>
            </a:pPr>
            <a:r>
              <a:rPr lang="en-US" sz="4200" dirty="0" smtClean="0">
                <a:latin typeface="Arial" pitchFamily="34" charset="0"/>
                <a:cs typeface="Arial" pitchFamily="34" charset="0"/>
              </a:rPr>
              <a:t>a. 	Bonus </a:t>
            </a:r>
            <a:r>
              <a:rPr lang="id-ID" sz="4200" dirty="0" smtClean="0">
                <a:latin typeface="Arial" pitchFamily="34" charset="0"/>
                <a:cs typeface="Arial" pitchFamily="34" charset="0"/>
              </a:rPr>
              <a:t> </a:t>
            </a:r>
            <a:r>
              <a:rPr lang="en-US" sz="4200" dirty="0" err="1" smtClean="0">
                <a:latin typeface="Arial" pitchFamily="34" charset="0"/>
                <a:cs typeface="Arial" pitchFamily="34" charset="0"/>
              </a:rPr>
              <a:t>yaitu</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penghargaan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keuangan</a:t>
            </a:r>
            <a:r>
              <a:rPr lang="en-US" sz="4200" dirty="0" smtClean="0">
                <a:latin typeface="Arial" pitchFamily="34" charset="0"/>
                <a:cs typeface="Arial" pitchFamily="34" charset="0"/>
              </a:rPr>
              <a:t> yang </a:t>
            </a:r>
            <a:r>
              <a:rPr lang="en-US" sz="4200" dirty="0" err="1" smtClean="0">
                <a:latin typeface="Arial" pitchFamily="34" charset="0"/>
                <a:cs typeface="Arial" pitchFamily="34" charset="0"/>
              </a:rPr>
              <a:t>biasanya</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berbentuk</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pilihan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tunai</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atau</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kepemilikan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saham</a:t>
            </a:r>
            <a:r>
              <a:rPr lang="en-US" sz="4200" dirty="0" smtClean="0">
                <a:latin typeface="Arial" pitchFamily="34" charset="0"/>
                <a:cs typeface="Arial" pitchFamily="34" charset="0"/>
              </a:rPr>
              <a:t> yang </a:t>
            </a:r>
            <a:r>
              <a:rPr lang="en-US" sz="4200" dirty="0" err="1" smtClean="0">
                <a:latin typeface="Arial" pitchFamily="34" charset="0"/>
                <a:cs typeface="Arial" pitchFamily="34" charset="0"/>
              </a:rPr>
              <a:t>diberikan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pada</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pihak</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manajemen</a:t>
            </a:r>
            <a:r>
              <a:rPr lang="en-US" sz="4200" dirty="0" smtClean="0">
                <a:latin typeface="Arial" pitchFamily="34" charset="0"/>
                <a:cs typeface="Arial" pitchFamily="34" charset="0"/>
              </a:rPr>
              <a:t>. </a:t>
            </a:r>
          </a:p>
          <a:p>
            <a:pPr marL="274320" indent="-274320" algn="just" eaLnBrk="1" fontAlgn="auto" hangingPunct="1">
              <a:spcBef>
                <a:spcPts val="580"/>
              </a:spcBef>
              <a:spcAft>
                <a:spcPts val="0"/>
              </a:spcAft>
              <a:buFont typeface="Arial" pitchFamily="34" charset="0"/>
              <a:buNone/>
              <a:defRPr/>
            </a:pPr>
            <a:r>
              <a:rPr lang="en-US" sz="4200" dirty="0" smtClean="0">
                <a:latin typeface="Arial" pitchFamily="34" charset="0"/>
                <a:cs typeface="Arial" pitchFamily="34" charset="0"/>
              </a:rPr>
              <a:t>b. 	</a:t>
            </a:r>
            <a:r>
              <a:rPr lang="en-US" sz="4200" dirty="0" err="1" smtClean="0">
                <a:latin typeface="Arial" pitchFamily="34" charset="0"/>
                <a:cs typeface="Arial" pitchFamily="34" charset="0"/>
              </a:rPr>
              <a:t>Pembagian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laba</a:t>
            </a:r>
            <a:r>
              <a:rPr lang="en-US" sz="4200" dirty="0" smtClean="0">
                <a:latin typeface="Arial" pitchFamily="34" charset="0"/>
                <a:cs typeface="Arial" pitchFamily="34" charset="0"/>
              </a:rPr>
              <a:t> (Profit sharing) </a:t>
            </a:r>
            <a:r>
              <a:rPr lang="en-US" sz="4200" dirty="0" err="1" smtClean="0">
                <a:latin typeface="Arial" pitchFamily="34" charset="0"/>
                <a:cs typeface="Arial" pitchFamily="34" charset="0"/>
              </a:rPr>
              <a:t>yaitu</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sebuah</a:t>
            </a:r>
            <a:r>
              <a:rPr lang="en-US" sz="4200" dirty="0" smtClean="0">
                <a:latin typeface="Arial" pitchFamily="34" charset="0"/>
                <a:cs typeface="Arial" pitchFamily="34" charset="0"/>
              </a:rPr>
              <a:t> system yang </a:t>
            </a:r>
            <a:r>
              <a:rPr lang="en-US" sz="4200" dirty="0" err="1" smtClean="0">
                <a:latin typeface="Arial" pitchFamily="34" charset="0"/>
                <a:cs typeface="Arial" pitchFamily="34" charset="0"/>
              </a:rPr>
              <a:t>memberikan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sebagian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laba</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perusahaan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untuk</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dibagikan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pada</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karyawan</a:t>
            </a:r>
            <a:r>
              <a:rPr lang="en-US" sz="4200" dirty="0" smtClean="0">
                <a:latin typeface="Arial" pitchFamily="34" charset="0"/>
                <a:cs typeface="Arial" pitchFamily="34" charset="0"/>
              </a:rPr>
              <a:t>. </a:t>
            </a:r>
          </a:p>
          <a:p>
            <a:pPr marL="274320" indent="-274320" algn="just" eaLnBrk="1" fontAlgn="auto" hangingPunct="1">
              <a:spcBef>
                <a:spcPts val="580"/>
              </a:spcBef>
              <a:spcAft>
                <a:spcPts val="0"/>
              </a:spcAft>
              <a:buFont typeface="Arial" pitchFamily="34" charset="0"/>
              <a:buNone/>
              <a:defRPr/>
            </a:pPr>
            <a:r>
              <a:rPr lang="en-US" sz="4200" dirty="0" smtClean="0">
                <a:latin typeface="Arial" pitchFamily="34" charset="0"/>
                <a:cs typeface="Arial" pitchFamily="34" charset="0"/>
              </a:rPr>
              <a:t>c. 	</a:t>
            </a:r>
            <a:r>
              <a:rPr lang="en-US" sz="4200" dirty="0" err="1" smtClean="0">
                <a:latin typeface="Arial" pitchFamily="34" charset="0"/>
                <a:cs typeface="Arial" pitchFamily="34" charset="0"/>
              </a:rPr>
              <a:t>Pembagian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keuntungan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yaitu</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sebuah</a:t>
            </a:r>
            <a:r>
              <a:rPr lang="en-US" sz="4200" dirty="0" smtClean="0">
                <a:latin typeface="Arial" pitchFamily="34" charset="0"/>
                <a:cs typeface="Arial" pitchFamily="34" charset="0"/>
              </a:rPr>
              <a:t> system </a:t>
            </a:r>
            <a:r>
              <a:rPr lang="en-US" sz="4200" dirty="0" err="1" smtClean="0">
                <a:latin typeface="Arial" pitchFamily="34" charset="0"/>
                <a:cs typeface="Arial" pitchFamily="34" charset="0"/>
              </a:rPr>
              <a:t>penghargaan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bagi</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karyawan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akan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perbaikan</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kinerja</a:t>
            </a:r>
            <a:r>
              <a:rPr lang="en-US" sz="4200" dirty="0" smtClean="0">
                <a:latin typeface="Arial" pitchFamily="34" charset="0"/>
                <a:cs typeface="Arial" pitchFamily="34" charset="0"/>
              </a:rPr>
              <a:t> </a:t>
            </a:r>
            <a:r>
              <a:rPr lang="en-US" sz="4200" dirty="0" err="1" smtClean="0">
                <a:latin typeface="Arial" pitchFamily="34" charset="0"/>
                <a:cs typeface="Arial" pitchFamily="34" charset="0"/>
              </a:rPr>
              <a:t>organisasi</a:t>
            </a:r>
            <a:r>
              <a:rPr lang="en-US" sz="4200" dirty="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62AB8F3-836E-460B-B5F3-8959223DCFA0}" type="slidenum">
              <a:rPr lang="en-US">
                <a:solidFill>
                  <a:schemeClr val="tx1">
                    <a:tint val="75000"/>
                  </a:schemeClr>
                </a:solidFill>
              </a:rPr>
              <a:pPr>
                <a:defRPr/>
              </a:pPr>
              <a:t>14</a:t>
            </a:fld>
            <a:endParaRPr lang="en-US">
              <a:solidFill>
                <a:schemeClr val="tx1">
                  <a:tint val="75000"/>
                </a:schemeClr>
              </a:solidFill>
            </a:endParaRPr>
          </a:p>
        </p:txBody>
      </p:sp>
      <p:sp>
        <p:nvSpPr>
          <p:cNvPr id="3" name="Rectangle 2"/>
          <p:cNvSpPr/>
          <p:nvPr/>
        </p:nvSpPr>
        <p:spPr>
          <a:xfrm>
            <a:off x="457200" y="1243013"/>
            <a:ext cx="8382000" cy="3046412"/>
          </a:xfrm>
          <a:prstGeom prst="rect">
            <a:avLst/>
          </a:prstGeom>
        </p:spPr>
        <p:txBody>
          <a:bodyPr>
            <a:spAutoFit/>
          </a:bodyPr>
          <a:lstStyle/>
          <a:p>
            <a:pPr marL="457200" indent="-457200" algn="just" fontAlgn="auto">
              <a:spcAft>
                <a:spcPts val="0"/>
              </a:spcAft>
              <a:buFont typeface="Arial" pitchFamily="34" charset="0"/>
              <a:buNone/>
              <a:defRPr/>
            </a:pPr>
            <a:r>
              <a:rPr lang="en-US" sz="2400" dirty="0">
                <a:latin typeface="Arial" pitchFamily="34" charset="0"/>
                <a:cs typeface="Arial" pitchFamily="34" charset="0"/>
              </a:rPr>
              <a:t>d.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insentif</a:t>
            </a:r>
            <a:r>
              <a:rPr lang="en-US" sz="2400" dirty="0">
                <a:latin typeface="Arial" pitchFamily="34" charset="0"/>
                <a:cs typeface="Arial" pitchFamily="34" charset="0"/>
              </a:rPr>
              <a:t> (</a:t>
            </a:r>
            <a:r>
              <a:rPr lang="en-US" sz="2400" dirty="0" err="1">
                <a:latin typeface="Arial" pitchFamily="34" charset="0"/>
                <a:cs typeface="Arial" pitchFamily="34" charset="0"/>
              </a:rPr>
              <a:t>Insentive</a:t>
            </a:r>
            <a:r>
              <a:rPr lang="en-US" sz="2400" dirty="0">
                <a:latin typeface="Arial" pitchFamily="34" charset="0"/>
                <a:cs typeface="Arial" pitchFamily="34" charset="0"/>
              </a:rPr>
              <a:t> system) </a:t>
            </a:r>
            <a:r>
              <a:rPr lang="en-US" sz="2400" dirty="0" err="1">
                <a:latin typeface="Arial" pitchFamily="34" charset="0"/>
                <a:cs typeface="Arial" pitchFamily="34" charset="0"/>
              </a:rPr>
              <a:t>yaitu</a:t>
            </a:r>
            <a:r>
              <a:rPr lang="en-US" sz="2400" dirty="0">
                <a:latin typeface="Arial" pitchFamily="34" charset="0"/>
                <a:cs typeface="Arial" pitchFamily="34" charset="0"/>
              </a:rPr>
              <a:t> </a:t>
            </a:r>
            <a:r>
              <a:rPr lang="en-US" sz="2400" dirty="0" err="1">
                <a:latin typeface="Arial" pitchFamily="34" charset="0"/>
                <a:cs typeface="Arial" pitchFamily="34" charset="0"/>
              </a:rPr>
              <a:t>sebuah</a:t>
            </a:r>
            <a:r>
              <a:rPr lang="en-US" sz="2400" dirty="0">
                <a:latin typeface="Arial" pitchFamily="34" charset="0"/>
                <a:cs typeface="Arial" pitchFamily="34" charset="0"/>
              </a:rPr>
              <a:t> system </a:t>
            </a:r>
            <a:r>
              <a:rPr lang="en-US" sz="2400" dirty="0" err="1">
                <a:latin typeface="Arial" pitchFamily="34" charset="0"/>
                <a:cs typeface="Arial" pitchFamily="34" charset="0"/>
              </a:rPr>
              <a:t>penghargaan</a:t>
            </a:r>
            <a:r>
              <a:rPr lang="en-US" sz="2400" dirty="0">
                <a:latin typeface="Arial" pitchFamily="34" charset="0"/>
                <a:cs typeface="Arial" pitchFamily="34" charset="0"/>
              </a:rPr>
              <a:t> </a:t>
            </a:r>
            <a:r>
              <a:rPr lang="en-US" sz="2400" dirty="0" err="1">
                <a:latin typeface="Arial" pitchFamily="34" charset="0"/>
                <a:cs typeface="Arial" pitchFamily="34" charset="0"/>
              </a:rPr>
              <a:t>karyawan</a:t>
            </a:r>
            <a:r>
              <a:rPr lang="en-US" sz="2400" dirty="0">
                <a:latin typeface="Arial" pitchFamily="34" charset="0"/>
                <a:cs typeface="Arial" pitchFamily="34" charset="0"/>
              </a:rPr>
              <a:t> yang </a:t>
            </a:r>
            <a:r>
              <a:rPr lang="en-US" sz="2400" dirty="0" err="1">
                <a:latin typeface="Arial" pitchFamily="34" charset="0"/>
                <a:cs typeface="Arial" pitchFamily="34" charset="0"/>
              </a:rPr>
              <a:t>didasarkan</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produktifitas</a:t>
            </a:r>
            <a:r>
              <a:rPr lang="en-US" sz="2400" dirty="0">
                <a:latin typeface="Arial" pitchFamily="34" charset="0"/>
                <a:cs typeface="Arial" pitchFamily="34" charset="0"/>
              </a:rPr>
              <a:t> </a:t>
            </a:r>
            <a:r>
              <a:rPr lang="en-US" sz="2400" dirty="0" err="1">
                <a:latin typeface="Arial" pitchFamily="34" charset="0"/>
                <a:cs typeface="Arial" pitchFamily="34" charset="0"/>
              </a:rPr>
              <a:t>perorangan</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kelompok</a:t>
            </a:r>
            <a:r>
              <a:rPr lang="en-US" sz="2400" dirty="0">
                <a:latin typeface="Arial" pitchFamily="34" charset="0"/>
                <a:cs typeface="Arial" pitchFamily="34" charset="0"/>
              </a:rPr>
              <a:t>. </a:t>
            </a:r>
          </a:p>
          <a:p>
            <a:pPr marL="457200" indent="-457200" algn="just" fontAlgn="auto">
              <a:spcAft>
                <a:spcPts val="0"/>
              </a:spcAft>
              <a:buFont typeface="Arial" pitchFamily="34" charset="0"/>
              <a:buNone/>
              <a:defRPr/>
            </a:pPr>
            <a:r>
              <a:rPr lang="en-US" sz="2400" dirty="0">
                <a:latin typeface="Arial" pitchFamily="34" charset="0"/>
                <a:cs typeface="Arial" pitchFamily="34" charset="0"/>
              </a:rPr>
              <a:t>e.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pembayaran</a:t>
            </a:r>
            <a:r>
              <a:rPr lang="en-US" sz="2400" dirty="0">
                <a:latin typeface="Arial" pitchFamily="34" charset="0"/>
                <a:cs typeface="Arial" pitchFamily="34" charset="0"/>
              </a:rPr>
              <a:t> </a:t>
            </a:r>
            <a:r>
              <a:rPr lang="en-US" sz="2400" dirty="0" err="1">
                <a:latin typeface="Arial" pitchFamily="34" charset="0"/>
                <a:cs typeface="Arial" pitchFamily="34" charset="0"/>
              </a:rPr>
              <a:t>berdasarkan</a:t>
            </a:r>
            <a:r>
              <a:rPr lang="en-US" sz="2400" dirty="0">
                <a:latin typeface="Arial" pitchFamily="34" charset="0"/>
                <a:cs typeface="Arial" pitchFamily="34" charset="0"/>
              </a:rPr>
              <a:t> </a:t>
            </a:r>
            <a:r>
              <a:rPr lang="en-US" sz="2400" dirty="0" err="1">
                <a:latin typeface="Arial" pitchFamily="34" charset="0"/>
                <a:cs typeface="Arial" pitchFamily="34" charset="0"/>
              </a:rPr>
              <a:t>pengetahuan</a:t>
            </a:r>
            <a:r>
              <a:rPr lang="en-US" sz="2400" dirty="0">
                <a:latin typeface="Arial" pitchFamily="34" charset="0"/>
                <a:cs typeface="Arial" pitchFamily="34" charset="0"/>
              </a:rPr>
              <a:t> (knowledge-based pay systems) </a:t>
            </a:r>
            <a:r>
              <a:rPr lang="en-US" sz="2400" dirty="0" err="1">
                <a:latin typeface="Arial" pitchFamily="34" charset="0"/>
                <a:cs typeface="Arial" pitchFamily="34" charset="0"/>
              </a:rPr>
              <a:t>yaitu</a:t>
            </a:r>
            <a:r>
              <a:rPr lang="en-US" sz="2400" dirty="0">
                <a:latin typeface="Arial" pitchFamily="34" charset="0"/>
                <a:cs typeface="Arial" pitchFamily="34" charset="0"/>
              </a:rPr>
              <a:t> </a:t>
            </a:r>
            <a:r>
              <a:rPr lang="en-US" sz="2400" dirty="0" err="1">
                <a:latin typeface="Arial" pitchFamily="34" charset="0"/>
                <a:cs typeface="Arial" pitchFamily="34" charset="0"/>
              </a:rPr>
              <a:t>sebagian</a:t>
            </a:r>
            <a:r>
              <a:rPr lang="en-US" sz="2400" dirty="0">
                <a:latin typeface="Arial" pitchFamily="34" charset="0"/>
                <a:cs typeface="Arial" pitchFamily="34" charset="0"/>
              </a:rPr>
              <a:t> </a:t>
            </a:r>
            <a:r>
              <a:rPr lang="en-US" sz="2400" dirty="0" err="1">
                <a:latin typeface="Arial" pitchFamily="34" charset="0"/>
                <a:cs typeface="Arial" pitchFamily="34" charset="0"/>
              </a:rPr>
              <a:t>pembayaran</a:t>
            </a:r>
            <a:r>
              <a:rPr lang="en-US" sz="2400" dirty="0">
                <a:latin typeface="Arial" pitchFamily="34" charset="0"/>
                <a:cs typeface="Arial" pitchFamily="34" charset="0"/>
              </a:rPr>
              <a:t> </a:t>
            </a:r>
            <a:r>
              <a:rPr lang="en-US" sz="2400" dirty="0" err="1">
                <a:latin typeface="Arial" pitchFamily="34" charset="0"/>
                <a:cs typeface="Arial" pitchFamily="34" charset="0"/>
              </a:rPr>
              <a:t>bergantung</a:t>
            </a:r>
            <a:r>
              <a:rPr lang="en-US" sz="2400" dirty="0">
                <a:latin typeface="Arial" pitchFamily="34" charset="0"/>
                <a:cs typeface="Arial" pitchFamily="34" charset="0"/>
              </a:rPr>
              <a:t> </a:t>
            </a:r>
            <a:r>
              <a:rPr lang="en-US" sz="2400" dirty="0" err="1">
                <a:latin typeface="Arial" pitchFamily="34" charset="0"/>
                <a:cs typeface="Arial" pitchFamily="34" charset="0"/>
              </a:rPr>
              <a:t>kepada</a:t>
            </a:r>
            <a:r>
              <a:rPr lang="en-US" sz="2400" dirty="0">
                <a:latin typeface="Arial" pitchFamily="34" charset="0"/>
                <a:cs typeface="Arial" pitchFamily="34" charset="0"/>
              </a:rPr>
              <a:t> </a:t>
            </a:r>
            <a:r>
              <a:rPr lang="en-US" sz="2400" dirty="0" err="1">
                <a:latin typeface="Arial" pitchFamily="34" charset="0"/>
                <a:cs typeface="Arial" pitchFamily="34" charset="0"/>
              </a:rPr>
              <a:t>pengetahuan</a:t>
            </a:r>
            <a:r>
              <a:rPr lang="en-US" sz="2400" dirty="0">
                <a:latin typeface="Arial" pitchFamily="34" charset="0"/>
                <a:cs typeface="Arial" pitchFamily="34" charset="0"/>
              </a:rPr>
              <a:t> yang </a:t>
            </a:r>
            <a:r>
              <a:rPr lang="en-US" sz="2400" dirty="0" err="1">
                <a:latin typeface="Arial" pitchFamily="34" charset="0"/>
                <a:cs typeface="Arial" pitchFamily="34" charset="0"/>
              </a:rPr>
              <a:t>diperlihatkan</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ketrampilan</a:t>
            </a:r>
            <a:r>
              <a:rPr lang="en-US" sz="2400" dirty="0">
                <a:latin typeface="Arial" pitchFamily="34" charset="0"/>
                <a:cs typeface="Arial" pitchFamily="34" charset="0"/>
              </a:rPr>
              <a:t> yang </a:t>
            </a:r>
            <a:r>
              <a:rPr lang="en-US" sz="2400" dirty="0" err="1">
                <a:latin typeface="Arial" pitchFamily="34" charset="0"/>
                <a:cs typeface="Arial" pitchFamily="34" charset="0"/>
              </a:rPr>
              <a:t>dimiliki</a:t>
            </a:r>
            <a:r>
              <a:rPr lang="en-US" sz="2400" dirty="0">
                <a:latin typeface="Arial" pitchFamily="34" charset="0"/>
                <a:cs typeface="Arial" pitchFamily="34" charset="0"/>
              </a:rPr>
              <a:t> </a:t>
            </a:r>
            <a:r>
              <a:rPr lang="en-US" sz="2400" dirty="0" err="1">
                <a:latin typeface="Arial" pitchFamily="34" charset="0"/>
                <a:cs typeface="Arial" pitchFamily="34" charset="0"/>
              </a:rPr>
              <a:t>karyawan</a:t>
            </a:r>
            <a:r>
              <a:rPr lang="en-US" sz="2400" dirty="0">
                <a:latin typeface="Arial" pitchFamily="34" charset="0"/>
                <a:cs typeface="Arial" pitchFamily="34" charset="0"/>
              </a:rPr>
              <a:t>. </a:t>
            </a:r>
          </a:p>
          <a:p>
            <a:pPr algn="just" fontAlgn="auto">
              <a:spcAft>
                <a:spcPts val="0"/>
              </a:spcAft>
              <a:buFont typeface="Arial" pitchFamily="34" charset="0"/>
              <a:buNone/>
              <a:defRPr/>
            </a:pP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D122F109-11BF-4040-8617-370C1658D503}" type="slidenum">
              <a:rPr lang="en-US">
                <a:solidFill>
                  <a:schemeClr val="tx1">
                    <a:tint val="75000"/>
                  </a:schemeClr>
                </a:solidFill>
              </a:rPr>
              <a:pPr>
                <a:defRPr/>
              </a:pPr>
              <a:t>15</a:t>
            </a:fld>
            <a:endParaRPr lang="en-US">
              <a:solidFill>
                <a:schemeClr val="tx1">
                  <a:tint val="75000"/>
                </a:schemeClr>
              </a:solidFill>
            </a:endParaRPr>
          </a:p>
        </p:txBody>
      </p:sp>
      <p:sp>
        <p:nvSpPr>
          <p:cNvPr id="3" name="Content Placeholder 2"/>
          <p:cNvSpPr>
            <a:spLocks noGrp="1"/>
          </p:cNvSpPr>
          <p:nvPr>
            <p:ph sz="quarter" idx="1"/>
          </p:nvPr>
        </p:nvSpPr>
        <p:spPr>
          <a:xfrm>
            <a:off x="457200" y="381000"/>
            <a:ext cx="8229600" cy="6019800"/>
          </a:xfrm>
        </p:spPr>
        <p:txBody>
          <a:bodyPr rtlCol="0">
            <a:normAutofit fontScale="47500" lnSpcReduction="20000"/>
          </a:bodyPr>
          <a:lstStyle/>
          <a:p>
            <a:pPr marL="274320" indent="-274320" eaLnBrk="1" fontAlgn="auto" hangingPunct="1">
              <a:spcBef>
                <a:spcPts val="580"/>
              </a:spcBef>
              <a:spcAft>
                <a:spcPts val="0"/>
              </a:spcAft>
              <a:buFont typeface="Arial" pitchFamily="34" charset="0"/>
              <a:buNone/>
              <a:defRPr/>
            </a:pPr>
            <a:r>
              <a:rPr lang="fi-FI" sz="6400" b="1" dirty="0" smtClean="0"/>
              <a:t>6. Ergonomi dan Analisis Metode Kerja. </a:t>
            </a:r>
            <a:endParaRPr lang="en-US" sz="6400" dirty="0" smtClean="0"/>
          </a:p>
          <a:p>
            <a:pPr marL="274320" indent="-274320" algn="just" eaLnBrk="1" fontAlgn="auto" hangingPunct="1">
              <a:spcBef>
                <a:spcPts val="580"/>
              </a:spcBef>
              <a:spcAft>
                <a:spcPts val="0"/>
              </a:spcAft>
              <a:buFont typeface="Arial" pitchFamily="34" charset="0"/>
              <a:buNone/>
              <a:defRPr/>
            </a:pPr>
            <a:r>
              <a:rPr lang="fi-FI" sz="6400" dirty="0" smtClean="0"/>
              <a:t>	Ergonomi berarti penelitian akan kerja yaitu penelitian terhadap kerja, yang mana pemahaman akan permasalahan ergonomic akan meningkatkan kinerja manusia. Contohnya adalah menentukan tinggi meja tulis yang layak dengan cara mempertimbangkan ukuran individu dan tugas yang akan dikerjakan. </a:t>
            </a:r>
            <a:endParaRPr lang="en-US" sz="6400" dirty="0" smtClean="0"/>
          </a:p>
          <a:p>
            <a:pPr marL="274320" indent="-274320" algn="just" eaLnBrk="1" fontAlgn="auto" hangingPunct="1">
              <a:spcBef>
                <a:spcPts val="580"/>
              </a:spcBef>
              <a:spcAft>
                <a:spcPts val="0"/>
              </a:spcAft>
              <a:buFont typeface="Arial" pitchFamily="34" charset="0"/>
              <a:buNone/>
              <a:defRPr/>
            </a:pPr>
            <a:r>
              <a:rPr lang="fi-FI" sz="6400" dirty="0" smtClean="0"/>
              <a:t>	Analisis Metode kerja adalah mengembangkan prosedur kerja yang aman dan menghasilkan produk bermutu secara efisien. Hal tersebut dapat dilakukan dengan menggunakan: </a:t>
            </a:r>
            <a:endParaRPr lang="en-US" sz="6400" dirty="0" smtClean="0"/>
          </a:p>
          <a:p>
            <a:pPr marL="274320" indent="4763" eaLnBrk="1" fontAlgn="auto" hangingPunct="1">
              <a:spcBef>
                <a:spcPts val="580"/>
              </a:spcBef>
              <a:spcAft>
                <a:spcPts val="0"/>
              </a:spcAft>
              <a:buFont typeface="Arial" pitchFamily="34" charset="0"/>
              <a:buNone/>
              <a:defRPr/>
            </a:pPr>
            <a:r>
              <a:rPr lang="fi-FI" sz="6400" dirty="0" smtClean="0"/>
              <a:t>a. Diagram alir dan diagram proses </a:t>
            </a:r>
            <a:endParaRPr lang="en-US" sz="6400" dirty="0" smtClean="0"/>
          </a:p>
          <a:p>
            <a:pPr marL="274320" indent="4763" eaLnBrk="1" fontAlgn="auto" hangingPunct="1">
              <a:spcBef>
                <a:spcPts val="580"/>
              </a:spcBef>
              <a:spcAft>
                <a:spcPts val="0"/>
              </a:spcAft>
              <a:buFont typeface="Arial" pitchFamily="34" charset="0"/>
              <a:buNone/>
              <a:defRPr/>
            </a:pPr>
            <a:r>
              <a:rPr lang="fi-FI" sz="6400" dirty="0" smtClean="0"/>
              <a:t>b. Diagram aktifitas </a:t>
            </a:r>
            <a:endParaRPr lang="en-US" sz="6400" dirty="0" smtClean="0"/>
          </a:p>
          <a:p>
            <a:pPr marL="274320" indent="4763" eaLnBrk="1" fontAlgn="auto" hangingPunct="1">
              <a:spcBef>
                <a:spcPts val="580"/>
              </a:spcBef>
              <a:spcAft>
                <a:spcPts val="0"/>
              </a:spcAft>
              <a:buFont typeface="Arial" pitchFamily="34" charset="0"/>
              <a:buNone/>
              <a:defRPr/>
            </a:pPr>
            <a:r>
              <a:rPr lang="fi-FI" sz="6400" dirty="0" smtClean="0"/>
              <a:t>c. Diagram gerakan mikro. </a:t>
            </a:r>
            <a:endParaRPr lang="en-US" sz="6400" dirty="0" smtClean="0"/>
          </a:p>
          <a:p>
            <a:pPr marL="274320" indent="-274320" eaLnBrk="1" fontAlgn="auto" hangingPunct="1">
              <a:spcBef>
                <a:spcPts val="580"/>
              </a:spcBef>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116FD5A4-AFB0-422E-B0EF-E0403DEB10F4}" type="slidenum">
              <a:rPr lang="en-US">
                <a:solidFill>
                  <a:schemeClr val="tx1">
                    <a:tint val="75000"/>
                  </a:schemeClr>
                </a:solidFill>
              </a:rPr>
              <a:pPr>
                <a:defRPr/>
              </a:pPr>
              <a:t>16</a:t>
            </a:fld>
            <a:endParaRPr lang="en-US">
              <a:solidFill>
                <a:schemeClr val="tx1">
                  <a:tint val="75000"/>
                </a:schemeClr>
              </a:solidFill>
            </a:endParaRPr>
          </a:p>
        </p:txBody>
      </p:sp>
      <p:sp>
        <p:nvSpPr>
          <p:cNvPr id="3" name="Rectangle 2"/>
          <p:cNvSpPr/>
          <p:nvPr/>
        </p:nvSpPr>
        <p:spPr>
          <a:xfrm>
            <a:off x="533400" y="990600"/>
            <a:ext cx="8382000" cy="4524375"/>
          </a:xfrm>
          <a:prstGeom prst="rect">
            <a:avLst/>
          </a:prstGeom>
        </p:spPr>
        <p:txBody>
          <a:bodyPr>
            <a:spAutoFit/>
          </a:bodyPr>
          <a:lstStyle/>
          <a:p>
            <a:pPr fontAlgn="auto">
              <a:spcAft>
                <a:spcPts val="0"/>
              </a:spcAft>
              <a:buFont typeface="Arial" pitchFamily="34" charset="0"/>
              <a:buNone/>
              <a:defRPr/>
            </a:pPr>
            <a:r>
              <a:rPr lang="fi-FI" sz="2400" b="1" dirty="0"/>
              <a:t>7. Tempat kerja visual </a:t>
            </a:r>
            <a:endParaRPr lang="en-US" sz="2400" dirty="0"/>
          </a:p>
          <a:p>
            <a:pPr algn="just" fontAlgn="auto">
              <a:spcAft>
                <a:spcPts val="0"/>
              </a:spcAft>
              <a:buFont typeface="Arial" pitchFamily="34" charset="0"/>
              <a:buNone/>
              <a:defRPr/>
            </a:pPr>
            <a:r>
              <a:rPr lang="id-ID" sz="2400" dirty="0"/>
              <a:t>T</a:t>
            </a:r>
            <a:r>
              <a:rPr lang="fi-FI" sz="2400" dirty="0"/>
              <a:t>ehnik komunikasi visual untuk mengkomunikasikan informasi secara cepat bagi semua pihak yang berkepentingan. contohnya: </a:t>
            </a:r>
            <a:endParaRPr lang="en-US" sz="2400" dirty="0"/>
          </a:p>
          <a:p>
            <a:pPr marL="504825" indent="-504825" algn="just" fontAlgn="auto">
              <a:spcAft>
                <a:spcPts val="0"/>
              </a:spcAft>
              <a:buFont typeface="Arial" pitchFamily="34" charset="0"/>
              <a:buNone/>
              <a:defRPr/>
            </a:pPr>
            <a:r>
              <a:rPr lang="fi-FI" sz="2400" dirty="0"/>
              <a:t>a. </a:t>
            </a:r>
            <a:r>
              <a:rPr lang="fi-FI" sz="2400" b="1" dirty="0"/>
              <a:t>Kanban</a:t>
            </a:r>
            <a:r>
              <a:rPr lang="fi-FI" sz="2400" dirty="0"/>
              <a:t> merupakan sebuah tipe tanda visual yang mengindikasikan kebutuhan produksi yang lebih banyak. </a:t>
            </a:r>
            <a:endParaRPr lang="en-US" sz="2400" dirty="0"/>
          </a:p>
          <a:p>
            <a:pPr marL="504825" indent="-504825" algn="just" fontAlgn="auto">
              <a:spcAft>
                <a:spcPts val="0"/>
              </a:spcAft>
              <a:buFont typeface="Arial" pitchFamily="34" charset="0"/>
              <a:buNone/>
              <a:defRPr/>
            </a:pPr>
            <a:r>
              <a:rPr lang="fi-FI" sz="2400" dirty="0"/>
              <a:t>b. </a:t>
            </a:r>
            <a:r>
              <a:rPr lang="fi-FI" sz="2400" b="1" dirty="0"/>
              <a:t>Andon</a:t>
            </a:r>
            <a:r>
              <a:rPr lang="fi-FI" sz="2400" dirty="0"/>
              <a:t> adalah sebuah tanda misalnya lampu yang bertujuan memenaggil orang yang memberi  tanda terdapat suatu masalah. </a:t>
            </a:r>
            <a:endParaRPr lang="id-ID" sz="2400" dirty="0"/>
          </a:p>
          <a:p>
            <a:pPr algn="just" fontAlgn="auto">
              <a:spcAft>
                <a:spcPts val="0"/>
              </a:spcAft>
              <a:buFont typeface="Arial" pitchFamily="34" charset="0"/>
              <a:buNone/>
              <a:defRPr/>
            </a:pPr>
            <a:r>
              <a:rPr lang="fi-FI" sz="2400" dirty="0"/>
              <a:t>Konsep ini membutuhkan pengawasan yang lebih sedikit karena karyawan memahami standar, melihat hasilnya dan mengerti apa yang harus dilakukan. </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Title 1"/>
          <p:cNvSpPr>
            <a:spLocks noGrp="1"/>
          </p:cNvSpPr>
          <p:nvPr>
            <p:ph type="title"/>
          </p:nvPr>
        </p:nvSpPr>
        <p:spPr>
          <a:xfrm>
            <a:off x="457200" y="274638"/>
            <a:ext cx="8229600" cy="792162"/>
          </a:xfrm>
        </p:spPr>
        <p:txBody>
          <a:bodyPr/>
          <a:lstStyle/>
          <a:p>
            <a:pPr eaLnBrk="1" hangingPunct="1"/>
            <a:r>
              <a:rPr lang="fi-FI" sz="2400" b="1" smtClean="0">
                <a:latin typeface="Arial" charset="0"/>
                <a:cs typeface="Arial" charset="0"/>
              </a:rPr>
              <a:t>D. STANDAR PEKERJA </a:t>
            </a:r>
            <a:endParaRPr lang="en-US" sz="240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17FC6856-C691-4126-BA08-CF53CA1FDB22}" type="slidenum">
              <a:rPr lang="en-US">
                <a:solidFill>
                  <a:schemeClr val="tx1">
                    <a:tint val="75000"/>
                  </a:schemeClr>
                </a:solidFill>
              </a:rPr>
              <a:pPr>
                <a:defRPr/>
              </a:pPr>
              <a:t>17</a:t>
            </a:fld>
            <a:endParaRPr lang="en-US">
              <a:solidFill>
                <a:schemeClr val="tx1">
                  <a:tint val="75000"/>
                </a:schemeClr>
              </a:solidFill>
            </a:endParaRPr>
          </a:p>
        </p:txBody>
      </p:sp>
      <p:sp>
        <p:nvSpPr>
          <p:cNvPr id="247812" name="Content Placeholder 2"/>
          <p:cNvSpPr>
            <a:spLocks noGrp="1"/>
          </p:cNvSpPr>
          <p:nvPr>
            <p:ph sz="quarter" idx="1"/>
          </p:nvPr>
        </p:nvSpPr>
        <p:spPr>
          <a:xfrm>
            <a:off x="457200" y="990600"/>
            <a:ext cx="8229600" cy="5135563"/>
          </a:xfrm>
        </p:spPr>
        <p:txBody>
          <a:bodyPr/>
          <a:lstStyle/>
          <a:p>
            <a:pPr algn="just" eaLnBrk="1" hangingPunct="1"/>
            <a:r>
              <a:rPr lang="fi-FI" sz="2400" smtClean="0">
                <a:latin typeface="Arial" charset="0"/>
                <a:cs typeface="Arial" charset="0"/>
              </a:rPr>
              <a:t>Standar pekerja merupakan jumlah waktu yang diperlukan untuk melaksanakan sebuah pekerjaan atau sebagian pekerjaan. </a:t>
            </a:r>
          </a:p>
          <a:p>
            <a:pPr algn="just" eaLnBrk="1" hangingPunct="1"/>
            <a:r>
              <a:rPr lang="fi-FI" sz="2400" smtClean="0">
                <a:latin typeface="Arial" charset="0"/>
                <a:cs typeface="Arial" charset="0"/>
              </a:rPr>
              <a:t>Setiap peruasahaan memiliki standar pekerja, walaupun mungkin standar tersebut bervariasi antara yang ditetapkan melalui metode tidak formal dengan yang ditetapkan secara profesional. </a:t>
            </a:r>
          </a:p>
          <a:p>
            <a:pPr algn="just" eaLnBrk="1" hangingPunct="1"/>
            <a:r>
              <a:rPr lang="fi-FI" sz="2400" smtClean="0">
                <a:latin typeface="Arial" charset="0"/>
                <a:cs typeface="Arial" charset="0"/>
              </a:rPr>
              <a:t>Dengan adanya standar tenaga kerja yang akurat, manajemen dapat mengetahui apa kebutuhan tenaga kerjanya, berapa biaya yang harus dikeluarkan, apa saja yang terkandung dalam satu hari kerja normal. </a:t>
            </a:r>
            <a:endParaRPr lang="en-US" sz="2400" smtClean="0">
              <a:latin typeface="Arial" charset="0"/>
              <a:cs typeface="Arial" charset="0"/>
            </a:endParaRPr>
          </a:p>
          <a:p>
            <a:pPr algn="just" eaLnBrk="1" hangingPunct="1">
              <a:buFont typeface="Arial" charset="0"/>
              <a:buNone/>
            </a:pPr>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5A43DC6-17FE-411A-B19D-7A14113AB55D}" type="slidenum">
              <a:rPr lang="en-US">
                <a:solidFill>
                  <a:schemeClr val="tx1">
                    <a:tint val="75000"/>
                  </a:schemeClr>
                </a:solidFill>
              </a:rPr>
              <a:pPr>
                <a:defRPr/>
              </a:pPr>
              <a:t>18</a:t>
            </a:fld>
            <a:endParaRPr lang="en-US">
              <a:solidFill>
                <a:schemeClr val="tx1">
                  <a:tint val="75000"/>
                </a:schemeClr>
              </a:solidFill>
            </a:endParaRPr>
          </a:p>
        </p:txBody>
      </p:sp>
      <p:sp>
        <p:nvSpPr>
          <p:cNvPr id="3" name="Content Placeholder 2"/>
          <p:cNvSpPr>
            <a:spLocks noGrp="1"/>
          </p:cNvSpPr>
          <p:nvPr>
            <p:ph sz="quarter" idx="1"/>
          </p:nvPr>
        </p:nvSpPr>
        <p:spPr>
          <a:xfrm>
            <a:off x="457200" y="609600"/>
            <a:ext cx="8229600" cy="5516563"/>
          </a:xfrm>
        </p:spPr>
        <p:txBody>
          <a:bodyPr rtlCol="0">
            <a:normAutofit fontScale="40000" lnSpcReduction="20000"/>
          </a:bodyPr>
          <a:lstStyle/>
          <a:p>
            <a:pPr marL="274320" indent="-274320" eaLnBrk="1" fontAlgn="auto" hangingPunct="1">
              <a:spcBef>
                <a:spcPts val="580"/>
              </a:spcBef>
              <a:spcAft>
                <a:spcPts val="0"/>
              </a:spcAft>
              <a:buFont typeface="Arial" pitchFamily="34" charset="0"/>
              <a:buNone/>
              <a:defRPr/>
            </a:pPr>
            <a:r>
              <a:rPr lang="fi-FI" sz="5900" b="1" dirty="0" smtClean="0"/>
              <a:t>A. STANDAR PEKERJA DAN PENGUKURAN KERJA </a:t>
            </a:r>
          </a:p>
          <a:p>
            <a:pPr marL="274320" indent="-274320" eaLnBrk="1" fontAlgn="auto" hangingPunct="1">
              <a:spcBef>
                <a:spcPts val="580"/>
              </a:spcBef>
              <a:spcAft>
                <a:spcPts val="0"/>
              </a:spcAft>
              <a:buFont typeface="Arial" pitchFamily="34" charset="0"/>
              <a:buNone/>
              <a:defRPr/>
            </a:pPr>
            <a:r>
              <a:rPr lang="fi-FI" sz="5900" dirty="0" smtClean="0"/>
              <a:t>	Manajemen operasi yang efektif membutuhkan standar yang dapat membantu perusahaan untuk menentukan: </a:t>
            </a:r>
            <a:endParaRPr lang="en-US" sz="5900" dirty="0" smtClean="0"/>
          </a:p>
          <a:p>
            <a:pPr marL="514350" indent="-347663" algn="just" eaLnBrk="1" fontAlgn="auto" hangingPunct="1">
              <a:spcBef>
                <a:spcPts val="580"/>
              </a:spcBef>
              <a:spcAft>
                <a:spcPts val="0"/>
              </a:spcAft>
              <a:buFont typeface="+mj-lt"/>
              <a:buAutoNum type="arabicPeriod"/>
              <a:defRPr/>
            </a:pPr>
            <a:r>
              <a:rPr lang="fi-FI" sz="5900" dirty="0" smtClean="0"/>
              <a:t>Proporsi pekerja dari setiap produk yang dihasilkan (biaya pekerja) </a:t>
            </a:r>
            <a:endParaRPr lang="en-US" sz="5900" dirty="0" smtClean="0"/>
          </a:p>
          <a:p>
            <a:pPr marL="514350" indent="-347663" algn="just" eaLnBrk="1" fontAlgn="auto" hangingPunct="1">
              <a:spcBef>
                <a:spcPts val="580"/>
              </a:spcBef>
              <a:spcAft>
                <a:spcPts val="0"/>
              </a:spcAft>
              <a:buFont typeface="+mj-lt"/>
              <a:buAutoNum type="arabicPeriod"/>
              <a:defRPr/>
            </a:pPr>
            <a:r>
              <a:rPr lang="fi-FI" sz="5900" dirty="0" smtClean="0"/>
              <a:t>Kebutuhan staf yaitu menyangkut berapa banyak pekerja yang dibutuhkan untuk melakukan operasional. </a:t>
            </a:r>
            <a:endParaRPr lang="en-US" sz="5900" dirty="0" smtClean="0"/>
          </a:p>
          <a:p>
            <a:pPr marL="514350" indent="-347663" algn="just" eaLnBrk="1" fontAlgn="auto" hangingPunct="1">
              <a:spcBef>
                <a:spcPts val="580"/>
              </a:spcBef>
              <a:spcAft>
                <a:spcPts val="0"/>
              </a:spcAft>
              <a:buFont typeface="+mj-lt"/>
              <a:buAutoNum type="arabicPeriod"/>
              <a:defRPr/>
            </a:pPr>
            <a:r>
              <a:rPr lang="fi-FI" sz="5900" dirty="0" smtClean="0"/>
              <a:t>Perkiraan biaya dan waktu sebelum operasional dilaksanakan </a:t>
            </a:r>
            <a:endParaRPr lang="id-ID" sz="5900" dirty="0" smtClean="0"/>
          </a:p>
          <a:p>
            <a:pPr marL="514350" indent="-347663" algn="just" eaLnBrk="1" fontAlgn="auto" hangingPunct="1">
              <a:spcBef>
                <a:spcPts val="580"/>
              </a:spcBef>
              <a:spcAft>
                <a:spcPts val="0"/>
              </a:spcAft>
              <a:buFont typeface="+mj-lt"/>
              <a:buAutoNum type="arabicPeriod"/>
              <a:defRPr/>
            </a:pPr>
            <a:r>
              <a:rPr lang="fi-FI" sz="5900" dirty="0" smtClean="0"/>
              <a:t>Jumlah kru dan keseimbangan pekerjaan pada satu lini produksi. </a:t>
            </a:r>
            <a:endParaRPr lang="en-US" sz="5900" dirty="0" smtClean="0"/>
          </a:p>
          <a:p>
            <a:pPr marL="514350" indent="-347663" algn="just" eaLnBrk="1" fontAlgn="auto" hangingPunct="1">
              <a:spcBef>
                <a:spcPts val="580"/>
              </a:spcBef>
              <a:spcAft>
                <a:spcPts val="0"/>
              </a:spcAft>
              <a:buFont typeface="+mj-lt"/>
              <a:buAutoNum type="arabicPeriod"/>
              <a:defRPr/>
            </a:pPr>
            <a:r>
              <a:rPr lang="fi-FI" sz="5900" dirty="0" smtClean="0"/>
              <a:t>Tingkat produksi yang diharapkan </a:t>
            </a:r>
            <a:endParaRPr lang="id-ID" sz="5900" dirty="0" smtClean="0"/>
          </a:p>
          <a:p>
            <a:pPr marL="514350" indent="-347663" algn="just" eaLnBrk="1" fontAlgn="auto" hangingPunct="1">
              <a:spcBef>
                <a:spcPts val="580"/>
              </a:spcBef>
              <a:spcAft>
                <a:spcPts val="0"/>
              </a:spcAft>
              <a:buFont typeface="+mj-lt"/>
              <a:buAutoNum type="arabicPeriod"/>
              <a:defRPr/>
            </a:pPr>
            <a:r>
              <a:rPr lang="fi-FI" sz="5900" dirty="0" smtClean="0"/>
              <a:t>Dasar perencanaan insentif pekerja yang menjadi acuan untuk memberikan insentif yang tepat. </a:t>
            </a:r>
            <a:endParaRPr lang="en-US" sz="5900" dirty="0" smtClean="0"/>
          </a:p>
          <a:p>
            <a:pPr marL="514350" indent="-347663" algn="just" eaLnBrk="1" fontAlgn="auto" hangingPunct="1">
              <a:spcBef>
                <a:spcPts val="580"/>
              </a:spcBef>
              <a:spcAft>
                <a:spcPts val="0"/>
              </a:spcAft>
              <a:buFont typeface="+mj-lt"/>
              <a:buAutoNum type="arabicPeriod"/>
              <a:defRPr/>
            </a:pPr>
            <a:r>
              <a:rPr lang="fi-FI" sz="5900" dirty="0" smtClean="0"/>
              <a:t>Efisiensi karyawan dan pengawasan untuk mengetahui apa yang digunakan dalam penentuan efisiensi. </a:t>
            </a:r>
            <a:endParaRPr lang="en-US" sz="5900" dirty="0" smtClean="0"/>
          </a:p>
          <a:p>
            <a:pPr marL="274320" indent="-274320" eaLnBrk="1" fontAlgn="auto" hangingPunct="1">
              <a:spcBef>
                <a:spcPts val="580"/>
              </a:spcBef>
              <a:spcAft>
                <a:spcPts val="0"/>
              </a:spcAft>
              <a:buFont typeface="Arial" pitchFamily="34" charset="0"/>
              <a:buNone/>
              <a:defRPr/>
            </a:pPr>
            <a:endParaRPr lang="en-US" sz="2500" dirty="0" smtClean="0"/>
          </a:p>
          <a:p>
            <a:pPr marL="274320" indent="-274320" eaLnBrk="1" fontAlgn="auto" hangingPunct="1">
              <a:spcBef>
                <a:spcPts val="580"/>
              </a:spcBef>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88F00F0-00F3-4894-A761-A96B47CB11F6}" type="slidenum">
              <a:rPr lang="en-US">
                <a:solidFill>
                  <a:schemeClr val="tx1">
                    <a:tint val="75000"/>
                  </a:schemeClr>
                </a:solidFill>
              </a:rPr>
              <a:pPr>
                <a:defRPr/>
              </a:pPr>
              <a:t>19</a:t>
            </a:fld>
            <a:endParaRPr lang="en-US">
              <a:solidFill>
                <a:schemeClr val="tx1">
                  <a:tint val="75000"/>
                </a:schemeClr>
              </a:solidFill>
            </a:endParaRPr>
          </a:p>
        </p:txBody>
      </p:sp>
      <p:sp>
        <p:nvSpPr>
          <p:cNvPr id="3" name="Rectangle 2"/>
          <p:cNvSpPr/>
          <p:nvPr/>
        </p:nvSpPr>
        <p:spPr>
          <a:xfrm>
            <a:off x="533400" y="1166813"/>
            <a:ext cx="8229600" cy="4678362"/>
          </a:xfrm>
          <a:prstGeom prst="rect">
            <a:avLst/>
          </a:prstGeom>
        </p:spPr>
        <p:txBody>
          <a:bodyPr>
            <a:spAutoFit/>
          </a:bodyPr>
          <a:lstStyle/>
          <a:p>
            <a:pPr algn="just" fontAlgn="auto">
              <a:spcAft>
                <a:spcPts val="0"/>
              </a:spcAft>
              <a:buFont typeface="Arial" pitchFamily="34" charset="0"/>
              <a:buChar char="•"/>
              <a:defRPr/>
            </a:pPr>
            <a:r>
              <a:rPr lang="fi-FI" sz="2400" dirty="0"/>
              <a:t> Dengan demikian diharapkan manajer operasional dapat menetapkan standar pekerja yang benar yaitu secara tepat dapat menentukan rata-rata waktu yang dibutuhkan seorang karyawan untuk melaksanakan aktifitas tertentu dalam kondisi kerja normal. </a:t>
            </a:r>
          </a:p>
          <a:p>
            <a:pPr marL="288925" indent="-288925" algn="just" fontAlgn="auto">
              <a:spcAft>
                <a:spcPts val="0"/>
              </a:spcAft>
              <a:buFont typeface="Arial" pitchFamily="34" charset="0"/>
              <a:buChar char="•"/>
              <a:defRPr/>
            </a:pPr>
            <a:r>
              <a:rPr lang="fi-FI" sz="2400" dirty="0"/>
              <a:t>Adapun penetapan standar pekerja dapat menggunakan  4 cara yaitu:</a:t>
            </a:r>
          </a:p>
          <a:p>
            <a:pPr marL="288925" indent="-288925" algn="just" fontAlgn="auto">
              <a:spcAft>
                <a:spcPts val="0"/>
              </a:spcAft>
              <a:buFont typeface="Arial" pitchFamily="34" charset="0"/>
              <a:buChar char="•"/>
              <a:defRPr/>
            </a:pPr>
            <a:endParaRPr lang="en-US" sz="1000" dirty="0"/>
          </a:p>
          <a:p>
            <a:pPr indent="173038" fontAlgn="auto">
              <a:spcAft>
                <a:spcPts val="0"/>
              </a:spcAft>
              <a:buFont typeface="Arial" pitchFamily="34" charset="0"/>
              <a:buNone/>
              <a:defRPr/>
            </a:pPr>
            <a:r>
              <a:rPr lang="fi-FI" sz="2400" dirty="0"/>
              <a:t>1. Pengalaman masa lalu (historical experience) </a:t>
            </a:r>
            <a:endParaRPr lang="en-US" sz="2400" dirty="0"/>
          </a:p>
          <a:p>
            <a:pPr indent="173038" fontAlgn="auto">
              <a:spcAft>
                <a:spcPts val="0"/>
              </a:spcAft>
              <a:buFont typeface="Arial" pitchFamily="34" charset="0"/>
              <a:buNone/>
              <a:defRPr/>
            </a:pPr>
            <a:r>
              <a:rPr lang="fi-FI" sz="2400" dirty="0"/>
              <a:t>2. Studi waktu (time study) </a:t>
            </a:r>
            <a:endParaRPr lang="en-US" sz="2400" dirty="0"/>
          </a:p>
          <a:p>
            <a:pPr marL="457200" indent="-284163" fontAlgn="auto">
              <a:spcAft>
                <a:spcPts val="0"/>
              </a:spcAft>
              <a:buFont typeface="Arial" pitchFamily="34" charset="0"/>
              <a:buNone/>
              <a:defRPr/>
            </a:pPr>
            <a:r>
              <a:rPr lang="fi-FI" sz="2400" dirty="0"/>
              <a:t>3. Standar waktu yang telah ditentukan (Predetermited time standards) </a:t>
            </a:r>
            <a:endParaRPr lang="en-US" sz="2400" dirty="0"/>
          </a:p>
          <a:p>
            <a:pPr indent="173038" fontAlgn="auto">
              <a:spcAft>
                <a:spcPts val="0"/>
              </a:spcAft>
              <a:buFont typeface="Arial" pitchFamily="34" charset="0"/>
              <a:buNone/>
              <a:defRPr/>
            </a:pPr>
            <a:r>
              <a:rPr lang="en-US" sz="2400" dirty="0"/>
              <a:t>4. </a:t>
            </a:r>
            <a:r>
              <a:rPr lang="en-US" sz="2400" dirty="0" err="1"/>
              <a:t>Pengambilan</a:t>
            </a:r>
            <a:r>
              <a:rPr lang="en-US" sz="2400" dirty="0"/>
              <a:t> </a:t>
            </a:r>
            <a:r>
              <a:rPr lang="en-US" sz="2400" dirty="0" err="1"/>
              <a:t>sampel</a:t>
            </a:r>
            <a:r>
              <a:rPr lang="en-US" sz="2400" dirty="0"/>
              <a:t> </a:t>
            </a:r>
            <a:r>
              <a:rPr lang="en-US" sz="2400" dirty="0" err="1"/>
              <a:t>kerja</a:t>
            </a:r>
            <a:r>
              <a:rPr lang="en-US" sz="2400" dirty="0"/>
              <a:t> (Work sampling)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5AF0811-0E83-47FF-864F-B58AA1FB88C6}" type="slidenum">
              <a:rPr lang="en-US">
                <a:solidFill>
                  <a:schemeClr val="tx1">
                    <a:tint val="75000"/>
                  </a:schemeClr>
                </a:solidFill>
              </a:rPr>
              <a:pPr>
                <a:defRPr/>
              </a:pPr>
              <a:t>2</a:t>
            </a:fld>
            <a:endParaRPr lang="en-US">
              <a:solidFill>
                <a:schemeClr val="tx1">
                  <a:tint val="75000"/>
                </a:schemeClr>
              </a:solidFill>
            </a:endParaRPr>
          </a:p>
        </p:txBody>
      </p:sp>
      <p:sp>
        <p:nvSpPr>
          <p:cNvPr id="3" name="Content Placeholder 2"/>
          <p:cNvSpPr txBox="1">
            <a:spLocks/>
          </p:cNvSpPr>
          <p:nvPr/>
        </p:nvSpPr>
        <p:spPr>
          <a:xfrm>
            <a:off x="457200" y="1219200"/>
            <a:ext cx="8229600" cy="4906963"/>
          </a:xfrm>
          <a:prstGeom prst="rect">
            <a:avLst/>
          </a:prstGeom>
        </p:spPr>
        <p:txBody>
          <a:bodyPr/>
          <a:lstStyle/>
          <a:p>
            <a:pPr marL="342900" indent="-342900" algn="just">
              <a:spcBef>
                <a:spcPct val="20000"/>
              </a:spcBef>
              <a:buFont typeface="Arial" charset="0"/>
              <a:buChar char="•"/>
              <a:defRPr/>
            </a:pPr>
            <a:r>
              <a:rPr lang="en-US" sz="2600" dirty="0" err="1">
                <a:latin typeface="+mn-lt"/>
              </a:rPr>
              <a:t>Sumber</a:t>
            </a:r>
            <a:r>
              <a:rPr lang="en-US" sz="2600" dirty="0">
                <a:latin typeface="+mn-lt"/>
              </a:rPr>
              <a:t> </a:t>
            </a:r>
            <a:r>
              <a:rPr lang="en-US" sz="2600" dirty="0" err="1">
                <a:latin typeface="+mn-lt"/>
              </a:rPr>
              <a:t>Daya</a:t>
            </a:r>
            <a:r>
              <a:rPr lang="en-US" sz="2600" dirty="0">
                <a:latin typeface="+mn-lt"/>
              </a:rPr>
              <a:t> </a:t>
            </a:r>
            <a:r>
              <a:rPr lang="en-US" sz="2600" dirty="0" err="1">
                <a:latin typeface="+mn-lt"/>
              </a:rPr>
              <a:t>manusia</a:t>
            </a:r>
            <a:r>
              <a:rPr lang="en-US" sz="2600" dirty="0">
                <a:latin typeface="+mn-lt"/>
              </a:rPr>
              <a:t> </a:t>
            </a:r>
            <a:r>
              <a:rPr lang="en-US" sz="2600" dirty="0" err="1">
                <a:latin typeface="+mn-lt"/>
              </a:rPr>
              <a:t>merupakan</a:t>
            </a:r>
            <a:r>
              <a:rPr lang="en-US" sz="2600" dirty="0">
                <a:latin typeface="+mn-lt"/>
              </a:rPr>
              <a:t> </a:t>
            </a:r>
            <a:r>
              <a:rPr lang="en-US" sz="2600" dirty="0" err="1">
                <a:latin typeface="+mn-lt"/>
              </a:rPr>
              <a:t>salah</a:t>
            </a:r>
            <a:r>
              <a:rPr lang="en-US" sz="2600" dirty="0">
                <a:latin typeface="+mn-lt"/>
              </a:rPr>
              <a:t> </a:t>
            </a:r>
            <a:r>
              <a:rPr lang="en-US" sz="2600" dirty="0" err="1">
                <a:latin typeface="+mn-lt"/>
              </a:rPr>
              <a:t>satu</a:t>
            </a:r>
            <a:r>
              <a:rPr lang="en-US" sz="2600" dirty="0">
                <a:latin typeface="+mn-lt"/>
              </a:rPr>
              <a:t> input yang </a:t>
            </a:r>
            <a:r>
              <a:rPr lang="en-US" sz="2600" dirty="0" err="1">
                <a:latin typeface="+mn-lt"/>
              </a:rPr>
              <a:t>terpenting</a:t>
            </a:r>
            <a:r>
              <a:rPr lang="en-US" sz="2600" dirty="0">
                <a:latin typeface="+mn-lt"/>
              </a:rPr>
              <a:t> </a:t>
            </a:r>
            <a:r>
              <a:rPr lang="en-US" sz="2600" dirty="0" err="1">
                <a:latin typeface="+mn-lt"/>
              </a:rPr>
              <a:t>dalam</a:t>
            </a:r>
            <a:r>
              <a:rPr lang="en-US" sz="2600" dirty="0">
                <a:latin typeface="+mn-lt"/>
              </a:rPr>
              <a:t> </a:t>
            </a:r>
            <a:r>
              <a:rPr lang="en-US" sz="2600" dirty="0" err="1">
                <a:latin typeface="+mn-lt"/>
              </a:rPr>
              <a:t>kegiatan</a:t>
            </a:r>
            <a:r>
              <a:rPr lang="en-US" sz="2600" dirty="0">
                <a:latin typeface="+mn-lt"/>
              </a:rPr>
              <a:t> </a:t>
            </a:r>
            <a:r>
              <a:rPr lang="en-US" sz="2600" dirty="0" err="1">
                <a:latin typeface="+mn-lt"/>
              </a:rPr>
              <a:t>operasional</a:t>
            </a:r>
            <a:r>
              <a:rPr lang="en-US" sz="2600" dirty="0">
                <a:latin typeface="+mn-lt"/>
              </a:rPr>
              <a:t> </a:t>
            </a:r>
            <a:r>
              <a:rPr lang="en-US" sz="2600" dirty="0" err="1">
                <a:latin typeface="+mn-lt"/>
              </a:rPr>
              <a:t>dalam</a:t>
            </a:r>
            <a:r>
              <a:rPr lang="en-US" sz="2600" dirty="0">
                <a:latin typeface="+mn-lt"/>
              </a:rPr>
              <a:t> </a:t>
            </a:r>
            <a:r>
              <a:rPr lang="en-US" sz="2600" dirty="0" err="1">
                <a:latin typeface="+mn-lt"/>
              </a:rPr>
              <a:t>suatu</a:t>
            </a:r>
            <a:r>
              <a:rPr lang="en-US" sz="2600" dirty="0">
                <a:latin typeface="+mn-lt"/>
              </a:rPr>
              <a:t> </a:t>
            </a:r>
            <a:r>
              <a:rPr lang="en-US" sz="2600" dirty="0" err="1">
                <a:latin typeface="+mn-lt"/>
              </a:rPr>
              <a:t>organisasi</a:t>
            </a:r>
            <a:r>
              <a:rPr lang="en-US" sz="2600" dirty="0">
                <a:latin typeface="+mn-lt"/>
              </a:rPr>
              <a:t>, </a:t>
            </a:r>
            <a:r>
              <a:rPr lang="en-US" sz="2600" dirty="0" err="1">
                <a:latin typeface="+mn-lt"/>
              </a:rPr>
              <a:t>demikian</a:t>
            </a:r>
            <a:r>
              <a:rPr lang="en-US" sz="2600" dirty="0">
                <a:latin typeface="+mn-lt"/>
              </a:rPr>
              <a:t> pula </a:t>
            </a:r>
            <a:r>
              <a:rPr lang="en-US" sz="2600" dirty="0" err="1">
                <a:latin typeface="+mn-lt"/>
              </a:rPr>
              <a:t>pada</a:t>
            </a:r>
            <a:r>
              <a:rPr lang="en-US" sz="2600" dirty="0">
                <a:latin typeface="+mn-lt"/>
              </a:rPr>
              <a:t> </a:t>
            </a:r>
            <a:r>
              <a:rPr lang="en-US" sz="2600" dirty="0" err="1">
                <a:latin typeface="+mn-lt"/>
              </a:rPr>
              <a:t>organisasi</a:t>
            </a:r>
            <a:r>
              <a:rPr lang="en-US" sz="2600" dirty="0">
                <a:latin typeface="+mn-lt"/>
              </a:rPr>
              <a:t> </a:t>
            </a:r>
            <a:r>
              <a:rPr lang="en-US" sz="2600" dirty="0" err="1">
                <a:latin typeface="+mn-lt"/>
              </a:rPr>
              <a:t>bisnis</a:t>
            </a:r>
            <a:r>
              <a:rPr lang="en-US" sz="2600" dirty="0">
                <a:latin typeface="+mn-lt"/>
              </a:rPr>
              <a:t> </a:t>
            </a:r>
            <a:r>
              <a:rPr lang="en-US" sz="2600" dirty="0" err="1">
                <a:latin typeface="+mn-lt"/>
              </a:rPr>
              <a:t>baik</a:t>
            </a:r>
            <a:r>
              <a:rPr lang="en-US" sz="2600" dirty="0">
                <a:latin typeface="+mn-lt"/>
              </a:rPr>
              <a:t> yang </a:t>
            </a:r>
            <a:r>
              <a:rPr lang="en-US" sz="2600" dirty="0" err="1">
                <a:latin typeface="+mn-lt"/>
              </a:rPr>
              <a:t>bergerak</a:t>
            </a:r>
            <a:r>
              <a:rPr lang="en-US" sz="2600" dirty="0">
                <a:latin typeface="+mn-lt"/>
              </a:rPr>
              <a:t> di </a:t>
            </a:r>
            <a:r>
              <a:rPr lang="en-US" sz="2600" dirty="0" err="1">
                <a:latin typeface="+mn-lt"/>
              </a:rPr>
              <a:t>sektor</a:t>
            </a:r>
            <a:r>
              <a:rPr lang="en-US" sz="2600" dirty="0">
                <a:latin typeface="+mn-lt"/>
              </a:rPr>
              <a:t> yang </a:t>
            </a:r>
            <a:r>
              <a:rPr lang="en-US" sz="2600" dirty="0" err="1">
                <a:latin typeface="+mn-lt"/>
              </a:rPr>
              <a:t>menghasilkan</a:t>
            </a:r>
            <a:r>
              <a:rPr lang="en-US" sz="2600" dirty="0">
                <a:latin typeface="+mn-lt"/>
              </a:rPr>
              <a:t> </a:t>
            </a:r>
            <a:r>
              <a:rPr lang="en-US" sz="2600" dirty="0" err="1">
                <a:latin typeface="+mn-lt"/>
              </a:rPr>
              <a:t>barang</a:t>
            </a:r>
            <a:r>
              <a:rPr lang="en-US" sz="2600" dirty="0">
                <a:latin typeface="+mn-lt"/>
              </a:rPr>
              <a:t> </a:t>
            </a:r>
            <a:r>
              <a:rPr lang="en-US" sz="2600" dirty="0" err="1">
                <a:latin typeface="+mn-lt"/>
              </a:rPr>
              <a:t>maupun</a:t>
            </a:r>
            <a:r>
              <a:rPr lang="en-US" sz="2600" dirty="0">
                <a:latin typeface="+mn-lt"/>
              </a:rPr>
              <a:t> </a:t>
            </a:r>
            <a:r>
              <a:rPr lang="en-US" sz="2600" dirty="0" err="1">
                <a:latin typeface="+mn-lt"/>
              </a:rPr>
              <a:t>jasa</a:t>
            </a:r>
            <a:r>
              <a:rPr lang="en-US" sz="2600" dirty="0">
                <a:latin typeface="+mn-lt"/>
              </a:rPr>
              <a:t>. </a:t>
            </a:r>
          </a:p>
          <a:p>
            <a:pPr marL="342900" indent="-342900" algn="just">
              <a:spcBef>
                <a:spcPct val="20000"/>
              </a:spcBef>
              <a:buFont typeface="Arial" charset="0"/>
              <a:buChar char="•"/>
              <a:defRPr/>
            </a:pPr>
            <a:r>
              <a:rPr lang="en-US" sz="2600" dirty="0" err="1">
                <a:latin typeface="+mn-lt"/>
              </a:rPr>
              <a:t>Terlebih</a:t>
            </a:r>
            <a:r>
              <a:rPr lang="en-US" sz="2600" dirty="0">
                <a:latin typeface="+mn-lt"/>
              </a:rPr>
              <a:t> </a:t>
            </a:r>
            <a:r>
              <a:rPr lang="en-US" sz="2600" dirty="0" err="1">
                <a:latin typeface="+mn-lt"/>
              </a:rPr>
              <a:t>pada</a:t>
            </a:r>
            <a:r>
              <a:rPr lang="en-US" sz="2600" dirty="0">
                <a:latin typeface="+mn-lt"/>
              </a:rPr>
              <a:t> </a:t>
            </a:r>
            <a:r>
              <a:rPr lang="en-US" sz="2600" dirty="0" err="1">
                <a:latin typeface="+mn-lt"/>
              </a:rPr>
              <a:t>sektor</a:t>
            </a:r>
            <a:r>
              <a:rPr lang="en-US" sz="2600" dirty="0">
                <a:latin typeface="+mn-lt"/>
              </a:rPr>
              <a:t> </a:t>
            </a:r>
            <a:r>
              <a:rPr lang="en-US" sz="2600" dirty="0" err="1">
                <a:latin typeface="+mn-lt"/>
              </a:rPr>
              <a:t>jasa</a:t>
            </a:r>
            <a:r>
              <a:rPr lang="en-US" sz="2600" dirty="0">
                <a:latin typeface="+mn-lt"/>
              </a:rPr>
              <a:t> </a:t>
            </a:r>
            <a:r>
              <a:rPr lang="en-US" sz="2600" dirty="0" err="1">
                <a:latin typeface="+mn-lt"/>
              </a:rPr>
              <a:t>dimana</a:t>
            </a:r>
            <a:r>
              <a:rPr lang="en-US" sz="2600" dirty="0">
                <a:latin typeface="+mn-lt"/>
              </a:rPr>
              <a:t> </a:t>
            </a:r>
            <a:r>
              <a:rPr lang="en-US" sz="2600" dirty="0" err="1">
                <a:latin typeface="+mn-lt"/>
              </a:rPr>
              <a:t>kepuasan</a:t>
            </a:r>
            <a:r>
              <a:rPr lang="en-US" sz="2600" dirty="0">
                <a:latin typeface="+mn-lt"/>
              </a:rPr>
              <a:t> </a:t>
            </a:r>
            <a:r>
              <a:rPr lang="en-US" sz="2600" dirty="0" err="1">
                <a:latin typeface="+mn-lt"/>
              </a:rPr>
              <a:t>konsumen</a:t>
            </a:r>
            <a:r>
              <a:rPr lang="en-US" sz="2600" dirty="0">
                <a:latin typeface="+mn-lt"/>
              </a:rPr>
              <a:t> </a:t>
            </a:r>
            <a:r>
              <a:rPr lang="en-US" sz="2600" dirty="0" err="1">
                <a:latin typeface="+mn-lt"/>
              </a:rPr>
              <a:t>ditentukan</a:t>
            </a:r>
            <a:r>
              <a:rPr lang="en-US" sz="2600" dirty="0">
                <a:latin typeface="+mn-lt"/>
              </a:rPr>
              <a:t> </a:t>
            </a:r>
            <a:r>
              <a:rPr lang="en-US" sz="2600" dirty="0" err="1">
                <a:latin typeface="+mn-lt"/>
              </a:rPr>
              <a:t>oleh</a:t>
            </a:r>
            <a:r>
              <a:rPr lang="en-US" sz="2600" dirty="0">
                <a:latin typeface="+mn-lt"/>
              </a:rPr>
              <a:t> </a:t>
            </a:r>
            <a:r>
              <a:rPr lang="en-US" sz="2600" dirty="0" err="1">
                <a:latin typeface="+mn-lt"/>
              </a:rPr>
              <a:t>pelayanan</a:t>
            </a:r>
            <a:r>
              <a:rPr lang="en-US" sz="2600" dirty="0">
                <a:latin typeface="+mn-lt"/>
              </a:rPr>
              <a:t> yang </a:t>
            </a:r>
            <a:r>
              <a:rPr lang="en-US" sz="2600" dirty="0" err="1">
                <a:latin typeface="+mn-lt"/>
              </a:rPr>
              <a:t>diberikan</a:t>
            </a:r>
            <a:r>
              <a:rPr lang="en-US" sz="2600" dirty="0">
                <a:latin typeface="+mn-lt"/>
              </a:rPr>
              <a:t> </a:t>
            </a:r>
            <a:r>
              <a:rPr lang="en-US" sz="2600" dirty="0" err="1">
                <a:latin typeface="+mn-lt"/>
              </a:rPr>
              <a:t>perusahaan</a:t>
            </a:r>
            <a:r>
              <a:rPr lang="en-US" sz="2600" dirty="0">
                <a:latin typeface="+mn-lt"/>
              </a:rPr>
              <a:t> </a:t>
            </a:r>
            <a:r>
              <a:rPr lang="en-US" sz="2600" dirty="0" err="1">
                <a:latin typeface="+mn-lt"/>
              </a:rPr>
              <a:t>melalui</a:t>
            </a:r>
            <a:r>
              <a:rPr lang="en-US" sz="2600" dirty="0">
                <a:latin typeface="+mn-lt"/>
              </a:rPr>
              <a:t> </a:t>
            </a:r>
            <a:r>
              <a:rPr lang="en-US" sz="2600" dirty="0" err="1">
                <a:latin typeface="+mn-lt"/>
              </a:rPr>
              <a:t>tenaga</a:t>
            </a:r>
            <a:r>
              <a:rPr lang="en-US" sz="2600" dirty="0">
                <a:latin typeface="+mn-lt"/>
              </a:rPr>
              <a:t> </a:t>
            </a:r>
            <a:r>
              <a:rPr lang="en-US" sz="2600" dirty="0" err="1">
                <a:latin typeface="+mn-lt"/>
              </a:rPr>
              <a:t>kerja</a:t>
            </a:r>
            <a:r>
              <a:rPr lang="en-US" sz="2600" dirty="0">
                <a:latin typeface="+mn-lt"/>
              </a:rPr>
              <a:t> yang </a:t>
            </a:r>
            <a:r>
              <a:rPr lang="en-US" sz="2600" dirty="0" err="1">
                <a:latin typeface="+mn-lt"/>
              </a:rPr>
              <a:t>menjadi</a:t>
            </a:r>
            <a:r>
              <a:rPr lang="en-US" sz="2600" dirty="0">
                <a:latin typeface="+mn-lt"/>
              </a:rPr>
              <a:t> </a:t>
            </a:r>
            <a:r>
              <a:rPr lang="en-US" sz="2600" dirty="0" err="1">
                <a:latin typeface="+mn-lt"/>
              </a:rPr>
              <a:t>operatornya</a:t>
            </a:r>
            <a:r>
              <a:rPr lang="en-US" sz="2600" dirty="0">
                <a:latin typeface="+mn-lt"/>
              </a:rPr>
              <a:t>. </a:t>
            </a:r>
          </a:p>
          <a:p>
            <a:pPr marL="342900" indent="-342900">
              <a:spcBef>
                <a:spcPct val="20000"/>
              </a:spcBef>
              <a:buFont typeface="Arial" charset="0"/>
              <a:buChar char="•"/>
              <a:defRPr/>
            </a:pPr>
            <a:endParaRPr lang="en-US" sz="3200" dirty="0">
              <a:latin typeface="+mn-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9878DDB-1980-4517-922D-69CCBF717224}" type="slidenum">
              <a:rPr lang="en-US">
                <a:solidFill>
                  <a:schemeClr val="tx1">
                    <a:tint val="75000"/>
                  </a:schemeClr>
                </a:solidFill>
              </a:rPr>
              <a:pPr>
                <a:defRPr/>
              </a:pPr>
              <a:t>20</a:t>
            </a:fld>
            <a:endParaRPr lang="en-US">
              <a:solidFill>
                <a:schemeClr val="tx1">
                  <a:tint val="75000"/>
                </a:schemeClr>
              </a:solidFill>
            </a:endParaRPr>
          </a:p>
        </p:txBody>
      </p:sp>
      <p:sp>
        <p:nvSpPr>
          <p:cNvPr id="250883" name="Content Placeholder 2"/>
          <p:cNvSpPr>
            <a:spLocks noGrp="1"/>
          </p:cNvSpPr>
          <p:nvPr>
            <p:ph sz="quarter" idx="1"/>
          </p:nvPr>
        </p:nvSpPr>
        <p:spPr>
          <a:xfrm>
            <a:off x="457200" y="381000"/>
            <a:ext cx="8229600" cy="5668963"/>
          </a:xfrm>
        </p:spPr>
        <p:txBody>
          <a:bodyPr/>
          <a:lstStyle/>
          <a:p>
            <a:pPr eaLnBrk="1" hangingPunct="1">
              <a:buFont typeface="Arial" charset="0"/>
              <a:buNone/>
            </a:pPr>
            <a:r>
              <a:rPr lang="fi-FI" b="1" smtClean="0"/>
              <a:t>B. PENGALAMAN MASA LALU (WORK SAMPLING) </a:t>
            </a:r>
            <a:endParaRPr lang="en-US" smtClean="0"/>
          </a:p>
          <a:p>
            <a:pPr algn="just" eaLnBrk="1" hangingPunct="1"/>
            <a:r>
              <a:rPr lang="fi-FI" sz="2400" smtClean="0"/>
              <a:t>Standar pekerja dapat diestimasi berdasarkan apa yang telah terjadi di masa lalu yaitu berapa jam kerja yang dibutuhkan untuk melaksanakan suatu pekerjaan. </a:t>
            </a:r>
          </a:p>
          <a:p>
            <a:pPr algn="just" eaLnBrk="1" hangingPunct="1"/>
            <a:r>
              <a:rPr lang="fi-FI" sz="2400" smtClean="0"/>
              <a:t>Kelebihan: relative mudah dan murah didapatkan. Standar seperti ini lazimnya didapatkan datanya dari kartu waktu pekerja atau dari data produksi. </a:t>
            </a:r>
          </a:p>
          <a:p>
            <a:pPr algn="just" eaLnBrk="1" hangingPunct="1"/>
            <a:r>
              <a:rPr lang="fi-FI" sz="2400" smtClean="0"/>
              <a:t>Kelemahan: tidak obyektif dan tidak dapat diketahui keakuratannya apakah kecepatan kerjanya layak atau tidak, dan apakah kejadian yang tidak biasa sudah diperhitungkan atau belum. </a:t>
            </a:r>
          </a:p>
          <a:p>
            <a:pPr algn="just" eaLnBrk="1" hangingPunct="1"/>
            <a:r>
              <a:rPr lang="fi-FI" sz="2400" smtClean="0"/>
              <a:t>Oleh karena itu penggunaan teknik ini tidak dianjurkan . </a:t>
            </a:r>
          </a:p>
          <a:p>
            <a:pPr eaLnBrk="1" hangingPunct="1">
              <a:buFont typeface="Arial" charset="0"/>
              <a:buNone/>
            </a:pPr>
            <a:endParaRPr lang="en-US" smtClean="0"/>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1E620575-94EC-407E-BA8E-7C6FC688BB67}" type="slidenum">
              <a:rPr lang="en-US">
                <a:solidFill>
                  <a:schemeClr val="tx1">
                    <a:tint val="75000"/>
                  </a:schemeClr>
                </a:solidFill>
              </a:rPr>
              <a:pPr>
                <a:defRPr/>
              </a:pPr>
              <a:t>21</a:t>
            </a:fld>
            <a:endParaRPr lang="en-US">
              <a:solidFill>
                <a:schemeClr val="tx1">
                  <a:tint val="75000"/>
                </a:schemeClr>
              </a:solidFill>
            </a:endParaRPr>
          </a:p>
        </p:txBody>
      </p:sp>
      <p:sp>
        <p:nvSpPr>
          <p:cNvPr id="3" name="Rectangle 2"/>
          <p:cNvSpPr/>
          <p:nvPr/>
        </p:nvSpPr>
        <p:spPr>
          <a:xfrm>
            <a:off x="533400" y="1166813"/>
            <a:ext cx="8229600" cy="4154487"/>
          </a:xfrm>
          <a:prstGeom prst="rect">
            <a:avLst/>
          </a:prstGeom>
        </p:spPr>
        <p:txBody>
          <a:bodyPr>
            <a:spAutoFit/>
          </a:bodyPr>
          <a:lstStyle/>
          <a:p>
            <a:pPr fontAlgn="auto">
              <a:spcAft>
                <a:spcPts val="0"/>
              </a:spcAft>
              <a:buFont typeface="Arial" pitchFamily="34" charset="0"/>
              <a:buNone/>
              <a:defRPr/>
            </a:pPr>
            <a:r>
              <a:rPr lang="en-US" sz="2400" b="1" dirty="0"/>
              <a:t>C. STUDI WAKTU (TIME STUDY) </a:t>
            </a:r>
            <a:endParaRPr lang="en-US" sz="2400" dirty="0"/>
          </a:p>
          <a:p>
            <a:pPr algn="just" fontAlgn="auto">
              <a:spcAft>
                <a:spcPts val="0"/>
              </a:spcAft>
              <a:buFont typeface="Arial" pitchFamily="34" charset="0"/>
              <a:buChar char="•"/>
              <a:defRPr/>
            </a:pPr>
            <a:r>
              <a:rPr lang="en-US" sz="2400" dirty="0"/>
              <a:t>  </a:t>
            </a:r>
            <a:r>
              <a:rPr lang="en-US" sz="2400" dirty="0" err="1"/>
              <a:t>Merupakan</a:t>
            </a:r>
            <a:r>
              <a:rPr lang="en-US" sz="2400" dirty="0"/>
              <a:t> </a:t>
            </a:r>
            <a:r>
              <a:rPr lang="en-US" sz="2400" dirty="0" err="1"/>
              <a:t>pencatatan</a:t>
            </a:r>
            <a:r>
              <a:rPr lang="en-US" sz="2400" dirty="0"/>
              <a:t> </a:t>
            </a:r>
            <a:r>
              <a:rPr lang="en-US" sz="2400" dirty="0" err="1"/>
              <a:t>waktu</a:t>
            </a:r>
            <a:r>
              <a:rPr lang="en-US" sz="2400" dirty="0"/>
              <a:t> </a:t>
            </a:r>
            <a:r>
              <a:rPr lang="en-US" sz="2400" dirty="0" err="1"/>
              <a:t>sebuah</a:t>
            </a:r>
            <a:r>
              <a:rPr lang="en-US" sz="2400" dirty="0"/>
              <a:t> sample </a:t>
            </a:r>
            <a:r>
              <a:rPr lang="en-US" sz="2400" dirty="0" err="1"/>
              <a:t>kinerja</a:t>
            </a:r>
            <a:r>
              <a:rPr lang="en-US" sz="2400" dirty="0"/>
              <a:t> </a:t>
            </a:r>
            <a:r>
              <a:rPr lang="en-US" sz="2400" dirty="0" err="1"/>
              <a:t>pekerja</a:t>
            </a:r>
            <a:r>
              <a:rPr lang="en-US" sz="2400" dirty="0"/>
              <a:t> </a:t>
            </a:r>
            <a:r>
              <a:rPr lang="en-US" sz="2400" dirty="0" err="1"/>
              <a:t>dan</a:t>
            </a:r>
            <a:r>
              <a:rPr lang="en-US" sz="2400" dirty="0"/>
              <a:t> </a:t>
            </a:r>
            <a:r>
              <a:rPr lang="en-US" sz="2400" dirty="0" err="1"/>
              <a:t>menggunakannya</a:t>
            </a:r>
            <a:r>
              <a:rPr lang="en-US" sz="2400" dirty="0"/>
              <a:t> </a:t>
            </a:r>
            <a:r>
              <a:rPr lang="en-US" sz="2400" dirty="0" err="1"/>
              <a:t>sebagai</a:t>
            </a:r>
            <a:r>
              <a:rPr lang="en-US" sz="2400" dirty="0"/>
              <a:t> </a:t>
            </a:r>
            <a:r>
              <a:rPr lang="en-US" sz="2400" dirty="0" err="1"/>
              <a:t>dasar</a:t>
            </a:r>
            <a:r>
              <a:rPr lang="en-US" sz="2400" dirty="0"/>
              <a:t> </a:t>
            </a:r>
            <a:r>
              <a:rPr lang="en-US" sz="2400" dirty="0" err="1"/>
              <a:t>untuk</a:t>
            </a:r>
            <a:r>
              <a:rPr lang="en-US" sz="2400" dirty="0"/>
              <a:t> </a:t>
            </a:r>
            <a:r>
              <a:rPr lang="en-US" sz="2400" dirty="0" err="1"/>
              <a:t>menetapkan</a:t>
            </a:r>
            <a:r>
              <a:rPr lang="en-US" sz="2400" dirty="0"/>
              <a:t> </a:t>
            </a:r>
            <a:r>
              <a:rPr lang="en-US" sz="2400" dirty="0" err="1"/>
              <a:t>waktu</a:t>
            </a:r>
            <a:r>
              <a:rPr lang="en-US" sz="2400" dirty="0"/>
              <a:t> </a:t>
            </a:r>
            <a:r>
              <a:rPr lang="en-US" sz="2400" dirty="0" err="1"/>
              <a:t>standar</a:t>
            </a:r>
            <a:r>
              <a:rPr lang="en-US" sz="2400" dirty="0"/>
              <a:t>. </a:t>
            </a:r>
          </a:p>
          <a:p>
            <a:pPr algn="just" fontAlgn="auto">
              <a:spcAft>
                <a:spcPts val="0"/>
              </a:spcAft>
              <a:buFont typeface="Arial" pitchFamily="34" charset="0"/>
              <a:buChar char="•"/>
              <a:defRPr/>
            </a:pPr>
            <a:r>
              <a:rPr lang="en-US" sz="2400" dirty="0"/>
              <a:t>   </a:t>
            </a:r>
            <a:r>
              <a:rPr lang="en-US" sz="2400" dirty="0" err="1"/>
              <a:t>Adapun</a:t>
            </a:r>
            <a:r>
              <a:rPr lang="en-US" sz="2400" dirty="0"/>
              <a:t> </a:t>
            </a:r>
            <a:r>
              <a:rPr lang="en-US" sz="2400" dirty="0" err="1"/>
              <a:t>langkah</a:t>
            </a:r>
            <a:r>
              <a:rPr lang="en-US" sz="2400" dirty="0"/>
              <a:t> yang </a:t>
            </a:r>
            <a:r>
              <a:rPr lang="en-US" sz="2400" dirty="0" err="1"/>
              <a:t>dilakukan</a:t>
            </a:r>
            <a:r>
              <a:rPr lang="en-US" sz="2400" dirty="0"/>
              <a:t> </a:t>
            </a:r>
            <a:r>
              <a:rPr lang="en-US" sz="2400" dirty="0" err="1"/>
              <a:t>adalah</a:t>
            </a:r>
            <a:r>
              <a:rPr lang="en-US" sz="2400" dirty="0"/>
              <a:t> </a:t>
            </a:r>
            <a:r>
              <a:rPr lang="en-US" sz="2400" dirty="0" err="1"/>
              <a:t>sebagai</a:t>
            </a:r>
            <a:r>
              <a:rPr lang="en-US" sz="2400" dirty="0"/>
              <a:t> </a:t>
            </a:r>
            <a:r>
              <a:rPr lang="en-US" sz="2400" dirty="0" err="1"/>
              <a:t>berikut</a:t>
            </a:r>
            <a:r>
              <a:rPr lang="en-US" sz="2400" dirty="0"/>
              <a:t>: </a:t>
            </a:r>
          </a:p>
          <a:p>
            <a:pPr indent="-292100" fontAlgn="auto">
              <a:spcAft>
                <a:spcPts val="0"/>
              </a:spcAft>
              <a:buFont typeface="Arial" pitchFamily="34" charset="0"/>
              <a:buNone/>
              <a:defRPr/>
            </a:pPr>
            <a:r>
              <a:rPr lang="en-US" sz="2400" dirty="0"/>
              <a:t>1. </a:t>
            </a:r>
            <a:r>
              <a:rPr lang="en-US" sz="2400" dirty="0" err="1"/>
              <a:t>Definisikan</a:t>
            </a:r>
            <a:r>
              <a:rPr lang="en-US" sz="2400" dirty="0"/>
              <a:t> </a:t>
            </a:r>
            <a:r>
              <a:rPr lang="en-US" sz="2400" dirty="0" err="1"/>
              <a:t>pekerjaan</a:t>
            </a:r>
            <a:r>
              <a:rPr lang="en-US" sz="2400" dirty="0"/>
              <a:t> yang </a:t>
            </a:r>
            <a:r>
              <a:rPr lang="en-US" sz="2400" dirty="0" err="1"/>
              <a:t>akan</a:t>
            </a:r>
            <a:r>
              <a:rPr lang="en-US" sz="2400" dirty="0"/>
              <a:t> </a:t>
            </a:r>
            <a:r>
              <a:rPr lang="en-US" sz="2400" dirty="0" err="1"/>
              <a:t>diamati</a:t>
            </a:r>
            <a:r>
              <a:rPr lang="en-US" sz="2400" dirty="0"/>
              <a:t>. </a:t>
            </a:r>
          </a:p>
          <a:p>
            <a:pPr indent="-292100" fontAlgn="auto">
              <a:spcAft>
                <a:spcPts val="0"/>
              </a:spcAft>
              <a:buFont typeface="Arial" pitchFamily="34" charset="0"/>
              <a:buNone/>
              <a:defRPr/>
            </a:pPr>
            <a:r>
              <a:rPr lang="en-US" sz="2400" dirty="0"/>
              <a:t>2. </a:t>
            </a:r>
            <a:r>
              <a:rPr lang="en-US" sz="2400" dirty="0" err="1"/>
              <a:t>Bagilah</a:t>
            </a:r>
            <a:r>
              <a:rPr lang="en-US" sz="2400" dirty="0"/>
              <a:t> </a:t>
            </a:r>
            <a:r>
              <a:rPr lang="en-US" sz="2400" dirty="0" err="1"/>
              <a:t>pekerjaan</a:t>
            </a:r>
            <a:r>
              <a:rPr lang="en-US" sz="2400" dirty="0"/>
              <a:t> </a:t>
            </a:r>
            <a:r>
              <a:rPr lang="en-US" sz="2400" dirty="0" err="1"/>
              <a:t>menjadi</a:t>
            </a:r>
            <a:r>
              <a:rPr lang="en-US" sz="2400" dirty="0"/>
              <a:t> </a:t>
            </a:r>
            <a:r>
              <a:rPr lang="en-US" sz="2400" dirty="0" err="1"/>
              <a:t>elemen</a:t>
            </a:r>
            <a:r>
              <a:rPr lang="en-US" sz="2400" dirty="0"/>
              <a:t> yang </a:t>
            </a:r>
            <a:r>
              <a:rPr lang="en-US" sz="2400" dirty="0" err="1"/>
              <a:t>tepat</a:t>
            </a:r>
            <a:r>
              <a:rPr lang="en-US" sz="2400" dirty="0"/>
              <a:t>. </a:t>
            </a:r>
          </a:p>
          <a:p>
            <a:pPr marL="336550" indent="-336550" fontAlgn="auto">
              <a:spcAft>
                <a:spcPts val="0"/>
              </a:spcAft>
              <a:buFont typeface="Arial" pitchFamily="34" charset="0"/>
              <a:buNone/>
              <a:defRPr/>
            </a:pPr>
            <a:r>
              <a:rPr lang="en-US" sz="2400" dirty="0"/>
              <a:t>3. </a:t>
            </a:r>
            <a:r>
              <a:rPr lang="en-US" sz="2400" dirty="0" err="1"/>
              <a:t>Tentukan</a:t>
            </a:r>
            <a:r>
              <a:rPr lang="en-US" sz="2400" dirty="0"/>
              <a:t> </a:t>
            </a:r>
            <a:r>
              <a:rPr lang="en-US" sz="2400" dirty="0" err="1"/>
              <a:t>banyaknya</a:t>
            </a:r>
            <a:r>
              <a:rPr lang="en-US" sz="2400" dirty="0"/>
              <a:t> </a:t>
            </a:r>
            <a:r>
              <a:rPr lang="en-US" sz="2400" dirty="0" err="1"/>
              <a:t>pengamatan</a:t>
            </a:r>
            <a:r>
              <a:rPr lang="en-US" sz="2400" dirty="0"/>
              <a:t> yang </a:t>
            </a:r>
            <a:r>
              <a:rPr lang="en-US" sz="2400" dirty="0" err="1"/>
              <a:t>harus</a:t>
            </a:r>
            <a:r>
              <a:rPr lang="en-US" sz="2400" dirty="0"/>
              <a:t> </a:t>
            </a:r>
            <a:r>
              <a:rPr lang="en-US" sz="2400" dirty="0" err="1"/>
              <a:t>dilakukan</a:t>
            </a:r>
            <a:r>
              <a:rPr lang="en-US" sz="2400" dirty="0"/>
              <a:t> (</a:t>
            </a:r>
            <a:r>
              <a:rPr lang="en-US" sz="2400" dirty="0" err="1"/>
              <a:t>jumlah</a:t>
            </a:r>
            <a:r>
              <a:rPr lang="en-US" sz="2400" dirty="0"/>
              <a:t> </a:t>
            </a:r>
            <a:r>
              <a:rPr lang="en-US" sz="2400" dirty="0" err="1"/>
              <a:t>siklus</a:t>
            </a:r>
            <a:r>
              <a:rPr lang="en-US" sz="2400" dirty="0"/>
              <a:t>   </a:t>
            </a:r>
            <a:r>
              <a:rPr lang="en-US" sz="2400" dirty="0" err="1"/>
              <a:t>atau</a:t>
            </a:r>
            <a:r>
              <a:rPr lang="en-US" sz="2400" dirty="0"/>
              <a:t> sample yang </a:t>
            </a:r>
            <a:r>
              <a:rPr lang="en-US" sz="2400" dirty="0" err="1"/>
              <a:t>dibutuhkan</a:t>
            </a:r>
            <a:r>
              <a:rPr lang="en-US" sz="2400" dirty="0"/>
              <a:t>). </a:t>
            </a:r>
          </a:p>
          <a:p>
            <a:pPr marL="288925" indent="-288925" fontAlgn="auto">
              <a:spcAft>
                <a:spcPts val="0"/>
              </a:spcAft>
              <a:buFont typeface="Arial" pitchFamily="34" charset="0"/>
              <a:buNone/>
              <a:defRPr/>
            </a:pPr>
            <a:r>
              <a:rPr lang="en-US" sz="2400" dirty="0"/>
              <a:t>4. </a:t>
            </a:r>
            <a:r>
              <a:rPr lang="en-US" sz="2400" dirty="0" err="1"/>
              <a:t>Hitung</a:t>
            </a:r>
            <a:r>
              <a:rPr lang="en-US" sz="2400" dirty="0"/>
              <a:t> </a:t>
            </a:r>
            <a:r>
              <a:rPr lang="en-US" sz="2400" dirty="0" err="1"/>
              <a:t>waktu</a:t>
            </a:r>
            <a:r>
              <a:rPr lang="en-US" sz="2400" dirty="0"/>
              <a:t> </a:t>
            </a:r>
            <a:r>
              <a:rPr lang="en-US" sz="2400" dirty="0" err="1"/>
              <a:t>dan</a:t>
            </a:r>
            <a:r>
              <a:rPr lang="en-US" sz="2400" dirty="0"/>
              <a:t> </a:t>
            </a:r>
            <a:r>
              <a:rPr lang="en-US" sz="2400" dirty="0" err="1"/>
              <a:t>catat</a:t>
            </a:r>
            <a:r>
              <a:rPr lang="en-US" sz="2400" dirty="0"/>
              <a:t> </a:t>
            </a:r>
            <a:r>
              <a:rPr lang="en-US" sz="2400" dirty="0" err="1"/>
              <a:t>waktu</a:t>
            </a:r>
            <a:r>
              <a:rPr lang="en-US" sz="2400" dirty="0"/>
              <a:t> </a:t>
            </a:r>
            <a:r>
              <a:rPr lang="en-US" sz="2400" dirty="0" err="1"/>
              <a:t>elemen</a:t>
            </a:r>
            <a:r>
              <a:rPr lang="en-US" sz="2400" dirty="0"/>
              <a:t> </a:t>
            </a:r>
            <a:r>
              <a:rPr lang="en-US" sz="2400" dirty="0" err="1"/>
              <a:t>serta</a:t>
            </a:r>
            <a:r>
              <a:rPr lang="en-US" sz="2400" dirty="0"/>
              <a:t> </a:t>
            </a:r>
            <a:r>
              <a:rPr lang="en-US" sz="2400" dirty="0" err="1"/>
              <a:t>tingkat</a:t>
            </a:r>
            <a:r>
              <a:rPr lang="en-US" sz="2400" dirty="0"/>
              <a:t> </a:t>
            </a:r>
            <a:r>
              <a:rPr lang="en-US" sz="2400" dirty="0" err="1"/>
              <a:t>kinerja</a:t>
            </a:r>
            <a:r>
              <a:rPr lang="en-US" sz="2400" dirty="0"/>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Title 1"/>
          <p:cNvSpPr>
            <a:spLocks noGrp="1"/>
          </p:cNvSpPr>
          <p:nvPr>
            <p:ph type="title"/>
          </p:nvPr>
        </p:nvSpPr>
        <p:spPr>
          <a:xfrm>
            <a:off x="457200" y="274638"/>
            <a:ext cx="8229600" cy="792162"/>
          </a:xfrm>
        </p:spPr>
        <p:txBody>
          <a:bodyPr/>
          <a:lstStyle/>
          <a:p>
            <a:pPr eaLnBrk="1" hangingPunct="1"/>
            <a:r>
              <a:rPr lang="en-US" sz="2800" b="1" smtClean="0"/>
              <a:t>D. STANDAR WAKTU YANG TELAH DITENTUKAN</a:t>
            </a:r>
            <a:r>
              <a:rPr lang="en-US" sz="2800" smtClean="0"/>
              <a:t/>
            </a:r>
            <a:br>
              <a:rPr lang="en-US" sz="2800" smtClean="0"/>
            </a:br>
            <a:r>
              <a:rPr lang="en-US" sz="2800" b="1" smtClean="0"/>
              <a:t>(PREDETERMINED TIME STUDY) </a:t>
            </a:r>
            <a:endParaRPr lang="en-US" sz="2800" smtClean="0"/>
          </a:p>
        </p:txBody>
      </p:sp>
      <p:sp>
        <p:nvSpPr>
          <p:cNvPr id="4" name="Slide Number Placeholder 3"/>
          <p:cNvSpPr>
            <a:spLocks noGrp="1"/>
          </p:cNvSpPr>
          <p:nvPr>
            <p:ph type="sldNum" sz="quarter" idx="12"/>
          </p:nvPr>
        </p:nvSpPr>
        <p:spPr/>
        <p:txBody>
          <a:bodyPr/>
          <a:lstStyle/>
          <a:p>
            <a:pPr>
              <a:defRPr/>
            </a:pPr>
            <a:fld id="{BCC92C2C-FBFC-4593-BC17-CD32FA990334}" type="slidenum">
              <a:rPr lang="en-US">
                <a:solidFill>
                  <a:schemeClr val="tx1">
                    <a:tint val="75000"/>
                  </a:schemeClr>
                </a:solidFill>
              </a:rPr>
              <a:pPr>
                <a:defRPr/>
              </a:pPr>
              <a:t>22</a:t>
            </a:fld>
            <a:endParaRPr lang="en-US">
              <a:solidFill>
                <a:schemeClr val="tx1">
                  <a:tint val="75000"/>
                </a:schemeClr>
              </a:solidFill>
            </a:endParaRPr>
          </a:p>
        </p:txBody>
      </p:sp>
      <p:sp>
        <p:nvSpPr>
          <p:cNvPr id="252932" name="Content Placeholder 2"/>
          <p:cNvSpPr>
            <a:spLocks noGrp="1"/>
          </p:cNvSpPr>
          <p:nvPr>
            <p:ph sz="quarter" idx="1"/>
          </p:nvPr>
        </p:nvSpPr>
        <p:spPr>
          <a:xfrm>
            <a:off x="457200" y="1600200"/>
            <a:ext cx="8229600" cy="5059363"/>
          </a:xfrm>
        </p:spPr>
        <p:txBody>
          <a:bodyPr/>
          <a:lstStyle/>
          <a:p>
            <a:pPr marL="273050" indent="-273050" algn="just" eaLnBrk="1" hangingPunct="1">
              <a:spcBef>
                <a:spcPts val="575"/>
              </a:spcBef>
            </a:pPr>
            <a:r>
              <a:rPr lang="en-US" sz="2500" smtClean="0"/>
              <a:t>Merupakan suatu pembagian pekerjaan manual menjadi elemen dasar kecil yang waktunya telah ditetapkan dan dapat diterima secara luas. Caranya dengan menjumlahkan fakor waktu bagi setiap elemen dasar dari pekerjaan. Cara ini membutuhkan biaya yang besar. Metode yang paling umum adalah metode pengukuran waktu (MTM = Methods Time Measurement). </a:t>
            </a:r>
          </a:p>
          <a:p>
            <a:pPr marL="273050" indent="-273050" algn="just" eaLnBrk="1" hangingPunct="1">
              <a:spcBef>
                <a:spcPts val="575"/>
              </a:spcBef>
            </a:pPr>
            <a:r>
              <a:rPr lang="en-US" sz="2500" smtClean="0"/>
              <a:t>Standar waktu yang telah ditetapkan merupakan perkembangan dari gerakan dasar yang disebut sebagai </a:t>
            </a:r>
            <a:r>
              <a:rPr lang="en-US" sz="2500" b="1" i="1" smtClean="0"/>
              <a:t>Therblig</a:t>
            </a:r>
            <a:r>
              <a:rPr lang="en-US" sz="2500" i="1" smtClean="0"/>
              <a:t> </a:t>
            </a:r>
            <a:r>
              <a:rPr lang="en-US" sz="2500" smtClean="0"/>
              <a:t>yang ditemukan oleh </a:t>
            </a:r>
            <a:r>
              <a:rPr lang="en-US" sz="2500" i="1" smtClean="0"/>
              <a:t>Frank Gilbreth</a:t>
            </a:r>
            <a:r>
              <a:rPr lang="en-US" sz="2500" smtClean="0"/>
              <a:t>, yang mencakup aktifitas seperti memilih, mengambil, mengarahkan, merakit, menjangkau, memegang, beristirahat, meneliti.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lstStyle/>
          <a:p>
            <a:pPr marL="274320" indent="-274320" algn="just" eaLnBrk="1" fontAlgn="auto" hangingPunct="1">
              <a:spcBef>
                <a:spcPts val="580"/>
              </a:spcBef>
              <a:spcAft>
                <a:spcPts val="0"/>
              </a:spcAft>
              <a:buFont typeface="Arial" pitchFamily="34" charset="0"/>
              <a:buChar char="•"/>
              <a:defRPr/>
            </a:pPr>
            <a:r>
              <a:rPr lang="en-US" sz="2400" dirty="0" err="1">
                <a:solidFill>
                  <a:prstClr val="black"/>
                </a:solidFill>
              </a:rPr>
              <a:t>Standar</a:t>
            </a:r>
            <a:r>
              <a:rPr lang="en-US" sz="2400" dirty="0">
                <a:solidFill>
                  <a:prstClr val="black"/>
                </a:solidFill>
              </a:rPr>
              <a:t> </a:t>
            </a:r>
            <a:r>
              <a:rPr lang="en-US" sz="2400" dirty="0" err="1">
                <a:solidFill>
                  <a:prstClr val="black"/>
                </a:solidFill>
              </a:rPr>
              <a:t>waktu</a:t>
            </a:r>
            <a:r>
              <a:rPr lang="en-US" sz="2400" dirty="0">
                <a:solidFill>
                  <a:prstClr val="black"/>
                </a:solidFill>
              </a:rPr>
              <a:t> yang </a:t>
            </a:r>
            <a:r>
              <a:rPr lang="en-US" sz="2400" dirty="0" err="1">
                <a:solidFill>
                  <a:prstClr val="black"/>
                </a:solidFill>
              </a:rPr>
              <a:t>telah</a:t>
            </a:r>
            <a:r>
              <a:rPr lang="en-US" sz="2400" dirty="0">
                <a:solidFill>
                  <a:prstClr val="black"/>
                </a:solidFill>
              </a:rPr>
              <a:t> </a:t>
            </a:r>
            <a:r>
              <a:rPr lang="en-US" sz="2400" dirty="0" err="1">
                <a:solidFill>
                  <a:prstClr val="black"/>
                </a:solidFill>
              </a:rPr>
              <a:t>ditetapkan</a:t>
            </a:r>
            <a:r>
              <a:rPr lang="en-US" sz="2400" dirty="0">
                <a:solidFill>
                  <a:prstClr val="black"/>
                </a:solidFill>
              </a:rPr>
              <a:t> </a:t>
            </a:r>
            <a:r>
              <a:rPr lang="en-US" sz="2400" dirty="0" err="1">
                <a:solidFill>
                  <a:prstClr val="black"/>
                </a:solidFill>
              </a:rPr>
              <a:t>memiliki</a:t>
            </a:r>
            <a:r>
              <a:rPr lang="en-US" sz="2400" dirty="0">
                <a:solidFill>
                  <a:prstClr val="black"/>
                </a:solidFill>
              </a:rPr>
              <a:t> </a:t>
            </a:r>
            <a:r>
              <a:rPr lang="en-US" sz="2400" dirty="0" err="1">
                <a:solidFill>
                  <a:prstClr val="black"/>
                </a:solidFill>
              </a:rPr>
              <a:t>beberapa</a:t>
            </a:r>
            <a:r>
              <a:rPr lang="en-US" sz="2400" dirty="0">
                <a:solidFill>
                  <a:prstClr val="black"/>
                </a:solidFill>
              </a:rPr>
              <a:t> </a:t>
            </a:r>
            <a:r>
              <a:rPr lang="en-US" sz="2400" dirty="0" err="1">
                <a:solidFill>
                  <a:prstClr val="black"/>
                </a:solidFill>
              </a:rPr>
              <a:t>kelebihan</a:t>
            </a:r>
            <a:r>
              <a:rPr lang="en-US" sz="2400" dirty="0">
                <a:solidFill>
                  <a:prstClr val="black"/>
                </a:solidFill>
              </a:rPr>
              <a:t> </a:t>
            </a:r>
            <a:r>
              <a:rPr lang="en-US" sz="2400" dirty="0" err="1">
                <a:solidFill>
                  <a:prstClr val="black"/>
                </a:solidFill>
              </a:rPr>
              <a:t>dibandingkan</a:t>
            </a:r>
            <a:r>
              <a:rPr lang="en-US" sz="2400" dirty="0">
                <a:solidFill>
                  <a:prstClr val="black"/>
                </a:solidFill>
              </a:rPr>
              <a:t> </a:t>
            </a:r>
            <a:r>
              <a:rPr lang="en-US" sz="2400" dirty="0" err="1">
                <a:solidFill>
                  <a:prstClr val="black"/>
                </a:solidFill>
              </a:rPr>
              <a:t>dengan</a:t>
            </a:r>
            <a:r>
              <a:rPr lang="en-US" sz="2400" dirty="0">
                <a:solidFill>
                  <a:prstClr val="black"/>
                </a:solidFill>
              </a:rPr>
              <a:t> </a:t>
            </a:r>
            <a:r>
              <a:rPr lang="en-US" sz="2400" dirty="0" err="1">
                <a:solidFill>
                  <a:prstClr val="black"/>
                </a:solidFill>
              </a:rPr>
              <a:t>studi</a:t>
            </a:r>
            <a:r>
              <a:rPr lang="en-US" sz="2400" dirty="0">
                <a:solidFill>
                  <a:prstClr val="black"/>
                </a:solidFill>
              </a:rPr>
              <a:t> </a:t>
            </a:r>
            <a:r>
              <a:rPr lang="en-US" sz="2400" dirty="0" err="1">
                <a:solidFill>
                  <a:prstClr val="black"/>
                </a:solidFill>
              </a:rPr>
              <a:t>waktu</a:t>
            </a:r>
            <a:r>
              <a:rPr lang="en-US" sz="2400" dirty="0">
                <a:solidFill>
                  <a:prstClr val="black"/>
                </a:solidFill>
              </a:rPr>
              <a:t> </a:t>
            </a:r>
            <a:r>
              <a:rPr lang="en-US" sz="2400" dirty="0" err="1">
                <a:solidFill>
                  <a:prstClr val="black"/>
                </a:solidFill>
              </a:rPr>
              <a:t>yaitu</a:t>
            </a:r>
            <a:r>
              <a:rPr lang="en-US" sz="2400" dirty="0">
                <a:solidFill>
                  <a:prstClr val="black"/>
                </a:solidFill>
              </a:rPr>
              <a:t>: </a:t>
            </a:r>
          </a:p>
          <a:p>
            <a:pPr marL="274320" indent="-274320" algn="just" eaLnBrk="1" fontAlgn="auto" hangingPunct="1">
              <a:spcBef>
                <a:spcPts val="580"/>
              </a:spcBef>
              <a:spcAft>
                <a:spcPts val="0"/>
              </a:spcAft>
              <a:buFont typeface="Arial" charset="0"/>
              <a:buNone/>
              <a:defRPr/>
            </a:pPr>
            <a:r>
              <a:rPr lang="en-US" sz="2400" dirty="0">
                <a:solidFill>
                  <a:prstClr val="black"/>
                </a:solidFill>
              </a:rPr>
              <a:t>1. </a:t>
            </a:r>
            <a:r>
              <a:rPr lang="en-US" sz="2400" dirty="0" err="1">
                <a:solidFill>
                  <a:prstClr val="black"/>
                </a:solidFill>
              </a:rPr>
              <a:t>Standar</a:t>
            </a:r>
            <a:r>
              <a:rPr lang="en-US" sz="2400" dirty="0">
                <a:solidFill>
                  <a:prstClr val="black"/>
                </a:solidFill>
              </a:rPr>
              <a:t> </a:t>
            </a:r>
            <a:r>
              <a:rPr lang="en-US" sz="2400" dirty="0" err="1">
                <a:solidFill>
                  <a:prstClr val="black"/>
                </a:solidFill>
              </a:rPr>
              <a:t>waktu</a:t>
            </a:r>
            <a:r>
              <a:rPr lang="en-US" sz="2400" dirty="0">
                <a:solidFill>
                  <a:prstClr val="black"/>
                </a:solidFill>
              </a:rPr>
              <a:t> </a:t>
            </a:r>
            <a:r>
              <a:rPr lang="en-US" sz="2400" dirty="0" err="1">
                <a:solidFill>
                  <a:prstClr val="black"/>
                </a:solidFill>
              </a:rPr>
              <a:t>dapat</a:t>
            </a:r>
            <a:r>
              <a:rPr lang="en-US" sz="2400" dirty="0">
                <a:solidFill>
                  <a:prstClr val="black"/>
                </a:solidFill>
              </a:rPr>
              <a:t> </a:t>
            </a:r>
            <a:r>
              <a:rPr lang="en-US" sz="2400" dirty="0" err="1">
                <a:solidFill>
                  <a:prstClr val="black"/>
                </a:solidFill>
              </a:rPr>
              <a:t>dibuat</a:t>
            </a:r>
            <a:r>
              <a:rPr lang="en-US" sz="2400" dirty="0">
                <a:solidFill>
                  <a:prstClr val="black"/>
                </a:solidFill>
              </a:rPr>
              <a:t> di </a:t>
            </a:r>
            <a:r>
              <a:rPr lang="en-US" sz="2400" dirty="0" err="1">
                <a:solidFill>
                  <a:prstClr val="black"/>
                </a:solidFill>
              </a:rPr>
              <a:t>laboratorium</a:t>
            </a:r>
            <a:r>
              <a:rPr lang="en-US" sz="2400" dirty="0">
                <a:solidFill>
                  <a:prstClr val="black"/>
                </a:solidFill>
              </a:rPr>
              <a:t> </a:t>
            </a:r>
            <a:r>
              <a:rPr lang="en-US" sz="2400" dirty="0" err="1">
                <a:solidFill>
                  <a:prstClr val="black"/>
                </a:solidFill>
              </a:rPr>
              <a:t>sehingga</a:t>
            </a:r>
            <a:r>
              <a:rPr lang="en-US" sz="2400" dirty="0">
                <a:solidFill>
                  <a:prstClr val="black"/>
                </a:solidFill>
              </a:rPr>
              <a:t> </a:t>
            </a:r>
            <a:r>
              <a:rPr lang="en-US" sz="2400" dirty="0" err="1">
                <a:solidFill>
                  <a:prstClr val="black"/>
                </a:solidFill>
              </a:rPr>
              <a:t>prosedur</a:t>
            </a:r>
            <a:r>
              <a:rPr lang="en-US" sz="2400" dirty="0">
                <a:solidFill>
                  <a:prstClr val="black"/>
                </a:solidFill>
              </a:rPr>
              <a:t> </a:t>
            </a:r>
            <a:r>
              <a:rPr lang="en-US" sz="2400" dirty="0" err="1">
                <a:solidFill>
                  <a:prstClr val="black"/>
                </a:solidFill>
              </a:rPr>
              <a:t>ini</a:t>
            </a:r>
            <a:r>
              <a:rPr lang="en-US" sz="2400" dirty="0">
                <a:solidFill>
                  <a:prstClr val="black"/>
                </a:solidFill>
              </a:rPr>
              <a:t> </a:t>
            </a:r>
            <a:r>
              <a:rPr lang="en-US" sz="2400" dirty="0" err="1">
                <a:solidFill>
                  <a:prstClr val="black"/>
                </a:solidFill>
              </a:rPr>
              <a:t>tidak</a:t>
            </a:r>
            <a:r>
              <a:rPr lang="en-US" sz="2400" dirty="0">
                <a:solidFill>
                  <a:prstClr val="black"/>
                </a:solidFill>
              </a:rPr>
              <a:t> </a:t>
            </a:r>
            <a:r>
              <a:rPr lang="en-US" sz="2400" dirty="0" err="1">
                <a:solidFill>
                  <a:prstClr val="black"/>
                </a:solidFill>
              </a:rPr>
              <a:t>mengganggu</a:t>
            </a:r>
            <a:r>
              <a:rPr lang="en-US" sz="2400" dirty="0">
                <a:solidFill>
                  <a:prstClr val="black"/>
                </a:solidFill>
              </a:rPr>
              <a:t> </a:t>
            </a:r>
            <a:r>
              <a:rPr lang="en-US" sz="2400" dirty="0" err="1">
                <a:solidFill>
                  <a:prstClr val="black"/>
                </a:solidFill>
              </a:rPr>
              <a:t>aktifitas</a:t>
            </a:r>
            <a:r>
              <a:rPr lang="en-US" sz="2400" dirty="0">
                <a:solidFill>
                  <a:prstClr val="black"/>
                </a:solidFill>
              </a:rPr>
              <a:t> </a:t>
            </a:r>
            <a:r>
              <a:rPr lang="en-US" sz="2400" dirty="0" err="1">
                <a:solidFill>
                  <a:prstClr val="black"/>
                </a:solidFill>
              </a:rPr>
              <a:t>sesungguhnya</a:t>
            </a:r>
            <a:r>
              <a:rPr lang="en-US" sz="2400" dirty="0">
                <a:solidFill>
                  <a:prstClr val="black"/>
                </a:solidFill>
              </a:rPr>
              <a:t>. </a:t>
            </a:r>
          </a:p>
          <a:p>
            <a:pPr marL="274320" indent="-274320" algn="just" eaLnBrk="1" fontAlgn="auto" hangingPunct="1">
              <a:spcBef>
                <a:spcPts val="580"/>
              </a:spcBef>
              <a:spcAft>
                <a:spcPts val="0"/>
              </a:spcAft>
              <a:buFont typeface="Arial" charset="0"/>
              <a:buNone/>
              <a:defRPr/>
            </a:pPr>
            <a:r>
              <a:rPr lang="en-US" sz="2400" dirty="0">
                <a:solidFill>
                  <a:prstClr val="black"/>
                </a:solidFill>
              </a:rPr>
              <a:t>2. </a:t>
            </a:r>
            <a:r>
              <a:rPr lang="en-US" sz="2400" dirty="0" err="1">
                <a:solidFill>
                  <a:prstClr val="black"/>
                </a:solidFill>
              </a:rPr>
              <a:t>Karena</a:t>
            </a:r>
            <a:r>
              <a:rPr lang="en-US" sz="2400" dirty="0">
                <a:solidFill>
                  <a:prstClr val="black"/>
                </a:solidFill>
              </a:rPr>
              <a:t> </a:t>
            </a:r>
            <a:r>
              <a:rPr lang="en-US" sz="2400" dirty="0" err="1">
                <a:solidFill>
                  <a:prstClr val="black"/>
                </a:solidFill>
              </a:rPr>
              <a:t>standar</a:t>
            </a:r>
            <a:r>
              <a:rPr lang="en-US" sz="2400" dirty="0">
                <a:solidFill>
                  <a:prstClr val="black"/>
                </a:solidFill>
              </a:rPr>
              <a:t> </a:t>
            </a:r>
            <a:r>
              <a:rPr lang="en-US" sz="2400" dirty="0" err="1">
                <a:solidFill>
                  <a:prstClr val="black"/>
                </a:solidFill>
              </a:rPr>
              <a:t>dapat</a:t>
            </a:r>
            <a:r>
              <a:rPr lang="en-US" sz="2400" dirty="0">
                <a:solidFill>
                  <a:prstClr val="black"/>
                </a:solidFill>
              </a:rPr>
              <a:t> </a:t>
            </a:r>
            <a:r>
              <a:rPr lang="en-US" sz="2400" dirty="0" err="1">
                <a:solidFill>
                  <a:prstClr val="black"/>
                </a:solidFill>
              </a:rPr>
              <a:t>ditentukan</a:t>
            </a:r>
            <a:r>
              <a:rPr lang="en-US" sz="2400" dirty="0">
                <a:solidFill>
                  <a:prstClr val="black"/>
                </a:solidFill>
              </a:rPr>
              <a:t> </a:t>
            </a:r>
            <a:r>
              <a:rPr lang="en-US" sz="2400" dirty="0" err="1">
                <a:solidFill>
                  <a:prstClr val="black"/>
                </a:solidFill>
              </a:rPr>
              <a:t>sebelum</a:t>
            </a:r>
            <a:r>
              <a:rPr lang="en-US" sz="2400" dirty="0">
                <a:solidFill>
                  <a:prstClr val="black"/>
                </a:solidFill>
              </a:rPr>
              <a:t> </a:t>
            </a:r>
            <a:r>
              <a:rPr lang="en-US" sz="2400" dirty="0" err="1">
                <a:solidFill>
                  <a:prstClr val="black"/>
                </a:solidFill>
              </a:rPr>
              <a:t>pekerjaan</a:t>
            </a:r>
            <a:r>
              <a:rPr lang="en-US" sz="2400" dirty="0">
                <a:solidFill>
                  <a:prstClr val="black"/>
                </a:solidFill>
              </a:rPr>
              <a:t> </a:t>
            </a:r>
            <a:r>
              <a:rPr lang="en-US" sz="2400" dirty="0" err="1">
                <a:solidFill>
                  <a:prstClr val="black"/>
                </a:solidFill>
              </a:rPr>
              <a:t>benar-benar</a:t>
            </a:r>
            <a:r>
              <a:rPr lang="en-US" sz="2400" dirty="0">
                <a:solidFill>
                  <a:prstClr val="black"/>
                </a:solidFill>
              </a:rPr>
              <a:t> </a:t>
            </a:r>
            <a:r>
              <a:rPr lang="en-US" sz="2400" dirty="0" err="1">
                <a:solidFill>
                  <a:prstClr val="black"/>
                </a:solidFill>
              </a:rPr>
              <a:t>dilakukanmaka</a:t>
            </a:r>
            <a:r>
              <a:rPr lang="en-US" sz="2400" dirty="0">
                <a:solidFill>
                  <a:prstClr val="black"/>
                </a:solidFill>
              </a:rPr>
              <a:t> </a:t>
            </a:r>
            <a:r>
              <a:rPr lang="en-US" sz="2400" dirty="0" err="1">
                <a:solidFill>
                  <a:prstClr val="black"/>
                </a:solidFill>
              </a:rPr>
              <a:t>dapat</a:t>
            </a:r>
            <a:r>
              <a:rPr lang="en-US" sz="2400" dirty="0">
                <a:solidFill>
                  <a:prstClr val="black"/>
                </a:solidFill>
              </a:rPr>
              <a:t> </a:t>
            </a:r>
            <a:r>
              <a:rPr lang="en-US" sz="2400" dirty="0" err="1">
                <a:solidFill>
                  <a:prstClr val="black"/>
                </a:solidFill>
              </a:rPr>
              <a:t>digunakan</a:t>
            </a:r>
            <a:r>
              <a:rPr lang="en-US" sz="2400" dirty="0">
                <a:solidFill>
                  <a:prstClr val="black"/>
                </a:solidFill>
              </a:rPr>
              <a:t> </a:t>
            </a:r>
            <a:r>
              <a:rPr lang="en-US" sz="2400" dirty="0" err="1">
                <a:solidFill>
                  <a:prstClr val="black"/>
                </a:solidFill>
              </a:rPr>
              <a:t>untuk</a:t>
            </a:r>
            <a:r>
              <a:rPr lang="en-US" sz="2400" dirty="0">
                <a:solidFill>
                  <a:prstClr val="black"/>
                </a:solidFill>
              </a:rPr>
              <a:t> </a:t>
            </a:r>
            <a:r>
              <a:rPr lang="en-US" sz="2400" dirty="0" err="1">
                <a:solidFill>
                  <a:prstClr val="black"/>
                </a:solidFill>
              </a:rPr>
              <a:t>membuat</a:t>
            </a:r>
            <a:r>
              <a:rPr lang="en-US" sz="2400" dirty="0">
                <a:solidFill>
                  <a:prstClr val="black"/>
                </a:solidFill>
              </a:rPr>
              <a:t> </a:t>
            </a:r>
            <a:r>
              <a:rPr lang="en-US" sz="2400" dirty="0" err="1">
                <a:solidFill>
                  <a:prstClr val="black"/>
                </a:solidFill>
              </a:rPr>
              <a:t>rencana</a:t>
            </a:r>
            <a:r>
              <a:rPr lang="en-US" sz="2400" dirty="0">
                <a:solidFill>
                  <a:prstClr val="black"/>
                </a:solidFill>
              </a:rPr>
              <a:t>. </a:t>
            </a:r>
          </a:p>
          <a:p>
            <a:pPr marL="274320" indent="-274320" algn="just" eaLnBrk="1" fontAlgn="auto" hangingPunct="1">
              <a:spcBef>
                <a:spcPts val="580"/>
              </a:spcBef>
              <a:spcAft>
                <a:spcPts val="0"/>
              </a:spcAft>
              <a:buFont typeface="Arial" charset="0"/>
              <a:buNone/>
              <a:defRPr/>
            </a:pPr>
            <a:r>
              <a:rPr lang="en-US" sz="2400" dirty="0">
                <a:solidFill>
                  <a:prstClr val="black"/>
                </a:solidFill>
              </a:rPr>
              <a:t>3. </a:t>
            </a:r>
            <a:r>
              <a:rPr lang="en-US" sz="2400" dirty="0" err="1">
                <a:solidFill>
                  <a:prstClr val="black"/>
                </a:solidFill>
              </a:rPr>
              <a:t>Tidak</a:t>
            </a:r>
            <a:r>
              <a:rPr lang="en-US" sz="2400" dirty="0">
                <a:solidFill>
                  <a:prstClr val="black"/>
                </a:solidFill>
              </a:rPr>
              <a:t> </a:t>
            </a:r>
            <a:r>
              <a:rPr lang="en-US" sz="2400" dirty="0" err="1">
                <a:solidFill>
                  <a:prstClr val="black"/>
                </a:solidFill>
              </a:rPr>
              <a:t>ada</a:t>
            </a:r>
            <a:r>
              <a:rPr lang="en-US" sz="2400" dirty="0">
                <a:solidFill>
                  <a:prstClr val="black"/>
                </a:solidFill>
              </a:rPr>
              <a:t> </a:t>
            </a:r>
            <a:r>
              <a:rPr lang="en-US" sz="2400" dirty="0" err="1">
                <a:solidFill>
                  <a:prstClr val="black"/>
                </a:solidFill>
              </a:rPr>
              <a:t>pemeringkatan</a:t>
            </a:r>
            <a:r>
              <a:rPr lang="en-US" sz="2400" dirty="0">
                <a:solidFill>
                  <a:prstClr val="black"/>
                </a:solidFill>
              </a:rPr>
              <a:t> </a:t>
            </a:r>
            <a:r>
              <a:rPr lang="en-US" sz="2400" dirty="0" err="1">
                <a:solidFill>
                  <a:prstClr val="black"/>
                </a:solidFill>
              </a:rPr>
              <a:t>kinerja</a:t>
            </a:r>
            <a:r>
              <a:rPr lang="en-US" sz="2400" dirty="0">
                <a:solidFill>
                  <a:prstClr val="black"/>
                </a:solidFill>
              </a:rPr>
              <a:t> yang </a:t>
            </a:r>
            <a:r>
              <a:rPr lang="en-US" sz="2400" dirty="0" err="1">
                <a:solidFill>
                  <a:prstClr val="black"/>
                </a:solidFill>
              </a:rPr>
              <a:t>dibutuhkan</a:t>
            </a:r>
            <a:r>
              <a:rPr lang="en-US" sz="2400" dirty="0">
                <a:solidFill>
                  <a:prstClr val="black"/>
                </a:solidFill>
              </a:rPr>
              <a:t>. </a:t>
            </a:r>
          </a:p>
          <a:p>
            <a:pPr marL="274320" indent="-274320" algn="just" eaLnBrk="1" fontAlgn="auto" hangingPunct="1">
              <a:spcBef>
                <a:spcPts val="580"/>
              </a:spcBef>
              <a:spcAft>
                <a:spcPts val="0"/>
              </a:spcAft>
              <a:buFont typeface="Arial" charset="0"/>
              <a:buNone/>
              <a:defRPr/>
            </a:pPr>
            <a:r>
              <a:rPr lang="en-US" sz="2400" dirty="0">
                <a:solidFill>
                  <a:prstClr val="black"/>
                </a:solidFill>
              </a:rPr>
              <a:t>4. </a:t>
            </a:r>
            <a:r>
              <a:rPr lang="en-US" sz="2400" dirty="0" err="1">
                <a:solidFill>
                  <a:prstClr val="black"/>
                </a:solidFill>
              </a:rPr>
              <a:t>Serikat</a:t>
            </a:r>
            <a:r>
              <a:rPr lang="en-US" sz="2400" dirty="0">
                <a:solidFill>
                  <a:prstClr val="black"/>
                </a:solidFill>
              </a:rPr>
              <a:t> </a:t>
            </a:r>
            <a:r>
              <a:rPr lang="en-US" sz="2400" dirty="0" err="1">
                <a:solidFill>
                  <a:prstClr val="black"/>
                </a:solidFill>
              </a:rPr>
              <a:t>pekerja</a:t>
            </a:r>
            <a:r>
              <a:rPr lang="en-US" sz="2400" dirty="0">
                <a:solidFill>
                  <a:prstClr val="black"/>
                </a:solidFill>
              </a:rPr>
              <a:t> </a:t>
            </a:r>
            <a:r>
              <a:rPr lang="en-US" sz="2400" dirty="0" err="1">
                <a:solidFill>
                  <a:prstClr val="black"/>
                </a:solidFill>
              </a:rPr>
              <a:t>cenderung</a:t>
            </a:r>
            <a:r>
              <a:rPr lang="en-US" sz="2400" dirty="0">
                <a:solidFill>
                  <a:prstClr val="black"/>
                </a:solidFill>
              </a:rPr>
              <a:t> </a:t>
            </a:r>
            <a:r>
              <a:rPr lang="en-US" sz="2400" dirty="0" err="1">
                <a:solidFill>
                  <a:prstClr val="black"/>
                </a:solidFill>
              </a:rPr>
              <a:t>menerima</a:t>
            </a:r>
            <a:r>
              <a:rPr lang="en-US" sz="2400" dirty="0">
                <a:solidFill>
                  <a:prstClr val="black"/>
                </a:solidFill>
              </a:rPr>
              <a:t> </a:t>
            </a:r>
            <a:r>
              <a:rPr lang="en-US" sz="2400" dirty="0" err="1">
                <a:solidFill>
                  <a:prstClr val="black"/>
                </a:solidFill>
              </a:rPr>
              <a:t>metode</a:t>
            </a:r>
            <a:r>
              <a:rPr lang="en-US" sz="2400" dirty="0">
                <a:solidFill>
                  <a:prstClr val="black"/>
                </a:solidFill>
              </a:rPr>
              <a:t> </a:t>
            </a:r>
            <a:r>
              <a:rPr lang="en-US" sz="2400" dirty="0" err="1">
                <a:solidFill>
                  <a:prstClr val="black"/>
                </a:solidFill>
              </a:rPr>
              <a:t>ini</a:t>
            </a:r>
            <a:r>
              <a:rPr lang="en-US" sz="2400" dirty="0">
                <a:solidFill>
                  <a:prstClr val="black"/>
                </a:solidFill>
              </a:rPr>
              <a:t> </a:t>
            </a:r>
            <a:r>
              <a:rPr lang="en-US" sz="2400" dirty="0" err="1">
                <a:solidFill>
                  <a:prstClr val="black"/>
                </a:solidFill>
              </a:rPr>
              <a:t>sebagai</a:t>
            </a:r>
            <a:r>
              <a:rPr lang="en-US" sz="2400" dirty="0">
                <a:solidFill>
                  <a:prstClr val="black"/>
                </a:solidFill>
              </a:rPr>
              <a:t> </a:t>
            </a:r>
            <a:r>
              <a:rPr lang="en-US" sz="2400" dirty="0" err="1">
                <a:solidFill>
                  <a:prstClr val="black"/>
                </a:solidFill>
              </a:rPr>
              <a:t>cara</a:t>
            </a:r>
            <a:r>
              <a:rPr lang="en-US" sz="2400" dirty="0">
                <a:solidFill>
                  <a:prstClr val="black"/>
                </a:solidFill>
              </a:rPr>
              <a:t> yang </a:t>
            </a:r>
            <a:r>
              <a:rPr lang="en-US" sz="2400" dirty="0" err="1">
                <a:solidFill>
                  <a:prstClr val="black"/>
                </a:solidFill>
              </a:rPr>
              <a:t>wajar</a:t>
            </a:r>
            <a:r>
              <a:rPr lang="en-US" sz="2400" dirty="0">
                <a:solidFill>
                  <a:prstClr val="black"/>
                </a:solidFill>
              </a:rPr>
              <a:t> </a:t>
            </a:r>
            <a:r>
              <a:rPr lang="en-US" sz="2400" dirty="0" err="1">
                <a:solidFill>
                  <a:prstClr val="black"/>
                </a:solidFill>
              </a:rPr>
              <a:t>untuk</a:t>
            </a:r>
            <a:r>
              <a:rPr lang="en-US" sz="2400" dirty="0">
                <a:solidFill>
                  <a:prstClr val="black"/>
                </a:solidFill>
              </a:rPr>
              <a:t> </a:t>
            </a:r>
            <a:r>
              <a:rPr lang="en-US" sz="2400" dirty="0" err="1">
                <a:solidFill>
                  <a:prstClr val="black"/>
                </a:solidFill>
              </a:rPr>
              <a:t>menetapkan</a:t>
            </a:r>
            <a:r>
              <a:rPr lang="en-US" sz="2400" dirty="0">
                <a:solidFill>
                  <a:prstClr val="black"/>
                </a:solidFill>
              </a:rPr>
              <a:t> </a:t>
            </a:r>
            <a:r>
              <a:rPr lang="en-US" sz="2400" dirty="0" err="1">
                <a:solidFill>
                  <a:prstClr val="black"/>
                </a:solidFill>
              </a:rPr>
              <a:t>standar</a:t>
            </a:r>
            <a:r>
              <a:rPr lang="en-US" sz="2400" dirty="0">
                <a:solidFill>
                  <a:prstClr val="black"/>
                </a:solidFill>
              </a:rPr>
              <a:t>. </a:t>
            </a:r>
          </a:p>
          <a:p>
            <a:pPr marL="274320" indent="-274320" algn="just" eaLnBrk="1" fontAlgn="auto" hangingPunct="1">
              <a:spcBef>
                <a:spcPts val="580"/>
              </a:spcBef>
              <a:spcAft>
                <a:spcPts val="0"/>
              </a:spcAft>
              <a:buFont typeface="Arial" charset="0"/>
              <a:buNone/>
              <a:defRPr/>
            </a:pPr>
            <a:r>
              <a:rPr lang="en-US" sz="2400" dirty="0">
                <a:solidFill>
                  <a:prstClr val="black"/>
                </a:solidFill>
              </a:rPr>
              <a:t>5. </a:t>
            </a:r>
            <a:r>
              <a:rPr lang="en-US" sz="2400" dirty="0" err="1">
                <a:solidFill>
                  <a:prstClr val="black"/>
                </a:solidFill>
              </a:rPr>
              <a:t>Standar</a:t>
            </a:r>
            <a:r>
              <a:rPr lang="en-US" sz="2400" dirty="0">
                <a:solidFill>
                  <a:prstClr val="black"/>
                </a:solidFill>
              </a:rPr>
              <a:t> </a:t>
            </a:r>
            <a:r>
              <a:rPr lang="en-US" sz="2400" dirty="0" err="1">
                <a:solidFill>
                  <a:prstClr val="black"/>
                </a:solidFill>
              </a:rPr>
              <a:t>waktu</a:t>
            </a:r>
            <a:r>
              <a:rPr lang="en-US" sz="2400" dirty="0">
                <a:solidFill>
                  <a:prstClr val="black"/>
                </a:solidFill>
              </a:rPr>
              <a:t> yang </a:t>
            </a:r>
            <a:r>
              <a:rPr lang="en-US" sz="2400" dirty="0" err="1">
                <a:solidFill>
                  <a:prstClr val="black"/>
                </a:solidFill>
              </a:rPr>
              <a:t>telah</a:t>
            </a:r>
            <a:r>
              <a:rPr lang="en-US" sz="2400" dirty="0">
                <a:solidFill>
                  <a:prstClr val="black"/>
                </a:solidFill>
              </a:rPr>
              <a:t> </a:t>
            </a:r>
            <a:r>
              <a:rPr lang="en-US" sz="2400" dirty="0" err="1">
                <a:solidFill>
                  <a:prstClr val="black"/>
                </a:solidFill>
              </a:rPr>
              <a:t>ditentukan</a:t>
            </a:r>
            <a:r>
              <a:rPr lang="en-US" sz="2400" dirty="0">
                <a:solidFill>
                  <a:prstClr val="black"/>
                </a:solidFill>
              </a:rPr>
              <a:t> </a:t>
            </a:r>
            <a:r>
              <a:rPr lang="en-US" sz="2400" dirty="0" err="1">
                <a:solidFill>
                  <a:prstClr val="black"/>
                </a:solidFill>
              </a:rPr>
              <a:t>biasanya</a:t>
            </a:r>
            <a:r>
              <a:rPr lang="en-US" sz="2400" dirty="0">
                <a:solidFill>
                  <a:prstClr val="black"/>
                </a:solidFill>
              </a:rPr>
              <a:t> </a:t>
            </a:r>
            <a:r>
              <a:rPr lang="en-US" sz="2400" dirty="0" err="1">
                <a:solidFill>
                  <a:prstClr val="black"/>
                </a:solidFill>
              </a:rPr>
              <a:t>efektif</a:t>
            </a:r>
            <a:r>
              <a:rPr lang="en-US" sz="2400" dirty="0">
                <a:solidFill>
                  <a:prstClr val="black"/>
                </a:solidFill>
              </a:rPr>
              <a:t> </a:t>
            </a:r>
            <a:r>
              <a:rPr lang="en-US" sz="2400" dirty="0" err="1">
                <a:solidFill>
                  <a:prstClr val="black"/>
                </a:solidFill>
              </a:rPr>
              <a:t>pada</a:t>
            </a:r>
            <a:r>
              <a:rPr lang="en-US" sz="2400" dirty="0">
                <a:solidFill>
                  <a:prstClr val="black"/>
                </a:solidFill>
              </a:rPr>
              <a:t> </a:t>
            </a:r>
            <a:r>
              <a:rPr lang="en-US" sz="2400" dirty="0" err="1">
                <a:solidFill>
                  <a:prstClr val="black"/>
                </a:solidFill>
              </a:rPr>
              <a:t>perusahaan</a:t>
            </a:r>
            <a:r>
              <a:rPr lang="en-US" sz="2400" dirty="0">
                <a:solidFill>
                  <a:prstClr val="black"/>
                </a:solidFill>
              </a:rPr>
              <a:t> yang </a:t>
            </a:r>
            <a:r>
              <a:rPr lang="en-US" sz="2400" dirty="0" err="1">
                <a:solidFill>
                  <a:prstClr val="black"/>
                </a:solidFill>
              </a:rPr>
              <a:t>melakukan</a:t>
            </a:r>
            <a:r>
              <a:rPr lang="en-US" sz="2400" dirty="0">
                <a:solidFill>
                  <a:prstClr val="black"/>
                </a:solidFill>
              </a:rPr>
              <a:t> </a:t>
            </a:r>
            <a:r>
              <a:rPr lang="en-US" sz="2400" dirty="0" err="1">
                <a:solidFill>
                  <a:prstClr val="black"/>
                </a:solidFill>
              </a:rPr>
              <a:t>sejumlah</a:t>
            </a:r>
            <a:r>
              <a:rPr lang="en-US" sz="2400" dirty="0">
                <a:solidFill>
                  <a:prstClr val="black"/>
                </a:solidFill>
              </a:rPr>
              <a:t> </a:t>
            </a:r>
            <a:r>
              <a:rPr lang="en-US" sz="2400" dirty="0" err="1">
                <a:solidFill>
                  <a:prstClr val="black"/>
                </a:solidFill>
              </a:rPr>
              <a:t>besar</a:t>
            </a:r>
            <a:r>
              <a:rPr lang="en-US" sz="2400" dirty="0">
                <a:solidFill>
                  <a:prstClr val="black"/>
                </a:solidFill>
              </a:rPr>
              <a:t> </a:t>
            </a:r>
            <a:r>
              <a:rPr lang="en-US" sz="2400" dirty="0" err="1">
                <a:solidFill>
                  <a:prstClr val="black"/>
                </a:solidFill>
              </a:rPr>
              <a:t>penelitian</a:t>
            </a:r>
            <a:r>
              <a:rPr lang="en-US" sz="2400" dirty="0">
                <a:solidFill>
                  <a:prstClr val="black"/>
                </a:solidFill>
              </a:rPr>
              <a:t> </a:t>
            </a:r>
            <a:r>
              <a:rPr lang="en-US" sz="2400" dirty="0" err="1">
                <a:solidFill>
                  <a:prstClr val="black"/>
                </a:solidFill>
              </a:rPr>
              <a:t>pada</a:t>
            </a:r>
            <a:r>
              <a:rPr lang="en-US" sz="2400" dirty="0">
                <a:solidFill>
                  <a:prstClr val="black"/>
                </a:solidFill>
              </a:rPr>
              <a:t> </a:t>
            </a:r>
            <a:r>
              <a:rPr lang="en-US" sz="2400" dirty="0" err="1">
                <a:solidFill>
                  <a:prstClr val="black"/>
                </a:solidFill>
              </a:rPr>
              <a:t>tugas</a:t>
            </a:r>
            <a:r>
              <a:rPr lang="en-US" sz="2400" dirty="0">
                <a:solidFill>
                  <a:prstClr val="black"/>
                </a:solidFill>
              </a:rPr>
              <a:t> yang </a:t>
            </a:r>
            <a:r>
              <a:rPr lang="en-US" sz="2400" dirty="0" err="1">
                <a:solidFill>
                  <a:prstClr val="black"/>
                </a:solidFill>
              </a:rPr>
              <a:t>sama</a:t>
            </a:r>
            <a:r>
              <a:rPr lang="en-US" sz="2400" dirty="0">
                <a:solidFill>
                  <a:prstClr val="black"/>
                </a:solidFill>
              </a:rPr>
              <a:t>. </a:t>
            </a:r>
          </a:p>
          <a:p>
            <a:pPr marL="274320" indent="-274320" eaLnBrk="1" fontAlgn="auto" hangingPunct="1">
              <a:spcBef>
                <a:spcPts val="580"/>
              </a:spcBef>
              <a:spcAft>
                <a:spcPts val="0"/>
              </a:spcAft>
              <a:buFont typeface="Arial" pitchFamily="34" charset="0"/>
              <a:buChar char="•"/>
              <a:defRPr/>
            </a:pPr>
            <a:endParaRPr lang="en-US" sz="800" dirty="0">
              <a:solidFill>
                <a:prstClr val="black"/>
              </a:solidFill>
            </a:endParaRPr>
          </a:p>
          <a:p>
            <a:pPr>
              <a:defRPr/>
            </a:pPr>
            <a:endParaRPr lang="id-ID" dirty="0"/>
          </a:p>
        </p:txBody>
      </p:sp>
      <p:sp>
        <p:nvSpPr>
          <p:cNvPr id="4" name="Slide Number Placeholder 3"/>
          <p:cNvSpPr>
            <a:spLocks noGrp="1"/>
          </p:cNvSpPr>
          <p:nvPr>
            <p:ph type="sldNum" sz="quarter" idx="12"/>
          </p:nvPr>
        </p:nvSpPr>
        <p:spPr/>
        <p:txBody>
          <a:bodyPr/>
          <a:lstStyle/>
          <a:p>
            <a:pPr>
              <a:defRPr/>
            </a:pPr>
            <a:fld id="{CFF4905B-69F5-4EC1-9D56-135AF76C571B}" type="slidenum">
              <a:rPr lang="en-US" smtClean="0"/>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Title 1"/>
          <p:cNvSpPr>
            <a:spLocks noGrp="1"/>
          </p:cNvSpPr>
          <p:nvPr>
            <p:ph type="title"/>
          </p:nvPr>
        </p:nvSpPr>
        <p:spPr>
          <a:xfrm>
            <a:off x="533400" y="457200"/>
            <a:ext cx="8229600" cy="487363"/>
          </a:xfrm>
        </p:spPr>
        <p:txBody>
          <a:bodyPr/>
          <a:lstStyle/>
          <a:p>
            <a:pPr eaLnBrk="1" hangingPunct="1"/>
            <a:r>
              <a:rPr lang="en-US" sz="2800" b="1" smtClean="0"/>
              <a:t>E. PENGAMBILAN SAMPEL KERJA </a:t>
            </a:r>
            <a:endParaRPr lang="en-US" sz="2800" smtClean="0"/>
          </a:p>
        </p:txBody>
      </p:sp>
      <p:sp>
        <p:nvSpPr>
          <p:cNvPr id="4" name="Slide Number Placeholder 3"/>
          <p:cNvSpPr>
            <a:spLocks noGrp="1"/>
          </p:cNvSpPr>
          <p:nvPr>
            <p:ph type="sldNum" sz="quarter" idx="12"/>
          </p:nvPr>
        </p:nvSpPr>
        <p:spPr/>
        <p:txBody>
          <a:bodyPr/>
          <a:lstStyle/>
          <a:p>
            <a:pPr>
              <a:defRPr/>
            </a:pPr>
            <a:fld id="{AE9E6C6F-BCEA-4B9B-832D-F4DE3690589A}" type="slidenum">
              <a:rPr lang="en-US">
                <a:solidFill>
                  <a:schemeClr val="tx1">
                    <a:tint val="75000"/>
                  </a:schemeClr>
                </a:solidFill>
              </a:rPr>
              <a:pPr>
                <a:defRPr/>
              </a:pPr>
              <a:t>24</a:t>
            </a:fld>
            <a:endParaRPr lang="en-US">
              <a:solidFill>
                <a:schemeClr val="tx1">
                  <a:tint val="75000"/>
                </a:schemeClr>
              </a:solidFill>
            </a:endParaRPr>
          </a:p>
        </p:txBody>
      </p:sp>
      <p:sp>
        <p:nvSpPr>
          <p:cNvPr id="254980" name="Content Placeholder 2"/>
          <p:cNvSpPr>
            <a:spLocks noGrp="1"/>
          </p:cNvSpPr>
          <p:nvPr>
            <p:ph sz="quarter" idx="1"/>
          </p:nvPr>
        </p:nvSpPr>
        <p:spPr>
          <a:xfrm>
            <a:off x="228600" y="1079500"/>
            <a:ext cx="8686800" cy="5791200"/>
          </a:xfrm>
        </p:spPr>
        <p:txBody>
          <a:bodyPr/>
          <a:lstStyle/>
          <a:p>
            <a:pPr algn="just" eaLnBrk="1" hangingPunct="1"/>
            <a:r>
              <a:rPr lang="en-US" sz="2400" smtClean="0">
                <a:latin typeface="Arial" charset="0"/>
                <a:cs typeface="Arial" charset="0"/>
              </a:rPr>
              <a:t>Pengambilan sample kerja memperkirakan persentase waktu yang dihabiskan oleh seorang pekerja pada beragam pekerjaan. Metode ini membutuhkan pengamatan secara acak untuk mencatat aktifitas yang dilakukan pekerja. </a:t>
            </a:r>
          </a:p>
          <a:p>
            <a:pPr algn="just" eaLnBrk="1" hangingPunct="1"/>
            <a:r>
              <a:rPr lang="en-US" sz="2400" smtClean="0">
                <a:latin typeface="Arial" charset="0"/>
                <a:cs typeface="Arial" charset="0"/>
              </a:rPr>
              <a:t>Hasilnya terutama digunakan untuk menentukan bagaimana karyawan mengalokasikan waktu mereka diantara aktifitas yang beragam. </a:t>
            </a:r>
            <a:endParaRPr lang="id-ID" sz="2400" smtClean="0">
              <a:latin typeface="Arial" charset="0"/>
              <a:cs typeface="Arial" charset="0"/>
            </a:endParaRPr>
          </a:p>
          <a:p>
            <a:pPr algn="just" eaLnBrk="1" hangingPunct="1"/>
            <a:r>
              <a:rPr lang="en-US" sz="2400" smtClean="0">
                <a:latin typeface="Arial" charset="0"/>
                <a:cs typeface="Arial" charset="0"/>
              </a:rPr>
              <a:t>Hal ini akan mendorong adanya perubahan karyawan, penugasan ulang, perkiraan biaya aktifitas dan kelonggaran keterlambatan bagi standar pekerja. </a:t>
            </a:r>
          </a:p>
          <a:p>
            <a:pPr eaLnBrk="1" hangingPunct="1"/>
            <a:r>
              <a:rPr lang="en-US" sz="2400" smtClean="0">
                <a:latin typeface="Arial" charset="0"/>
                <a:cs typeface="Arial" charset="0"/>
              </a:rPr>
              <a:t>Apabila pengambilan sample ini untuk menetapkan kelonggaran keteralambatan, maka sering disebut penelitian rasio  keterlambatan (</a:t>
            </a:r>
            <a:r>
              <a:rPr lang="en-US" sz="2400" i="1" smtClean="0">
                <a:latin typeface="Arial" charset="0"/>
                <a:cs typeface="Arial" charset="0"/>
              </a:rPr>
              <a:t>ratio delay study</a:t>
            </a:r>
            <a:r>
              <a:rPr lang="en-US" sz="2400" smtClean="0">
                <a:latin typeface="Arial" charset="0"/>
                <a:cs typeface="Arial" charset="0"/>
              </a:rPr>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6D946E1E-3F91-466E-ABA2-20AE940D7915}" type="slidenum">
              <a:rPr lang="en-US">
                <a:solidFill>
                  <a:schemeClr val="tx1">
                    <a:tint val="75000"/>
                  </a:schemeClr>
                </a:solidFill>
              </a:rPr>
              <a:pPr>
                <a:defRPr/>
              </a:pPr>
              <a:t>25</a:t>
            </a:fld>
            <a:endParaRPr lang="en-US">
              <a:solidFill>
                <a:schemeClr val="tx1">
                  <a:tint val="75000"/>
                </a:schemeClr>
              </a:solidFill>
            </a:endParaRPr>
          </a:p>
        </p:txBody>
      </p:sp>
      <p:sp>
        <p:nvSpPr>
          <p:cNvPr id="3" name="Rectangle 2"/>
          <p:cNvSpPr/>
          <p:nvPr/>
        </p:nvSpPr>
        <p:spPr>
          <a:xfrm>
            <a:off x="457200" y="1166813"/>
            <a:ext cx="8382000" cy="4154487"/>
          </a:xfrm>
          <a:prstGeom prst="rect">
            <a:avLst/>
          </a:prstGeom>
        </p:spPr>
        <p:txBody>
          <a:bodyPr>
            <a:spAutoFit/>
          </a:bodyPr>
          <a:lstStyle/>
          <a:p>
            <a:pPr fontAlgn="auto">
              <a:spcAft>
                <a:spcPts val="0"/>
              </a:spcAft>
              <a:buFont typeface="Arial" pitchFamily="34" charset="0"/>
              <a:buChar char="•"/>
              <a:defRPr/>
            </a:pPr>
            <a:r>
              <a:rPr lang="it-IT" sz="2400" dirty="0">
                <a:latin typeface="Arial" pitchFamily="34" charset="0"/>
                <a:cs typeface="Arial" pitchFamily="34" charset="0"/>
              </a:rPr>
              <a:t> Prosedur dalam metode </a:t>
            </a:r>
            <a:r>
              <a:rPr lang="en-US" sz="2400" i="1" dirty="0">
                <a:latin typeface="Arial" pitchFamily="34" charset="0"/>
                <a:cs typeface="Arial" pitchFamily="34" charset="0"/>
              </a:rPr>
              <a:t>ratio delay study </a:t>
            </a:r>
            <a:r>
              <a:rPr lang="it-IT" sz="2400" dirty="0">
                <a:latin typeface="Arial" pitchFamily="34" charset="0"/>
                <a:cs typeface="Arial" pitchFamily="34" charset="0"/>
              </a:rPr>
              <a:t>ada 5 langlah : </a:t>
            </a:r>
            <a:endParaRPr lang="en-US" sz="2400" dirty="0">
              <a:latin typeface="Arial" pitchFamily="34" charset="0"/>
              <a:cs typeface="Arial" pitchFamily="34" charset="0"/>
            </a:endParaRPr>
          </a:p>
          <a:p>
            <a:pPr marL="457200" indent="-457200" algn="just" fontAlgn="auto">
              <a:spcAft>
                <a:spcPts val="0"/>
              </a:spcAft>
              <a:buFont typeface="Arial" pitchFamily="34" charset="0"/>
              <a:buNone/>
              <a:defRPr/>
            </a:pPr>
            <a:r>
              <a:rPr lang="it-IT" sz="2400" dirty="0">
                <a:latin typeface="Arial" pitchFamily="34" charset="0"/>
                <a:cs typeface="Arial" pitchFamily="34" charset="0"/>
              </a:rPr>
              <a:t>1. Mengambil sample awal untuk mendapatkan sebuah perkiraan nilai parameter seperti persentase waktu sibuk seorang pekerja. </a:t>
            </a:r>
            <a:endParaRPr lang="en-US" sz="2400" dirty="0">
              <a:latin typeface="Arial" pitchFamily="34" charset="0"/>
              <a:cs typeface="Arial" pitchFamily="34" charset="0"/>
            </a:endParaRPr>
          </a:p>
          <a:p>
            <a:pPr marL="457200" indent="-457200" fontAlgn="auto">
              <a:spcAft>
                <a:spcPts val="0"/>
              </a:spcAft>
              <a:buFont typeface="Arial" pitchFamily="34" charset="0"/>
              <a:buNone/>
              <a:defRPr/>
            </a:pPr>
            <a:r>
              <a:rPr lang="nb-NO" sz="2400" dirty="0">
                <a:latin typeface="Arial" pitchFamily="34" charset="0"/>
                <a:cs typeface="Arial" pitchFamily="34" charset="0"/>
              </a:rPr>
              <a:t>2. Hitung ukuran sample yang dibutuhkan. </a:t>
            </a:r>
            <a:endParaRPr lang="en-US" sz="2400" dirty="0">
              <a:latin typeface="Arial" pitchFamily="34" charset="0"/>
              <a:cs typeface="Arial" pitchFamily="34" charset="0"/>
            </a:endParaRPr>
          </a:p>
          <a:p>
            <a:pPr marL="457200" indent="-457200" algn="just" fontAlgn="auto">
              <a:spcAft>
                <a:spcPts val="0"/>
              </a:spcAft>
              <a:buFont typeface="Arial" pitchFamily="34" charset="0"/>
              <a:buNone/>
              <a:defRPr/>
            </a:pPr>
            <a:r>
              <a:rPr lang="nb-NO" sz="2400" dirty="0">
                <a:latin typeface="Arial" pitchFamily="34" charset="0"/>
                <a:cs typeface="Arial" pitchFamily="34" charset="0"/>
              </a:rPr>
              <a:t>3. Buat jadwal pengamatan pada waktu yang layak. Konsep angka acak digunakan untuk menapatkan pengamatan yang benar-benar acak. </a:t>
            </a:r>
            <a:endParaRPr lang="en-US" sz="2400" dirty="0">
              <a:latin typeface="Arial" pitchFamily="34" charset="0"/>
              <a:cs typeface="Arial" pitchFamily="34" charset="0"/>
            </a:endParaRPr>
          </a:p>
          <a:p>
            <a:pPr marL="457200" indent="-457200" fontAlgn="auto">
              <a:spcAft>
                <a:spcPts val="0"/>
              </a:spcAft>
              <a:buFont typeface="Arial" pitchFamily="34" charset="0"/>
              <a:buNone/>
              <a:defRPr/>
            </a:pPr>
            <a:r>
              <a:rPr lang="nb-NO" sz="2400" dirty="0">
                <a:latin typeface="Arial" pitchFamily="34" charset="0"/>
                <a:cs typeface="Arial" pitchFamily="34" charset="0"/>
              </a:rPr>
              <a:t>4. Lakukan pengamatan dan catat aktifitas pekerja. </a:t>
            </a:r>
            <a:endParaRPr lang="en-US" sz="2400" dirty="0">
              <a:latin typeface="Arial" pitchFamily="34" charset="0"/>
              <a:cs typeface="Arial" pitchFamily="34" charset="0"/>
            </a:endParaRPr>
          </a:p>
          <a:p>
            <a:pPr marL="457200" indent="-457200" algn="just" fontAlgn="auto">
              <a:spcAft>
                <a:spcPts val="0"/>
              </a:spcAft>
              <a:buFont typeface="Arial" pitchFamily="34" charset="0"/>
              <a:buNone/>
              <a:defRPr/>
            </a:pPr>
            <a:r>
              <a:rPr lang="nb-NO" sz="2400" dirty="0">
                <a:latin typeface="Arial" pitchFamily="34" charset="0"/>
                <a:cs typeface="Arial" pitchFamily="34" charset="0"/>
              </a:rPr>
              <a:t>5.Tentukan bagaimana pekerja menghabiskan waktu mereka, biasanya dalam persentase.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6C33D094-0022-4A02-8597-0F01E4058900}" type="slidenum">
              <a:rPr lang="en-US">
                <a:solidFill>
                  <a:schemeClr val="tx1">
                    <a:tint val="75000"/>
                  </a:schemeClr>
                </a:solidFill>
              </a:rPr>
              <a:pPr>
                <a:defRPr/>
              </a:pPr>
              <a:t>26</a:t>
            </a:fld>
            <a:endParaRPr lang="en-US">
              <a:solidFill>
                <a:schemeClr val="tx1">
                  <a:tint val="75000"/>
                </a:schemeClr>
              </a:solidFill>
            </a:endParaRPr>
          </a:p>
        </p:txBody>
      </p:sp>
      <p:sp>
        <p:nvSpPr>
          <p:cNvPr id="257027" name="Rectangle 2"/>
          <p:cNvSpPr>
            <a:spLocks noChangeArrowheads="1"/>
          </p:cNvSpPr>
          <p:nvPr/>
        </p:nvSpPr>
        <p:spPr bwMode="auto">
          <a:xfrm>
            <a:off x="609600" y="1997075"/>
            <a:ext cx="8001000" cy="3416300"/>
          </a:xfrm>
          <a:prstGeom prst="rect">
            <a:avLst/>
          </a:prstGeom>
          <a:noFill/>
          <a:ln w="9525">
            <a:noFill/>
            <a:miter lim="800000"/>
            <a:headEnd/>
            <a:tailEnd/>
          </a:ln>
        </p:spPr>
        <p:txBody>
          <a:bodyPr>
            <a:spAutoFit/>
          </a:bodyPr>
          <a:lstStyle/>
          <a:p>
            <a:pPr algn="just"/>
            <a:r>
              <a:rPr lang="en-US" sz="2400"/>
              <a:t>Fokus pada pengambilan sampel kerja adalah untuk menentukan bagaimana para pekerja mengalokasikan waktu mereka diantara beragam aktifitas yang dilakukannya. </a:t>
            </a:r>
          </a:p>
          <a:p>
            <a:pPr algn="just"/>
            <a:r>
              <a:rPr lang="en-US" sz="2400"/>
              <a:t>Hal ini dapat dicapai dengan menetapkan persentase waktu yang dihabiskan oleh seorang pekerja pada aktifitas yang ada pada sejumlah waktu tertentu. Seorang analis hanya mencatat aktifitas yang dilakukan secara acak.</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18461F3B-272C-4200-B42F-C0DC58EDCA1D}" type="slidenum">
              <a:rPr lang="en-US">
                <a:solidFill>
                  <a:schemeClr val="tx1">
                    <a:tint val="75000"/>
                  </a:schemeClr>
                </a:solidFill>
              </a:rPr>
              <a:pPr>
                <a:defRPr/>
              </a:pPr>
              <a:t>27</a:t>
            </a:fld>
            <a:endParaRPr lang="en-US">
              <a:solidFill>
                <a:schemeClr val="tx1">
                  <a:tint val="75000"/>
                </a:schemeClr>
              </a:solidFill>
            </a:endParaRPr>
          </a:p>
        </p:txBody>
      </p:sp>
      <p:sp>
        <p:nvSpPr>
          <p:cNvPr id="21507" name="Content Placeholder 2"/>
          <p:cNvSpPr>
            <a:spLocks noGrp="1"/>
          </p:cNvSpPr>
          <p:nvPr>
            <p:ph sz="quarter" idx="1"/>
          </p:nvPr>
        </p:nvSpPr>
        <p:spPr>
          <a:xfrm>
            <a:off x="152400" y="609600"/>
            <a:ext cx="8839200" cy="5486400"/>
          </a:xfrm>
        </p:spPr>
        <p:txBody>
          <a:bodyPr>
            <a:normAutofit/>
          </a:bodyPr>
          <a:lstStyle/>
          <a:p>
            <a:pPr marL="241300" indent="-241300" algn="just" eaLnBrk="1" fontAlgn="auto" hangingPunct="1">
              <a:spcBef>
                <a:spcPts val="580"/>
              </a:spcBef>
              <a:spcAft>
                <a:spcPts val="0"/>
              </a:spcAft>
              <a:buFont typeface="Wingdings 2"/>
              <a:buChar char=""/>
              <a:defRPr/>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Pengambilan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sampel</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pekerja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mempunyai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beberapa</a:t>
            </a:r>
            <a:r>
              <a:rPr lang="en-US" sz="2400" dirty="0" smtClean="0">
                <a:latin typeface="Arial" pitchFamily="34" charset="0"/>
                <a:cs typeface="Arial" pitchFamily="34" charset="0"/>
              </a:rPr>
              <a:t> </a:t>
            </a:r>
            <a:r>
              <a:rPr lang="en-US" sz="2400" b="1" dirty="0" err="1" smtClean="0">
                <a:latin typeface="Arial" pitchFamily="34" charset="0"/>
                <a:cs typeface="Arial" pitchFamily="34" charset="0"/>
              </a:rPr>
              <a:t>kelebihan</a:t>
            </a:r>
            <a:r>
              <a:rPr lang="en-US" sz="2400" b="1" dirty="0" smtClean="0">
                <a:latin typeface="Arial" pitchFamily="34" charset="0"/>
                <a:cs typeface="Arial" pitchFamily="34" charset="0"/>
              </a:rPr>
              <a:t> </a:t>
            </a:r>
            <a:r>
              <a:rPr lang="en-US" sz="2400" dirty="0" err="1" smtClean="0">
                <a:latin typeface="Arial" pitchFamily="34" charset="0"/>
                <a:cs typeface="Arial" pitchFamily="34" charset="0"/>
              </a:rPr>
              <a:t>dibandingkan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studi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waktu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yaitu</a:t>
            </a:r>
            <a:r>
              <a:rPr lang="en-US" sz="2400" dirty="0" smtClean="0">
                <a:latin typeface="Arial" pitchFamily="34" charset="0"/>
                <a:cs typeface="Arial" pitchFamily="34" charset="0"/>
              </a:rPr>
              <a:t>: </a:t>
            </a:r>
          </a:p>
          <a:p>
            <a:pPr marL="504825" indent="-504825" algn="just" eaLnBrk="1" fontAlgn="auto" hangingPunct="1">
              <a:spcBef>
                <a:spcPts val="580"/>
              </a:spcBef>
              <a:spcAft>
                <a:spcPts val="0"/>
              </a:spcAft>
              <a:buFont typeface="Arial" charset="0"/>
              <a:buNone/>
              <a:defRPr/>
            </a:pPr>
            <a:r>
              <a:rPr lang="en-US" sz="2400" dirty="0" smtClean="0">
                <a:latin typeface="Arial" pitchFamily="34" charset="0"/>
                <a:cs typeface="Arial" pitchFamily="34" charset="0"/>
              </a:rPr>
              <a:t>1. </a:t>
            </a:r>
            <a:r>
              <a:rPr lang="en-US" sz="2400" dirty="0" err="1" smtClean="0">
                <a:latin typeface="Arial" pitchFamily="34" charset="0"/>
                <a:cs typeface="Arial" pitchFamily="34" charset="0"/>
              </a:rPr>
              <a:t>Lebih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murah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karena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cukup</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seorang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pengamat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untuk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mengamati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beberapa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pekerja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secara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bersamaan</a:t>
            </a:r>
            <a:r>
              <a:rPr lang="en-US" sz="2400" dirty="0" smtClean="0">
                <a:latin typeface="Arial" pitchFamily="34" charset="0"/>
                <a:cs typeface="Arial" pitchFamily="34" charset="0"/>
              </a:rPr>
              <a:t>. </a:t>
            </a:r>
          </a:p>
          <a:p>
            <a:pPr marL="504825" indent="-504825" eaLnBrk="1" fontAlgn="auto" hangingPunct="1">
              <a:spcBef>
                <a:spcPts val="580"/>
              </a:spcBef>
              <a:spcAft>
                <a:spcPts val="0"/>
              </a:spcAft>
              <a:buFont typeface="Arial" charset="0"/>
              <a:buNone/>
              <a:defRPr/>
            </a:pPr>
            <a:r>
              <a:rPr lang="en-US" sz="2400" dirty="0" smtClean="0">
                <a:latin typeface="Arial" pitchFamily="34" charset="0"/>
                <a:cs typeface="Arial" pitchFamily="34" charset="0"/>
              </a:rPr>
              <a:t>2. </a:t>
            </a:r>
            <a:r>
              <a:rPr lang="en-US" sz="2400" dirty="0" err="1" smtClean="0">
                <a:latin typeface="Arial" pitchFamily="34" charset="0"/>
                <a:cs typeface="Arial" pitchFamily="34" charset="0"/>
              </a:rPr>
              <a:t>Pengamat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tidak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perlu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latihan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khusus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tidak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perlu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pengukur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waktu</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khusus</a:t>
            </a:r>
            <a:r>
              <a:rPr lang="en-US" sz="2400" dirty="0" smtClean="0">
                <a:latin typeface="Arial" pitchFamily="34" charset="0"/>
                <a:cs typeface="Arial" pitchFamily="34" charset="0"/>
              </a:rPr>
              <a:t>. </a:t>
            </a:r>
          </a:p>
          <a:p>
            <a:pPr marL="504825" indent="-504825" eaLnBrk="1" fontAlgn="auto" hangingPunct="1">
              <a:spcBef>
                <a:spcPts val="580"/>
              </a:spcBef>
              <a:spcAft>
                <a:spcPts val="0"/>
              </a:spcAft>
              <a:buFont typeface="Arial" charset="0"/>
              <a:buNone/>
              <a:defRPr/>
            </a:pPr>
            <a:r>
              <a:rPr lang="en-US" sz="2400" dirty="0" smtClean="0">
                <a:latin typeface="Arial" pitchFamily="34" charset="0"/>
                <a:cs typeface="Arial" pitchFamily="34" charset="0"/>
              </a:rPr>
              <a:t>3. </a:t>
            </a:r>
            <a:r>
              <a:rPr lang="en-US" sz="2400" dirty="0" err="1" smtClean="0">
                <a:latin typeface="Arial" pitchFamily="34" charset="0"/>
                <a:cs typeface="Arial" pitchFamily="34" charset="0"/>
              </a:rPr>
              <a:t>Penelitian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dapat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ditunda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kapan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saja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karena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hanya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sedikit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dampaknya</a:t>
            </a:r>
            <a:endParaRPr lang="en-US" sz="2400" dirty="0" smtClean="0">
              <a:latin typeface="Arial" pitchFamily="34" charset="0"/>
              <a:cs typeface="Arial" pitchFamily="34" charset="0"/>
            </a:endParaRPr>
          </a:p>
          <a:p>
            <a:pPr marL="504825" indent="-504825" eaLnBrk="1" fontAlgn="auto" hangingPunct="1">
              <a:spcBef>
                <a:spcPts val="580"/>
              </a:spcBef>
              <a:spcAft>
                <a:spcPts val="0"/>
              </a:spcAft>
              <a:buFont typeface="Arial" charset="0"/>
              <a:buNone/>
              <a:defRPr/>
            </a:pPr>
            <a:r>
              <a:rPr lang="en-US" sz="2400" dirty="0" smtClean="0">
                <a:latin typeface="Arial" pitchFamily="34" charset="0"/>
                <a:cs typeface="Arial" pitchFamily="34" charset="0"/>
              </a:rPr>
              <a:t>4. </a:t>
            </a:r>
            <a:r>
              <a:rPr lang="en-US" sz="2400" dirty="0" err="1" smtClean="0">
                <a:latin typeface="Arial" pitchFamily="34" charset="0"/>
                <a:cs typeface="Arial" pitchFamily="34" charset="0"/>
              </a:rPr>
              <a:t>Pengambilan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sampel</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secara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spontan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waktu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panjang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maka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hanya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sedikit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kesempatan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para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pekerja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untuk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mempengaruhi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hasil</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penelitian</a:t>
            </a:r>
            <a:r>
              <a:rPr lang="en-US" sz="2400" dirty="0" smtClean="0">
                <a:latin typeface="Arial" pitchFamily="34" charset="0"/>
                <a:cs typeface="Arial" pitchFamily="34" charset="0"/>
              </a:rPr>
              <a:t>. </a:t>
            </a:r>
          </a:p>
          <a:p>
            <a:pPr marL="504825" indent="-504825" eaLnBrk="1" fontAlgn="auto" hangingPunct="1">
              <a:spcBef>
                <a:spcPts val="580"/>
              </a:spcBef>
              <a:spcAft>
                <a:spcPts val="0"/>
              </a:spcAft>
              <a:buFont typeface="Arial" charset="0"/>
              <a:buNone/>
              <a:defRPr/>
            </a:pPr>
            <a:r>
              <a:rPr lang="en-US" sz="2400" dirty="0" smtClean="0">
                <a:latin typeface="Arial" pitchFamily="34" charset="0"/>
                <a:cs typeface="Arial" pitchFamily="34" charset="0"/>
              </a:rPr>
              <a:t>5. </a:t>
            </a:r>
            <a:r>
              <a:rPr lang="en-US" sz="2400" dirty="0" err="1" smtClean="0">
                <a:latin typeface="Arial" pitchFamily="34" charset="0"/>
                <a:cs typeface="Arial" pitchFamily="34" charset="0"/>
              </a:rPr>
              <a:t>Prosedur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gangguan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hanya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sedikit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sehingga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tidak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menimbulkan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keberatan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bagi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pekerja</a:t>
            </a:r>
            <a:r>
              <a:rPr lang="en-US" sz="2400" dirty="0" smtClean="0">
                <a:latin typeface="Arial" pitchFamily="34" charset="0"/>
                <a:cs typeface="Arial" pitchFamily="34" charset="0"/>
              </a:rPr>
              <a:t>. </a:t>
            </a:r>
          </a:p>
          <a:p>
            <a:pPr marL="274320" indent="-274320" eaLnBrk="1" fontAlgn="auto" hangingPunct="1">
              <a:spcBef>
                <a:spcPts val="580"/>
              </a:spcBef>
              <a:spcAft>
                <a:spcPts val="0"/>
              </a:spcAft>
              <a:buFont typeface="Wingdings 2"/>
              <a:buChar char=""/>
              <a:defRPr/>
            </a:pP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042EF278-5AF4-45C2-AD21-6EDA6277C0AF}" type="slidenum">
              <a:rPr lang="en-US">
                <a:solidFill>
                  <a:schemeClr val="tx1">
                    <a:tint val="75000"/>
                  </a:schemeClr>
                </a:solidFill>
              </a:rPr>
              <a:pPr>
                <a:defRPr/>
              </a:pPr>
              <a:t>28</a:t>
            </a:fld>
            <a:endParaRPr lang="en-US">
              <a:solidFill>
                <a:schemeClr val="tx1">
                  <a:tint val="75000"/>
                </a:schemeClr>
              </a:solidFill>
            </a:endParaRPr>
          </a:p>
        </p:txBody>
      </p:sp>
      <p:sp>
        <p:nvSpPr>
          <p:cNvPr id="3" name="Rectangle 2"/>
          <p:cNvSpPr/>
          <p:nvPr/>
        </p:nvSpPr>
        <p:spPr>
          <a:xfrm>
            <a:off x="762000" y="1447800"/>
            <a:ext cx="7848600" cy="2308225"/>
          </a:xfrm>
          <a:prstGeom prst="rect">
            <a:avLst/>
          </a:prstGeom>
        </p:spPr>
        <p:txBody>
          <a:bodyPr>
            <a:spAutoFit/>
          </a:bodyPr>
          <a:lstStyle/>
          <a:p>
            <a:pPr>
              <a:buFont typeface="Arial" charset="0"/>
              <a:buNone/>
              <a:defRPr/>
            </a:pPr>
            <a:r>
              <a:rPr lang="fi-FI" sz="2400" b="1" dirty="0">
                <a:latin typeface="Arial" pitchFamily="34" charset="0"/>
                <a:cs typeface="Arial" pitchFamily="34" charset="0"/>
              </a:rPr>
              <a:t>Kelemahan</a:t>
            </a:r>
            <a:r>
              <a:rPr lang="fi-FI" sz="2400" dirty="0">
                <a:latin typeface="Arial" pitchFamily="34" charset="0"/>
                <a:cs typeface="Arial" pitchFamily="34" charset="0"/>
              </a:rPr>
              <a:t> pada metode ini yaitu: </a:t>
            </a:r>
            <a:endParaRPr lang="en-US" sz="2400" dirty="0">
              <a:latin typeface="Arial" pitchFamily="34" charset="0"/>
              <a:cs typeface="Arial" pitchFamily="34" charset="0"/>
            </a:endParaRPr>
          </a:p>
          <a:p>
            <a:pPr marL="336550" indent="-336550">
              <a:buFont typeface="Arial" charset="0"/>
              <a:buNone/>
              <a:defRPr/>
            </a:pPr>
            <a:r>
              <a:rPr lang="fi-FI" sz="2400" dirty="0">
                <a:latin typeface="Arial" pitchFamily="34" charset="0"/>
                <a:cs typeface="Arial" pitchFamily="34" charset="0"/>
              </a:rPr>
              <a:t>1. Tidak membagi elemen kerja selengkap studi waktu. </a:t>
            </a:r>
            <a:endParaRPr lang="en-US" sz="2400" dirty="0">
              <a:latin typeface="Arial" pitchFamily="34" charset="0"/>
              <a:cs typeface="Arial" pitchFamily="34" charset="0"/>
            </a:endParaRPr>
          </a:p>
          <a:p>
            <a:pPr marL="336550" indent="-336550">
              <a:buFont typeface="Arial" charset="0"/>
              <a:buNone/>
              <a:defRPr/>
            </a:pPr>
            <a:r>
              <a:rPr lang="fi-FI" sz="2400" dirty="0">
                <a:latin typeface="Arial" pitchFamily="34" charset="0"/>
                <a:cs typeface="Arial" pitchFamily="34" charset="0"/>
              </a:rPr>
              <a:t>2. Hasilnya bisa bias atau tidak benar. </a:t>
            </a:r>
            <a:endParaRPr lang="en-US" sz="2400" dirty="0">
              <a:latin typeface="Arial" pitchFamily="34" charset="0"/>
              <a:cs typeface="Arial" pitchFamily="34" charset="0"/>
            </a:endParaRPr>
          </a:p>
          <a:p>
            <a:pPr marL="336550" indent="-336550">
              <a:buFont typeface="Arial" charset="0"/>
              <a:buNone/>
              <a:defRPr/>
            </a:pPr>
            <a:r>
              <a:rPr lang="fi-FI" sz="2400" dirty="0">
                <a:latin typeface="Arial" pitchFamily="34" charset="0"/>
                <a:cs typeface="Arial" pitchFamily="34" charset="0"/>
              </a:rPr>
              <a:t>3. Karena tidak mengganggu, pengambilan sampel kerja cenderung kurang akurat terutama jika pekerjaan tersebut siklusnya pendek. </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Title 1"/>
          <p:cNvSpPr>
            <a:spLocks noGrp="1"/>
          </p:cNvSpPr>
          <p:nvPr>
            <p:ph type="title"/>
          </p:nvPr>
        </p:nvSpPr>
        <p:spPr>
          <a:xfrm>
            <a:off x="457200" y="152400"/>
            <a:ext cx="8229600" cy="715963"/>
          </a:xfrm>
        </p:spPr>
        <p:txBody>
          <a:bodyPr/>
          <a:lstStyle/>
          <a:p>
            <a:pPr eaLnBrk="1" hangingPunct="1"/>
            <a:r>
              <a:rPr lang="en-US" sz="2600" b="1" i="1" smtClean="0"/>
              <a:t>Sumber Daya Manusia dan Disain Pek</a:t>
            </a:r>
            <a:r>
              <a:rPr lang="en-US" sz="2600" b="1" smtClean="0"/>
              <a:t>e</a:t>
            </a:r>
            <a:r>
              <a:rPr lang="en-US" sz="2600" b="1" i="1" smtClean="0"/>
              <a:t>rjaan</a:t>
            </a:r>
            <a:endParaRPr lang="en-US" sz="2600" smtClean="0"/>
          </a:p>
        </p:txBody>
      </p:sp>
      <p:sp>
        <p:nvSpPr>
          <p:cNvPr id="4" name="Slide Number Placeholder 3"/>
          <p:cNvSpPr>
            <a:spLocks noGrp="1"/>
          </p:cNvSpPr>
          <p:nvPr>
            <p:ph type="sldNum" sz="quarter" idx="12"/>
          </p:nvPr>
        </p:nvSpPr>
        <p:spPr/>
        <p:txBody>
          <a:bodyPr/>
          <a:lstStyle/>
          <a:p>
            <a:pPr>
              <a:defRPr/>
            </a:pPr>
            <a:fld id="{0D9462BD-858D-466B-95EA-CA40998A3664}" type="slidenum">
              <a:rPr lang="en-US">
                <a:solidFill>
                  <a:schemeClr val="tx1">
                    <a:tint val="75000"/>
                  </a:schemeClr>
                </a:solidFill>
              </a:rPr>
              <a:pPr>
                <a:defRPr/>
              </a:pPr>
              <a:t>3</a:t>
            </a:fld>
            <a:endParaRPr lang="en-US">
              <a:solidFill>
                <a:schemeClr val="tx1">
                  <a:tint val="75000"/>
                </a:schemeClr>
              </a:solidFill>
            </a:endParaRPr>
          </a:p>
        </p:txBody>
      </p:sp>
      <p:sp>
        <p:nvSpPr>
          <p:cNvPr id="3" name="Content Placeholder 2"/>
          <p:cNvSpPr>
            <a:spLocks noGrp="1"/>
          </p:cNvSpPr>
          <p:nvPr>
            <p:ph sz="quarter" idx="1"/>
          </p:nvPr>
        </p:nvSpPr>
        <p:spPr>
          <a:xfrm>
            <a:off x="457200" y="914400"/>
            <a:ext cx="8229600" cy="5715000"/>
          </a:xfrm>
        </p:spPr>
        <p:txBody>
          <a:bodyPr rtlCol="0">
            <a:normAutofit fontScale="47500" lnSpcReduction="20000"/>
          </a:bodyPr>
          <a:lstStyle/>
          <a:p>
            <a:pPr marL="350838" indent="-350838" eaLnBrk="1" fontAlgn="auto" hangingPunct="1">
              <a:spcBef>
                <a:spcPts val="580"/>
              </a:spcBef>
              <a:spcAft>
                <a:spcPts val="0"/>
              </a:spcAft>
              <a:buFont typeface="Arial" charset="0"/>
              <a:buNone/>
              <a:defRPr/>
            </a:pPr>
            <a:r>
              <a:rPr lang="en-US" sz="5100" b="1" dirty="0" smtClean="0"/>
              <a:t>A</a:t>
            </a:r>
            <a:r>
              <a:rPr lang="en-US" sz="5100" dirty="0" smtClean="0"/>
              <a:t>.  </a:t>
            </a:r>
            <a:r>
              <a:rPr lang="en-US" sz="5100" b="1" dirty="0" smtClean="0"/>
              <a:t>STRATEGI SUMBER DAYA MANUSIA UNTUK KEUNGGULAN KOMPETITIF </a:t>
            </a:r>
            <a:endParaRPr lang="en-US" sz="5100" dirty="0" smtClean="0"/>
          </a:p>
          <a:p>
            <a:pPr marL="274320" indent="-274320" algn="just" eaLnBrk="1" fontAlgn="auto" hangingPunct="1">
              <a:spcBef>
                <a:spcPts val="580"/>
              </a:spcBef>
              <a:spcAft>
                <a:spcPts val="0"/>
              </a:spcAft>
              <a:buFont typeface="Arial" pitchFamily="34" charset="0"/>
              <a:buChar char="•"/>
              <a:defRPr/>
            </a:pPr>
            <a:r>
              <a:rPr lang="en-US" sz="5100" dirty="0" err="1" smtClean="0"/>
              <a:t>Suatu</a:t>
            </a:r>
            <a:r>
              <a:rPr lang="en-US" sz="5100" dirty="0" smtClean="0"/>
              <a:t> </a:t>
            </a:r>
            <a:r>
              <a:rPr lang="en-US" sz="5100" dirty="0" err="1" smtClean="0"/>
              <a:t>organisasi</a:t>
            </a:r>
            <a:r>
              <a:rPr lang="en-US" sz="5100" dirty="0" smtClean="0"/>
              <a:t> </a:t>
            </a:r>
            <a:r>
              <a:rPr lang="en-US" sz="5100" dirty="0" err="1" smtClean="0"/>
              <a:t>baik</a:t>
            </a:r>
            <a:r>
              <a:rPr lang="en-US" sz="5100" dirty="0" smtClean="0"/>
              <a:t> </a:t>
            </a:r>
            <a:r>
              <a:rPr lang="en-US" sz="5100" dirty="0" err="1" smtClean="0"/>
              <a:t>bisnis</a:t>
            </a:r>
            <a:r>
              <a:rPr lang="en-US" sz="5100" dirty="0" smtClean="0"/>
              <a:t> </a:t>
            </a:r>
            <a:r>
              <a:rPr lang="en-US" sz="5100" dirty="0" err="1" smtClean="0"/>
              <a:t>maupun</a:t>
            </a:r>
            <a:r>
              <a:rPr lang="en-US" sz="5100" dirty="0" smtClean="0"/>
              <a:t> non </a:t>
            </a:r>
            <a:r>
              <a:rPr lang="en-US" sz="5100" dirty="0" err="1" smtClean="0"/>
              <a:t>bisnis</a:t>
            </a:r>
            <a:r>
              <a:rPr lang="en-US" sz="5100" dirty="0" smtClean="0"/>
              <a:t> </a:t>
            </a:r>
            <a:r>
              <a:rPr lang="en-US" sz="5100" dirty="0" err="1" smtClean="0"/>
              <a:t>tidak</a:t>
            </a:r>
            <a:r>
              <a:rPr lang="en-US" sz="5100" dirty="0" smtClean="0"/>
              <a:t> </a:t>
            </a:r>
            <a:r>
              <a:rPr lang="en-US" sz="5100" dirty="0" err="1" smtClean="0"/>
              <a:t>akan</a:t>
            </a:r>
            <a:r>
              <a:rPr lang="en-US" sz="5100" dirty="0" smtClean="0"/>
              <a:t> </a:t>
            </a:r>
            <a:r>
              <a:rPr lang="en-US" sz="5100" dirty="0" err="1" smtClean="0"/>
              <a:t>dapat</a:t>
            </a:r>
            <a:r>
              <a:rPr lang="en-US" sz="5100" dirty="0" smtClean="0"/>
              <a:t> </a:t>
            </a:r>
            <a:r>
              <a:rPr lang="en-US" sz="5100" dirty="0" err="1" smtClean="0"/>
              <a:t>beroperasi</a:t>
            </a:r>
            <a:r>
              <a:rPr lang="en-US" sz="5100" dirty="0" smtClean="0"/>
              <a:t> </a:t>
            </a:r>
            <a:r>
              <a:rPr lang="en-US" sz="5100" dirty="0" err="1" smtClean="0"/>
              <a:t>tanpa</a:t>
            </a:r>
            <a:r>
              <a:rPr lang="en-US" sz="5100" dirty="0" smtClean="0"/>
              <a:t> </a:t>
            </a:r>
            <a:r>
              <a:rPr lang="en-US" sz="5100" dirty="0" err="1" smtClean="0"/>
              <a:t>adanya</a:t>
            </a:r>
            <a:r>
              <a:rPr lang="en-US" sz="5100" dirty="0" smtClean="0"/>
              <a:t> </a:t>
            </a:r>
            <a:r>
              <a:rPr lang="en-US" sz="5100" dirty="0" err="1" smtClean="0"/>
              <a:t>faktor</a:t>
            </a:r>
            <a:r>
              <a:rPr lang="en-US" sz="5100" dirty="0" smtClean="0"/>
              <a:t> </a:t>
            </a:r>
            <a:r>
              <a:rPr lang="en-US" sz="5100" dirty="0" err="1" smtClean="0"/>
              <a:t>sumber</a:t>
            </a:r>
            <a:r>
              <a:rPr lang="en-US" sz="5100" dirty="0" smtClean="0"/>
              <a:t> </a:t>
            </a:r>
            <a:r>
              <a:rPr lang="en-US" sz="5100" dirty="0" err="1" smtClean="0"/>
              <a:t>daya</a:t>
            </a:r>
            <a:r>
              <a:rPr lang="en-US" sz="5100" dirty="0" smtClean="0"/>
              <a:t> </a:t>
            </a:r>
            <a:r>
              <a:rPr lang="en-US" sz="5100" dirty="0" err="1" smtClean="0"/>
              <a:t>manusia</a:t>
            </a:r>
            <a:r>
              <a:rPr lang="en-US" sz="5100" dirty="0" smtClean="0"/>
              <a:t>. </a:t>
            </a:r>
            <a:r>
              <a:rPr lang="en-US" sz="5100" dirty="0" err="1" smtClean="0"/>
              <a:t>Oleh</a:t>
            </a:r>
            <a:r>
              <a:rPr lang="en-US" sz="5100" dirty="0" smtClean="0"/>
              <a:t> </a:t>
            </a:r>
            <a:r>
              <a:rPr lang="en-US" sz="5100" dirty="0" err="1" smtClean="0"/>
              <a:t>karena</a:t>
            </a:r>
            <a:r>
              <a:rPr lang="en-US" sz="5100" dirty="0" smtClean="0"/>
              <a:t> </a:t>
            </a:r>
            <a:r>
              <a:rPr lang="en-US" sz="5100" dirty="0" err="1" smtClean="0"/>
              <a:t>itu</a:t>
            </a:r>
            <a:r>
              <a:rPr lang="en-US" sz="5100" dirty="0" smtClean="0"/>
              <a:t> </a:t>
            </a:r>
            <a:r>
              <a:rPr lang="en-US" sz="5100" dirty="0" err="1" smtClean="0"/>
              <a:t>diperlukan</a:t>
            </a:r>
            <a:r>
              <a:rPr lang="en-US" sz="5100" dirty="0" smtClean="0"/>
              <a:t> </a:t>
            </a:r>
            <a:r>
              <a:rPr lang="en-US" sz="5100" dirty="0" err="1" smtClean="0"/>
              <a:t>suatu</a:t>
            </a:r>
            <a:r>
              <a:rPr lang="en-US" sz="5100" dirty="0" smtClean="0"/>
              <a:t> </a:t>
            </a:r>
            <a:r>
              <a:rPr lang="en-US" sz="5100" dirty="0" err="1" smtClean="0"/>
              <a:t>stretegi</a:t>
            </a:r>
            <a:r>
              <a:rPr lang="en-US" sz="5100" dirty="0" smtClean="0"/>
              <a:t> yang </a:t>
            </a:r>
            <a:r>
              <a:rPr lang="en-US" sz="5100" dirty="0" err="1" smtClean="0"/>
              <a:t>berkaitan</a:t>
            </a:r>
            <a:r>
              <a:rPr lang="en-US" sz="5100" dirty="0" smtClean="0"/>
              <a:t> </a:t>
            </a:r>
            <a:r>
              <a:rPr lang="en-US" sz="5100" dirty="0" err="1" smtClean="0"/>
              <a:t>dengan</a:t>
            </a:r>
            <a:r>
              <a:rPr lang="en-US" sz="5100" dirty="0" smtClean="0"/>
              <a:t> </a:t>
            </a:r>
            <a:r>
              <a:rPr lang="en-US" sz="5100" dirty="0" err="1" smtClean="0"/>
              <a:t>sumber</a:t>
            </a:r>
            <a:r>
              <a:rPr lang="en-US" sz="5100" dirty="0" smtClean="0"/>
              <a:t> </a:t>
            </a:r>
            <a:r>
              <a:rPr lang="en-US" sz="5100" dirty="0" err="1" smtClean="0"/>
              <a:t>daya</a:t>
            </a:r>
            <a:r>
              <a:rPr lang="en-US" sz="5100" dirty="0" smtClean="0"/>
              <a:t> </a:t>
            </a:r>
            <a:r>
              <a:rPr lang="en-US" sz="5100" dirty="0" err="1" smtClean="0"/>
              <a:t>manusia</a:t>
            </a:r>
            <a:r>
              <a:rPr lang="en-US" sz="5100" dirty="0" smtClean="0"/>
              <a:t>, </a:t>
            </a:r>
            <a:r>
              <a:rPr lang="en-US" sz="5100" dirty="0" err="1" smtClean="0"/>
              <a:t>sehingga</a:t>
            </a:r>
            <a:r>
              <a:rPr lang="en-US" sz="5100" dirty="0" smtClean="0"/>
              <a:t> </a:t>
            </a:r>
            <a:r>
              <a:rPr lang="en-US" sz="5100" dirty="0" err="1" smtClean="0"/>
              <a:t>dapat</a:t>
            </a:r>
            <a:r>
              <a:rPr lang="en-US" sz="5100" dirty="0" smtClean="0"/>
              <a:t> </a:t>
            </a:r>
            <a:r>
              <a:rPr lang="en-US" sz="5100" dirty="0" err="1" smtClean="0"/>
              <a:t>menentukan</a:t>
            </a:r>
            <a:r>
              <a:rPr lang="en-US" sz="5100" dirty="0" smtClean="0"/>
              <a:t> </a:t>
            </a:r>
            <a:r>
              <a:rPr lang="en-US" sz="5100" dirty="0" err="1" smtClean="0">
                <a:solidFill>
                  <a:srgbClr val="FF0000"/>
                </a:solidFill>
              </a:rPr>
              <a:t>bakat</a:t>
            </a:r>
            <a:r>
              <a:rPr lang="en-US" sz="5100" dirty="0" smtClean="0">
                <a:solidFill>
                  <a:srgbClr val="FF0000"/>
                </a:solidFill>
              </a:rPr>
              <a:t> </a:t>
            </a:r>
            <a:r>
              <a:rPr lang="en-US" sz="5100" dirty="0" err="1" smtClean="0">
                <a:solidFill>
                  <a:srgbClr val="FF0000"/>
                </a:solidFill>
              </a:rPr>
              <a:t>dan</a:t>
            </a:r>
            <a:r>
              <a:rPr lang="en-US" sz="5100" dirty="0" smtClean="0">
                <a:solidFill>
                  <a:srgbClr val="FF0000"/>
                </a:solidFill>
              </a:rPr>
              <a:t> </a:t>
            </a:r>
            <a:r>
              <a:rPr lang="en-US" sz="5100" dirty="0" err="1" smtClean="0">
                <a:solidFill>
                  <a:srgbClr val="FF0000"/>
                </a:solidFill>
              </a:rPr>
              <a:t>keahlian</a:t>
            </a:r>
            <a:r>
              <a:rPr lang="en-US" sz="5100" dirty="0" smtClean="0">
                <a:solidFill>
                  <a:srgbClr val="FF0000"/>
                </a:solidFill>
              </a:rPr>
              <a:t> </a:t>
            </a:r>
            <a:r>
              <a:rPr lang="en-US" sz="5100" dirty="0" smtClean="0"/>
              <a:t>yang </a:t>
            </a:r>
            <a:r>
              <a:rPr lang="en-US" sz="5100" dirty="0" err="1" smtClean="0"/>
              <a:t>disesuaikan</a:t>
            </a:r>
            <a:r>
              <a:rPr lang="en-US" sz="5100" dirty="0" smtClean="0"/>
              <a:t> </a:t>
            </a:r>
            <a:r>
              <a:rPr lang="en-US" sz="5100" dirty="0" err="1" smtClean="0"/>
              <a:t>dengan</a:t>
            </a:r>
            <a:r>
              <a:rPr lang="en-US" sz="5100" dirty="0" smtClean="0"/>
              <a:t> </a:t>
            </a:r>
            <a:r>
              <a:rPr lang="en-US" sz="5100" dirty="0" err="1" smtClean="0"/>
              <a:t>kebutuhan</a:t>
            </a:r>
            <a:r>
              <a:rPr lang="en-US" sz="5100" dirty="0" smtClean="0"/>
              <a:t> </a:t>
            </a:r>
            <a:r>
              <a:rPr lang="en-US" sz="5100" dirty="0" err="1" smtClean="0"/>
              <a:t>operasional</a:t>
            </a:r>
            <a:r>
              <a:rPr lang="en-US" sz="5100" dirty="0" smtClean="0"/>
              <a:t> yang </a:t>
            </a:r>
            <a:r>
              <a:rPr lang="en-US" sz="5100" dirty="0" err="1" smtClean="0"/>
              <a:t>tersedia</a:t>
            </a:r>
            <a:r>
              <a:rPr lang="en-US" sz="5100" dirty="0" smtClean="0"/>
              <a:t> </a:t>
            </a:r>
            <a:r>
              <a:rPr lang="en-US" sz="5100" dirty="0" err="1" smtClean="0"/>
              <a:t>dalam</a:t>
            </a:r>
            <a:r>
              <a:rPr lang="en-US" sz="5100" dirty="0" smtClean="0"/>
              <a:t> </a:t>
            </a:r>
            <a:r>
              <a:rPr lang="en-US" sz="5100" dirty="0" err="1" smtClean="0"/>
              <a:t>organisasi</a:t>
            </a:r>
            <a:r>
              <a:rPr lang="en-US" sz="5100" dirty="0" smtClean="0"/>
              <a:t>. </a:t>
            </a:r>
          </a:p>
          <a:p>
            <a:pPr marL="274320" indent="-274320" eaLnBrk="1" fontAlgn="auto" hangingPunct="1">
              <a:spcBef>
                <a:spcPts val="580"/>
              </a:spcBef>
              <a:spcAft>
                <a:spcPts val="0"/>
              </a:spcAft>
              <a:buFont typeface="Arial" pitchFamily="34" charset="0"/>
              <a:buNone/>
              <a:defRPr/>
            </a:pPr>
            <a:endParaRPr lang="en-US" sz="4200" dirty="0" smtClean="0"/>
          </a:p>
          <a:p>
            <a:pPr marL="274320" indent="-274320" eaLnBrk="1" fontAlgn="auto" hangingPunct="1">
              <a:spcBef>
                <a:spcPts val="580"/>
              </a:spcBef>
              <a:spcAft>
                <a:spcPts val="0"/>
              </a:spcAft>
              <a:buFont typeface="Arial" pitchFamily="34" charset="0"/>
              <a:buNone/>
              <a:defRPr/>
            </a:pPr>
            <a:r>
              <a:rPr lang="en-US" sz="4200" b="1" dirty="0" smtClean="0"/>
              <a:t>1. </a:t>
            </a:r>
            <a:r>
              <a:rPr lang="en-US" sz="4200" b="1" dirty="0" err="1" smtClean="0"/>
              <a:t>Tujuan</a:t>
            </a:r>
            <a:r>
              <a:rPr lang="en-US" sz="4200" b="1" dirty="0" smtClean="0"/>
              <a:t> </a:t>
            </a:r>
            <a:r>
              <a:rPr lang="en-US" sz="4200" b="1" dirty="0" err="1" smtClean="0"/>
              <a:t>Strategi</a:t>
            </a:r>
            <a:r>
              <a:rPr lang="en-US" sz="4200" b="1" dirty="0" smtClean="0"/>
              <a:t> </a:t>
            </a:r>
            <a:r>
              <a:rPr lang="en-US" sz="4200" b="1" dirty="0" err="1" smtClean="0"/>
              <a:t>Sumber</a:t>
            </a:r>
            <a:r>
              <a:rPr lang="en-US" sz="4200" b="1" dirty="0" smtClean="0"/>
              <a:t> </a:t>
            </a:r>
            <a:r>
              <a:rPr lang="en-US" sz="4200" b="1" dirty="0" err="1" smtClean="0"/>
              <a:t>Daya</a:t>
            </a:r>
            <a:r>
              <a:rPr lang="en-US" sz="4200" b="1" dirty="0" smtClean="0"/>
              <a:t> </a:t>
            </a:r>
            <a:r>
              <a:rPr lang="en-US" sz="4200" b="1" dirty="0" err="1" smtClean="0"/>
              <a:t>Manusia</a:t>
            </a:r>
            <a:r>
              <a:rPr lang="en-US" sz="4200" b="1" dirty="0" smtClean="0"/>
              <a:t> </a:t>
            </a:r>
            <a:endParaRPr lang="en-US" sz="4200" dirty="0" smtClean="0"/>
          </a:p>
          <a:p>
            <a:pPr marL="274320" indent="-274320" algn="just" eaLnBrk="1" fontAlgn="auto" hangingPunct="1">
              <a:spcBef>
                <a:spcPts val="580"/>
              </a:spcBef>
              <a:spcAft>
                <a:spcPts val="0"/>
              </a:spcAft>
              <a:buFont typeface="Arial" pitchFamily="34" charset="0"/>
              <a:buChar char="•"/>
              <a:defRPr/>
            </a:pPr>
            <a:r>
              <a:rPr lang="en-US" sz="4200" dirty="0" err="1" smtClean="0"/>
              <a:t>Tujuan</a:t>
            </a:r>
            <a:r>
              <a:rPr lang="en-US" sz="4200" dirty="0" smtClean="0"/>
              <a:t> </a:t>
            </a:r>
            <a:r>
              <a:rPr lang="en-US" sz="4200" dirty="0" err="1" smtClean="0"/>
              <a:t>sumber</a:t>
            </a:r>
            <a:r>
              <a:rPr lang="en-US" sz="4200" dirty="0" smtClean="0"/>
              <a:t> </a:t>
            </a:r>
            <a:r>
              <a:rPr lang="en-US" sz="4200" dirty="0" err="1" smtClean="0"/>
              <a:t>daya</a:t>
            </a:r>
            <a:r>
              <a:rPr lang="en-US" sz="4200" dirty="0" smtClean="0"/>
              <a:t> </a:t>
            </a:r>
            <a:r>
              <a:rPr lang="en-US" sz="4200" dirty="0" err="1" smtClean="0"/>
              <a:t>manusia</a:t>
            </a:r>
            <a:r>
              <a:rPr lang="en-US" sz="4200" dirty="0" smtClean="0"/>
              <a:t> </a:t>
            </a:r>
            <a:r>
              <a:rPr lang="en-US" sz="4200" dirty="0" err="1" smtClean="0"/>
              <a:t>adalah</a:t>
            </a:r>
            <a:r>
              <a:rPr lang="en-US" sz="4200" dirty="0" smtClean="0"/>
              <a:t> </a:t>
            </a:r>
            <a:r>
              <a:rPr lang="en-US" sz="4200" dirty="0" err="1" smtClean="0"/>
              <a:t>untuk</a:t>
            </a:r>
            <a:r>
              <a:rPr lang="en-US" sz="4200" dirty="0" smtClean="0"/>
              <a:t> </a:t>
            </a:r>
            <a:r>
              <a:rPr lang="en-US" sz="4200" dirty="0" err="1" smtClean="0"/>
              <a:t>mengelola</a:t>
            </a:r>
            <a:r>
              <a:rPr lang="en-US" sz="4200" dirty="0" smtClean="0"/>
              <a:t> </a:t>
            </a:r>
            <a:r>
              <a:rPr lang="en-US" sz="4200" dirty="0" err="1" smtClean="0"/>
              <a:t>tenaga</a:t>
            </a:r>
            <a:r>
              <a:rPr lang="en-US" sz="4200" dirty="0" smtClean="0"/>
              <a:t> </a:t>
            </a:r>
            <a:r>
              <a:rPr lang="en-US" sz="4200" dirty="0" err="1" smtClean="0"/>
              <a:t>kerja</a:t>
            </a:r>
            <a:r>
              <a:rPr lang="en-US" sz="4200" dirty="0" smtClean="0"/>
              <a:t> </a:t>
            </a:r>
            <a:r>
              <a:rPr lang="en-US" sz="4200" dirty="0" err="1" smtClean="0"/>
              <a:t>dan</a:t>
            </a:r>
            <a:r>
              <a:rPr lang="en-US" sz="4200" dirty="0" smtClean="0"/>
              <a:t> </a:t>
            </a:r>
            <a:r>
              <a:rPr lang="en-US" sz="4200" dirty="0" err="1" smtClean="0"/>
              <a:t>mendisain</a:t>
            </a:r>
            <a:r>
              <a:rPr lang="en-US" sz="4200" dirty="0" smtClean="0"/>
              <a:t> </a:t>
            </a:r>
            <a:r>
              <a:rPr lang="en-US" sz="4200" dirty="0" err="1" smtClean="0"/>
              <a:t>pekerjaan</a:t>
            </a:r>
            <a:r>
              <a:rPr lang="en-US" sz="4200" dirty="0" smtClean="0"/>
              <a:t> </a:t>
            </a:r>
            <a:r>
              <a:rPr lang="en-US" sz="4200" dirty="0" err="1" smtClean="0"/>
              <a:t>sehingga</a:t>
            </a:r>
            <a:r>
              <a:rPr lang="en-US" sz="4200" dirty="0" smtClean="0"/>
              <a:t> orang-orang </a:t>
            </a:r>
            <a:r>
              <a:rPr lang="en-US" sz="4200" dirty="0" err="1" smtClean="0"/>
              <a:t>dapat</a:t>
            </a:r>
            <a:r>
              <a:rPr lang="en-US" sz="4200" dirty="0" smtClean="0"/>
              <a:t> </a:t>
            </a:r>
            <a:r>
              <a:rPr lang="en-US" sz="4200" dirty="0" err="1" smtClean="0"/>
              <a:t>diberdayakan</a:t>
            </a:r>
            <a:r>
              <a:rPr lang="en-US" sz="4200" dirty="0" smtClean="0"/>
              <a:t> </a:t>
            </a:r>
            <a:r>
              <a:rPr lang="en-US" sz="4200" dirty="0" err="1" smtClean="0"/>
              <a:t>secara</a:t>
            </a:r>
            <a:r>
              <a:rPr lang="en-US" sz="4200" dirty="0" smtClean="0"/>
              <a:t> </a:t>
            </a:r>
            <a:r>
              <a:rPr lang="en-US" sz="4200" dirty="0" err="1" smtClean="0"/>
              <a:t>efektif</a:t>
            </a:r>
            <a:r>
              <a:rPr lang="en-US" sz="4200" dirty="0" smtClean="0"/>
              <a:t> </a:t>
            </a:r>
            <a:r>
              <a:rPr lang="en-US" sz="4200" dirty="0" err="1" smtClean="0"/>
              <a:t>dan</a:t>
            </a:r>
            <a:r>
              <a:rPr lang="en-US" sz="4200" dirty="0" smtClean="0"/>
              <a:t> </a:t>
            </a:r>
            <a:r>
              <a:rPr lang="en-US" sz="4200" dirty="0" err="1" smtClean="0"/>
              <a:t>efisien</a:t>
            </a:r>
            <a:r>
              <a:rPr lang="en-US" sz="4200" dirty="0" smtClean="0"/>
              <a:t>. </a:t>
            </a:r>
            <a:r>
              <a:rPr lang="id-ID" sz="4200" dirty="0"/>
              <a:t>T</a:t>
            </a:r>
            <a:r>
              <a:rPr lang="en-US" sz="4200" dirty="0" err="1" smtClean="0"/>
              <a:t>ujuan</a:t>
            </a:r>
            <a:r>
              <a:rPr lang="en-US" sz="4200" dirty="0" smtClean="0"/>
              <a:t> </a:t>
            </a:r>
            <a:r>
              <a:rPr lang="en-US" sz="4200" dirty="0" err="1" smtClean="0"/>
              <a:t>tersebut</a:t>
            </a:r>
            <a:r>
              <a:rPr lang="en-US" sz="4200" dirty="0" smtClean="0"/>
              <a:t> </a:t>
            </a:r>
            <a:r>
              <a:rPr lang="en-US" sz="4200" dirty="0" err="1" smtClean="0"/>
              <a:t>tercapai</a:t>
            </a:r>
            <a:r>
              <a:rPr lang="en-US" sz="4200" dirty="0" smtClean="0"/>
              <a:t> </a:t>
            </a:r>
            <a:r>
              <a:rPr lang="id-ID" sz="4200" dirty="0" smtClean="0"/>
              <a:t>apabila</a:t>
            </a:r>
            <a:r>
              <a:rPr lang="en-US" sz="4200" dirty="0" smtClean="0"/>
              <a:t>: </a:t>
            </a:r>
          </a:p>
          <a:p>
            <a:pPr marL="274320" indent="-274320" algn="just" eaLnBrk="1" fontAlgn="auto" hangingPunct="1">
              <a:spcBef>
                <a:spcPts val="580"/>
              </a:spcBef>
              <a:spcAft>
                <a:spcPts val="0"/>
              </a:spcAft>
              <a:buFont typeface="Arial" pitchFamily="34" charset="0"/>
              <a:buNone/>
              <a:defRPr/>
            </a:pPr>
            <a:r>
              <a:rPr lang="en-US" sz="4200" dirty="0" smtClean="0"/>
              <a:t>a.</a:t>
            </a:r>
            <a:r>
              <a:rPr lang="id-ID" sz="4200" dirty="0"/>
              <a:t>	</a:t>
            </a:r>
            <a:r>
              <a:rPr lang="en-US" sz="4200" dirty="0" err="1" smtClean="0"/>
              <a:t>Pemberdayaan</a:t>
            </a:r>
            <a:r>
              <a:rPr lang="en-US" sz="4200" dirty="0" smtClean="0"/>
              <a:t> </a:t>
            </a:r>
            <a:r>
              <a:rPr lang="en-US" sz="4200" dirty="0" err="1" smtClean="0"/>
              <a:t>secara</a:t>
            </a:r>
            <a:r>
              <a:rPr lang="en-US" sz="4200" dirty="0" smtClean="0"/>
              <a:t> </a:t>
            </a:r>
            <a:r>
              <a:rPr lang="en-US" sz="4200" dirty="0" err="1" smtClean="0"/>
              <a:t>efisien</a:t>
            </a:r>
            <a:r>
              <a:rPr lang="en-US" sz="4200" dirty="0" smtClean="0"/>
              <a:t> </a:t>
            </a:r>
            <a:r>
              <a:rPr lang="en-US" sz="4200" dirty="0" err="1" smtClean="0"/>
              <a:t>sudah</a:t>
            </a:r>
            <a:r>
              <a:rPr lang="en-US" sz="4200" dirty="0" smtClean="0"/>
              <a:t> </a:t>
            </a:r>
            <a:r>
              <a:rPr lang="en-US" sz="4200" dirty="0" err="1" smtClean="0"/>
              <a:t>mempertimbangkan</a:t>
            </a:r>
            <a:r>
              <a:rPr lang="en-US" sz="4200" dirty="0" smtClean="0"/>
              <a:t> </a:t>
            </a:r>
            <a:r>
              <a:rPr lang="en-US" sz="4200" dirty="0" err="1" smtClean="0"/>
              <a:t>kendala</a:t>
            </a:r>
            <a:r>
              <a:rPr lang="en-US" sz="4200" dirty="0" smtClean="0"/>
              <a:t> </a:t>
            </a:r>
            <a:r>
              <a:rPr lang="en-US" sz="4200" dirty="0" err="1" smtClean="0"/>
              <a:t>keputusan</a:t>
            </a:r>
            <a:r>
              <a:rPr lang="en-US" sz="4200" dirty="0" smtClean="0"/>
              <a:t> </a:t>
            </a:r>
            <a:r>
              <a:rPr lang="en-US" sz="4200" dirty="0" err="1" smtClean="0"/>
              <a:t>manajemen</a:t>
            </a:r>
            <a:r>
              <a:rPr lang="en-US" sz="4200" dirty="0" smtClean="0"/>
              <a:t> </a:t>
            </a:r>
            <a:r>
              <a:rPr lang="en-US" sz="4200" dirty="0" err="1" smtClean="0"/>
              <a:t>operasional</a:t>
            </a:r>
            <a:r>
              <a:rPr lang="en-US" sz="4200" dirty="0" smtClean="0"/>
              <a:t> yang lain. </a:t>
            </a:r>
          </a:p>
          <a:p>
            <a:pPr marL="274320" indent="-274320" algn="just" eaLnBrk="1" fontAlgn="auto" hangingPunct="1">
              <a:spcBef>
                <a:spcPts val="580"/>
              </a:spcBef>
              <a:spcAft>
                <a:spcPts val="0"/>
              </a:spcAft>
              <a:buFont typeface="Arial" pitchFamily="34" charset="0"/>
              <a:buNone/>
              <a:defRPr/>
            </a:pPr>
            <a:r>
              <a:rPr lang="en-US" sz="4200" dirty="0" smtClean="0"/>
              <a:t>b. </a:t>
            </a:r>
            <a:r>
              <a:rPr lang="en-US" sz="4200" dirty="0" err="1" smtClean="0"/>
              <a:t>Kualitas</a:t>
            </a:r>
            <a:r>
              <a:rPr lang="en-US" sz="4200" dirty="0" smtClean="0"/>
              <a:t> </a:t>
            </a:r>
            <a:r>
              <a:rPr lang="en-US" sz="4200" dirty="0" err="1" smtClean="0"/>
              <a:t>lingkungan</a:t>
            </a:r>
            <a:r>
              <a:rPr lang="en-US" sz="4200" dirty="0" smtClean="0"/>
              <a:t> </a:t>
            </a:r>
            <a:r>
              <a:rPr lang="en-US" sz="4200" dirty="0" err="1" smtClean="0"/>
              <a:t>kerja</a:t>
            </a:r>
            <a:r>
              <a:rPr lang="en-US" sz="4200" dirty="0" smtClean="0"/>
              <a:t> </a:t>
            </a:r>
            <a:r>
              <a:rPr lang="en-US" sz="4200" dirty="0" err="1" smtClean="0"/>
              <a:t>sudah</a:t>
            </a:r>
            <a:r>
              <a:rPr lang="en-US" sz="4200" dirty="0" smtClean="0"/>
              <a:t> </a:t>
            </a:r>
            <a:r>
              <a:rPr lang="en-US" sz="4200" dirty="0" err="1" smtClean="0"/>
              <a:t>memadai</a:t>
            </a:r>
            <a:r>
              <a:rPr lang="en-US" sz="4200" dirty="0" smtClean="0"/>
              <a:t> </a:t>
            </a:r>
            <a:r>
              <a:rPr lang="en-US" sz="4200" dirty="0" err="1" smtClean="0"/>
              <a:t>baik</a:t>
            </a:r>
            <a:r>
              <a:rPr lang="en-US" sz="4200" dirty="0" smtClean="0"/>
              <a:t> </a:t>
            </a:r>
            <a:r>
              <a:rPr lang="en-US" sz="4200" dirty="0" err="1" smtClean="0"/>
              <a:t>fisik</a:t>
            </a:r>
            <a:r>
              <a:rPr lang="en-US" sz="4200" dirty="0" smtClean="0"/>
              <a:t> </a:t>
            </a:r>
            <a:r>
              <a:rPr lang="en-US" sz="4200" dirty="0" err="1" smtClean="0"/>
              <a:t>maupun</a:t>
            </a:r>
            <a:r>
              <a:rPr lang="en-US" sz="4200" dirty="0" smtClean="0"/>
              <a:t> </a:t>
            </a:r>
            <a:r>
              <a:rPr lang="en-US" sz="4200" dirty="0" err="1" smtClean="0"/>
              <a:t>psikologis</a:t>
            </a:r>
            <a:r>
              <a:rPr lang="en-US" sz="4200" dirty="0" smtClean="0"/>
              <a:t> </a:t>
            </a:r>
            <a:r>
              <a:rPr lang="en-US" sz="4200" dirty="0" err="1" smtClean="0"/>
              <a:t>dan</a:t>
            </a:r>
            <a:r>
              <a:rPr lang="en-US" sz="4200" dirty="0" smtClean="0"/>
              <a:t> </a:t>
            </a:r>
            <a:r>
              <a:rPr lang="en-US" sz="4200" dirty="0" err="1" smtClean="0"/>
              <a:t>adanya</a:t>
            </a:r>
            <a:r>
              <a:rPr lang="en-US" sz="4200" dirty="0" smtClean="0"/>
              <a:t> </a:t>
            </a:r>
            <a:r>
              <a:rPr lang="en-US" sz="4200" dirty="0" err="1" smtClean="0"/>
              <a:t>komitmen</a:t>
            </a:r>
            <a:r>
              <a:rPr lang="en-US" sz="4200" dirty="0" smtClean="0"/>
              <a:t> </a:t>
            </a:r>
            <a:r>
              <a:rPr lang="en-US" sz="4200" dirty="0" err="1" smtClean="0"/>
              <a:t>maupun</a:t>
            </a:r>
            <a:r>
              <a:rPr lang="en-US" sz="4200" dirty="0" smtClean="0"/>
              <a:t> </a:t>
            </a:r>
            <a:r>
              <a:rPr lang="en-US" sz="4200" dirty="0" err="1" smtClean="0"/>
              <a:t>kepercayaan</a:t>
            </a:r>
            <a:r>
              <a:rPr lang="en-US" sz="4200" dirty="0" smtClean="0"/>
              <a:t> </a:t>
            </a:r>
            <a:r>
              <a:rPr lang="en-US" sz="4200" dirty="0" err="1" smtClean="0"/>
              <a:t>dari</a:t>
            </a:r>
            <a:r>
              <a:rPr lang="en-US" sz="4200" dirty="0" smtClean="0"/>
              <a:t> </a:t>
            </a:r>
            <a:r>
              <a:rPr lang="en-US" sz="4200" dirty="0" err="1" smtClean="0"/>
              <a:t>pihak</a:t>
            </a:r>
            <a:r>
              <a:rPr lang="en-US" sz="4200" dirty="0" smtClean="0"/>
              <a:t> </a:t>
            </a:r>
            <a:r>
              <a:rPr lang="en-US" sz="4200" dirty="0" err="1" smtClean="0"/>
              <a:t>manajemen</a:t>
            </a:r>
            <a:r>
              <a:rPr lang="en-US" sz="4200" dirty="0" smtClean="0"/>
              <a:t> </a:t>
            </a:r>
            <a:r>
              <a:rPr lang="en-US" sz="4200" dirty="0" err="1" smtClean="0"/>
              <a:t>maupun</a:t>
            </a:r>
            <a:r>
              <a:rPr lang="en-US" sz="4200" dirty="0" smtClean="0"/>
              <a:t> </a:t>
            </a:r>
            <a:r>
              <a:rPr lang="en-US" sz="4200" dirty="0" err="1" smtClean="0"/>
              <a:t>pihak</a:t>
            </a:r>
            <a:r>
              <a:rPr lang="en-US" sz="4200" dirty="0" smtClean="0"/>
              <a:t> </a:t>
            </a:r>
            <a:r>
              <a:rPr lang="en-US" sz="4200" dirty="0" err="1" smtClean="0"/>
              <a:t>karyawan</a:t>
            </a:r>
            <a:r>
              <a:rPr lang="id-ID" sz="4200" dirty="0" smtClean="0"/>
              <a:t>.</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Title 1"/>
          <p:cNvSpPr>
            <a:spLocks noGrp="1"/>
          </p:cNvSpPr>
          <p:nvPr>
            <p:ph type="title"/>
          </p:nvPr>
        </p:nvSpPr>
        <p:spPr>
          <a:xfrm>
            <a:off x="457200" y="503238"/>
            <a:ext cx="8229600" cy="411162"/>
          </a:xfrm>
        </p:spPr>
        <p:txBody>
          <a:bodyPr/>
          <a:lstStyle/>
          <a:p>
            <a:pPr eaLnBrk="1" hangingPunct="1"/>
            <a:r>
              <a:rPr lang="it-IT" sz="3600" b="1" smtClean="0"/>
              <a:t>2. Batasan-batasan pada Strategi Sumber Daya Manusia</a:t>
            </a:r>
            <a:endParaRPr lang="en-US" sz="3600" smtClean="0"/>
          </a:p>
        </p:txBody>
      </p:sp>
      <p:sp>
        <p:nvSpPr>
          <p:cNvPr id="4" name="Slide Number Placeholder 3"/>
          <p:cNvSpPr>
            <a:spLocks noGrp="1"/>
          </p:cNvSpPr>
          <p:nvPr>
            <p:ph type="sldNum" sz="quarter" idx="12"/>
          </p:nvPr>
        </p:nvSpPr>
        <p:spPr/>
        <p:txBody>
          <a:bodyPr/>
          <a:lstStyle/>
          <a:p>
            <a:pPr>
              <a:defRPr/>
            </a:pPr>
            <a:fld id="{6498B4B8-44E1-49A2-AB00-C1CE9CD52D15}" type="slidenum">
              <a:rPr lang="en-US">
                <a:solidFill>
                  <a:schemeClr val="tx1">
                    <a:tint val="75000"/>
                  </a:schemeClr>
                </a:solidFill>
              </a:rPr>
              <a:pPr>
                <a:defRPr/>
              </a:pPr>
              <a:t>4</a:t>
            </a:fld>
            <a:endParaRPr lang="en-US" dirty="0">
              <a:solidFill>
                <a:schemeClr val="tx1">
                  <a:tint val="75000"/>
                </a:schemeClr>
              </a:solidFill>
            </a:endParaRPr>
          </a:p>
        </p:txBody>
      </p:sp>
      <p:sp>
        <p:nvSpPr>
          <p:cNvPr id="3" name="Content Placeholder 2"/>
          <p:cNvSpPr>
            <a:spLocks noGrp="1"/>
          </p:cNvSpPr>
          <p:nvPr>
            <p:ph sz="quarter" idx="1"/>
          </p:nvPr>
        </p:nvSpPr>
        <p:spPr>
          <a:xfrm>
            <a:off x="457200" y="1371600"/>
            <a:ext cx="8229600" cy="5105400"/>
          </a:xfrm>
        </p:spPr>
        <p:txBody>
          <a:bodyPr rtlCol="0">
            <a:normAutofit fontScale="62500" lnSpcReduction="20000"/>
          </a:bodyPr>
          <a:lstStyle/>
          <a:p>
            <a:pPr marL="274320" indent="-274320" algn="just" eaLnBrk="1" fontAlgn="auto" hangingPunct="1">
              <a:spcBef>
                <a:spcPts val="580"/>
              </a:spcBef>
              <a:spcAft>
                <a:spcPts val="0"/>
              </a:spcAft>
              <a:buFont typeface="Arial" pitchFamily="34" charset="0"/>
              <a:buChar char="•"/>
              <a:defRPr/>
            </a:pPr>
            <a:r>
              <a:rPr lang="it-IT" sz="4000" dirty="0" smtClean="0"/>
              <a:t>Ada berbagai batasan yang harus dipertimbangkan dalam membuat keputusan mengenai </a:t>
            </a:r>
            <a:r>
              <a:rPr lang="id-ID" sz="4000" dirty="0" smtClean="0"/>
              <a:t>SDM</a:t>
            </a:r>
            <a:r>
              <a:rPr lang="it-IT" sz="4000" dirty="0" smtClean="0"/>
              <a:t>, diantaranya adalah : </a:t>
            </a:r>
            <a:endParaRPr lang="en-US" sz="4000" dirty="0" smtClean="0"/>
          </a:p>
          <a:p>
            <a:pPr marL="274320" indent="-274320" eaLnBrk="1" fontAlgn="auto" hangingPunct="1">
              <a:spcBef>
                <a:spcPts val="580"/>
              </a:spcBef>
              <a:spcAft>
                <a:spcPts val="0"/>
              </a:spcAft>
              <a:buFont typeface="Arial" pitchFamily="34" charset="0"/>
              <a:buNone/>
              <a:defRPr/>
            </a:pPr>
            <a:endParaRPr lang="id-ID" sz="1500" dirty="0" smtClean="0"/>
          </a:p>
          <a:p>
            <a:pPr marL="274320" indent="-274320" eaLnBrk="1" fontAlgn="auto" hangingPunct="1">
              <a:spcBef>
                <a:spcPts val="580"/>
              </a:spcBef>
              <a:spcAft>
                <a:spcPts val="0"/>
              </a:spcAft>
              <a:buFont typeface="Arial" pitchFamily="34" charset="0"/>
              <a:buNone/>
              <a:defRPr/>
            </a:pPr>
            <a:endParaRPr lang="en-US" sz="1500" dirty="0" smtClean="0"/>
          </a:p>
          <a:p>
            <a:pPr marL="274320" indent="-274320" algn="just" eaLnBrk="1" fontAlgn="auto" hangingPunct="1">
              <a:spcBef>
                <a:spcPts val="580"/>
              </a:spcBef>
              <a:spcAft>
                <a:spcPts val="0"/>
              </a:spcAft>
              <a:buFont typeface="Arial" pitchFamily="34" charset="0"/>
              <a:buNone/>
              <a:defRPr/>
            </a:pPr>
            <a:r>
              <a:rPr lang="it-IT" sz="4000" dirty="0" smtClean="0"/>
              <a:t>a. Untuk menjawab pertanyaan </a:t>
            </a:r>
            <a:r>
              <a:rPr lang="it-IT" sz="4000" dirty="0" smtClean="0">
                <a:solidFill>
                  <a:srgbClr val="FF0000"/>
                </a:solidFill>
              </a:rPr>
              <a:t>apa</a:t>
            </a:r>
            <a:r>
              <a:rPr lang="it-IT" sz="4000" dirty="0" smtClean="0"/>
              <a:t>? berkaitan dengan keputusan strategi Produk yaitu keahlian dan bakat yang dibutuhkan, bahan yang dibutuhkan dan masalah keamanan kerja. </a:t>
            </a:r>
            <a:endParaRPr lang="en-US" sz="4000" dirty="0" smtClean="0"/>
          </a:p>
          <a:p>
            <a:pPr marL="274320" indent="-274320" eaLnBrk="1" fontAlgn="auto" hangingPunct="1">
              <a:spcBef>
                <a:spcPts val="580"/>
              </a:spcBef>
              <a:spcAft>
                <a:spcPts val="0"/>
              </a:spcAft>
              <a:buFont typeface="Arial" pitchFamily="34" charset="0"/>
              <a:buNone/>
              <a:defRPr/>
            </a:pPr>
            <a:r>
              <a:rPr lang="it-IT" sz="4000" dirty="0" smtClean="0"/>
              <a:t>b.  Untuk menjawab pertanyaan </a:t>
            </a:r>
            <a:r>
              <a:rPr lang="it-IT" sz="4000" dirty="0" smtClean="0">
                <a:solidFill>
                  <a:srgbClr val="FF0000"/>
                </a:solidFill>
              </a:rPr>
              <a:t>kapan </a:t>
            </a:r>
            <a:r>
              <a:rPr lang="it-IT" sz="4000" dirty="0" smtClean="0"/>
              <a:t>? berkaitan dengan keputusan strategi penjadwalan. </a:t>
            </a:r>
            <a:endParaRPr lang="en-US" sz="4000" dirty="0" smtClean="0"/>
          </a:p>
          <a:p>
            <a:pPr marL="274320" indent="-274320" algn="just" eaLnBrk="1" fontAlgn="auto" hangingPunct="1">
              <a:spcBef>
                <a:spcPts val="580"/>
              </a:spcBef>
              <a:spcAft>
                <a:spcPts val="0"/>
              </a:spcAft>
              <a:buFont typeface="Arial" pitchFamily="34" charset="0"/>
              <a:buNone/>
              <a:defRPr/>
            </a:pPr>
            <a:r>
              <a:rPr lang="it-IT" sz="4000" dirty="0" smtClean="0"/>
              <a:t>c.</a:t>
            </a:r>
            <a:r>
              <a:rPr lang="id-ID" sz="4000" dirty="0" smtClean="0"/>
              <a:t>	</a:t>
            </a:r>
            <a:r>
              <a:rPr lang="it-IT" sz="4000" dirty="0" smtClean="0"/>
              <a:t>Untuk menjawab pertanyaan </a:t>
            </a:r>
            <a:r>
              <a:rPr lang="it-IT" sz="4000" dirty="0" smtClean="0">
                <a:solidFill>
                  <a:srgbClr val="FF0000"/>
                </a:solidFill>
              </a:rPr>
              <a:t>dimana</a:t>
            </a:r>
            <a:r>
              <a:rPr lang="it-IT" sz="4000" dirty="0" smtClean="0"/>
              <a:t> ? berkaitan dengan keputusan strategi lokasi </a:t>
            </a:r>
            <a:r>
              <a:rPr lang="id-ID" sz="4000" dirty="0" smtClean="0"/>
              <a:t>pertimbangan</a:t>
            </a:r>
            <a:r>
              <a:rPr lang="it-IT" sz="4000" dirty="0" smtClean="0"/>
              <a:t> memilih lokasi seperti kondisi iklim maupun suhu udara, pencahayaan maupun kualitas udara</a:t>
            </a:r>
            <a:r>
              <a:rPr lang="id-ID" sz="4000" dirty="0" smtClean="0"/>
              <a:t>.</a:t>
            </a:r>
            <a:endParaRPr lang="en-US" sz="4000" dirty="0" smtClean="0"/>
          </a:p>
          <a:p>
            <a:pPr marL="274320" indent="-274320" algn="just" eaLnBrk="1" fontAlgn="auto" hangingPunct="1">
              <a:spcBef>
                <a:spcPts val="580"/>
              </a:spcBef>
              <a:spcAft>
                <a:spcPts val="0"/>
              </a:spcAft>
              <a:buFont typeface="Arial" pitchFamily="34" charset="0"/>
              <a:buNone/>
              <a:defRPr/>
            </a:pPr>
            <a:endParaRPr lang="en-US" dirty="0" smtClean="0"/>
          </a:p>
          <a:p>
            <a:pPr marL="274320" indent="-274320" eaLnBrk="1" fontAlgn="auto" hangingPunct="1">
              <a:spcBef>
                <a:spcPts val="580"/>
              </a:spcBef>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8DF4403-5836-4B39-A15C-D521ACD80800}" type="slidenum">
              <a:rPr lang="en-US">
                <a:solidFill>
                  <a:schemeClr val="tx1">
                    <a:tint val="75000"/>
                  </a:schemeClr>
                </a:solidFill>
              </a:rPr>
              <a:pPr>
                <a:defRPr/>
              </a:pPr>
              <a:t>5</a:t>
            </a:fld>
            <a:endParaRPr lang="en-US">
              <a:solidFill>
                <a:schemeClr val="tx1">
                  <a:tint val="75000"/>
                </a:schemeClr>
              </a:solidFill>
            </a:endParaRPr>
          </a:p>
        </p:txBody>
      </p:sp>
      <p:sp>
        <p:nvSpPr>
          <p:cNvPr id="235523" name="Rectangle 2"/>
          <p:cNvSpPr>
            <a:spLocks noChangeArrowheads="1"/>
          </p:cNvSpPr>
          <p:nvPr/>
        </p:nvSpPr>
        <p:spPr bwMode="auto">
          <a:xfrm>
            <a:off x="685800" y="750888"/>
            <a:ext cx="8001000" cy="5632450"/>
          </a:xfrm>
          <a:prstGeom prst="rect">
            <a:avLst/>
          </a:prstGeom>
          <a:noFill/>
          <a:ln w="9525">
            <a:noFill/>
            <a:miter lim="800000"/>
            <a:headEnd/>
            <a:tailEnd/>
          </a:ln>
        </p:spPr>
        <p:txBody>
          <a:bodyPr>
            <a:spAutoFit/>
          </a:bodyPr>
          <a:lstStyle/>
          <a:p>
            <a:pPr marL="466725" indent="-466725" algn="just">
              <a:buFont typeface="Arial" charset="0"/>
              <a:buNone/>
            </a:pPr>
            <a:r>
              <a:rPr lang="it-IT" sz="2400"/>
              <a:t>d. Untuk menjawab pertanyaan mengenai </a:t>
            </a:r>
            <a:r>
              <a:rPr lang="it-IT" sz="2400">
                <a:solidFill>
                  <a:srgbClr val="FF0000"/>
                </a:solidFill>
              </a:rPr>
              <a:t>prosedur </a:t>
            </a:r>
            <a:r>
              <a:rPr lang="it-IT" sz="2400"/>
              <a:t>? berkaitan dengan keputusan strategi proses yaitu mempertimbangkan teknologi, mesin maupun keamanan. </a:t>
            </a:r>
            <a:endParaRPr lang="en-US" sz="2400"/>
          </a:p>
          <a:p>
            <a:pPr marL="466725" indent="-466725" algn="just">
              <a:buFont typeface="Arial" charset="0"/>
              <a:buNone/>
            </a:pPr>
            <a:r>
              <a:rPr lang="it-IT" sz="2400"/>
              <a:t>e.  Untuk menjawab pertanyaan </a:t>
            </a:r>
            <a:r>
              <a:rPr lang="it-IT" sz="2400">
                <a:solidFill>
                  <a:srgbClr val="FF0000"/>
                </a:solidFill>
              </a:rPr>
              <a:t>siapa </a:t>
            </a:r>
            <a:r>
              <a:rPr lang="it-IT" sz="2400"/>
              <a:t>? berkaitan dengan masalah perbedaan individu dari kemampuan fisik maupun mental serta intelektual. </a:t>
            </a:r>
            <a:endParaRPr lang="en-US" sz="2400"/>
          </a:p>
          <a:p>
            <a:pPr marL="466725" indent="-466725" algn="just">
              <a:buFont typeface="Arial" charset="0"/>
              <a:buNone/>
            </a:pPr>
            <a:r>
              <a:rPr lang="it-IT" sz="2400"/>
              <a:t>f.  Untuk menjawab pertanyaan mengenai </a:t>
            </a:r>
            <a:r>
              <a:rPr lang="it-IT" sz="2400">
                <a:solidFill>
                  <a:srgbClr val="FF0000"/>
                </a:solidFill>
              </a:rPr>
              <a:t>bagaimana</a:t>
            </a:r>
            <a:r>
              <a:rPr lang="it-IT" sz="2400"/>
              <a:t> ? maka berkaitan dengan keputusan strategi layout sesuai dengan pilihan perusahaan. </a:t>
            </a:r>
            <a:endParaRPr lang="en-US" sz="2400"/>
          </a:p>
          <a:p>
            <a:pPr marL="466725" indent="-466725" algn="just">
              <a:buFont typeface="Arial" charset="0"/>
              <a:buChar char="•"/>
            </a:pPr>
            <a:r>
              <a:rPr lang="it-IT" sz="2400"/>
              <a:t>Dengan mempertimbangkan batasan-batasan tersebut, maka akan dapat dibuat 3 keputusan dalam strategi sumber daya manusia yaitu: Perencanaan Tenaga Kerja, Disain Pekerjaan dan Standar tenaga kerja. </a:t>
            </a:r>
            <a:endParaRPr lang="en-US" sz="24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Title 1"/>
          <p:cNvSpPr>
            <a:spLocks noGrp="1"/>
          </p:cNvSpPr>
          <p:nvPr>
            <p:ph type="title"/>
          </p:nvPr>
        </p:nvSpPr>
        <p:spPr>
          <a:xfrm>
            <a:off x="457200" y="274638"/>
            <a:ext cx="8229600" cy="411162"/>
          </a:xfrm>
        </p:spPr>
        <p:txBody>
          <a:bodyPr/>
          <a:lstStyle/>
          <a:p>
            <a:pPr eaLnBrk="1" hangingPunct="1"/>
            <a:r>
              <a:rPr lang="it-IT" sz="2000" b="1" smtClean="0"/>
              <a:t>B. PERENCANAAN TENAGA KERJA </a:t>
            </a:r>
            <a:endParaRPr lang="en-US" sz="2400" smtClean="0"/>
          </a:p>
        </p:txBody>
      </p:sp>
      <p:sp>
        <p:nvSpPr>
          <p:cNvPr id="4" name="Slide Number Placeholder 3"/>
          <p:cNvSpPr>
            <a:spLocks noGrp="1"/>
          </p:cNvSpPr>
          <p:nvPr>
            <p:ph type="sldNum" sz="quarter" idx="12"/>
          </p:nvPr>
        </p:nvSpPr>
        <p:spPr/>
        <p:txBody>
          <a:bodyPr/>
          <a:lstStyle/>
          <a:p>
            <a:pPr>
              <a:defRPr/>
            </a:pPr>
            <a:fld id="{67D5BFDC-CD3C-4B7C-9D51-AA52FF5D51EE}" type="slidenum">
              <a:rPr lang="en-US">
                <a:solidFill>
                  <a:schemeClr val="tx1">
                    <a:tint val="75000"/>
                  </a:schemeClr>
                </a:solidFill>
              </a:rPr>
              <a:pPr>
                <a:defRPr/>
              </a:pPr>
              <a:t>6</a:t>
            </a:fld>
            <a:endParaRPr lang="en-US">
              <a:solidFill>
                <a:schemeClr val="tx1">
                  <a:tint val="75000"/>
                </a:schemeClr>
              </a:solidFill>
            </a:endParaRPr>
          </a:p>
        </p:txBody>
      </p:sp>
      <p:sp>
        <p:nvSpPr>
          <p:cNvPr id="3" name="Content Placeholder 2"/>
          <p:cNvSpPr>
            <a:spLocks noGrp="1"/>
          </p:cNvSpPr>
          <p:nvPr>
            <p:ph sz="quarter" idx="1"/>
          </p:nvPr>
        </p:nvSpPr>
        <p:spPr>
          <a:xfrm>
            <a:off x="457200" y="685800"/>
            <a:ext cx="8229600" cy="5867400"/>
          </a:xfrm>
        </p:spPr>
        <p:txBody>
          <a:bodyPr rtlCol="0">
            <a:normAutofit fontScale="62500" lnSpcReduction="20000"/>
          </a:bodyPr>
          <a:lstStyle/>
          <a:p>
            <a:pPr marL="274320" indent="-274320" algn="just" eaLnBrk="1" fontAlgn="auto" hangingPunct="1">
              <a:spcBef>
                <a:spcPts val="580"/>
              </a:spcBef>
              <a:spcAft>
                <a:spcPts val="0"/>
              </a:spcAft>
              <a:buFont typeface="Arial" pitchFamily="34" charset="0"/>
              <a:buChar char="•"/>
              <a:defRPr/>
            </a:pPr>
            <a:r>
              <a:rPr lang="it-IT" sz="3500" dirty="0" smtClean="0"/>
              <a:t>Perencanaan tenaga kerja adalah sebuah cara untuk menetapkan kebijakan karyawan yang berkaitan dengan: </a:t>
            </a:r>
            <a:endParaRPr lang="fi-FI" sz="3500" b="1" dirty="0" smtClean="0"/>
          </a:p>
          <a:p>
            <a:pPr marL="548640" lvl="1" eaLnBrk="1" fontAlgn="auto" hangingPunct="1">
              <a:spcBef>
                <a:spcPts val="370"/>
              </a:spcBef>
              <a:spcAft>
                <a:spcPts val="0"/>
              </a:spcAft>
              <a:buFont typeface="Arial" pitchFamily="34" charset="0"/>
              <a:buNone/>
              <a:defRPr/>
            </a:pPr>
            <a:r>
              <a:rPr lang="fi-FI" sz="3500" b="1" dirty="0" smtClean="0"/>
              <a:t>1. Kebijakan-kebijakan Kestabilan tenaga kerja</a:t>
            </a:r>
          </a:p>
          <a:p>
            <a:pPr marL="548640" lvl="1" eaLnBrk="1" fontAlgn="auto" hangingPunct="1">
              <a:spcBef>
                <a:spcPts val="370"/>
              </a:spcBef>
              <a:spcAft>
                <a:spcPts val="0"/>
              </a:spcAft>
              <a:buFont typeface="Arial" pitchFamily="34" charset="0"/>
              <a:buNone/>
              <a:defRPr/>
            </a:pPr>
            <a:r>
              <a:rPr lang="it-IT" sz="3500" b="1" dirty="0" smtClean="0"/>
              <a:t>2. Pernjadwalan Kerja (Work Schedulling) </a:t>
            </a:r>
            <a:endParaRPr lang="en-US" sz="3500" dirty="0" smtClean="0"/>
          </a:p>
          <a:p>
            <a:pPr marL="548640" lvl="1" eaLnBrk="1" fontAlgn="auto" hangingPunct="1">
              <a:spcBef>
                <a:spcPts val="370"/>
              </a:spcBef>
              <a:spcAft>
                <a:spcPts val="0"/>
              </a:spcAft>
              <a:buFont typeface="Arial" pitchFamily="34" charset="0"/>
              <a:buNone/>
              <a:defRPr/>
            </a:pPr>
            <a:r>
              <a:rPr lang="it-IT" sz="3500" b="1" dirty="0" smtClean="0"/>
              <a:t>3. Klasifikasi Kerja dan Aturan Pekerjaan </a:t>
            </a:r>
          </a:p>
          <a:p>
            <a:pPr marL="548640" lvl="1" eaLnBrk="1" fontAlgn="auto" hangingPunct="1">
              <a:spcBef>
                <a:spcPts val="370"/>
              </a:spcBef>
              <a:spcAft>
                <a:spcPts val="0"/>
              </a:spcAft>
              <a:buFont typeface="Arial" pitchFamily="34" charset="0"/>
              <a:buNone/>
              <a:defRPr/>
            </a:pPr>
            <a:endParaRPr lang="en-US" sz="1500" dirty="0" smtClean="0"/>
          </a:p>
          <a:p>
            <a:pPr marL="342900" lvl="1" indent="-342900" eaLnBrk="1" fontAlgn="auto" hangingPunct="1">
              <a:spcBef>
                <a:spcPts val="370"/>
              </a:spcBef>
              <a:spcAft>
                <a:spcPts val="0"/>
              </a:spcAft>
              <a:buFont typeface="Arial" pitchFamily="34" charset="0"/>
              <a:buNone/>
              <a:defRPr/>
            </a:pPr>
            <a:r>
              <a:rPr lang="fi-FI" sz="3500" b="1" dirty="0" smtClean="0"/>
              <a:t>1. Kebijakan-kebijakan Kestabilan tenaga kerja</a:t>
            </a:r>
            <a:endParaRPr lang="en-US" sz="3500" dirty="0" smtClean="0"/>
          </a:p>
          <a:p>
            <a:pPr marL="274320" indent="-274320" algn="just" eaLnBrk="1" fontAlgn="auto" hangingPunct="1">
              <a:spcBef>
                <a:spcPts val="580"/>
              </a:spcBef>
              <a:spcAft>
                <a:spcPts val="0"/>
              </a:spcAft>
              <a:buFont typeface="Arial" pitchFamily="34" charset="0"/>
              <a:buNone/>
              <a:defRPr/>
            </a:pPr>
            <a:r>
              <a:rPr lang="it-IT" sz="3500" dirty="0" smtClean="0"/>
              <a:t>	Kestabilan tenaga kerja berkaitan dengan jumlah karyawan yang dipertahankan oleh sebuah organisasi. Ada dua kebijakan dasar mengenai kestabilan tenaga kerja yaitu: </a:t>
            </a:r>
            <a:endParaRPr lang="en-US" sz="3500" dirty="0" smtClean="0"/>
          </a:p>
          <a:p>
            <a:pPr marL="274320" indent="-274320" eaLnBrk="1" fontAlgn="auto" hangingPunct="1">
              <a:spcBef>
                <a:spcPts val="580"/>
              </a:spcBef>
              <a:spcAft>
                <a:spcPts val="0"/>
              </a:spcAft>
              <a:buFont typeface="Arial" pitchFamily="34" charset="0"/>
              <a:buNone/>
              <a:defRPr/>
            </a:pPr>
            <a:endParaRPr lang="en-US" sz="1300" dirty="0" smtClean="0"/>
          </a:p>
          <a:p>
            <a:pPr marL="274320" indent="-274320" algn="just" eaLnBrk="1" fontAlgn="auto" hangingPunct="1">
              <a:spcBef>
                <a:spcPts val="580"/>
              </a:spcBef>
              <a:spcAft>
                <a:spcPts val="0"/>
              </a:spcAft>
              <a:buFont typeface="Arial" pitchFamily="34" charset="0"/>
              <a:buNone/>
              <a:defRPr/>
            </a:pPr>
            <a:r>
              <a:rPr lang="it-IT" sz="3500" dirty="0" smtClean="0"/>
              <a:t>a. Mengikuti permintaan dengan tepat maka biaya tenaga kerja diperlakukan sebagai biaya variabel. Akan tetapi memiliki konsekuensi timbulnya biaya lainnya diantaranya biaya penarikan dan pemberhentian karyawan, biaya asuransi pengangguran, upah tinggi karena pekerjaan yang tidak stabil (karyawan tidak tetap). </a:t>
            </a:r>
            <a:endParaRPr lang="en-US" sz="3500" dirty="0" smtClean="0"/>
          </a:p>
          <a:p>
            <a:pPr marL="274320" indent="-274320" eaLnBrk="1" fontAlgn="auto" hangingPunct="1">
              <a:spcBef>
                <a:spcPts val="580"/>
              </a:spcBef>
              <a:spcAft>
                <a:spcPts val="0"/>
              </a:spcAft>
              <a:buFont typeface="Arial" pitchFamily="34" charset="0"/>
              <a:buNone/>
              <a:defRPr/>
            </a:pPr>
            <a:endParaRPr lang="en-US" sz="1300" dirty="0" smtClean="0"/>
          </a:p>
          <a:p>
            <a:pPr marL="274320" indent="-274320" algn="just" eaLnBrk="1" fontAlgn="auto" hangingPunct="1">
              <a:spcBef>
                <a:spcPts val="580"/>
              </a:spcBef>
              <a:spcAft>
                <a:spcPts val="0"/>
              </a:spcAft>
              <a:buFont typeface="Arial" pitchFamily="34" charset="0"/>
              <a:buNone/>
              <a:defRPr/>
            </a:pPr>
            <a:r>
              <a:rPr lang="it-IT" sz="3500" dirty="0" smtClean="0"/>
              <a:t>b. Menjaga jumlah karyawan secara konstan maka biaya tenaga kerja diperlakukan sebagai biaya tetap dengan konsekuensi mungkin tidak dapat memanfaatkan secara penuh pada saat permintaan rendah. </a:t>
            </a:r>
            <a:endParaRPr lang="en-US" sz="3500" dirty="0" smtClean="0"/>
          </a:p>
          <a:p>
            <a:pPr marL="274320" indent="-274320" eaLnBrk="1" fontAlgn="auto" hangingPunct="1">
              <a:spcBef>
                <a:spcPts val="580"/>
              </a:spcBef>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Title 1"/>
          <p:cNvSpPr>
            <a:spLocks noGrp="1"/>
          </p:cNvSpPr>
          <p:nvPr>
            <p:ph type="title"/>
          </p:nvPr>
        </p:nvSpPr>
        <p:spPr>
          <a:xfrm>
            <a:off x="457200" y="274638"/>
            <a:ext cx="8229600" cy="487362"/>
          </a:xfrm>
        </p:spPr>
        <p:txBody>
          <a:bodyPr/>
          <a:lstStyle/>
          <a:p>
            <a:pPr eaLnBrk="1" hangingPunct="1"/>
            <a:r>
              <a:rPr lang="it-IT" sz="3200" b="1" smtClean="0"/>
              <a:t>2. Pernjadwalan Kerja (Work Schedulling)</a:t>
            </a:r>
            <a:endParaRPr lang="en-US" sz="3200" smtClean="0"/>
          </a:p>
        </p:txBody>
      </p:sp>
      <p:sp>
        <p:nvSpPr>
          <p:cNvPr id="4" name="Slide Number Placeholder 3"/>
          <p:cNvSpPr>
            <a:spLocks noGrp="1"/>
          </p:cNvSpPr>
          <p:nvPr>
            <p:ph type="sldNum" sz="quarter" idx="12"/>
          </p:nvPr>
        </p:nvSpPr>
        <p:spPr/>
        <p:txBody>
          <a:bodyPr/>
          <a:lstStyle/>
          <a:p>
            <a:pPr>
              <a:defRPr/>
            </a:pPr>
            <a:fld id="{E800D43C-0F9F-4454-942F-0C82B103541B}" type="slidenum">
              <a:rPr lang="en-US">
                <a:solidFill>
                  <a:schemeClr val="tx1">
                    <a:tint val="75000"/>
                  </a:schemeClr>
                </a:solidFill>
              </a:rPr>
              <a:pPr>
                <a:defRPr/>
              </a:pPr>
              <a:t>7</a:t>
            </a:fld>
            <a:endParaRPr lang="en-US">
              <a:solidFill>
                <a:schemeClr val="tx1">
                  <a:tint val="75000"/>
                </a:schemeClr>
              </a:solidFill>
            </a:endParaRPr>
          </a:p>
        </p:txBody>
      </p:sp>
      <p:sp>
        <p:nvSpPr>
          <p:cNvPr id="3" name="Content Placeholder 2"/>
          <p:cNvSpPr>
            <a:spLocks noGrp="1"/>
          </p:cNvSpPr>
          <p:nvPr>
            <p:ph sz="quarter" idx="1"/>
          </p:nvPr>
        </p:nvSpPr>
        <p:spPr>
          <a:xfrm>
            <a:off x="228600" y="1295400"/>
            <a:ext cx="8458200" cy="5364163"/>
          </a:xfrm>
        </p:spPr>
        <p:txBody>
          <a:bodyPr rtlCol="0">
            <a:normAutofit fontScale="62500" lnSpcReduction="20000"/>
          </a:bodyPr>
          <a:lstStyle/>
          <a:p>
            <a:pPr marL="274320" indent="-274320" algn="just" eaLnBrk="1" fontAlgn="auto" hangingPunct="1">
              <a:spcBef>
                <a:spcPts val="580"/>
              </a:spcBef>
              <a:spcAft>
                <a:spcPts val="0"/>
              </a:spcAft>
              <a:buFont typeface="Arial" pitchFamily="34" charset="0"/>
              <a:buNone/>
              <a:defRPr/>
            </a:pPr>
            <a:r>
              <a:rPr lang="it-IT" dirty="0" smtClean="0"/>
              <a:t>	</a:t>
            </a:r>
            <a:r>
              <a:rPr lang="it-IT" sz="4200" dirty="0" smtClean="0"/>
              <a:t>Sampai saat ini yang berlaku adalah </a:t>
            </a:r>
            <a:r>
              <a:rPr lang="it-IT" sz="4200" b="1" dirty="0" smtClean="0"/>
              <a:t>Jadwal Kerja Standar </a:t>
            </a:r>
            <a:r>
              <a:rPr lang="it-IT" sz="4200" dirty="0" smtClean="0"/>
              <a:t>(Standard Work Schedule) yaitu standar kerja selama 8 jam kerja perhari 5 hari kerja perminggu, yang dalam pelaksanaannya mempunyai variasi, diantaranya: </a:t>
            </a:r>
            <a:endParaRPr lang="en-US" sz="4200" dirty="0" smtClean="0"/>
          </a:p>
          <a:p>
            <a:pPr marL="274320" indent="-227013" algn="just" eaLnBrk="1" fontAlgn="auto" hangingPunct="1">
              <a:spcBef>
                <a:spcPts val="580"/>
              </a:spcBef>
              <a:spcAft>
                <a:spcPts val="0"/>
              </a:spcAft>
              <a:buFont typeface="Arial" pitchFamily="34" charset="0"/>
              <a:buNone/>
              <a:defRPr/>
            </a:pPr>
            <a:r>
              <a:rPr lang="it-IT" sz="4200" dirty="0" smtClean="0"/>
              <a:t>a. 	</a:t>
            </a:r>
            <a:r>
              <a:rPr lang="it-IT" sz="4200" b="1" i="1" dirty="0" smtClean="0"/>
              <a:t>Flextime</a:t>
            </a:r>
            <a:r>
              <a:rPr lang="it-IT" sz="4200" dirty="0" smtClean="0"/>
              <a:t> </a:t>
            </a:r>
            <a:r>
              <a:rPr lang="id-ID" sz="4200" dirty="0" smtClean="0"/>
              <a:t>: </a:t>
            </a:r>
            <a:r>
              <a:rPr lang="it-IT" sz="4200" dirty="0" smtClean="0"/>
              <a:t>sistem yamg membolehkan karyawan dengan batasan tertentu dapat menentukan jadwal mereka masing-masing kapan mulai kapan selesai dan terbukti kepuasan kerja meningkat. </a:t>
            </a:r>
            <a:endParaRPr lang="en-US" sz="4200" dirty="0" smtClean="0"/>
          </a:p>
          <a:p>
            <a:pPr marL="274320" indent="-227013" algn="just" eaLnBrk="1" fontAlgn="auto" hangingPunct="1">
              <a:spcBef>
                <a:spcPts val="580"/>
              </a:spcBef>
              <a:spcAft>
                <a:spcPts val="0"/>
              </a:spcAft>
              <a:buFont typeface="Arial" pitchFamily="34" charset="0"/>
              <a:buNone/>
              <a:defRPr/>
            </a:pPr>
            <a:r>
              <a:rPr lang="it-IT" sz="4200" dirty="0" smtClean="0"/>
              <a:t>b. 	</a:t>
            </a:r>
            <a:r>
              <a:rPr lang="it-IT" sz="4200" b="1" i="1" dirty="0" smtClean="0"/>
              <a:t>Flexible workweek </a:t>
            </a:r>
            <a:r>
              <a:rPr lang="id-ID" sz="4200" dirty="0"/>
              <a:t>:</a:t>
            </a:r>
            <a:r>
              <a:rPr lang="it-IT" sz="4200" dirty="0" smtClean="0"/>
              <a:t> sebuah jadwal kerja yang berbeda dari jadwal normal misalnya 10 jam kerja perhari selama 4 hari kerja perminggu, atau penerapan shift kerja. </a:t>
            </a:r>
            <a:endParaRPr lang="en-US" sz="4200" dirty="0" smtClean="0"/>
          </a:p>
          <a:p>
            <a:pPr marL="274320" indent="-227013" eaLnBrk="1" fontAlgn="auto" hangingPunct="1">
              <a:spcBef>
                <a:spcPts val="580"/>
              </a:spcBef>
              <a:spcAft>
                <a:spcPts val="0"/>
              </a:spcAft>
              <a:buFont typeface="Arial" pitchFamily="34" charset="0"/>
              <a:buNone/>
              <a:defRPr/>
            </a:pPr>
            <a:r>
              <a:rPr lang="it-IT" sz="4200" dirty="0" smtClean="0"/>
              <a:t>c. 	Memperpendek jam kerja dengan mengubah status karyawan menjadi </a:t>
            </a:r>
            <a:r>
              <a:rPr lang="it-IT" sz="4200" b="1" i="1" dirty="0" smtClean="0"/>
              <a:t>Part time status</a:t>
            </a:r>
            <a:r>
              <a:rPr lang="it-IT" sz="4200" dirty="0" smtClean="0"/>
              <a:t>. </a:t>
            </a:r>
            <a:endParaRPr lang="en-US" sz="4200" dirty="0" smtClean="0"/>
          </a:p>
          <a:p>
            <a:pPr marL="274320" indent="-274320" eaLnBrk="1" fontAlgn="auto" hangingPunct="1">
              <a:spcBef>
                <a:spcPts val="580"/>
              </a:spcBef>
              <a:spcAft>
                <a:spcPts val="0"/>
              </a:spcAft>
              <a:buFont typeface="Arial" pitchFamily="34" charset="0"/>
              <a:buNone/>
              <a:defRPr/>
            </a:pPr>
            <a:r>
              <a:rPr lang="it-IT" sz="4200" dirty="0" smtClean="0"/>
              <a:t> </a:t>
            </a:r>
            <a:endParaRPr lang="en-US" sz="4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FB4CDF6-6E8B-422F-B975-A5C1A532154A}" type="slidenum">
              <a:rPr lang="en-US">
                <a:solidFill>
                  <a:schemeClr val="tx1">
                    <a:tint val="75000"/>
                  </a:schemeClr>
                </a:solidFill>
              </a:rPr>
              <a:pPr>
                <a:defRPr/>
              </a:pPr>
              <a:t>8</a:t>
            </a:fld>
            <a:endParaRPr lang="en-US">
              <a:solidFill>
                <a:schemeClr val="tx1">
                  <a:tint val="75000"/>
                </a:schemeClr>
              </a:solidFill>
            </a:endParaRPr>
          </a:p>
        </p:txBody>
      </p:sp>
      <p:sp>
        <p:nvSpPr>
          <p:cNvPr id="238595" name="Rectangle 2"/>
          <p:cNvSpPr>
            <a:spLocks noChangeArrowheads="1"/>
          </p:cNvSpPr>
          <p:nvPr/>
        </p:nvSpPr>
        <p:spPr bwMode="auto">
          <a:xfrm>
            <a:off x="533400" y="449263"/>
            <a:ext cx="8153400" cy="4340225"/>
          </a:xfrm>
          <a:prstGeom prst="rect">
            <a:avLst/>
          </a:prstGeom>
          <a:noFill/>
          <a:ln w="9525">
            <a:noFill/>
            <a:miter lim="800000"/>
            <a:headEnd/>
            <a:tailEnd/>
          </a:ln>
        </p:spPr>
        <p:txBody>
          <a:bodyPr>
            <a:spAutoFit/>
          </a:bodyPr>
          <a:lstStyle/>
          <a:p>
            <a:pPr>
              <a:buFont typeface="Arial" charset="0"/>
              <a:buNone/>
            </a:pPr>
            <a:r>
              <a:rPr lang="it-IT" sz="2800" b="1"/>
              <a:t>3. Klasifikasi Kerja dan Aturan Pekerjaan </a:t>
            </a:r>
            <a:endParaRPr lang="id-ID" sz="2800" b="1"/>
          </a:p>
          <a:p>
            <a:pPr>
              <a:buFont typeface="Arial" charset="0"/>
              <a:buNone/>
            </a:pPr>
            <a:endParaRPr lang="en-US" sz="2800"/>
          </a:p>
          <a:p>
            <a:pPr algn="just">
              <a:buFont typeface="Arial" charset="0"/>
              <a:buChar char="•"/>
            </a:pPr>
            <a:r>
              <a:rPr lang="it-IT" sz="2200"/>
              <a:t>  Banyak organisasi yang mengklasifikasikan kerja dan membuat peraturan kerja yang tegas sehingga akan membatasi karyawan dalam bekerja dan mengurangi fleksibilitas fungsi operasi. </a:t>
            </a:r>
            <a:endParaRPr lang="id-ID" sz="2200"/>
          </a:p>
          <a:p>
            <a:pPr algn="just">
              <a:buFont typeface="Arial" charset="0"/>
              <a:buChar char="•"/>
            </a:pPr>
            <a:r>
              <a:rPr lang="it-IT" sz="2200"/>
              <a:t>Kondisi tersebut berlaku terutama pada sektor jasa dimana transfer pelayanan dari perusahaan kepada konsumen memerlukan peran besar dari sumber daya manusia. </a:t>
            </a:r>
            <a:endParaRPr lang="en-US" sz="2200"/>
          </a:p>
          <a:p>
            <a:pPr algn="just">
              <a:buFont typeface="Arial" charset="0"/>
              <a:buChar char="•"/>
            </a:pPr>
            <a:r>
              <a:rPr lang="it-IT" sz="2200"/>
              <a:t>  Oleh karena itu dengan memenuhi persyaratan karyawan maka operasi akan lebih mudah jika manajer mengklasifikasikan kerja dan peraturan kerja . </a:t>
            </a:r>
            <a:endParaRPr lang="en-US" sz="22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Title 1"/>
          <p:cNvSpPr>
            <a:spLocks noGrp="1"/>
          </p:cNvSpPr>
          <p:nvPr>
            <p:ph type="title"/>
          </p:nvPr>
        </p:nvSpPr>
        <p:spPr>
          <a:xfrm>
            <a:off x="457200" y="274638"/>
            <a:ext cx="8229600" cy="411162"/>
          </a:xfrm>
        </p:spPr>
        <p:txBody>
          <a:bodyPr/>
          <a:lstStyle/>
          <a:p>
            <a:pPr eaLnBrk="1" hangingPunct="1"/>
            <a:r>
              <a:rPr lang="it-IT" sz="3600" b="1" smtClean="0"/>
              <a:t>C. DISAIN PEKERJAAN </a:t>
            </a:r>
            <a:endParaRPr lang="en-US" sz="3600" smtClean="0"/>
          </a:p>
        </p:txBody>
      </p:sp>
      <p:sp>
        <p:nvSpPr>
          <p:cNvPr id="4" name="Slide Number Placeholder 3"/>
          <p:cNvSpPr>
            <a:spLocks noGrp="1"/>
          </p:cNvSpPr>
          <p:nvPr>
            <p:ph type="sldNum" sz="quarter" idx="12"/>
          </p:nvPr>
        </p:nvSpPr>
        <p:spPr/>
        <p:txBody>
          <a:bodyPr/>
          <a:lstStyle/>
          <a:p>
            <a:pPr>
              <a:defRPr/>
            </a:pPr>
            <a:fld id="{7ADFCEF4-38EB-4183-A389-AE5273F29736}" type="slidenum">
              <a:rPr lang="en-US">
                <a:solidFill>
                  <a:schemeClr val="tx1">
                    <a:tint val="75000"/>
                  </a:schemeClr>
                </a:solidFill>
              </a:rPr>
              <a:pPr>
                <a:defRPr/>
              </a:pPr>
              <a:t>9</a:t>
            </a:fld>
            <a:endParaRPr lang="en-US">
              <a:solidFill>
                <a:schemeClr val="tx1">
                  <a:tint val="75000"/>
                </a:schemeClr>
              </a:solidFill>
            </a:endParaRPr>
          </a:p>
        </p:txBody>
      </p:sp>
      <p:sp>
        <p:nvSpPr>
          <p:cNvPr id="3" name="Content Placeholder 2"/>
          <p:cNvSpPr>
            <a:spLocks noGrp="1"/>
          </p:cNvSpPr>
          <p:nvPr>
            <p:ph sz="quarter" idx="1"/>
          </p:nvPr>
        </p:nvSpPr>
        <p:spPr>
          <a:xfrm>
            <a:off x="457200" y="914400"/>
            <a:ext cx="8229600" cy="5211763"/>
          </a:xfrm>
        </p:spPr>
        <p:txBody>
          <a:bodyPr rtlCol="0">
            <a:noAutofit/>
          </a:bodyPr>
          <a:lstStyle/>
          <a:p>
            <a:pPr marL="274320" indent="-274320" algn="just" eaLnBrk="1" fontAlgn="auto" hangingPunct="1">
              <a:spcBef>
                <a:spcPts val="580"/>
              </a:spcBef>
              <a:spcAft>
                <a:spcPts val="0"/>
              </a:spcAft>
              <a:buFont typeface="Arial" pitchFamily="34" charset="0"/>
              <a:buChar char="•"/>
              <a:defRPr/>
            </a:pPr>
            <a:r>
              <a:rPr lang="it-IT" sz="2400" dirty="0" smtClean="0"/>
              <a:t>Disain kerja adalah sebuah pendekatan yang menentukan tugas-tugas yang terkandung dalam suatu pekerjaan bagi seorang atau sekelompok karyawan. Terdapat 7 komponen desain kerja yang meliputi: </a:t>
            </a:r>
          </a:p>
          <a:p>
            <a:pPr marL="274320" indent="-274320" algn="just" eaLnBrk="1" fontAlgn="auto" hangingPunct="1">
              <a:spcBef>
                <a:spcPts val="580"/>
              </a:spcBef>
              <a:spcAft>
                <a:spcPts val="0"/>
              </a:spcAft>
              <a:buFont typeface="Arial" pitchFamily="34" charset="0"/>
              <a:buChar char="•"/>
              <a:defRPr/>
            </a:pPr>
            <a:endParaRPr lang="it-IT" sz="1000" dirty="0" smtClean="0"/>
          </a:p>
          <a:p>
            <a:pPr marL="858838" indent="4763" algn="just" eaLnBrk="1" fontAlgn="auto" hangingPunct="1">
              <a:spcBef>
                <a:spcPts val="580"/>
              </a:spcBef>
              <a:spcAft>
                <a:spcPts val="0"/>
              </a:spcAft>
              <a:buFont typeface="Arial" pitchFamily="34" charset="0"/>
              <a:buNone/>
              <a:defRPr/>
            </a:pPr>
            <a:r>
              <a:rPr lang="it-IT" sz="2400" b="1" dirty="0" smtClean="0"/>
              <a:t>1. Spesifikasi Kerja  </a:t>
            </a:r>
            <a:endParaRPr lang="en-US" sz="2400" dirty="0" smtClean="0"/>
          </a:p>
          <a:p>
            <a:pPr marL="858838" indent="4763" algn="just" eaLnBrk="1" fontAlgn="auto" hangingPunct="1">
              <a:spcBef>
                <a:spcPts val="580"/>
              </a:spcBef>
              <a:spcAft>
                <a:spcPts val="0"/>
              </a:spcAft>
              <a:buFont typeface="Arial" pitchFamily="34" charset="0"/>
              <a:buNone/>
              <a:defRPr/>
            </a:pPr>
            <a:r>
              <a:rPr lang="en-US" sz="2400" b="1" dirty="0" smtClean="0"/>
              <a:t>2. </a:t>
            </a:r>
            <a:r>
              <a:rPr lang="en-US" sz="2400" b="1" dirty="0" err="1" smtClean="0"/>
              <a:t>Perluasan</a:t>
            </a:r>
            <a:r>
              <a:rPr lang="en-US" sz="2400" b="1" dirty="0" smtClean="0"/>
              <a:t> </a:t>
            </a:r>
            <a:r>
              <a:rPr lang="en-US" sz="2400" b="1" dirty="0" err="1" smtClean="0"/>
              <a:t>Kerja</a:t>
            </a:r>
            <a:r>
              <a:rPr lang="id-ID" sz="2400" b="1" dirty="0" smtClean="0"/>
              <a:t> </a:t>
            </a:r>
            <a:endParaRPr lang="en-US" sz="2400" dirty="0" smtClean="0"/>
          </a:p>
          <a:p>
            <a:pPr marL="858838" indent="4763" eaLnBrk="1" fontAlgn="auto" hangingPunct="1">
              <a:spcBef>
                <a:spcPts val="580"/>
              </a:spcBef>
              <a:spcAft>
                <a:spcPts val="0"/>
              </a:spcAft>
              <a:buFont typeface="Arial" pitchFamily="34" charset="0"/>
              <a:buNone/>
              <a:defRPr/>
            </a:pPr>
            <a:r>
              <a:rPr lang="en-US" sz="2400" b="1" dirty="0" smtClean="0"/>
              <a:t>3. </a:t>
            </a:r>
            <a:r>
              <a:rPr lang="en-US" sz="2400" b="1" dirty="0" err="1" smtClean="0"/>
              <a:t>Komponen</a:t>
            </a:r>
            <a:r>
              <a:rPr lang="en-US" sz="2400" b="1" dirty="0" smtClean="0"/>
              <a:t> </a:t>
            </a:r>
            <a:r>
              <a:rPr lang="en-US" sz="2400" b="1" dirty="0" err="1" smtClean="0"/>
              <a:t>Psikologi</a:t>
            </a:r>
            <a:r>
              <a:rPr lang="en-US" sz="2400" b="1" dirty="0" smtClean="0"/>
              <a:t> </a:t>
            </a:r>
            <a:r>
              <a:rPr lang="id-ID" sz="2400" b="1" dirty="0" smtClean="0"/>
              <a:t> </a:t>
            </a:r>
            <a:endParaRPr lang="en-US" sz="2400" dirty="0" smtClean="0"/>
          </a:p>
          <a:p>
            <a:pPr marL="858838" indent="4763" eaLnBrk="1" fontAlgn="auto" hangingPunct="1">
              <a:spcBef>
                <a:spcPts val="580"/>
              </a:spcBef>
              <a:spcAft>
                <a:spcPts val="0"/>
              </a:spcAft>
              <a:buFont typeface="Arial" pitchFamily="34" charset="0"/>
              <a:buNone/>
              <a:defRPr/>
            </a:pPr>
            <a:r>
              <a:rPr lang="en-US" sz="2400" b="1" dirty="0" smtClean="0"/>
              <a:t>4. Tim yang </a:t>
            </a:r>
            <a:r>
              <a:rPr lang="en-US" sz="2400" b="1" dirty="0" err="1" smtClean="0"/>
              <a:t>mandiri</a:t>
            </a:r>
            <a:r>
              <a:rPr lang="en-US" sz="2400" b="1" dirty="0" smtClean="0"/>
              <a:t> </a:t>
            </a:r>
            <a:r>
              <a:rPr lang="id-ID" sz="2400" b="1" dirty="0" smtClean="0"/>
              <a:t> </a:t>
            </a:r>
            <a:endParaRPr lang="en-US" sz="2400" b="1" dirty="0" smtClean="0"/>
          </a:p>
          <a:p>
            <a:pPr marL="858838" indent="4763" eaLnBrk="1" fontAlgn="auto" hangingPunct="1">
              <a:spcBef>
                <a:spcPts val="580"/>
              </a:spcBef>
              <a:spcAft>
                <a:spcPts val="0"/>
              </a:spcAft>
              <a:buFont typeface="Arial" pitchFamily="34" charset="0"/>
              <a:buNone/>
              <a:defRPr/>
            </a:pPr>
            <a:r>
              <a:rPr lang="en-US" sz="2400" b="1" dirty="0" smtClean="0"/>
              <a:t>5. </a:t>
            </a:r>
            <a:r>
              <a:rPr lang="en-US" sz="2400" b="1" dirty="0" err="1" smtClean="0"/>
              <a:t>Motivasi</a:t>
            </a:r>
            <a:r>
              <a:rPr lang="en-US" sz="2400" b="1" dirty="0" smtClean="0"/>
              <a:t> </a:t>
            </a:r>
            <a:r>
              <a:rPr lang="en-US" sz="2400" b="1" dirty="0" err="1" smtClean="0"/>
              <a:t>dan</a:t>
            </a:r>
            <a:r>
              <a:rPr lang="en-US" sz="2400" b="1" dirty="0" smtClean="0"/>
              <a:t> System </a:t>
            </a:r>
            <a:r>
              <a:rPr lang="en-US" sz="2400" b="1" dirty="0" err="1" smtClean="0"/>
              <a:t>Insentif</a:t>
            </a:r>
            <a:r>
              <a:rPr lang="en-US" sz="2400" b="1" dirty="0" smtClean="0"/>
              <a:t>. </a:t>
            </a:r>
          </a:p>
          <a:p>
            <a:pPr marL="858838" indent="4763" eaLnBrk="1" fontAlgn="auto" hangingPunct="1">
              <a:spcBef>
                <a:spcPts val="580"/>
              </a:spcBef>
              <a:spcAft>
                <a:spcPts val="0"/>
              </a:spcAft>
              <a:buFont typeface="Arial" pitchFamily="34" charset="0"/>
              <a:buNone/>
              <a:defRPr/>
            </a:pPr>
            <a:r>
              <a:rPr lang="fi-FI" sz="2400" b="1" dirty="0" smtClean="0"/>
              <a:t>6. Ergonomi dan Analisis Metode Kerja. </a:t>
            </a:r>
          </a:p>
          <a:p>
            <a:pPr marL="858838" indent="4763" eaLnBrk="1" fontAlgn="auto" hangingPunct="1">
              <a:spcBef>
                <a:spcPts val="580"/>
              </a:spcBef>
              <a:spcAft>
                <a:spcPts val="0"/>
              </a:spcAft>
              <a:buFont typeface="Arial" pitchFamily="34" charset="0"/>
              <a:buNone/>
              <a:defRPr/>
            </a:pPr>
            <a:r>
              <a:rPr lang="fi-FI" sz="2400" b="1" dirty="0" smtClean="0"/>
              <a:t>7. Tempat kerja visual </a:t>
            </a:r>
            <a:endParaRPr lang="en-US" sz="2400" dirty="0" smtClean="0"/>
          </a:p>
          <a:p>
            <a:pPr marL="274320" indent="-274320" eaLnBrk="1" fontAlgn="auto" hangingPunct="1">
              <a:spcBef>
                <a:spcPts val="580"/>
              </a:spcBef>
              <a:spcAft>
                <a:spcPts val="0"/>
              </a:spcAft>
              <a:buFont typeface="Arial" pitchFamily="34" charset="0"/>
              <a:buNone/>
              <a:defRPr/>
            </a:pPr>
            <a:endParaRPr lang="en-US" sz="1800" dirty="0" smtClean="0"/>
          </a:p>
          <a:p>
            <a:pPr marL="274320" indent="-274320" eaLnBrk="1" fontAlgn="auto" hangingPunct="1">
              <a:spcBef>
                <a:spcPts val="580"/>
              </a:spcBef>
              <a:spcAft>
                <a:spcPts val="0"/>
              </a:spcAft>
              <a:buFont typeface="Arial" pitchFamily="34" charset="0"/>
              <a:buNone/>
              <a:defRPr/>
            </a:pPr>
            <a:endParaRPr lang="en-US" sz="18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2107</TotalTime>
  <Words>1672</Words>
  <Application>Microsoft Office PowerPoint</Application>
  <PresentationFormat>On-screen Show (4:3)</PresentationFormat>
  <Paragraphs>191</Paragraphs>
  <Slides>28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Wingdings 2</vt:lpstr>
      <vt:lpstr>Office Theme</vt:lpstr>
      <vt:lpstr>SUMBER DAYA MANUSIA YANG MENGACU PADA KUALITAS</vt:lpstr>
      <vt:lpstr>PowerPoint Presentation</vt:lpstr>
      <vt:lpstr>Sumber Daya Manusia dan Disain Pekerjaan</vt:lpstr>
      <vt:lpstr>2. Batasan-batasan pada Strategi Sumber Daya Manusia</vt:lpstr>
      <vt:lpstr>PowerPoint Presentation</vt:lpstr>
      <vt:lpstr>B. PERENCANAAN TENAGA KERJA </vt:lpstr>
      <vt:lpstr>2. Pernjadwalan Kerja (Work Schedulling)</vt:lpstr>
      <vt:lpstr>PowerPoint Presentation</vt:lpstr>
      <vt:lpstr>C. DISAIN PEKERJAAN </vt:lpstr>
      <vt:lpstr>PowerPoint Presentation</vt:lpstr>
      <vt:lpstr>PowerPoint Presentation</vt:lpstr>
      <vt:lpstr>PowerPoint Presentation</vt:lpstr>
      <vt:lpstr>5. Motivasi dan System Insentif. </vt:lpstr>
      <vt:lpstr>PowerPoint Presentation</vt:lpstr>
      <vt:lpstr>PowerPoint Presentation</vt:lpstr>
      <vt:lpstr>PowerPoint Presentation</vt:lpstr>
      <vt:lpstr>D. STANDAR PEKERJA </vt:lpstr>
      <vt:lpstr>PowerPoint Presentation</vt:lpstr>
      <vt:lpstr>PowerPoint Presentation</vt:lpstr>
      <vt:lpstr>PowerPoint Presentation</vt:lpstr>
      <vt:lpstr>PowerPoint Presentation</vt:lpstr>
      <vt:lpstr>D. STANDAR WAKTU YANG TELAH DITENTUKAN (PREDETERMINED TIME STUDY) </vt:lpstr>
      <vt:lpstr>PowerPoint Presentation</vt:lpstr>
      <vt:lpstr>E. PENGAMBILAN SAMPEL KERJA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OPERASI DAN PRODUKTIFITAS</dc:title>
  <dc:creator>Budi</dc:creator>
  <cp:lastModifiedBy>asus</cp:lastModifiedBy>
  <cp:revision>164</cp:revision>
  <dcterms:created xsi:type="dcterms:W3CDTF">2004-10-03T17:04:43Z</dcterms:created>
  <dcterms:modified xsi:type="dcterms:W3CDTF">2023-09-09T17:26:53Z</dcterms:modified>
</cp:coreProperties>
</file>