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d-ID" dirty="0" smtClean="0"/>
              <a:t/>
            </a:r>
            <a:br>
              <a:rPr lang="id-ID" dirty="0" smtClean="0"/>
            </a:br>
            <a:r>
              <a:rPr lang="id-ID" dirty="0"/>
              <a:t/>
            </a:r>
            <a:br>
              <a:rPr lang="id-ID" dirty="0"/>
            </a:br>
            <a:r>
              <a:rPr lang="en-US" sz="4000" dirty="0" smtClean="0"/>
              <a:t>BAB </a:t>
            </a:r>
            <a:r>
              <a:rPr lang="en-US" sz="4000" dirty="0" smtClean="0"/>
              <a:t>3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LAPORAN LABA RUGI &amp; PENGHASILAN KOMPREHENSIF LAIN DAN LAPORAN PERUBAHAN EKUITAS</a:t>
            </a:r>
            <a:endParaRPr 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866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Format </a:t>
            </a:r>
            <a:r>
              <a:rPr lang="en-US" sz="3200" dirty="0" err="1" smtClean="0"/>
              <a:t>Laporan</a:t>
            </a:r>
            <a:r>
              <a:rPr lang="en-US" sz="3200" dirty="0" smtClean="0"/>
              <a:t> </a:t>
            </a:r>
            <a:r>
              <a:rPr lang="en-US" sz="3200" dirty="0" err="1" smtClean="0"/>
              <a:t>Laba</a:t>
            </a:r>
            <a:r>
              <a:rPr lang="en-US" sz="3200" dirty="0" smtClean="0"/>
              <a:t> </a:t>
            </a:r>
            <a:r>
              <a:rPr lang="en-US" sz="3200" dirty="0" err="1" smtClean="0"/>
              <a:t>Rugi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Penghasilan</a:t>
            </a:r>
            <a:r>
              <a:rPr lang="en-US" sz="3200" dirty="0" smtClean="0"/>
              <a:t> </a:t>
            </a:r>
            <a:r>
              <a:rPr lang="en-US" sz="3200" dirty="0" err="1" smtClean="0"/>
              <a:t>Komprehensif</a:t>
            </a:r>
            <a:r>
              <a:rPr lang="en-US" sz="3200" dirty="0" smtClean="0"/>
              <a:t> Lain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Perusahaan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(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),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format </a:t>
            </a:r>
            <a:r>
              <a:rPr lang="en-US" dirty="0" err="1" smtClean="0"/>
              <a:t>laporan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(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ganda</a:t>
            </a:r>
            <a:r>
              <a:rPr lang="en-US" dirty="0" smtClean="0"/>
              <a:t>),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yang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620000" cy="9906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Laporan</a:t>
            </a:r>
            <a:r>
              <a:rPr lang="en-US" sz="3600" dirty="0" smtClean="0"/>
              <a:t> </a:t>
            </a:r>
            <a:r>
              <a:rPr lang="en-US" sz="3600" dirty="0" err="1" smtClean="0"/>
              <a:t>Laba</a:t>
            </a:r>
            <a:r>
              <a:rPr lang="en-US" sz="3600" dirty="0" smtClean="0"/>
              <a:t> </a:t>
            </a:r>
            <a:r>
              <a:rPr lang="en-US" sz="3600" dirty="0" err="1" smtClean="0"/>
              <a:t>Rugi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Penghasilan</a:t>
            </a:r>
            <a:r>
              <a:rPr lang="en-US" sz="3600" dirty="0" smtClean="0"/>
              <a:t> </a:t>
            </a:r>
            <a:r>
              <a:rPr lang="en-US" sz="3600" dirty="0" err="1" smtClean="0"/>
              <a:t>Komprehensif</a:t>
            </a:r>
            <a:r>
              <a:rPr lang="en-US" sz="3600" dirty="0" smtClean="0"/>
              <a:t> Lain </a:t>
            </a:r>
            <a:r>
              <a:rPr lang="en-US" sz="3600" dirty="0" err="1" smtClean="0"/>
              <a:t>Bentuk</a:t>
            </a:r>
            <a:r>
              <a:rPr lang="en-US" sz="3600" dirty="0" smtClean="0"/>
              <a:t> Tunggal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Dalam PSAK 1 (Revisi 2013): </a:t>
            </a:r>
            <a:r>
              <a:rPr lang="sv-SE" i="1" dirty="0" smtClean="0"/>
              <a:t>Penyajian Laporan Keuangan </a:t>
            </a:r>
            <a:r>
              <a:rPr lang="sv-SE" dirty="0" smtClean="0"/>
              <a:t>diatur mengenai informasi yang disajikan dalam bagian </a:t>
            </a:r>
            <a:r>
              <a:rPr lang="sv-SE" b="1" dirty="0" smtClean="0"/>
              <a:t>Laporan Laba Rugi yaitu: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pendapatan</a:t>
            </a:r>
            <a:r>
              <a:rPr lang="en-US" dirty="0" smtClean="0"/>
              <a:t> (</a:t>
            </a:r>
            <a:r>
              <a:rPr lang="en-US" i="1" dirty="0" smtClean="0"/>
              <a:t>revenue);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asosiasi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ventura</a:t>
            </a:r>
            <a:r>
              <a:rPr lang="en-US" dirty="0" smtClean="0"/>
              <a:t> yang </a:t>
            </a:r>
            <a:r>
              <a:rPr lang="en-US" dirty="0" err="1" smtClean="0"/>
              <a:t>dicatat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5.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yang </a:t>
            </a:r>
            <a:r>
              <a:rPr lang="en-US" dirty="0" err="1" smtClean="0"/>
              <a:t>dihentikan</a:t>
            </a:r>
            <a:r>
              <a:rPr lang="en-US" dirty="0" smtClean="0"/>
              <a:t>;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8.jpg"/>
          <p:cNvPicPr>
            <a:picLocks noChangeAspect="1"/>
          </p:cNvPicPr>
          <p:nvPr/>
        </p:nvPicPr>
        <p:blipFill>
          <a:blip r:embed="rId2"/>
          <a:srcRect l="22543" t="14444" r="23593" b="22063"/>
          <a:stretch>
            <a:fillRect/>
          </a:stretch>
        </p:blipFill>
        <p:spPr>
          <a:xfrm>
            <a:off x="0" y="0"/>
            <a:ext cx="73914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467600" cy="9906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Laporan</a:t>
            </a:r>
            <a:r>
              <a:rPr lang="en-US" sz="3600" dirty="0" smtClean="0"/>
              <a:t> </a:t>
            </a:r>
            <a:r>
              <a:rPr lang="en-US" sz="3600" dirty="0" err="1" smtClean="0"/>
              <a:t>Laba</a:t>
            </a:r>
            <a:r>
              <a:rPr lang="en-US" sz="3600" dirty="0" smtClean="0"/>
              <a:t> </a:t>
            </a:r>
            <a:r>
              <a:rPr lang="en-US" sz="3600" dirty="0" err="1" smtClean="0"/>
              <a:t>Rugi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Penghasilan</a:t>
            </a:r>
            <a:r>
              <a:rPr lang="en-US" sz="3600" dirty="0" smtClean="0"/>
              <a:t> </a:t>
            </a:r>
            <a:r>
              <a:rPr lang="en-US" sz="3600" dirty="0" err="1" smtClean="0"/>
              <a:t>Komprehensif</a:t>
            </a:r>
            <a:r>
              <a:rPr lang="en-US" sz="3600" dirty="0" smtClean="0"/>
              <a:t> Lain </a:t>
            </a:r>
            <a:r>
              <a:rPr lang="en-US" sz="3600" dirty="0" err="1" smtClean="0"/>
              <a:t>Bentuk</a:t>
            </a:r>
            <a:r>
              <a:rPr lang="en-US" sz="3600" dirty="0" smtClean="0"/>
              <a:t> </a:t>
            </a:r>
            <a:r>
              <a:rPr lang="en-US" sz="3600" dirty="0" err="1" smtClean="0"/>
              <a:t>Ganda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76400"/>
            <a:ext cx="8534400" cy="4343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format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ganda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menyiapkan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.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yang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lain.</a:t>
            </a:r>
          </a:p>
          <a:p>
            <a:r>
              <a:rPr lang="en-US" dirty="0" smtClean="0"/>
              <a:t>Pos yang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format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ganda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3.2.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1-122_Page_1.jpg"/>
          <p:cNvPicPr>
            <a:picLocks noChangeAspect="1"/>
          </p:cNvPicPr>
          <p:nvPr/>
        </p:nvPicPr>
        <p:blipFill>
          <a:blip r:embed="rId2"/>
          <a:srcRect l="19804" t="41111" r="25556" b="20000"/>
          <a:stretch>
            <a:fillRect/>
          </a:stretch>
        </p:blipFill>
        <p:spPr>
          <a:xfrm>
            <a:off x="0" y="0"/>
            <a:ext cx="7391400" cy="6807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1-122_Page_2.jpg"/>
          <p:cNvPicPr>
            <a:picLocks noChangeAspect="1"/>
          </p:cNvPicPr>
          <p:nvPr/>
        </p:nvPicPr>
        <p:blipFill>
          <a:blip r:embed="rId2"/>
          <a:srcRect l="16928" t="15556" r="22680" b="38889"/>
          <a:stretch>
            <a:fillRect/>
          </a:stretch>
        </p:blipFill>
        <p:spPr>
          <a:xfrm>
            <a:off x="0" y="0"/>
            <a:ext cx="6934200" cy="6769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3.jpg"/>
          <p:cNvPicPr>
            <a:picLocks noChangeAspect="1"/>
          </p:cNvPicPr>
          <p:nvPr/>
        </p:nvPicPr>
        <p:blipFill>
          <a:blip r:embed="rId2"/>
          <a:srcRect l="24118" t="15556" r="19804" b="46666"/>
          <a:stretch>
            <a:fillRect/>
          </a:stretch>
        </p:blipFill>
        <p:spPr>
          <a:xfrm>
            <a:off x="0" y="0"/>
            <a:ext cx="7772400" cy="677593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b="1" dirty="0" err="1" smtClean="0"/>
              <a:t>penyesuaian</a:t>
            </a:r>
            <a:r>
              <a:rPr lang="en-US" b="1" dirty="0" smtClean="0"/>
              <a:t> </a:t>
            </a:r>
            <a:r>
              <a:rPr lang="en-US" b="1" dirty="0" err="1" smtClean="0"/>
              <a:t>reklasifikasi</a:t>
            </a:r>
            <a:r>
              <a:rPr lang="en-US" b="1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Jadi</a:t>
            </a:r>
            <a:r>
              <a:rPr lang="en-US" dirty="0" smtClean="0"/>
              <a:t>, </a:t>
            </a:r>
            <a:r>
              <a:rPr lang="en-US" b="1" dirty="0" err="1" smtClean="0"/>
              <a:t>penyesuaian</a:t>
            </a:r>
            <a:r>
              <a:rPr lang="en-US" b="1" dirty="0" smtClean="0"/>
              <a:t> </a:t>
            </a:r>
            <a:r>
              <a:rPr lang="en-US" b="1" dirty="0" err="1" smtClean="0"/>
              <a:t>reklasifikasi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direklasifikasi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yang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reklasifikasi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pelepasan</a:t>
            </a:r>
            <a:r>
              <a:rPr lang="en-US" dirty="0" smtClean="0"/>
              <a:t> unit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848600" cy="99060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Penyesuaian</a:t>
            </a:r>
            <a:r>
              <a:rPr lang="en-US" sz="3200" dirty="0" smtClean="0"/>
              <a:t> </a:t>
            </a:r>
            <a:r>
              <a:rPr lang="en-US" sz="3200" dirty="0" err="1" smtClean="0"/>
              <a:t>Reklasifikasi</a:t>
            </a:r>
            <a:r>
              <a:rPr lang="en-US" sz="3200" dirty="0" smtClean="0"/>
              <a:t> </a:t>
            </a:r>
            <a:r>
              <a:rPr lang="en-US" sz="3200" dirty="0" err="1" smtClean="0"/>
              <a:t>Komponen</a:t>
            </a:r>
            <a:r>
              <a:rPr lang="en-US" sz="3200" dirty="0" smtClean="0"/>
              <a:t> </a:t>
            </a:r>
            <a:r>
              <a:rPr lang="en-US" sz="3200" dirty="0" err="1" smtClean="0"/>
              <a:t>Penghasilan</a:t>
            </a:r>
            <a:r>
              <a:rPr lang="en-US" sz="3200" dirty="0" smtClean="0"/>
              <a:t> </a:t>
            </a:r>
            <a:r>
              <a:rPr lang="en-US" sz="3200" dirty="0" err="1" smtClean="0"/>
              <a:t>Komprehensif</a:t>
            </a:r>
            <a:r>
              <a:rPr lang="en-US" sz="3200" dirty="0" smtClean="0"/>
              <a:t> Lain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0" y="1720840"/>
            <a:ext cx="914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PT </a:t>
            </a:r>
            <a:r>
              <a:rPr lang="en-US" dirty="0" err="1" smtClean="0"/>
              <a:t>Transparan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sebanyak</a:t>
            </a:r>
            <a:r>
              <a:rPr lang="en-US" dirty="0" smtClean="0"/>
              <a:t> 1.000 </a:t>
            </a:r>
            <a:r>
              <a:rPr lang="en-US" dirty="0" err="1" smtClean="0"/>
              <a:t>lembar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2013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Rp1.500 per </a:t>
            </a:r>
            <a:r>
              <a:rPr lang="en-US" dirty="0" err="1" smtClean="0"/>
              <a:t>lembar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mengklasifikasikannya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.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2014 </a:t>
            </a:r>
            <a:r>
              <a:rPr lang="en-US" dirty="0" err="1" smtClean="0"/>
              <a:t>adalah</a:t>
            </a:r>
            <a:r>
              <a:rPr lang="en-US" dirty="0" smtClean="0"/>
              <a:t> Rp1.800,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2015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wajarnya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Rp2.250.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2015.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2013 </a:t>
            </a:r>
            <a:r>
              <a:rPr lang="en-US" dirty="0" err="1" smtClean="0"/>
              <a:t>sampai</a:t>
            </a:r>
            <a:r>
              <a:rPr lang="en-US" dirty="0" smtClean="0"/>
              <a:t> 2015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yang </a:t>
            </a:r>
            <a:r>
              <a:rPr lang="en-US" dirty="0" err="1" smtClean="0"/>
              <a:t>dikenakan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30%.</a:t>
            </a:r>
          </a:p>
          <a:p>
            <a:endParaRPr lang="en-US" dirty="0" smtClean="0"/>
          </a:p>
          <a:p>
            <a:r>
              <a:rPr lang="en-US" dirty="0" err="1" smtClean="0"/>
              <a:t>Keuntungan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31 </a:t>
            </a:r>
            <a:r>
              <a:rPr lang="en-US" dirty="0" err="1" smtClean="0"/>
              <a:t>Desember</a:t>
            </a:r>
            <a:r>
              <a:rPr lang="en-US" dirty="0" smtClean="0"/>
              <a:t> 2015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yang </a:t>
            </a:r>
            <a:r>
              <a:rPr lang="en-US" dirty="0" err="1" smtClean="0"/>
              <a:t>direalisasi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.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,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direalisasi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.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periode</a:t>
            </a:r>
            <a:r>
              <a:rPr lang="en-US" dirty="0" smtClean="0"/>
              <a:t> 2015 </a:t>
            </a:r>
            <a:r>
              <a:rPr lang="en-US" dirty="0" err="1" smtClean="0"/>
              <a:t>dan</a:t>
            </a:r>
            <a:r>
              <a:rPr lang="en-US" dirty="0" smtClean="0"/>
              <a:t> 2014.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2015,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direalisasi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yang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direalisasi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dikurangkan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tahun</a:t>
            </a:r>
            <a:r>
              <a:rPr lang="en-US" dirty="0" smtClean="0"/>
              <a:t> 2015. 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848600" cy="99060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Penyesuaian</a:t>
            </a:r>
            <a:r>
              <a:rPr lang="en-US" sz="3200" dirty="0" smtClean="0"/>
              <a:t> </a:t>
            </a:r>
            <a:r>
              <a:rPr lang="en-US" sz="3200" dirty="0" err="1" smtClean="0"/>
              <a:t>Reklasifikasi</a:t>
            </a:r>
            <a:r>
              <a:rPr lang="en-US" sz="3200" dirty="0" smtClean="0"/>
              <a:t> </a:t>
            </a:r>
            <a:r>
              <a:rPr lang="en-US" sz="3200" dirty="0" err="1" smtClean="0"/>
              <a:t>Komponen</a:t>
            </a:r>
            <a:r>
              <a:rPr lang="en-US" sz="3200" dirty="0" smtClean="0"/>
              <a:t> </a:t>
            </a:r>
            <a:r>
              <a:rPr lang="en-US" sz="3200" dirty="0" err="1" smtClean="0"/>
              <a:t>Penghasilan</a:t>
            </a:r>
            <a:r>
              <a:rPr lang="en-US" sz="3200" dirty="0" smtClean="0"/>
              <a:t> </a:t>
            </a:r>
            <a:r>
              <a:rPr lang="en-US" sz="3200" dirty="0" err="1" smtClean="0"/>
              <a:t>Komprehensif</a:t>
            </a:r>
            <a:r>
              <a:rPr lang="en-US" sz="3200" dirty="0" smtClean="0"/>
              <a:t> Lain</a:t>
            </a:r>
            <a:endParaRPr lang="en-US" sz="3200" dirty="0"/>
          </a:p>
        </p:txBody>
      </p:sp>
      <p:pic>
        <p:nvPicPr>
          <p:cNvPr id="4" name="Picture 3" descr="124.jpg"/>
          <p:cNvPicPr>
            <a:picLocks noChangeAspect="1"/>
          </p:cNvPicPr>
          <p:nvPr/>
        </p:nvPicPr>
        <p:blipFill>
          <a:blip r:embed="rId2"/>
          <a:srcRect l="16928" t="47778" r="19804" b="16574"/>
          <a:stretch>
            <a:fillRect/>
          </a:stretch>
        </p:blipFill>
        <p:spPr>
          <a:xfrm>
            <a:off x="-1" y="1524000"/>
            <a:ext cx="6818811" cy="4114800"/>
          </a:xfrm>
          <a:prstGeom prst="rect">
            <a:avLst/>
          </a:prstGeom>
        </p:spPr>
      </p:pic>
      <p:pic>
        <p:nvPicPr>
          <p:cNvPr id="5" name="Picture 4" descr="125.jpg"/>
          <p:cNvPicPr>
            <a:picLocks noChangeAspect="1"/>
          </p:cNvPicPr>
          <p:nvPr/>
        </p:nvPicPr>
        <p:blipFill>
          <a:blip r:embed="rId3"/>
          <a:srcRect l="19804" t="15556" r="15490" b="77777"/>
          <a:stretch>
            <a:fillRect/>
          </a:stretch>
        </p:blipFill>
        <p:spPr>
          <a:xfrm>
            <a:off x="0" y="5715000"/>
            <a:ext cx="74295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:</a:t>
            </a:r>
          </a:p>
          <a:p>
            <a:pPr lvl="1">
              <a:buNone/>
            </a:pPr>
            <a:r>
              <a:rPr lang="en-US" dirty="0" smtClean="0"/>
              <a:t>1. 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kegunaan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keterbatasan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</a:t>
            </a:r>
          </a:p>
          <a:p>
            <a:pPr lvl="1">
              <a:buNone/>
            </a:pPr>
            <a:r>
              <a:rPr lang="en-US" dirty="0" smtClean="0"/>
              <a:t>2. 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3. 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ganda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4. 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</a:t>
            </a:r>
          </a:p>
          <a:p>
            <a:pPr lvl="1">
              <a:buNone/>
            </a:pPr>
            <a:r>
              <a:rPr lang="en-US" dirty="0" smtClean="0"/>
              <a:t>5. 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yang </a:t>
            </a:r>
            <a:r>
              <a:rPr lang="en-US" dirty="0" err="1" smtClean="0"/>
              <a:t>dihentikan</a:t>
            </a:r>
            <a:endParaRPr lang="en-US" dirty="0" smtClean="0"/>
          </a:p>
          <a:p>
            <a:pPr lvl="1">
              <a:buNone/>
            </a:pPr>
            <a:r>
              <a:rPr lang="sv-SE" dirty="0" smtClean="0"/>
              <a:t>6.  Menjelaskan informasi yang terkandung dalam laporan perubahan ekuitas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PENGUNGKAPAN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pos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berjumlah</a:t>
            </a:r>
            <a:r>
              <a:rPr lang="en-US" dirty="0" smtClean="0"/>
              <a:t> material,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diungkapkan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penurunan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persediaan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realisasi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fi-FI" dirty="0" smtClean="0"/>
              <a:t>3. terjadi penurunan nilai aset tetap;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pelepasan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5. </a:t>
            </a:r>
            <a:r>
              <a:rPr lang="en-US" dirty="0" err="1" smtClean="0"/>
              <a:t>pelepasan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6. </a:t>
            </a:r>
            <a:r>
              <a:rPr lang="en-US" dirty="0" err="1" smtClean="0"/>
              <a:t>operasi</a:t>
            </a:r>
            <a:r>
              <a:rPr lang="en-US" dirty="0" smtClean="0"/>
              <a:t> yang </a:t>
            </a:r>
            <a:r>
              <a:rPr lang="en-US" dirty="0" err="1" smtClean="0"/>
              <a:t>dihentikan</a:t>
            </a:r>
            <a:r>
              <a:rPr lang="en-US" dirty="0" smtClean="0"/>
              <a:t> (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dibahas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r>
              <a:rPr lang="en-US" dirty="0" smtClean="0"/>
              <a:t>); </a:t>
            </a:r>
          </a:p>
          <a:p>
            <a:pPr lvl="1">
              <a:buNone/>
            </a:pPr>
            <a:r>
              <a:rPr lang="en-US" dirty="0" smtClean="0"/>
              <a:t>7.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tuntutan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8. </a:t>
            </a:r>
            <a:r>
              <a:rPr lang="en-US" dirty="0" err="1" smtClean="0"/>
              <a:t>pembalikan</a:t>
            </a:r>
            <a:r>
              <a:rPr lang="en-US" dirty="0" smtClean="0"/>
              <a:t> </a:t>
            </a:r>
            <a:r>
              <a:rPr lang="en-US" dirty="0" err="1" smtClean="0"/>
              <a:t>provisi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162800" cy="9906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Penyajian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Dihentikan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Laba</a:t>
            </a:r>
            <a:r>
              <a:rPr lang="en-US" sz="2400" dirty="0" smtClean="0"/>
              <a:t> </a:t>
            </a:r>
            <a:r>
              <a:rPr lang="en-US" sz="2400" dirty="0" err="1" smtClean="0"/>
              <a:t>Rugi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Komprehensif</a:t>
            </a:r>
            <a:r>
              <a:rPr lang="en-US" sz="2400" dirty="0" smtClean="0"/>
              <a:t> Lain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fontScale="92500"/>
          </a:bodyPr>
          <a:lstStyle/>
          <a:p>
            <a:r>
              <a:rPr lang="nn-NO" dirty="0" smtClean="0"/>
              <a:t>Operasi dihentikan diatur dalam PSAK 58 (Revisi 2009): </a:t>
            </a:r>
            <a:r>
              <a:rPr lang="nn-NO" i="1" dirty="0" smtClean="0"/>
              <a:t>Aset Tidak Lancar Dimiliki untuk Dijual dan Operasi Dihentikan</a:t>
            </a:r>
            <a:r>
              <a:rPr lang="nn-NO" dirty="0" smtClean="0"/>
              <a:t>. </a:t>
            </a:r>
          </a:p>
          <a:p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Dihentikan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dilepas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,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lini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yang </a:t>
            </a:r>
            <a:r>
              <a:rPr lang="en-US" dirty="0" err="1" smtClean="0"/>
              <a:t>mewakili</a:t>
            </a:r>
            <a:r>
              <a:rPr lang="en-US" dirty="0" smtClean="0"/>
              <a:t> </a:t>
            </a:r>
            <a:r>
              <a:rPr lang="en-US" dirty="0" err="1" smtClean="0"/>
              <a:t>lini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area </a:t>
            </a:r>
            <a:r>
              <a:rPr lang="en-US" dirty="0" err="1" smtClean="0"/>
              <a:t>geografis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yang </a:t>
            </a:r>
            <a:r>
              <a:rPr lang="en-US" dirty="0" err="1" smtClean="0"/>
              <a:t>terpisah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 </a:t>
            </a:r>
            <a:r>
              <a:rPr lang="en-US" dirty="0" err="1" smtClean="0"/>
              <a:t>terkoordinasi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melepaskan</a:t>
            </a:r>
            <a:r>
              <a:rPr lang="en-US" dirty="0" smtClean="0"/>
              <a:t> </a:t>
            </a:r>
            <a:r>
              <a:rPr lang="en-US" dirty="0" err="1" smtClean="0"/>
              <a:t>lini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area </a:t>
            </a:r>
            <a:r>
              <a:rPr lang="en-US" dirty="0" err="1" smtClean="0"/>
              <a:t>geografis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yang </a:t>
            </a:r>
            <a:r>
              <a:rPr lang="en-US" dirty="0" err="1" smtClean="0"/>
              <a:t>terpisah</a:t>
            </a:r>
            <a:r>
              <a:rPr lang="en-US" dirty="0" smtClean="0"/>
              <a:t>;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akuisisi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: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dihentikan</a:t>
            </a:r>
            <a:r>
              <a:rPr lang="en-US" dirty="0" smtClean="0"/>
              <a:t>;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pelepasan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dihentikan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pelepasan</a:t>
            </a:r>
            <a:r>
              <a:rPr lang="en-US" dirty="0" smtClean="0"/>
              <a:t>.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162800" cy="9906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Penyajian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Dihentikan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Laba</a:t>
            </a:r>
            <a:r>
              <a:rPr lang="en-US" sz="2400" dirty="0" smtClean="0"/>
              <a:t> </a:t>
            </a:r>
            <a:r>
              <a:rPr lang="en-US" sz="2400" dirty="0" err="1" smtClean="0"/>
              <a:t>Rugi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Komprehensif</a:t>
            </a:r>
            <a:r>
              <a:rPr lang="en-US" sz="2400" dirty="0" smtClean="0"/>
              <a:t> Lain - </a:t>
            </a:r>
            <a:r>
              <a:rPr lang="en-US" sz="2400" i="1" dirty="0" err="1" smtClean="0"/>
              <a:t>lanjutan</a:t>
            </a:r>
            <a:endParaRPr lang="en-US" sz="2400" i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perincian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Pendapatan</a:t>
            </a:r>
            <a:r>
              <a:rPr lang="en-US" dirty="0" smtClean="0"/>
              <a:t>, </a:t>
            </a:r>
            <a:r>
              <a:rPr lang="en-US" dirty="0" err="1" smtClean="0"/>
              <a:t>beban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dihentikan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pelepasan</a:t>
            </a:r>
            <a:r>
              <a:rPr lang="en-US" dirty="0" smtClean="0"/>
              <a:t> </a:t>
            </a:r>
            <a:r>
              <a:rPr lang="en-US" dirty="0" err="1" smtClean="0"/>
              <a:t>operasi</a:t>
            </a:r>
            <a:r>
              <a:rPr lang="en-US" dirty="0" smtClean="0"/>
              <a:t> </a:t>
            </a:r>
            <a:r>
              <a:rPr lang="en-US" dirty="0" err="1" smtClean="0"/>
              <a:t>dihentikan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pelepasan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.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dirty="0" err="1" smtClean="0"/>
              <a:t>Syarat</a:t>
            </a:r>
            <a:r>
              <a:rPr lang="en-US" dirty="0" smtClean="0"/>
              <a:t> </a:t>
            </a:r>
            <a:r>
              <a:rPr lang="en-US" dirty="0" err="1" smtClean="0"/>
              <a:t>pengungkapan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diakuisisi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Penyajian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Dihentikan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Laba</a:t>
            </a:r>
            <a:r>
              <a:rPr lang="en-US" sz="2400" dirty="0" smtClean="0"/>
              <a:t> </a:t>
            </a:r>
            <a:r>
              <a:rPr lang="en-US" sz="2400" dirty="0" err="1" smtClean="0"/>
              <a:t>Rugi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Komprehensif</a:t>
            </a:r>
            <a:r>
              <a:rPr lang="en-US" sz="2400" dirty="0" smtClean="0"/>
              <a:t> Lain - </a:t>
            </a:r>
            <a:r>
              <a:rPr lang="en-US" sz="2400" i="1" dirty="0" err="1" smtClean="0"/>
              <a:t>lanjutan</a:t>
            </a:r>
            <a:endParaRPr lang="en-US" sz="2400" i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27-129_Page_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21469" t="17544" r="18988" b="31579"/>
          <a:stretch>
            <a:fillRect/>
          </a:stretch>
        </p:blipFill>
        <p:spPr>
          <a:xfrm>
            <a:off x="0" y="1524000"/>
            <a:ext cx="4419600" cy="5340350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239000" cy="9906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Penyajian</a:t>
            </a:r>
            <a:r>
              <a:rPr lang="en-US" sz="2400" dirty="0" smtClean="0"/>
              <a:t> </a:t>
            </a:r>
            <a:r>
              <a:rPr lang="en-US" sz="2400" dirty="0" err="1" smtClean="0"/>
              <a:t>Operasi</a:t>
            </a:r>
            <a:r>
              <a:rPr lang="en-US" sz="2400" dirty="0" smtClean="0"/>
              <a:t> </a:t>
            </a:r>
            <a:r>
              <a:rPr lang="en-US" sz="2400" dirty="0" err="1" smtClean="0"/>
              <a:t>Dihentikan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Laba</a:t>
            </a:r>
            <a:r>
              <a:rPr lang="en-US" sz="2400" dirty="0" smtClean="0"/>
              <a:t> </a:t>
            </a:r>
            <a:r>
              <a:rPr lang="en-US" sz="2400" dirty="0" err="1" smtClean="0"/>
              <a:t>Rugi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Penghasilan</a:t>
            </a:r>
            <a:r>
              <a:rPr lang="en-US" sz="2400" dirty="0" smtClean="0"/>
              <a:t> </a:t>
            </a:r>
            <a:r>
              <a:rPr lang="en-US" sz="2400" dirty="0" err="1" smtClean="0"/>
              <a:t>Komprehensif</a:t>
            </a:r>
            <a:r>
              <a:rPr lang="en-US" sz="2400" dirty="0" smtClean="0"/>
              <a:t> Lain - </a:t>
            </a:r>
            <a:r>
              <a:rPr lang="en-US" sz="2400" i="1" dirty="0" err="1" smtClean="0"/>
              <a:t>lanjutan</a:t>
            </a:r>
            <a:endParaRPr lang="en-US" sz="2400" i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LAPORAN PERUBAHAN EKUITAS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8768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menyajikan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yang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naik</a:t>
            </a:r>
            <a:r>
              <a:rPr lang="en-US" dirty="0" smtClean="0"/>
              <a:t> </a:t>
            </a:r>
            <a:r>
              <a:rPr lang="en-US" dirty="0" err="1" smtClean="0"/>
              <a:t>turunnya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setoran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total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(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) yang </a:t>
            </a:r>
            <a:r>
              <a:rPr lang="en-US" dirty="0" err="1" smtClean="0"/>
              <a:t>diakibatkan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PSAK 1 (</a:t>
            </a:r>
            <a:r>
              <a:rPr lang="en-US" dirty="0" err="1" smtClean="0"/>
              <a:t>Revisi</a:t>
            </a:r>
            <a:r>
              <a:rPr lang="en-US" dirty="0" smtClean="0"/>
              <a:t> 2013): </a:t>
            </a:r>
            <a:r>
              <a:rPr lang="en-US" i="1" dirty="0" err="1" smtClean="0"/>
              <a:t>Penyajian</a:t>
            </a:r>
            <a:r>
              <a:rPr lang="en-US" i="1" dirty="0" smtClean="0"/>
              <a:t> </a:t>
            </a:r>
            <a:r>
              <a:rPr lang="en-US" i="1" dirty="0" err="1" smtClean="0"/>
              <a:t>Laporan</a:t>
            </a:r>
            <a:r>
              <a:rPr lang="en-US" i="1" dirty="0" smtClean="0"/>
              <a:t> </a:t>
            </a:r>
            <a:r>
              <a:rPr lang="en-US" i="1" dirty="0" err="1" smtClean="0"/>
              <a:t>Keuangan</a:t>
            </a:r>
            <a:r>
              <a:rPr lang="en-US" i="1" dirty="0" smtClean="0"/>
              <a:t>,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lvl="1">
              <a:buNone/>
            </a:pPr>
            <a:r>
              <a:rPr lang="en-US" dirty="0" smtClean="0"/>
              <a:t>1.  Total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,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yang </a:t>
            </a:r>
            <a:r>
              <a:rPr lang="en-US" dirty="0" err="1" smtClean="0"/>
              <a:t>dialokasikan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nonpengendali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retrospektif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.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ditunjukkan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(</a:t>
            </a:r>
            <a:r>
              <a:rPr lang="en-US" i="1" dirty="0" smtClean="0"/>
              <a:t>retained earnings)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.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retrospektif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PSAK 25 (</a:t>
            </a:r>
            <a:r>
              <a:rPr lang="en-US" dirty="0" err="1" smtClean="0"/>
              <a:t>Revisi</a:t>
            </a:r>
            <a:r>
              <a:rPr lang="en-US" dirty="0" smtClean="0"/>
              <a:t> 2009): </a:t>
            </a:r>
            <a:r>
              <a:rPr lang="en-US" i="1" dirty="0" err="1" smtClean="0"/>
              <a:t>Kebijakan</a:t>
            </a:r>
            <a:r>
              <a:rPr lang="en-US" i="1" dirty="0" smtClean="0"/>
              <a:t> </a:t>
            </a:r>
            <a:r>
              <a:rPr lang="en-US" i="1" dirty="0" err="1" smtClean="0"/>
              <a:t>Akuntansi</a:t>
            </a:r>
            <a:r>
              <a:rPr lang="en-US" i="1" dirty="0" smtClean="0"/>
              <a:t>, </a:t>
            </a:r>
            <a:r>
              <a:rPr lang="en-US" i="1" dirty="0" err="1" smtClean="0"/>
              <a:t>Perubahan</a:t>
            </a:r>
            <a:r>
              <a:rPr lang="en-US" i="1" dirty="0" smtClean="0"/>
              <a:t> </a:t>
            </a:r>
            <a:r>
              <a:rPr lang="en-US" i="1" dirty="0" err="1" smtClean="0"/>
              <a:t>Estimasi</a:t>
            </a:r>
            <a:r>
              <a:rPr lang="en-US" i="1" dirty="0" smtClean="0"/>
              <a:t> </a:t>
            </a:r>
            <a:r>
              <a:rPr lang="en-US" i="1" dirty="0" err="1" smtClean="0"/>
              <a:t>Akuntansi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Kesalahan</a:t>
            </a:r>
            <a:r>
              <a:rPr lang="en-US" i="1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yang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retrospektif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asumsi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persediaan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i="1" dirty="0" smtClean="0"/>
              <a:t> (first in first out—</a:t>
            </a:r>
            <a:r>
              <a:rPr lang="en-US" dirty="0" smtClean="0"/>
              <a:t>FIFO</a:t>
            </a:r>
            <a:r>
              <a:rPr lang="en-US" i="1" dirty="0" smtClean="0"/>
              <a:t>)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rata-rata </a:t>
            </a:r>
            <a:r>
              <a:rPr lang="en-US" dirty="0" err="1" smtClean="0"/>
              <a:t>tertimbang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3.  </a:t>
            </a:r>
            <a:r>
              <a:rPr lang="en-US" dirty="0" err="1" smtClean="0"/>
              <a:t>Rekonsiliasi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pos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modal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penarikan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4.  </a:t>
            </a:r>
            <a:r>
              <a:rPr lang="en-US" dirty="0" err="1" smtClean="0"/>
              <a:t>Dividen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dividen</a:t>
            </a:r>
            <a:r>
              <a:rPr lang="en-US" dirty="0" smtClean="0"/>
              <a:t> per </a:t>
            </a:r>
            <a:r>
              <a:rPr lang="en-US" dirty="0" err="1" smtClean="0"/>
              <a:t>saham</a:t>
            </a:r>
            <a:r>
              <a:rPr lang="en-US" dirty="0" smtClean="0"/>
              <a:t>. Pos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848600" cy="990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LAPORAN PERUBAHAN EKUITAS - </a:t>
            </a:r>
            <a:r>
              <a:rPr lang="en-US" sz="3600" i="1" dirty="0" err="1" smtClean="0"/>
              <a:t>lanjutan</a:t>
            </a:r>
            <a:endParaRPr lang="en-US" sz="3600" i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Penyajian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Ekuitas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PT </a:t>
            </a:r>
            <a:r>
              <a:rPr lang="en-US" dirty="0" err="1" smtClean="0"/>
              <a:t>Akuntabel</a:t>
            </a:r>
            <a:r>
              <a:rPr lang="en-US" dirty="0" smtClean="0"/>
              <a:t> (</a:t>
            </a:r>
            <a:r>
              <a:rPr lang="en-US" dirty="0" err="1" smtClean="0"/>
              <a:t>Tampilan</a:t>
            </a:r>
            <a:r>
              <a:rPr lang="en-US" dirty="0" smtClean="0"/>
              <a:t> 3.5) </a:t>
            </a:r>
            <a:r>
              <a:rPr lang="en-US" dirty="0" err="1" smtClean="0"/>
              <a:t>dan</a:t>
            </a:r>
            <a:r>
              <a:rPr lang="en-US" dirty="0" smtClean="0"/>
              <a:t> PT Unilever Group (</a:t>
            </a:r>
            <a:r>
              <a:rPr lang="en-US" dirty="0" err="1" smtClean="0"/>
              <a:t>Tampilan</a:t>
            </a:r>
            <a:r>
              <a:rPr lang="en-US" dirty="0" smtClean="0"/>
              <a:t> 3.6).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LAPORAN PERUBAHAN EKUITAS - </a:t>
            </a:r>
            <a:r>
              <a:rPr lang="en-US" sz="3600" i="1" dirty="0" err="1" smtClean="0"/>
              <a:t>lanjutan</a:t>
            </a:r>
            <a:endParaRPr lang="en-US" sz="3600" i="1" dirty="0"/>
          </a:p>
        </p:txBody>
      </p:sp>
      <p:pic>
        <p:nvPicPr>
          <p:cNvPr id="5" name="Picture 4" descr="127-129_Page_2.jpg"/>
          <p:cNvPicPr>
            <a:picLocks noChangeAspect="1"/>
          </p:cNvPicPr>
          <p:nvPr/>
        </p:nvPicPr>
        <p:blipFill>
          <a:blip r:embed="rId2"/>
          <a:srcRect l="17003" t="57778" r="18575" b="13333"/>
          <a:stretch>
            <a:fillRect/>
          </a:stretch>
        </p:blipFill>
        <p:spPr>
          <a:xfrm>
            <a:off x="762000" y="2819400"/>
            <a:ext cx="6368561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27-129_Page_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16507" t="19298" r="16507" b="26316"/>
          <a:stretch>
            <a:fillRect/>
          </a:stretch>
        </p:blipFill>
        <p:spPr>
          <a:xfrm>
            <a:off x="0" y="1523999"/>
            <a:ext cx="4572000" cy="5249333"/>
          </a:xfr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LAPORAN PERUBAHAN EKUITAS - </a:t>
            </a:r>
            <a:r>
              <a:rPr lang="en-US" sz="3600" i="1" dirty="0" err="1" smtClean="0"/>
              <a:t>lanjutan</a:t>
            </a:r>
            <a:endParaRPr lang="en-US" sz="36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RERANGKA BAB</a:t>
            </a:r>
            <a:endParaRPr lang="en-US" dirty="0"/>
          </a:p>
        </p:txBody>
      </p:sp>
      <p:pic>
        <p:nvPicPr>
          <p:cNvPr id="3" name="Picture 2" descr="111.jpg"/>
          <p:cNvPicPr>
            <a:picLocks noChangeAspect="1"/>
          </p:cNvPicPr>
          <p:nvPr/>
        </p:nvPicPr>
        <p:blipFill>
          <a:blip r:embed="rId2"/>
          <a:srcRect l="25556" t="18889" r="24117" b="51111"/>
          <a:stretch>
            <a:fillRect/>
          </a:stretch>
        </p:blipFill>
        <p:spPr>
          <a:xfrm>
            <a:off x="-1" y="1752600"/>
            <a:ext cx="8953913" cy="51053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3152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LAPORAN LABA RUGI DAN PENGHASILAN KOMPREHENSIF LAIN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yang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</a:p>
          <a:p>
            <a:r>
              <a:rPr lang="sv-SE" dirty="0" smtClean="0"/>
              <a:t>Sebelum revisi PSAK 1 (2013): </a:t>
            </a:r>
            <a:r>
              <a:rPr lang="sv-SE" i="1" dirty="0" smtClean="0"/>
              <a:t>Penyajian Laporan Keuangan </a:t>
            </a:r>
            <a:r>
              <a:rPr lang="sv-SE" dirty="0" smtClean="0"/>
              <a:t>diterbitkan,</a:t>
            </a:r>
            <a:r>
              <a:rPr lang="sv-SE" i="1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sebutan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Lain. 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revisi</a:t>
            </a:r>
            <a:r>
              <a:rPr lang="en-US" dirty="0" smtClean="0"/>
              <a:t> PSAK 1 (2013), agar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konsisten</a:t>
            </a:r>
            <a:r>
              <a:rPr lang="en-US" dirty="0" smtClean="0"/>
              <a:t>, </a:t>
            </a:r>
            <a:r>
              <a:rPr lang="en-US" dirty="0" err="1" smtClean="0"/>
              <a:t>Dewan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DSAK-IAI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Kegunaan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memprediksi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profitabilitas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kelayakan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 Investor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Kreditur</a:t>
            </a: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772400" cy="9906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Keterbatasan</a:t>
            </a:r>
            <a:r>
              <a:rPr lang="en-US" sz="3600" dirty="0" smtClean="0"/>
              <a:t> </a:t>
            </a:r>
            <a:r>
              <a:rPr lang="en-US" sz="3600" dirty="0" err="1" smtClean="0"/>
              <a:t>Laporan</a:t>
            </a:r>
            <a:r>
              <a:rPr lang="en-US" sz="3600" dirty="0" smtClean="0"/>
              <a:t> </a:t>
            </a:r>
            <a:r>
              <a:rPr lang="en-US" sz="3600" dirty="0" err="1" smtClean="0"/>
              <a:t>Laba</a:t>
            </a:r>
            <a:r>
              <a:rPr lang="en-US" sz="3600" dirty="0" smtClean="0"/>
              <a:t> </a:t>
            </a:r>
            <a:r>
              <a:rPr lang="en-US" sz="3600" dirty="0" err="1" smtClean="0"/>
              <a:t>Rugi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Penghasilan</a:t>
            </a:r>
            <a:r>
              <a:rPr lang="en-US" sz="3600" dirty="0" smtClean="0"/>
              <a:t> </a:t>
            </a:r>
            <a:r>
              <a:rPr lang="en-US" sz="3600" dirty="0" err="1" smtClean="0"/>
              <a:t>Komprehensif</a:t>
            </a:r>
            <a:r>
              <a:rPr lang="en-US" sz="3600" dirty="0" smtClean="0"/>
              <a:t> Lain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50292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disusun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asumsi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keterbatasan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antaranya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1.	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andal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Lain. </a:t>
            </a:r>
          </a:p>
          <a:p>
            <a:pPr lvl="1">
              <a:buNone/>
            </a:pPr>
            <a:r>
              <a:rPr lang="en-US" dirty="0" smtClean="0"/>
              <a:t>2.  </a:t>
            </a:r>
            <a:r>
              <a:rPr lang="en-US" dirty="0" err="1" smtClean="0"/>
              <a:t>Laba</a:t>
            </a:r>
            <a:r>
              <a:rPr lang="en-US" dirty="0" smtClean="0"/>
              <a:t> yang </a:t>
            </a:r>
            <a:r>
              <a:rPr lang="en-US" dirty="0" err="1" smtClean="0"/>
              <a:t>dilaporkan</a:t>
            </a:r>
            <a:r>
              <a:rPr lang="en-US" dirty="0" smtClean="0"/>
              <a:t>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3. 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(</a:t>
            </a:r>
            <a:r>
              <a:rPr lang="en-US" i="1" dirty="0" smtClean="0"/>
              <a:t>judgment) </a:t>
            </a:r>
            <a:r>
              <a:rPr lang="en-US" dirty="0" err="1" smtClean="0"/>
              <a:t>manajemen</a:t>
            </a:r>
            <a:r>
              <a:rPr lang="en-US" i="1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76400"/>
            <a:ext cx="83820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tercermin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investor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kredit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mengelola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Perusahaan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insentif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agar </a:t>
            </a:r>
            <a:r>
              <a:rPr lang="en-US" dirty="0" err="1" smtClean="0"/>
              <a:t>mencapai</a:t>
            </a:r>
            <a:r>
              <a:rPr lang="en-US" dirty="0" smtClean="0"/>
              <a:t> target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.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menyesatkan</a:t>
            </a:r>
            <a:r>
              <a:rPr lang="en-US" dirty="0" smtClean="0"/>
              <a:t>.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,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yang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merusak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investor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tersaji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543800" cy="9906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Elemen</a:t>
            </a:r>
            <a:r>
              <a:rPr lang="en-US" sz="3600" dirty="0" smtClean="0"/>
              <a:t> </a:t>
            </a:r>
            <a:r>
              <a:rPr lang="en-US" sz="3600" dirty="0" err="1" smtClean="0"/>
              <a:t>Laporan</a:t>
            </a:r>
            <a:r>
              <a:rPr lang="en-US" sz="3600" dirty="0" smtClean="0"/>
              <a:t> </a:t>
            </a:r>
            <a:r>
              <a:rPr lang="en-US" sz="3600" dirty="0" err="1" smtClean="0"/>
              <a:t>Laba</a:t>
            </a:r>
            <a:r>
              <a:rPr lang="en-US" sz="3600" dirty="0" smtClean="0"/>
              <a:t> </a:t>
            </a:r>
            <a:r>
              <a:rPr lang="en-US" sz="3600" dirty="0" err="1" smtClean="0"/>
              <a:t>Rugi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Penghasilan</a:t>
            </a:r>
            <a:r>
              <a:rPr lang="en-US" sz="3600" dirty="0" smtClean="0"/>
              <a:t> </a:t>
            </a:r>
            <a:r>
              <a:rPr lang="en-US" sz="3600" dirty="0" err="1" smtClean="0"/>
              <a:t>Komprehensif</a:t>
            </a:r>
            <a:r>
              <a:rPr lang="en-US" sz="3600" dirty="0" smtClean="0"/>
              <a:t> Lain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Istilah</a:t>
            </a:r>
            <a:r>
              <a:rPr lang="en-US" dirty="0" smtClean="0"/>
              <a:t> total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</a:t>
            </a:r>
            <a:r>
              <a:rPr lang="en-US" dirty="0" err="1" smtClean="0"/>
              <a:t>kadang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“Total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." </a:t>
            </a:r>
          </a:p>
          <a:p>
            <a:r>
              <a:rPr lang="en-US" dirty="0" smtClean="0"/>
              <a:t>Total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Komponen</a:t>
            </a:r>
            <a:r>
              <a:rPr lang="en-US" dirty="0" smtClean="0"/>
              <a:t> “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” </a:t>
            </a:r>
          </a:p>
          <a:p>
            <a:pPr lvl="1">
              <a:buNone/>
            </a:pPr>
            <a:r>
              <a:rPr lang="en-US" b="1" dirty="0" smtClean="0"/>
              <a:t>	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total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dikurangi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,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lain. </a:t>
            </a:r>
          </a:p>
          <a:p>
            <a:pPr lvl="1">
              <a:buNone/>
            </a:pPr>
            <a:r>
              <a:rPr lang="fi-FI" dirty="0" smtClean="0"/>
              <a:t>2. Komponen “penghasilan komprehensif lain” </a:t>
            </a:r>
          </a:p>
          <a:p>
            <a:pPr lvl="1">
              <a:buNone/>
            </a:pPr>
            <a:r>
              <a:rPr lang="en-US" b="1" dirty="0" smtClean="0"/>
              <a:t>	</a:t>
            </a:r>
            <a:r>
              <a:rPr lang="en-US" dirty="0" err="1" smtClean="0"/>
              <a:t>Penghasilan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lain </a:t>
            </a:r>
            <a:r>
              <a:rPr lang="en-US" dirty="0" err="1" smtClean="0"/>
              <a:t>berisi</a:t>
            </a:r>
            <a:r>
              <a:rPr lang="en-US" dirty="0" smtClean="0"/>
              <a:t> pos-pos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,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disyaratkan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SAK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5029200"/>
          </a:xfrm>
        </p:spPr>
        <p:txBody>
          <a:bodyPr>
            <a:normAutofit fontScale="70000" lnSpcReduction="20000"/>
          </a:bodyPr>
          <a:lstStyle/>
          <a:p>
            <a:r>
              <a:rPr lang="fi-FI" dirty="0" smtClean="0"/>
              <a:t>Komponen penghasilan komprehensif lain, antara lain sebagai berikut.</a:t>
            </a:r>
          </a:p>
          <a:p>
            <a:pPr lvl="1">
              <a:buNone/>
            </a:pPr>
            <a:r>
              <a:rPr lang="en-US" dirty="0" smtClean="0"/>
              <a:t>1.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surplus </a:t>
            </a:r>
            <a:r>
              <a:rPr lang="en-US" dirty="0" err="1" smtClean="0"/>
              <a:t>revaluasi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takberwujud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Surplus </a:t>
            </a:r>
            <a:r>
              <a:rPr lang="en-US" dirty="0" err="1" smtClean="0"/>
              <a:t>revaluasi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revaluasi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takberwujud</a:t>
            </a:r>
            <a:r>
              <a:rPr lang="en-US" dirty="0" smtClean="0"/>
              <a:t> yang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model </a:t>
            </a:r>
            <a:r>
              <a:rPr lang="en-US" dirty="0" err="1" smtClean="0"/>
              <a:t>revaluasi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2.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program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(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asumsi</a:t>
            </a:r>
            <a:r>
              <a:rPr lang="en-US" dirty="0" smtClean="0"/>
              <a:t> </a:t>
            </a:r>
            <a:r>
              <a:rPr lang="en-US" dirty="0" err="1" smtClean="0"/>
              <a:t>aktuarial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(ii)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asumsi</a:t>
            </a:r>
            <a:r>
              <a:rPr lang="en-US" dirty="0" smtClean="0"/>
              <a:t> </a:t>
            </a:r>
            <a:r>
              <a:rPr lang="en-US" dirty="0" err="1" smtClean="0"/>
              <a:t>aktuarial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3.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yang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penjabaran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  <a:r>
              <a:rPr lang="en-US" dirty="0" err="1" smtClean="0"/>
              <a:t>asing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4.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yang </a:t>
            </a:r>
            <a:r>
              <a:rPr lang="en-US" dirty="0" err="1" smtClean="0"/>
              <a:t>dikategorikan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b="1" dirty="0" err="1" smtClean="0"/>
              <a:t>tersedia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dijual</a:t>
            </a:r>
            <a:r>
              <a:rPr lang="en-US" b="1" dirty="0" smtClean="0"/>
              <a:t>.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terealisasi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wajarnya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</a:p>
          <a:p>
            <a:pPr lvl="1">
              <a:buNone/>
            </a:pPr>
            <a:r>
              <a:rPr lang="en-US" dirty="0" smtClean="0"/>
              <a:t>5.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instrumen</a:t>
            </a:r>
            <a:r>
              <a:rPr lang="en-US" dirty="0" smtClean="0"/>
              <a:t> </a:t>
            </a:r>
            <a:r>
              <a:rPr lang="en-US" dirty="0" err="1" smtClean="0"/>
              <a:t>lindung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lindung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848600" cy="99060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Elemen</a:t>
            </a:r>
            <a:r>
              <a:rPr lang="en-US" sz="3200" dirty="0" smtClean="0"/>
              <a:t> </a:t>
            </a:r>
            <a:r>
              <a:rPr lang="en-US" sz="3200" dirty="0" err="1" smtClean="0"/>
              <a:t>Laporan</a:t>
            </a:r>
            <a:r>
              <a:rPr lang="en-US" sz="3200" dirty="0" smtClean="0"/>
              <a:t> </a:t>
            </a:r>
            <a:r>
              <a:rPr lang="en-US" sz="3200" dirty="0" err="1" smtClean="0"/>
              <a:t>Laba</a:t>
            </a:r>
            <a:r>
              <a:rPr lang="en-US" sz="3200" dirty="0" smtClean="0"/>
              <a:t> </a:t>
            </a:r>
            <a:r>
              <a:rPr lang="en-US" sz="3200" dirty="0" err="1" smtClean="0"/>
              <a:t>Rugi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Penghasilan</a:t>
            </a:r>
            <a:r>
              <a:rPr lang="en-US" sz="3200" dirty="0" smtClean="0"/>
              <a:t> </a:t>
            </a:r>
            <a:r>
              <a:rPr lang="en-US" sz="3200" dirty="0" err="1" smtClean="0"/>
              <a:t>Komprehensif</a:t>
            </a:r>
            <a:r>
              <a:rPr lang="en-US" sz="3200" dirty="0" smtClean="0"/>
              <a:t> Lain- </a:t>
            </a:r>
            <a:r>
              <a:rPr lang="en-US" sz="3200" i="1" dirty="0" err="1" smtClean="0"/>
              <a:t>lanjutan</a:t>
            </a:r>
            <a:endParaRPr lang="en-US" sz="3200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203</TotalTime>
  <Words>1545</Words>
  <Application>Microsoft Office PowerPoint</Application>
  <PresentationFormat>On-screen Show (4:3)</PresentationFormat>
  <Paragraphs>109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Myriad Pro</vt:lpstr>
      <vt:lpstr>Myriad Pro Light</vt:lpstr>
      <vt:lpstr>Tw Cen MT</vt:lpstr>
      <vt:lpstr>Wingdings</vt:lpstr>
      <vt:lpstr>PPt-Template_S4</vt:lpstr>
      <vt:lpstr>  BAB 3  LAPORAN LABA RUGI &amp; PENGHASILAN KOMPREHENSIF LAIN DAN LAPORAN PERUBAHAN EKUITAS</vt:lpstr>
      <vt:lpstr>Tujuan Pembelajaran</vt:lpstr>
      <vt:lpstr>RERANGKA BAB</vt:lpstr>
      <vt:lpstr>LAPORAN LABA RUGI DAN PENGHASILAN KOMPREHENSIF LAIN</vt:lpstr>
      <vt:lpstr>Kegunaan Laporan Laba Rugi dan Penghasilan Komprehensif Lain</vt:lpstr>
      <vt:lpstr>Keterbatasan Laporan Laba Rugi dan Penghasilan Komprehensif Lain</vt:lpstr>
      <vt:lpstr>Kualitas Laba</vt:lpstr>
      <vt:lpstr>Elemen Laporan Laba Rugi dan Penghasilan Komprehensif Lain</vt:lpstr>
      <vt:lpstr>Elemen Laporan Laba Rugi dan Penghasilan Komprehensif Lain- lanjutan</vt:lpstr>
      <vt:lpstr>Format Laporan Laba Rugi dan Penghasilan Komprehensif Lain</vt:lpstr>
      <vt:lpstr>Laporan Laba Rugi dan Penghasilan Komprehensif Lain Bentuk Tunggal</vt:lpstr>
      <vt:lpstr>PowerPoint Presentation</vt:lpstr>
      <vt:lpstr>Laporan Laba Rugi dan Penghasilan Komprehensif Lain Bentuk Ganda</vt:lpstr>
      <vt:lpstr>PowerPoint Presentation</vt:lpstr>
      <vt:lpstr>PowerPoint Presentation</vt:lpstr>
      <vt:lpstr>PowerPoint Presentation</vt:lpstr>
      <vt:lpstr>PowerPoint Presentation</vt:lpstr>
      <vt:lpstr>Contoh Penyesuaian Reklasifikasi Komponen Penghasilan Komprehensif Lain</vt:lpstr>
      <vt:lpstr>Contoh Penyesuaian Reklasifikasi Komponen Penghasilan Komprehensif Lain</vt:lpstr>
      <vt:lpstr>PENGUNGKAPAN</vt:lpstr>
      <vt:lpstr>Penyajian Operasi Dihentikan pada Laporan Laba Rugi dan Penghasilan Komprehensif Lain</vt:lpstr>
      <vt:lpstr>Penyajian Operasi Dihentikan pada Laporan Laba Rugi dan Penghasilan Komprehensif Lain - lanjutan</vt:lpstr>
      <vt:lpstr>Penyajian Operasi Dihentikan pada Laporan Laba Rugi dan Penghasilan Komprehensif Lain - lanjutan</vt:lpstr>
      <vt:lpstr>Penyajian Operasi Dihentikan pada Laporan Laba Rugi dan Penghasilan Komprehensif Lain - lanjutan</vt:lpstr>
      <vt:lpstr>LAPORAN PERUBAHAN EKUITAS</vt:lpstr>
      <vt:lpstr>LAPORAN PERUBAHAN EKUITAS - lanjutan</vt:lpstr>
      <vt:lpstr>LAPORAN PERUBAHAN EKUITAS - lanjutan</vt:lpstr>
      <vt:lpstr>LAPORAN PERUBAHAN EKUITAS - lanjutan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3  LAPORAN LABA RUGI &amp; PENGHASILAN KOMPREHENSIF LAIN DAN LAPORAN PERUBAHAN EKUITAS</dc:title>
  <dc:creator>User</dc:creator>
  <cp:lastModifiedBy>IBU REVA</cp:lastModifiedBy>
  <cp:revision>24</cp:revision>
  <dcterms:created xsi:type="dcterms:W3CDTF">2016-01-22T19:36:06Z</dcterms:created>
  <dcterms:modified xsi:type="dcterms:W3CDTF">2020-10-09T07:52:04Z</dcterms:modified>
</cp:coreProperties>
</file>